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4F217-550D-4390-83CB-50C88598A307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B80A7-E365-48F4-AF37-84F495C7FC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56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8512-E868-4CBF-8F94-BB75D6720BF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3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0FBC0-9D7F-4D71-AACC-EC65B462B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6F963C-CCB5-4CA3-8089-EEC3B0BB9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547640-4C1A-4456-8771-FBCA7688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CCE782-1A85-47B6-9C20-336FF51C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D0B1A7-28C6-4607-A3E1-908DF6EA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47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3D3BE-0E6E-4B63-A3FB-77B10DF4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18DC83-C26D-4E22-937F-C2D36AD8A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524456-291C-4490-A761-F105AF8C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E19940-0B02-4490-94A2-00CF90FA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5202C5-7DC4-47CC-A361-DE22BF36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53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4BF79B-3F0D-4B00-AD39-31D83FF1E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D9CF16-3C35-4AE5-94EA-111CEFBD4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7B8606-5081-4031-B198-30339A14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DC13A9-1F56-4FE2-B567-379CEBA2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159E5-A4B1-48CA-9C75-44AA60D8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75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55651" y="304800"/>
            <a:ext cx="10678583" cy="571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ABEF-1616-4B33-B322-1A83EBE62B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11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8D8CA-DA2E-4AAB-8F9D-9B5B52EC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7D5CFE-3988-4866-8009-28CBEC152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CEEF86-DD5F-4AE1-B621-E44434B9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464867-FA27-4842-9C0D-E37FDBF8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629E0D-7629-4699-9BE1-2E36816B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55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C23C3-F977-43D8-8B6A-3BD5932B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906753D-2B84-4458-8EC4-CE6BE5909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D26434-B464-4CF3-8EB9-4737B778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B85CC0-079B-4569-ADE2-07A9344F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8B68E-463B-456E-8244-982FB335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A078B-8523-412B-97C3-D35455A4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E4D655-18AD-411C-8DF8-82BCE1B80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AF0698E-0DAF-4073-B8EC-E5985800B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6A22DB-DA7C-453C-BEDA-BAB61331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0A12B8-8A23-4889-93C2-D62EDA0E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31D69F-067E-4C4C-9BFE-A56B56C2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99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A6AA3-1AC8-4039-AB72-7DAE03CC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EDA1A56-500A-4621-A36D-228F0C54C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DDFF38-3F7B-44ED-B86F-15EDC6F12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93CDA45-8B2A-474D-ABA1-1588CB6A0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E220CC5-B865-47DC-A78F-E9134AA4C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D911FA-B544-418E-A227-8BFA85B6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F60AD85-0FC2-424F-B7DE-91D87A37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03862D-55E5-4EBD-B6E4-C8B1012C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57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EF93A-5252-4893-89E0-FF77ADC0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EFA0C8-55B1-4F7C-A2CC-E2974687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78A038-43A4-4EE6-80ED-B87CEE66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33272E-D868-43FD-9191-72D568AA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06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FEFCAA4-21D2-456E-A831-1C12211E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0613FF-8BA1-4815-8957-A5FE7FF7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34B50A-7C88-4BD9-A815-074E30C3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17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EDC69-75B0-44CB-A6FE-B4F933A3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BD5351-AEA0-4526-B8FB-0DF0DEBDE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8EA42DA-ACF5-4D66-8993-2BD9F3F74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6AD72A-CD4A-4BDA-8449-1C35C39D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17BB18-B471-4C1D-844C-98A89517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0CCF29-70CA-4BF6-9691-56A55671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71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68272-7701-48F0-A34A-7DA776AD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29F396D-F280-434A-AE67-D5AF93C72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90D2C53-FB25-46C6-9149-E55CF95DD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89CA40-D124-4F77-84A2-21221C3F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13AC-8FA9-4270-AAF0-9A762855C760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F725A5-ABA6-427F-B6CB-C6E59146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8EC6E3-E214-474D-ADA1-868004B9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55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6227B0D-94FE-4EA0-86BD-6DE5F19C1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FB51BCF-25D7-47C6-8E53-AB94E1E0E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B3DD1D-2BE9-4F44-A2BD-34386879F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13AC-8FA9-4270-AAF0-9A762855C760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8AD868-6C0B-4D7E-BC28-938A10818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55061E-98AB-407F-8558-E46B89829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62BC2-FE96-468B-B81F-328F08E02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11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p.pl/publikacje/historia/grabski_ksiazka.pdf" TargetMode="External"/><Relationship Id="rId2" Type="http://schemas.openxmlformats.org/officeDocument/2006/relationships/hyperlink" Target="https://www.nbp.pl/publikacje/historia/zarys-historii-polskiej-bankowosci-centralnej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bp.pl/publikacje/bci/ewolucja-strategii-celu-inflacyjnego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p.p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74868-F8F4-454C-B0ED-0B8CBCC18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Podstawy prawa walutowego RP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F98F7A-8769-40B4-9CC0-18E2BC212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P</a:t>
            </a:r>
            <a:r>
              <a:rPr lang="cs-CZ" dirty="0" err="1"/>
              <a:t>etr</a:t>
            </a:r>
            <a:r>
              <a:rPr lang="cs-CZ" dirty="0"/>
              <a:t> Mrkývka</a:t>
            </a:r>
          </a:p>
        </p:txBody>
      </p:sp>
    </p:spTree>
    <p:extLst>
      <p:ext uri="{BB962C8B-B14F-4D97-AF65-F5344CB8AC3E}">
        <p14:creationId xmlns:p14="http://schemas.microsoft.com/office/powerpoint/2010/main" val="174754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Art. 227 </a:t>
            </a:r>
            <a:r>
              <a:rPr lang="cs-CZ" b="1" dirty="0" err="1"/>
              <a:t>ust</a:t>
            </a:r>
            <a:r>
              <a:rPr lang="cs-CZ" b="1" dirty="0"/>
              <a:t>.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Centralnym bankiem państwa jest Narodowy Bank Polski. </a:t>
            </a:r>
          </a:p>
          <a:p>
            <a:r>
              <a:rPr lang="pl-PL" b="1" dirty="0"/>
              <a:t>Przysługuje mu wyłączne prawo emisji pieniądza oraz ustalania i realizowania polityki pieniężnej.</a:t>
            </a:r>
          </a:p>
          <a:p>
            <a:r>
              <a:rPr lang="pl-PL" dirty="0"/>
              <a:t>Narodowy Bank Polski </a:t>
            </a:r>
            <a:r>
              <a:rPr lang="pl-PL" b="1" dirty="0"/>
              <a:t>odpowiada za wartość polskiego pieniądza.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4622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Konstytucja</a:t>
            </a:r>
            <a:r>
              <a:rPr lang="cs-CZ" b="1" dirty="0"/>
              <a:t> </a:t>
            </a:r>
            <a:r>
              <a:rPr lang="cs-CZ" b="1" dirty="0" err="1"/>
              <a:t>Republiki</a:t>
            </a:r>
            <a:r>
              <a:rPr lang="cs-CZ" b="1" dirty="0"/>
              <a:t> </a:t>
            </a:r>
            <a:r>
              <a:rPr lang="cs-CZ" b="1" dirty="0" err="1"/>
              <a:t>Czeskiej</a:t>
            </a:r>
            <a:br>
              <a:rPr lang="cs-CZ" b="1" dirty="0"/>
            </a:br>
            <a:r>
              <a:rPr lang="cs-CZ" b="1" dirty="0"/>
              <a:t>1/1993 Sb.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1993 – 2001</a:t>
            </a:r>
          </a:p>
          <a:p>
            <a:pPr marL="0" indent="0">
              <a:buNone/>
            </a:pPr>
            <a:r>
              <a:rPr lang="cs-CZ" dirty="0"/>
              <a:t>HLAVA ŠESTÁ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Česká národní banka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Čl.98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(1) Česká národní banka je ústřední bankou státu. Hlavním cílem její činnosti je </a:t>
            </a:r>
            <a:r>
              <a:rPr lang="cs-CZ" b="1" dirty="0"/>
              <a:t>péče o stabilitu měny</a:t>
            </a:r>
            <a:r>
              <a:rPr lang="cs-CZ" dirty="0"/>
              <a:t>; do její činnosti lze zasahovat pouze na základě zákona.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(2) Postavení, působnost a další podrobnosti stanoví zákon.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Od 2002</a:t>
            </a:r>
          </a:p>
          <a:p>
            <a:pPr marL="0" indent="0">
              <a:buNone/>
            </a:pPr>
            <a:r>
              <a:rPr lang="cs-CZ" dirty="0"/>
              <a:t>HLAVA ŠESTÁ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Česká národní banka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Čl.98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(1) Česká národní banka je ústřední bankou státu. Hlavním cílem její činnosti je </a:t>
            </a:r>
            <a:r>
              <a:rPr lang="cs-CZ" b="1" dirty="0"/>
              <a:t>péče o cenovou stabilitu</a:t>
            </a:r>
            <a:r>
              <a:rPr lang="cs-CZ" dirty="0"/>
              <a:t>; do její činnosti lze zasahovat pouze na základě zákona.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(2) Postavení, působnost a další podrobnosti stanoví zákon.</a:t>
            </a:r>
          </a:p>
        </p:txBody>
      </p:sp>
    </p:spTree>
    <p:extLst>
      <p:ext uri="{BB962C8B-B14F-4D97-AF65-F5344CB8AC3E}">
        <p14:creationId xmlns:p14="http://schemas.microsoft.com/office/powerpoint/2010/main" val="3913227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Konstytucja</a:t>
            </a:r>
            <a:r>
              <a:rPr lang="cs-CZ" dirty="0"/>
              <a:t> </a:t>
            </a:r>
            <a:r>
              <a:rPr lang="cs-CZ" dirty="0" err="1"/>
              <a:t>Republiki</a:t>
            </a:r>
            <a:r>
              <a:rPr lang="cs-CZ" dirty="0"/>
              <a:t> </a:t>
            </a:r>
            <a:r>
              <a:rPr lang="cs-CZ" dirty="0" err="1"/>
              <a:t>Słowackiej</a:t>
            </a:r>
            <a:r>
              <a:rPr lang="cs-CZ" dirty="0"/>
              <a:t>  462/1992 </a:t>
            </a:r>
            <a:r>
              <a:rPr lang="cs-CZ" dirty="0" err="1"/>
              <a:t>Zb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Do 30.6.2001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Čl.56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Slovenská republika </a:t>
            </a:r>
            <a:r>
              <a:rPr lang="cs-CZ" dirty="0" err="1"/>
              <a:t>zriaďuje</a:t>
            </a:r>
            <a:r>
              <a:rPr lang="cs-CZ" dirty="0"/>
              <a:t> </a:t>
            </a:r>
            <a:r>
              <a:rPr lang="cs-CZ" b="1" dirty="0" err="1"/>
              <a:t>emisnú</a:t>
            </a:r>
            <a:r>
              <a:rPr lang="cs-CZ" b="1" dirty="0"/>
              <a:t> banku</a:t>
            </a:r>
            <a:r>
              <a:rPr lang="cs-CZ" dirty="0"/>
              <a:t>. Podrobnosti ustanoví zákon.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Čl.56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(1) </a:t>
            </a:r>
            <a:r>
              <a:rPr lang="cs-CZ" b="1" dirty="0" err="1"/>
              <a:t>Národná</a:t>
            </a:r>
            <a:r>
              <a:rPr lang="cs-CZ" b="1" dirty="0"/>
              <a:t> banka Slovenska </a:t>
            </a:r>
            <a:r>
              <a:rPr lang="cs-CZ" dirty="0"/>
              <a:t>je nezávislá </a:t>
            </a:r>
            <a:r>
              <a:rPr lang="cs-CZ" dirty="0" err="1"/>
              <a:t>centrálna</a:t>
            </a:r>
            <a:r>
              <a:rPr lang="cs-CZ" dirty="0"/>
              <a:t> banka </a:t>
            </a:r>
            <a:r>
              <a:rPr lang="cs-CZ" dirty="0" err="1"/>
              <a:t>Slovenskej</a:t>
            </a:r>
            <a:r>
              <a:rPr lang="cs-CZ" dirty="0"/>
              <a:t> republiky. </a:t>
            </a:r>
            <a:r>
              <a:rPr lang="cs-CZ" dirty="0" err="1"/>
              <a:t>Národná</a:t>
            </a:r>
            <a:r>
              <a:rPr lang="cs-CZ" dirty="0"/>
              <a:t> banka Slovenska </a:t>
            </a:r>
            <a:r>
              <a:rPr lang="cs-CZ" dirty="0" err="1"/>
              <a:t>môže</a:t>
            </a:r>
            <a:r>
              <a:rPr lang="cs-CZ" dirty="0"/>
              <a:t> v rámci </a:t>
            </a:r>
            <a:r>
              <a:rPr lang="cs-CZ" dirty="0" err="1"/>
              <a:t>svojej</a:t>
            </a:r>
            <a:r>
              <a:rPr lang="cs-CZ" dirty="0"/>
              <a:t> </a:t>
            </a:r>
            <a:r>
              <a:rPr lang="cs-CZ" dirty="0" err="1"/>
              <a:t>pôsobnosti</a:t>
            </a:r>
            <a:r>
              <a:rPr lang="cs-CZ" dirty="0"/>
              <a:t> </a:t>
            </a:r>
            <a:r>
              <a:rPr lang="cs-CZ" dirty="0" err="1"/>
              <a:t>vydávať</a:t>
            </a:r>
            <a:r>
              <a:rPr lang="cs-CZ" dirty="0"/>
              <a:t> </a:t>
            </a:r>
            <a:r>
              <a:rPr lang="cs-CZ" dirty="0" err="1"/>
              <a:t>všeobecne</a:t>
            </a:r>
            <a:r>
              <a:rPr lang="cs-CZ" dirty="0"/>
              <a:t> </a:t>
            </a:r>
            <a:r>
              <a:rPr lang="cs-CZ" dirty="0" err="1"/>
              <a:t>záväzné</a:t>
            </a:r>
            <a:r>
              <a:rPr lang="cs-CZ" dirty="0"/>
              <a:t> </a:t>
            </a:r>
            <a:r>
              <a:rPr lang="cs-CZ" dirty="0" err="1"/>
              <a:t>právne</a:t>
            </a:r>
            <a:r>
              <a:rPr lang="cs-CZ" dirty="0"/>
              <a:t> </a:t>
            </a:r>
            <a:r>
              <a:rPr lang="cs-CZ" dirty="0" err="1"/>
              <a:t>predpisy</a:t>
            </a:r>
            <a:r>
              <a:rPr lang="cs-CZ" dirty="0"/>
              <a:t>, </a:t>
            </a:r>
            <a:r>
              <a:rPr lang="cs-CZ" dirty="0" err="1"/>
              <a:t>ak</a:t>
            </a:r>
            <a:r>
              <a:rPr lang="cs-CZ" dirty="0"/>
              <a:t> je na to </a:t>
            </a:r>
            <a:r>
              <a:rPr lang="cs-CZ" dirty="0" err="1"/>
              <a:t>splnomocnená</a:t>
            </a:r>
            <a:r>
              <a:rPr lang="cs-CZ" dirty="0"/>
              <a:t> </a:t>
            </a:r>
            <a:r>
              <a:rPr lang="cs-CZ" dirty="0" err="1"/>
              <a:t>zákonom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	(2) </a:t>
            </a:r>
            <a:r>
              <a:rPr lang="cs-CZ" dirty="0" err="1"/>
              <a:t>Najvyšším</a:t>
            </a:r>
            <a:r>
              <a:rPr lang="cs-CZ" dirty="0"/>
              <a:t> </a:t>
            </a:r>
            <a:r>
              <a:rPr lang="cs-CZ" dirty="0" err="1"/>
              <a:t>riadiacim</a:t>
            </a:r>
            <a:r>
              <a:rPr lang="cs-CZ" dirty="0"/>
              <a:t> </a:t>
            </a:r>
            <a:r>
              <a:rPr lang="cs-CZ" dirty="0" err="1"/>
              <a:t>orgánom</a:t>
            </a:r>
            <a:r>
              <a:rPr lang="cs-CZ" dirty="0"/>
              <a:t> </a:t>
            </a:r>
            <a:r>
              <a:rPr lang="cs-CZ" dirty="0" err="1"/>
              <a:t>Národnej</a:t>
            </a:r>
            <a:r>
              <a:rPr lang="cs-CZ" dirty="0"/>
              <a:t> banky Slovenska je Banková rada </a:t>
            </a:r>
            <a:r>
              <a:rPr lang="cs-CZ" dirty="0" err="1"/>
              <a:t>Národnej</a:t>
            </a:r>
            <a:r>
              <a:rPr lang="cs-CZ" dirty="0"/>
              <a:t> banky Slovenska.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83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EMISJA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01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Emisja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Emisja znaków pieniężnych – emisja monet i banknotów</a:t>
            </a:r>
          </a:p>
          <a:p>
            <a:r>
              <a:rPr lang="pl-PL" dirty="0"/>
              <a:t>Emisja pieniędzy – kredyt, obowiązkowe rezerwy w banku centralnym (art. 38 UNBP)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740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Emisja znaków pieniężnych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Art. 31. </a:t>
            </a:r>
            <a:endParaRPr lang="cs-CZ" dirty="0"/>
          </a:p>
          <a:p>
            <a:r>
              <a:rPr lang="pl-PL" dirty="0"/>
              <a:t>Znakami pieniężnymi Rzeczypospolitej Polskiej są banknoty i monety opiewające na złote i grosze. </a:t>
            </a:r>
          </a:p>
          <a:p>
            <a:pPr marL="0" indent="0">
              <a:buNone/>
            </a:pPr>
            <a:r>
              <a:rPr lang="cs-CZ" b="1" dirty="0"/>
              <a:t>Art. 32. </a:t>
            </a:r>
            <a:endParaRPr lang="cs-CZ" dirty="0"/>
          </a:p>
          <a:p>
            <a:r>
              <a:rPr lang="pl-PL" dirty="0"/>
              <a:t>Znaki pieniężne emitowane przez NBP są prawnymi środkami płatniczymi na obszarze Rzeczypospolitej Polskiej. </a:t>
            </a:r>
          </a:p>
        </p:txBody>
      </p:sp>
    </p:spTree>
    <p:extLst>
      <p:ext uri="{BB962C8B-B14F-4D97-AF65-F5344CB8AC3E}">
        <p14:creationId xmlns:p14="http://schemas.microsoft.com/office/powerpoint/2010/main" val="20441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Emisyjny akt prawny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Zarządzenie Prezesa NBP </a:t>
            </a:r>
            <a:r>
              <a:rPr lang="pl-PL" dirty="0"/>
              <a:t>(art. 33.)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Treść</a:t>
            </a:r>
            <a:r>
              <a:rPr lang="cs-CZ" dirty="0"/>
              <a:t>:</a:t>
            </a:r>
          </a:p>
          <a:p>
            <a:r>
              <a:rPr lang="pl-PL" dirty="0"/>
              <a:t>Wzory i wartość nominalna banknotów</a:t>
            </a:r>
          </a:p>
          <a:p>
            <a:r>
              <a:rPr lang="pl-PL" dirty="0"/>
              <a:t>Wzory, wartość nominalna, stopy, próby i masa monet</a:t>
            </a:r>
          </a:p>
          <a:p>
            <a:r>
              <a:rPr lang="pl-PL" u="sng" dirty="0"/>
              <a:t>Wielkość emisji znaków pieniężnych</a:t>
            </a:r>
            <a:r>
              <a:rPr lang="pl-PL" dirty="0"/>
              <a:t>, </a:t>
            </a:r>
          </a:p>
          <a:p>
            <a:r>
              <a:rPr lang="pl-PL" dirty="0"/>
              <a:t>Terminy wprowadzenia do obiegu</a:t>
            </a:r>
          </a:p>
          <a:p>
            <a:r>
              <a:rPr lang="pl-PL" i="1" dirty="0"/>
              <a:t>Not.: Na podstawie art.9 ust.1 </a:t>
            </a:r>
            <a:r>
              <a:rPr lang="pl-PL" i="1" u="sng" dirty="0"/>
              <a:t>UNBP z 1989r.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86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Demisyjny</a:t>
            </a:r>
            <a:r>
              <a:rPr lang="pl-PL" dirty="0"/>
              <a:t> akt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Zarządzenie Prezesa NBP </a:t>
            </a:r>
            <a:r>
              <a:rPr lang="pl-PL" dirty="0"/>
              <a:t>(art. 33 ust. 2)</a:t>
            </a:r>
          </a:p>
          <a:p>
            <a:pPr marL="0" indent="0">
              <a:buNone/>
            </a:pPr>
            <a:r>
              <a:rPr lang="pl-PL" dirty="0"/>
              <a:t>Treść:</a:t>
            </a:r>
          </a:p>
          <a:p>
            <a:r>
              <a:rPr lang="pl-PL" dirty="0"/>
              <a:t>Określenie znaków pieniężnych do wycofania</a:t>
            </a:r>
          </a:p>
          <a:p>
            <a:r>
              <a:rPr lang="pl-PL" dirty="0"/>
              <a:t>Termin rozpoczęcia procesu </a:t>
            </a:r>
          </a:p>
          <a:p>
            <a:r>
              <a:rPr lang="pl-PL" dirty="0"/>
              <a:t>Ukończenie przymusowego obrotu - pozbawienie mocy prawnego </a:t>
            </a:r>
            <a:r>
              <a:rPr lang="pl-PL"/>
              <a:t>środka płatniczego</a:t>
            </a:r>
            <a:endParaRPr lang="pl-PL" dirty="0"/>
          </a:p>
          <a:p>
            <a:r>
              <a:rPr lang="pl-PL" dirty="0"/>
              <a:t>Terminy wymiany </a:t>
            </a:r>
          </a:p>
          <a:p>
            <a:r>
              <a:rPr lang="pl-PL" dirty="0"/>
              <a:t>Lista banków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58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Zástupný symbol pro obsah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341439"/>
            <a:ext cx="6942138" cy="3481387"/>
          </a:xfrm>
        </p:spPr>
      </p:pic>
    </p:spTree>
    <p:extLst>
      <p:ext uri="{BB962C8B-B14F-4D97-AF65-F5344CB8AC3E}">
        <p14:creationId xmlns:p14="http://schemas.microsoft.com/office/powerpoint/2010/main" val="146441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Denominacja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Rodzaj reformy walutowej </a:t>
            </a:r>
          </a:p>
          <a:p>
            <a:r>
              <a:rPr lang="pl-PL" dirty="0"/>
              <a:t>Ostatnie denominacje w Europie: Polska, Bułgaria, Rumunia, Turcja, Rosja, Białoruś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56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Ustrój monetarny - pojęcie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System pieniężny, walutowy, monetarny jeden z fundamentów suwerenności państwa</a:t>
            </a:r>
          </a:p>
          <a:p>
            <a:r>
              <a:rPr lang="pl-PL" b="1" dirty="0"/>
              <a:t>Suwerenność monetarna </a:t>
            </a:r>
            <a:r>
              <a:rPr lang="pl-PL" dirty="0"/>
              <a:t>– lex </a:t>
            </a:r>
            <a:r>
              <a:rPr lang="pl-PL" dirty="0" err="1"/>
              <a:t>monetae</a:t>
            </a:r>
            <a:endParaRPr lang="pl-PL" dirty="0"/>
          </a:p>
          <a:p>
            <a:r>
              <a:rPr lang="pl-PL" dirty="0"/>
              <a:t>Państwo posiada osobiste prawo do wprowadzenia i dysponowania własną walutą </a:t>
            </a:r>
          </a:p>
          <a:p>
            <a:r>
              <a:rPr lang="pl-PL" dirty="0"/>
              <a:t>Władztwo nad walutą, własna polityka monetarna – wolność w jej tworzeniu i realizacji</a:t>
            </a:r>
          </a:p>
          <a:p>
            <a:r>
              <a:rPr lang="pl-PL" dirty="0"/>
              <a:t>Zakaz dyskryminacji monetarnej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61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Rezygnacja ze starej waluty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Zmiana nazwy</a:t>
            </a:r>
          </a:p>
          <a:p>
            <a:r>
              <a:rPr lang="pl-PL" dirty="0"/>
              <a:t>Przeliczenie na nową walutę</a:t>
            </a:r>
          </a:p>
          <a:p>
            <a:r>
              <a:rPr lang="pl-PL" dirty="0"/>
              <a:t>Węgry 1946</a:t>
            </a:r>
          </a:p>
          <a:p>
            <a:pPr marL="0" indent="0" algn="ctr">
              <a:buNone/>
            </a:pPr>
            <a:r>
              <a:rPr lang="pl-PL" sz="4400" b="1" dirty="0"/>
              <a:t>P</a:t>
            </a:r>
            <a:r>
              <a:rPr lang="cs-CZ" sz="4400" b="1" dirty="0" err="1"/>
              <a:t>engö</a:t>
            </a:r>
            <a:r>
              <a:rPr lang="cs-CZ" sz="4400" b="1" dirty="0"/>
              <a:t>                 </a:t>
            </a:r>
            <a:r>
              <a:rPr lang="cs-CZ" sz="4400" b="1" dirty="0">
                <a:solidFill>
                  <a:srgbClr val="FF0000"/>
                </a:solidFill>
              </a:rPr>
              <a:t>Forint</a:t>
            </a:r>
          </a:p>
          <a:p>
            <a:pPr marL="0" indent="0" algn="ctr">
              <a:buNone/>
            </a:pPr>
            <a:r>
              <a:rPr lang="cs-CZ" sz="4000" b="1" dirty="0"/>
              <a:t>400000000000000000000000000 : </a:t>
            </a:r>
            <a:r>
              <a:rPr lang="cs-CZ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5632510" y="3573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704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Zástupný symbol pro obsah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188914"/>
            <a:ext cx="4889500" cy="6370637"/>
          </a:xfrm>
        </p:spPr>
      </p:pic>
    </p:spTree>
    <p:extLst>
      <p:ext uri="{BB962C8B-B14F-4D97-AF65-F5344CB8AC3E}">
        <p14:creationId xmlns:p14="http://schemas.microsoft.com/office/powerpoint/2010/main" val="836944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Wymiana</a:t>
            </a:r>
            <a:r>
              <a:rPr lang="cs-CZ" b="1" dirty="0"/>
              <a:t> </a:t>
            </a:r>
            <a:r>
              <a:rPr lang="pl-PL" b="1" dirty="0"/>
              <a:t>zużytych lub uszkodzonych znaków pieniężnych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816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o NBP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Art. 34. </a:t>
            </a:r>
            <a:endParaRPr lang="cs-CZ" dirty="0"/>
          </a:p>
          <a:p>
            <a:pPr marL="0" indent="0">
              <a:buNone/>
            </a:pPr>
            <a:r>
              <a:rPr lang="pl-PL" dirty="0"/>
              <a:t>1. Znaki pieniężne, nieodpowiadające wskutek zużycia lub uszkodzenia warunkom ustalonym przez Prezesa NBP, przestają być prawnym środkiem płatniczym na obszarze Rzeczypospolitej Polskiej i podlegają wymianie. </a:t>
            </a:r>
          </a:p>
          <a:p>
            <a:pPr marL="0" indent="0">
              <a:buNone/>
            </a:pPr>
            <a:r>
              <a:rPr lang="pl-PL" dirty="0"/>
              <a:t>2. Prezes NBP określa, w drodze zarządzenia, szczegółowe zasady i tryb wymiany znaków pieniężnych, o których mowa w ust. 1.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557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Zarządzenie nr 1/2003 Prezesa NBP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Szczegółowe zasady i tryb wymiany znaków pieniężnych, które wskutek zużycia lub uszkodzenia przestają być prawnym środkiem płatniczym na obszarze RP (</a:t>
            </a:r>
            <a:r>
              <a:rPr lang="pl-PL" dirty="0" err="1"/>
              <a:t>Dz.Urz.NBP</a:t>
            </a:r>
            <a:r>
              <a:rPr lang="pl-PL" dirty="0"/>
              <a:t> 2013 r. Nr 31)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581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Podmioty dokonania wymiany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			Banki działające na obszarze RP</a:t>
            </a:r>
          </a:p>
          <a:p>
            <a:r>
              <a:rPr lang="pl-PL" dirty="0"/>
              <a:t>Oddziały okręgowe NBP</a:t>
            </a:r>
          </a:p>
          <a:p>
            <a:endParaRPr lang="pl-PL" dirty="0"/>
          </a:p>
          <a:p>
            <a:endParaRPr lang="pl-PL" dirty="0"/>
          </a:p>
          <a:p>
            <a:pPr marL="0" indent="0" algn="ctr">
              <a:buNone/>
            </a:pPr>
            <a:r>
              <a:rPr lang="pl-PL" dirty="0"/>
              <a:t>Centrala NBP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	Klient						Klient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367808" y="2708920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6168008" y="2132856"/>
            <a:ext cx="28803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4079776" y="2852936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6456040" y="2132856"/>
            <a:ext cx="28803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6744072" y="2132856"/>
            <a:ext cx="1152128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cxnSpLocks/>
          </p:cNvCxnSpPr>
          <p:nvPr/>
        </p:nvCxnSpPr>
        <p:spPr>
          <a:xfrm flipH="1">
            <a:off x="2541864" y="2852936"/>
            <a:ext cx="1537912" cy="2037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797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wymiany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Znaki pieniężne:</a:t>
            </a:r>
          </a:p>
          <a:p>
            <a:r>
              <a:rPr lang="pl-PL" dirty="0"/>
              <a:t>Krajowe</a:t>
            </a:r>
          </a:p>
          <a:p>
            <a:r>
              <a:rPr lang="pl-PL" dirty="0"/>
              <a:t>Zużyte</a:t>
            </a:r>
          </a:p>
          <a:p>
            <a:r>
              <a:rPr lang="pl-PL" dirty="0"/>
              <a:t>Uszkodzone</a:t>
            </a:r>
          </a:p>
          <a:p>
            <a:r>
              <a:rPr lang="pl-PL" dirty="0"/>
              <a:t>Bez  podejrzeń o ich autentyczności</a:t>
            </a:r>
          </a:p>
          <a:p>
            <a:r>
              <a:rPr lang="pl-PL" dirty="0"/>
              <a:t>Cechy umożliwiają rozpoznanie ich wartości nominalne</a:t>
            </a:r>
          </a:p>
          <a:p>
            <a:endParaRPr lang="pl-PL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38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Ustalenie wartości wymiany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pełnej wartości nominalnej:</a:t>
            </a:r>
          </a:p>
          <a:p>
            <a:pPr marL="0" indent="0">
              <a:buNone/>
            </a:pPr>
            <a:r>
              <a:rPr lang="pl-PL" dirty="0"/>
              <a:t>100 </a:t>
            </a:r>
            <a:r>
              <a:rPr lang="cs-CZ" dirty="0"/>
              <a:t>% - 75 %</a:t>
            </a:r>
            <a:r>
              <a:rPr lang="pl-PL" dirty="0"/>
              <a:t> pierwotnej powierzchni</a:t>
            </a:r>
          </a:p>
          <a:p>
            <a:r>
              <a:rPr lang="pl-PL" dirty="0"/>
              <a:t>W połowie wartości nominalnej:</a:t>
            </a:r>
          </a:p>
          <a:p>
            <a:pPr marL="0" indent="0">
              <a:buNone/>
            </a:pPr>
            <a:r>
              <a:rPr lang="pl-PL" dirty="0"/>
              <a:t>75 </a:t>
            </a:r>
            <a:r>
              <a:rPr lang="cs-CZ" dirty="0"/>
              <a:t>% - 45 % </a:t>
            </a:r>
            <a:r>
              <a:rPr lang="cs-CZ" dirty="0" err="1"/>
              <a:t>pierwotnej</a:t>
            </a:r>
            <a:r>
              <a:rPr lang="cs-CZ" dirty="0"/>
              <a:t> </a:t>
            </a:r>
            <a:r>
              <a:rPr lang="cs-CZ" dirty="0" err="1"/>
              <a:t>powierzchni</a:t>
            </a:r>
            <a:endParaRPr lang="pl-PL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601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Zatrzymanie </a:t>
            </a:r>
            <a:br>
              <a:rPr lang="pl-PL" dirty="0"/>
            </a:br>
            <a:r>
              <a:rPr lang="pl-PL" dirty="0"/>
              <a:t>fałszywych znaków pieniężnych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Art. 35. </a:t>
            </a:r>
            <a:endParaRPr lang="cs-CZ" dirty="0"/>
          </a:p>
          <a:p>
            <a:pPr marL="0" indent="0">
              <a:buNone/>
            </a:pPr>
            <a:r>
              <a:rPr lang="pl-PL" dirty="0"/>
              <a:t>1. Fałszywe znaki pieniężne podlegają zatrzymaniu, </a:t>
            </a:r>
            <a:r>
              <a:rPr lang="pl-PL" b="1" dirty="0"/>
              <a:t>bez prawa do zwrotu </a:t>
            </a:r>
            <a:r>
              <a:rPr lang="pl-PL" dirty="0"/>
              <a:t>ich równowartości. </a:t>
            </a:r>
          </a:p>
          <a:p>
            <a:pPr marL="0" indent="0">
              <a:buNone/>
            </a:pPr>
            <a:r>
              <a:rPr lang="pl-PL" dirty="0"/>
              <a:t>2. Przepis ust. 1 stosuje się odpowiednio do fałszywych banknotów i monet opiewających </a:t>
            </a:r>
            <a:r>
              <a:rPr lang="pl-PL" b="1" dirty="0"/>
              <a:t>na waluty obce. </a:t>
            </a:r>
          </a:p>
          <a:p>
            <a:pPr marL="0" indent="0">
              <a:buNone/>
            </a:pPr>
            <a:r>
              <a:rPr lang="pl-PL" dirty="0"/>
              <a:t>3. Prezes NBP określa, w drodze </a:t>
            </a:r>
            <a:r>
              <a:rPr lang="pl-PL" b="1" dirty="0"/>
              <a:t>zarządzenia</a:t>
            </a:r>
            <a:r>
              <a:rPr lang="pl-PL" dirty="0"/>
              <a:t>, zasady i tryb postępowania przy zatrzymywaniu znaków pieniężnych (podejrzanych co do autentyczności) oraz po-stępowania z fałszywymi znakami pieniężnymi. Zarządzenie </a:t>
            </a:r>
            <a:r>
              <a:rPr lang="pl-PL"/>
              <a:t>wymaga uzgodnienia </a:t>
            </a:r>
            <a:r>
              <a:rPr lang="pl-PL" dirty="0"/>
              <a:t>z Ministrem Sprawiedliwości i ministrem właściwym do spraw wewnętrznych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274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165E2-9C2D-4B01-8ED3-06CA43F7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Literatura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92734-12E2-46AC-8B4F-FDB14DE98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https://www.nbp.pl/publikacje/historia/zarys-historii-polskiej-bankowosci-centralnej.pdf</a:t>
            </a:r>
            <a:endParaRPr lang="cs-CZ" dirty="0"/>
          </a:p>
          <a:p>
            <a:r>
              <a:rPr lang="cs-CZ" dirty="0">
                <a:hlinkClick r:id="rId3"/>
              </a:rPr>
              <a:t>https://www.nbp.pl/publikacje/historia/grabski_ksiazka.pdf</a:t>
            </a:r>
            <a:endParaRPr lang="cs-CZ" dirty="0"/>
          </a:p>
          <a:p>
            <a:r>
              <a:rPr lang="cs-CZ" dirty="0">
                <a:hlinkClick r:id="rId4"/>
              </a:rPr>
              <a:t>https://www.nbp.pl/publikacje/bci/ewolucja-strategii-celu-inflacyjnego.pdf</a:t>
            </a:r>
            <a:endParaRPr lang="cs-CZ" dirty="0"/>
          </a:p>
          <a:p>
            <a:r>
              <a:rPr lang="pl-PL" dirty="0" err="1"/>
              <a:t>Wantoch</a:t>
            </a:r>
            <a:r>
              <a:rPr lang="pl-PL" dirty="0"/>
              <a:t>-Rekowski, Jacek, Morawski, Wojciech, Majka, Paweł. </a:t>
            </a:r>
            <a:r>
              <a:rPr lang="pl-PL" i="1" dirty="0"/>
              <a:t>Podstawy prawa finansów publicznych. </a:t>
            </a:r>
            <a:r>
              <a:rPr lang="pl-PL" dirty="0"/>
              <a:t>Warszawa: Wolters Kluwer 2022. s. 202-215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l-PL" sz="4000" b="1" dirty="0"/>
              <a:t>Prawo systemu pieniężnego </a:t>
            </a:r>
            <a:r>
              <a:rPr lang="pl-PL" sz="4000" dirty="0">
                <a:solidFill>
                  <a:schemeClr val="folHlink"/>
                </a:solidFill>
              </a:rPr>
              <a:t>=</a:t>
            </a:r>
            <a:endParaRPr lang="pl-PL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/>
              <a:t>= </a:t>
            </a:r>
            <a:r>
              <a:rPr lang="cs-CZ" b="1" dirty="0" err="1"/>
              <a:t>Prawo</a:t>
            </a:r>
            <a:r>
              <a:rPr lang="cs-CZ" b="1" dirty="0"/>
              <a:t> </a:t>
            </a:r>
            <a:r>
              <a:rPr lang="cs-CZ" b="1" dirty="0" err="1"/>
              <a:t>walutowe</a:t>
            </a:r>
            <a:r>
              <a:rPr lang="cs-CZ" dirty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					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prawo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ustroju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monetarnego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				       </a:t>
            </a:r>
            <a:r>
              <a:rPr lang="cs-CZ" dirty="0" err="1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prawo</a:t>
            </a:r>
            <a:r>
              <a:rPr lang="cs-CZ" dirty="0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obrotu</a:t>
            </a:r>
            <a:r>
              <a:rPr lang="cs-CZ" dirty="0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monetarnego</a:t>
            </a:r>
            <a:endParaRPr lang="cs-CZ" dirty="0">
              <a:solidFill>
                <a:srgbClr val="6F45B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i </a:t>
            </a:r>
            <a:r>
              <a:rPr lang="cs-CZ" dirty="0" err="1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rozliczeń</a:t>
            </a:r>
            <a:r>
              <a:rPr lang="cs-CZ" dirty="0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>
                <a:solidFill>
                  <a:srgbClr val="6F45B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bezgotówkowych</a:t>
            </a:r>
            <a:endParaRPr lang="cs-CZ" dirty="0">
              <a:solidFill>
                <a:srgbClr val="6F45B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dirty="0">
                <a:solidFill>
                  <a:srgbClr val="F808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Przymusowy obrót monetarny (gotówkowy)</a:t>
            </a:r>
            <a:endParaRPr lang="cs-CZ" sz="2400" dirty="0">
              <a:solidFill>
                <a:srgbClr val="F8082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dirty="0">
                <a:solidFill>
                  <a:srgbClr val="F808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Pieniądz elektroniczny</a:t>
            </a:r>
            <a:endParaRPr lang="cs-CZ" sz="2400" dirty="0">
              <a:solidFill>
                <a:srgbClr val="F8082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400" dirty="0">
                <a:solidFill>
                  <a:srgbClr val="F808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Bezgotówkowe przelewy płatnicze</a:t>
            </a:r>
            <a:endParaRPr lang="cs-CZ" sz="2400" dirty="0">
              <a:solidFill>
                <a:srgbClr val="F8082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112197" y="2204245"/>
            <a:ext cx="1451413" cy="346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112198" y="2204245"/>
            <a:ext cx="998407" cy="935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4295775" y="3716339"/>
            <a:ext cx="1512888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4008439" y="3716338"/>
            <a:ext cx="18002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5303839" y="3716339"/>
            <a:ext cx="5048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888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F90AA-1511-44E5-861A-E55599E9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A9CB1E-A7ED-4D46-B4EF-7B0B17B0B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Zapoznaj się z </a:t>
            </a:r>
            <a:r>
              <a:rPr lang="pl-PL" dirty="0">
                <a:hlinkClick r:id="rId2"/>
              </a:rPr>
              <a:t>www.nbp.pl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Jakie jest konstytucyjne uwarunkowanie NBP?</a:t>
            </a:r>
          </a:p>
          <a:p>
            <a:pPr marL="514350" indent="-514350">
              <a:buAutoNum type="arabicPeriod"/>
            </a:pPr>
            <a:r>
              <a:rPr lang="pl-PL" dirty="0"/>
              <a:t>Jakie są funkcje, cel i zadania NBP?</a:t>
            </a:r>
          </a:p>
          <a:p>
            <a:pPr marL="514350" indent="-514350">
              <a:buAutoNum type="arabicPeriod"/>
            </a:pPr>
            <a:r>
              <a:rPr lang="pl-PL" dirty="0"/>
              <a:t>Jakie są organy NBP?</a:t>
            </a:r>
          </a:p>
          <a:p>
            <a:pPr marL="514350" indent="-514350">
              <a:buAutoNum type="arabicPeriod"/>
            </a:pPr>
            <a:r>
              <a:rPr lang="pl-PL" dirty="0"/>
              <a:t>Jaką rolę pełni Komisja </a:t>
            </a:r>
            <a:r>
              <a:rPr lang="pl-PL"/>
              <a:t>Nadzoru Finansowego?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333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Reforma </a:t>
            </a:r>
            <a:r>
              <a:rPr lang="cs-CZ" b="1" dirty="0" err="1"/>
              <a:t>walutowa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Zmiana jednostki pieniężnej</a:t>
            </a:r>
          </a:p>
          <a:p>
            <a:r>
              <a:rPr lang="pl-PL" dirty="0"/>
              <a:t>Zmiana wartości waluty</a:t>
            </a:r>
          </a:p>
          <a:p>
            <a:r>
              <a:rPr lang="pl-PL" dirty="0"/>
              <a:t>Zmiana parytetu walutowego</a:t>
            </a:r>
          </a:p>
          <a:p>
            <a:r>
              <a:rPr lang="pl-PL" dirty="0"/>
              <a:t>Zmiana uprawnień emisyjnych</a:t>
            </a:r>
          </a:p>
          <a:p>
            <a:r>
              <a:rPr lang="pl-PL" dirty="0"/>
              <a:t>Sukcesja (następstwo) walutowe</a:t>
            </a:r>
          </a:p>
        </p:txBody>
      </p:sp>
    </p:spTree>
    <p:extLst>
      <p:ext uri="{BB962C8B-B14F-4D97-AF65-F5344CB8AC3E}">
        <p14:creationId xmlns:p14="http://schemas.microsoft.com/office/powerpoint/2010/main" val="131200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Sukcesja walutowa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i="1" dirty="0"/>
              <a:t>Sukcesja walutowa </a:t>
            </a:r>
            <a:r>
              <a:rPr lang="cs-CZ" b="1" i="1" dirty="0"/>
              <a:t>= </a:t>
            </a:r>
            <a:r>
              <a:rPr lang="pl-PL" b="1" dirty="0"/>
              <a:t>następstwo po innej walucie wycofanej z pewnego obszaru płatniczego</a:t>
            </a:r>
          </a:p>
          <a:p>
            <a:r>
              <a:rPr lang="pl-PL" b="1" i="1" dirty="0"/>
              <a:t>Prawdziwa sukcesja walutowa = </a:t>
            </a:r>
            <a:r>
              <a:rPr lang="pl-PL" b="1" dirty="0"/>
              <a:t>stan prawny przy kontynualnym utrzymaniu  uprawnień i obowiązków po zmianie waluty  - </a:t>
            </a:r>
            <a:r>
              <a:rPr lang="pl-PL" dirty="0"/>
              <a:t>przeliczniki</a:t>
            </a:r>
          </a:p>
          <a:p>
            <a:r>
              <a:rPr lang="pl-PL" b="1" dirty="0"/>
              <a:t>1919, 1924, 1939, 1945, 1950, 1994 …???? </a:t>
            </a:r>
            <a:r>
              <a:rPr lang="pl-PL" sz="9600" b="1" dirty="0">
                <a:latin typeface="Calibri"/>
              </a:rPr>
              <a:t>€</a:t>
            </a:r>
            <a:endParaRPr lang="cs-CZ" sz="9600" b="1" dirty="0"/>
          </a:p>
          <a:p>
            <a:pPr marL="0" indent="0">
              <a:buNone/>
            </a:pP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75011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Reforma pieniężna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Prosta wymiana znaków pieniężnych</a:t>
            </a:r>
          </a:p>
          <a:p>
            <a:r>
              <a:rPr lang="pl-PL" dirty="0"/>
              <a:t>Po 10 – 20 latach</a:t>
            </a:r>
          </a:p>
          <a:p>
            <a:r>
              <a:rPr lang="pl-PL" u="sng" dirty="0"/>
              <a:t>Powody: </a:t>
            </a:r>
            <a:r>
              <a:rPr lang="pl-PL" dirty="0"/>
              <a:t> techniczne, prewencyjne, ideowe, polityczno-ustrojowe, estetyczne …. </a:t>
            </a:r>
          </a:p>
          <a:p>
            <a:r>
              <a:rPr lang="pl-PL" u="sng" dirty="0"/>
              <a:t>Wyniki</a:t>
            </a:r>
            <a:r>
              <a:rPr lang="pl-PL" dirty="0"/>
              <a:t>: unieważnienie znaków pieniężnych całego rodzaju, wycofanie z obiegu, wymiana, prekluzja, likwidacja </a:t>
            </a:r>
            <a:endParaRPr lang="pl-PL" u="sng" dirty="0"/>
          </a:p>
          <a:p>
            <a:r>
              <a:rPr lang="pl-PL" u="sng" dirty="0"/>
              <a:t>Państwa bez prekluzji monetarnej</a:t>
            </a:r>
            <a:r>
              <a:rPr lang="pl-PL" dirty="0"/>
              <a:t>: np. USA. Nie absolutnie – wycofane z obiegu banknoty/bilety o nominałach wyższych 100 USD</a:t>
            </a: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408716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Kodyfikacja prawa walutowego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Sen o jednolitej ustawie walutowej</a:t>
            </a:r>
          </a:p>
          <a:p>
            <a:r>
              <a:rPr lang="pl-PL" dirty="0"/>
              <a:t>Polskie prawo walutowe – zbiór inkorporowanych przepisów z różnych ustaw</a:t>
            </a:r>
          </a:p>
          <a:p>
            <a:r>
              <a:rPr lang="pl-PL" dirty="0"/>
              <a:t>Ustawy walutowe: </a:t>
            </a:r>
          </a:p>
          <a:p>
            <a:pPr marL="0" indent="0">
              <a:buNone/>
            </a:pPr>
            <a:r>
              <a:rPr lang="pl-PL" b="1" dirty="0"/>
              <a:t>Ustawa o NBP z 29-08-1997 </a:t>
            </a:r>
            <a:r>
              <a:rPr lang="pl-PL" dirty="0"/>
              <a:t>(</a:t>
            </a:r>
            <a:r>
              <a:rPr lang="nn-NO" dirty="0"/>
              <a:t>Dz.U. 1997 nr 140 poz. 938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b="1" dirty="0"/>
              <a:t>Ustawa o przeciwdziałaniu praniu pieniędzy oraz finansowaniu terroryzmu z 1-03-2018 </a:t>
            </a:r>
            <a:r>
              <a:rPr lang="pl-PL" dirty="0"/>
              <a:t>(Dz.U. 2018 poz. 723)</a:t>
            </a:r>
          </a:p>
          <a:p>
            <a:pPr marL="0" indent="0">
              <a:buNone/>
            </a:pPr>
            <a:r>
              <a:rPr lang="pl-PL" b="1" dirty="0"/>
              <a:t>Ustawa – Prawo bankowe z 29-08-1997 </a:t>
            </a:r>
            <a:r>
              <a:rPr lang="pl-PL" dirty="0"/>
              <a:t>(</a:t>
            </a:r>
            <a:r>
              <a:rPr lang="nn-NO" dirty="0"/>
              <a:t>Dz.U. 1997 nr 140 poz. 939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b="1" dirty="0"/>
              <a:t>Ustawa o usługach płatniczych z 19-08-2011 </a:t>
            </a:r>
            <a:r>
              <a:rPr lang="pl-PL" dirty="0"/>
              <a:t>(</a:t>
            </a:r>
            <a:r>
              <a:rPr lang="nn-NO" dirty="0"/>
              <a:t>Dz.U. 2011 nr 199 poz. 1175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b="1" dirty="0"/>
              <a:t>Ustawa o denominacji złotego z dnia 7-07-1994 </a:t>
            </a:r>
            <a:r>
              <a:rPr lang="pl-PL" dirty="0"/>
              <a:t>(</a:t>
            </a:r>
            <a:r>
              <a:rPr lang="nn-NO" dirty="0"/>
              <a:t>Dz.U. 1994 nr 84 poz. 386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b="1" strike="sngStrike" dirty="0"/>
              <a:t>Ustawa o zmianie systemu pieniężnego z 28-10-1950</a:t>
            </a:r>
          </a:p>
        </p:txBody>
      </p:sp>
    </p:spTree>
    <p:extLst>
      <p:ext uri="{BB962C8B-B14F-4D97-AF65-F5344CB8AC3E}">
        <p14:creationId xmlns:p14="http://schemas.microsoft.com/office/powerpoint/2010/main" val="155070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1143000"/>
          </a:xfrm>
        </p:spPr>
        <p:txBody>
          <a:bodyPr>
            <a:noAutofit/>
          </a:bodyPr>
          <a:lstStyle/>
          <a:p>
            <a:r>
              <a:rPr lang="pl-PL" sz="4000" b="1" dirty="0"/>
              <a:t>Konstrukcja </a:t>
            </a:r>
            <a:br>
              <a:rPr lang="pl-PL" sz="4000" b="1" dirty="0"/>
            </a:br>
            <a:r>
              <a:rPr lang="pl-PL" sz="4000" b="1" dirty="0"/>
              <a:t>hipotetycznego kodeksu walutowego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Jednostka pieniężna i jej podział na jednostki ułamkowe (1Zł = 100 groszy, 1 </a:t>
            </a:r>
            <a:r>
              <a:rPr lang="pl-PL" dirty="0" err="1"/>
              <a:t>Kč</a:t>
            </a:r>
            <a:r>
              <a:rPr lang="pl-PL" dirty="0"/>
              <a:t> = 100 </a:t>
            </a:r>
            <a:r>
              <a:rPr lang="pl-PL" dirty="0" err="1"/>
              <a:t>haléřy</a:t>
            </a:r>
            <a:r>
              <a:rPr lang="pl-PL" dirty="0"/>
              <a:t>,  1 Ft. = 100 </a:t>
            </a:r>
            <a:r>
              <a:rPr lang="pl-PL" dirty="0" err="1"/>
              <a:t>fillérów</a:t>
            </a:r>
            <a:r>
              <a:rPr lang="pl-PL" dirty="0"/>
              <a:t>, 1 </a:t>
            </a:r>
            <a:r>
              <a:rPr lang="pl-PL" dirty="0">
                <a:latin typeface="Calibri"/>
              </a:rPr>
              <a:t>€ = 100 centów …</a:t>
            </a:r>
            <a:r>
              <a:rPr lang="pl-PL" dirty="0"/>
              <a:t> )</a:t>
            </a:r>
          </a:p>
          <a:p>
            <a:r>
              <a:rPr lang="pl-PL" dirty="0"/>
              <a:t>Parytet i wymienialność    (pieniądz </a:t>
            </a:r>
            <a:r>
              <a:rPr lang="pl-PL" dirty="0" err="1"/>
              <a:t>fiducjarny</a:t>
            </a:r>
            <a:r>
              <a:rPr lang="pl-PL" dirty="0"/>
              <a:t>, </a:t>
            </a:r>
            <a:r>
              <a:rPr lang="pl-PL" dirty="0" err="1"/>
              <a:t>konwertybilny</a:t>
            </a:r>
            <a:r>
              <a:rPr lang="pl-PL" dirty="0"/>
              <a:t>) </a:t>
            </a:r>
          </a:p>
          <a:p>
            <a:r>
              <a:rPr lang="pl-PL" dirty="0"/>
              <a:t>Znaki pieniężne oraz zasady ich emisji</a:t>
            </a:r>
          </a:p>
          <a:p>
            <a:r>
              <a:rPr lang="pl-PL" dirty="0"/>
              <a:t>Instytucja emisyjna i jej uprawnienia w sprawie emisji </a:t>
            </a:r>
          </a:p>
          <a:p>
            <a:r>
              <a:rPr lang="pl-PL" dirty="0"/>
              <a:t>Zasady przymusowego obrotu gotówką oraz zasady bezgotówkowych systemów płatniczych</a:t>
            </a:r>
          </a:p>
          <a:p>
            <a:r>
              <a:rPr lang="pl-PL" dirty="0"/>
              <a:t>Instrumenty opieki nad walutą</a:t>
            </a:r>
          </a:p>
          <a:p>
            <a:r>
              <a:rPr lang="pl-PL" dirty="0"/>
              <a:t>Stosunek do poprzedniej waluty i prawa walutowego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372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Konstytucjonalizacja</a:t>
            </a:r>
            <a:r>
              <a:rPr lang="pl-PL" b="1" dirty="0"/>
              <a:t> waluty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Zapis regulacji waluty w postaci części składowej suwerenności państwa</a:t>
            </a:r>
          </a:p>
          <a:p>
            <a:r>
              <a:rPr lang="pl-PL" dirty="0"/>
              <a:t>Zapis w konstytucji waluty w postaci symbolu narodowego: </a:t>
            </a:r>
            <a:r>
              <a:rPr lang="cs-CZ" dirty="0" err="1"/>
              <a:t>Np</a:t>
            </a:r>
            <a:r>
              <a:rPr lang="cs-CZ" dirty="0"/>
              <a:t>.: „</a:t>
            </a:r>
            <a:r>
              <a:rPr lang="cs-CZ" i="1" dirty="0"/>
              <a:t>K) </a:t>
            </a:r>
            <a:r>
              <a:rPr lang="cs-CZ" i="1" dirty="0" err="1"/>
              <a:t>cikk</a:t>
            </a:r>
            <a:endParaRPr lang="cs-CZ" i="1" dirty="0"/>
          </a:p>
          <a:p>
            <a:pPr marL="0" indent="0" algn="ctr">
              <a:buNone/>
            </a:pPr>
            <a:r>
              <a:rPr lang="cs-CZ" b="1" dirty="0" err="1"/>
              <a:t>Magyarország</a:t>
            </a:r>
            <a:r>
              <a:rPr lang="cs-CZ" b="1" dirty="0"/>
              <a:t> </a:t>
            </a:r>
            <a:r>
              <a:rPr lang="cs-CZ" b="1" dirty="0" err="1"/>
              <a:t>hivatalos</a:t>
            </a:r>
            <a:r>
              <a:rPr lang="cs-CZ" b="1" dirty="0"/>
              <a:t> </a:t>
            </a:r>
            <a:r>
              <a:rPr lang="cs-CZ" b="1" dirty="0" err="1"/>
              <a:t>pénzneme</a:t>
            </a:r>
            <a:r>
              <a:rPr lang="cs-CZ" b="1" dirty="0"/>
              <a:t> a forint</a:t>
            </a:r>
            <a:r>
              <a:rPr lang="cs-CZ" dirty="0"/>
              <a:t>.“</a:t>
            </a:r>
          </a:p>
          <a:p>
            <a:pPr algn="just"/>
            <a:r>
              <a:rPr lang="pl-PL" dirty="0"/>
              <a:t>Konstytucja RP?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898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1259</Words>
  <Application>Microsoft Office PowerPoint</Application>
  <PresentationFormat>Širokoúhlá obrazovka</PresentationFormat>
  <Paragraphs>174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Motiv Office</vt:lpstr>
      <vt:lpstr>Podstawy prawa walutowego RP</vt:lpstr>
      <vt:lpstr>Ustrój monetarny - pojęcie</vt:lpstr>
      <vt:lpstr>Prawo systemu pieniężnego =</vt:lpstr>
      <vt:lpstr>Reforma walutowa</vt:lpstr>
      <vt:lpstr>Sukcesja walutowa</vt:lpstr>
      <vt:lpstr>Reforma pieniężna </vt:lpstr>
      <vt:lpstr>Kodyfikacja prawa walutowego</vt:lpstr>
      <vt:lpstr>Konstrukcja  hipotetycznego kodeksu walutowego</vt:lpstr>
      <vt:lpstr>Konstytucjonalizacja waluty</vt:lpstr>
      <vt:lpstr>Art. 227 ust. 1</vt:lpstr>
      <vt:lpstr>Konstytucja Republiki Czeskiej 1/1993 Sb.</vt:lpstr>
      <vt:lpstr>Konstytucja Republiki Słowackiej  462/1992 Zb.</vt:lpstr>
      <vt:lpstr>EMISJA</vt:lpstr>
      <vt:lpstr>Emisja</vt:lpstr>
      <vt:lpstr>Emisja znaków pieniężnych</vt:lpstr>
      <vt:lpstr>Emisyjny akt prawny</vt:lpstr>
      <vt:lpstr>Demisyjny akt </vt:lpstr>
      <vt:lpstr>Prezentace aplikace PowerPoint</vt:lpstr>
      <vt:lpstr>Denominacja</vt:lpstr>
      <vt:lpstr>Rezygnacja ze starej waluty</vt:lpstr>
      <vt:lpstr>Prezentace aplikace PowerPoint</vt:lpstr>
      <vt:lpstr>Wymiana zużytych lub uszkodzonych znaków pieniężnych</vt:lpstr>
      <vt:lpstr>Ustawa o NBP</vt:lpstr>
      <vt:lpstr>Zarządzenie nr 1/2003 Prezesa NBP</vt:lpstr>
      <vt:lpstr>Podmioty dokonania wymiany</vt:lpstr>
      <vt:lpstr>Warunki wymiany</vt:lpstr>
      <vt:lpstr>Ustalenie wartości wymiany</vt:lpstr>
      <vt:lpstr>Zatrzymanie  fałszywych znaków pieniężnych</vt:lpstr>
      <vt:lpstr>Literatura</vt:lpstr>
      <vt:lpstr>Zadania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teorii prawa finansowego III</dc:title>
  <dc:creator>Petr Mrkývka</dc:creator>
  <cp:lastModifiedBy>Petr Mrkývka</cp:lastModifiedBy>
  <cp:revision>17</cp:revision>
  <dcterms:created xsi:type="dcterms:W3CDTF">2021-11-05T11:04:12Z</dcterms:created>
  <dcterms:modified xsi:type="dcterms:W3CDTF">2024-04-24T15:31:42Z</dcterms:modified>
</cp:coreProperties>
</file>