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114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93D9E89-CAB4-4713-A8A8-EA259AF518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96AD5AC-49CA-4B44-AFC3-81517C785E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5CDFDFE-9DA8-4165-8FC5-AC6EA5C12F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EBF25-E9BA-45EA-90EB-92E66626DB1A}" type="datetimeFigureOut">
              <a:rPr lang="cs-CZ" smtClean="0"/>
              <a:t>24.04.2024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D7FBC12-F48C-49B8-B160-F53120C4C7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C7BA496-6679-4DA5-A2C2-45E75063D6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ADE4E-63ED-4AB6-8BDF-6B10E724742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408851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8A111B8-3511-461A-8351-705C0876A9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2B0A20FA-ACBA-413B-A6A7-E4000DB0E0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BC43ACD-4AC7-450D-94D8-998714E67B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EBF25-E9BA-45EA-90EB-92E66626DB1A}" type="datetimeFigureOut">
              <a:rPr lang="cs-CZ" smtClean="0"/>
              <a:t>24.04.2024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1820CD0-D086-4DEC-A7BC-DA10DE8BF7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30D3D7C-FAF2-414E-92E9-FF2B88B00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ADE4E-63ED-4AB6-8BDF-6B10E724742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064238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A1E58D4D-E4DF-497D-94E9-31C0E8DF1EA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0B042F71-F77C-465F-B7A6-1FEF8CD5B8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ADD2FB7-CC2B-4E47-94EA-25C80823B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EBF25-E9BA-45EA-90EB-92E66626DB1A}" type="datetimeFigureOut">
              <a:rPr lang="cs-CZ" smtClean="0"/>
              <a:t>24.04.2024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91CD6C7-66E3-4C0B-9C9D-0CF7DCFD21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3F225D1-6310-4F72-B5CF-B096CB4645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ADE4E-63ED-4AB6-8BDF-6B10E724742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84743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209564E-BF0E-4654-9B3D-F4014C141E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49EFF65-F3CF-4ECD-AC60-4FCF880388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1E9B2AF-DD0A-4CC1-8C2D-4A60C26DE5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EBF25-E9BA-45EA-90EB-92E66626DB1A}" type="datetimeFigureOut">
              <a:rPr lang="cs-CZ" smtClean="0"/>
              <a:t>24.04.2024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982BBC5-3DD0-4378-8A07-C289C289E3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EB827AA-F5A9-4C63-AF49-73C83CC630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ADE4E-63ED-4AB6-8BDF-6B10E724742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6176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754F4DB-70CC-4DC6-AFF8-BAAF3844BA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D92D6D25-230B-4573-A27C-B9CA548547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F7FAF5D-53FB-4F6D-9571-8C17F7274D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EBF25-E9BA-45EA-90EB-92E66626DB1A}" type="datetimeFigureOut">
              <a:rPr lang="cs-CZ" smtClean="0"/>
              <a:t>24.04.2024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DD602A2-3E09-4C8C-BF73-ABCD3703CB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4FE7A19-4659-449D-B7BF-3509DEF3A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ADE4E-63ED-4AB6-8BDF-6B10E724742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793015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0469041-F166-4C4F-9497-5BFF0CF3D9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9EBD95B-33F3-46D2-A29E-9F360D706A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DF578907-6764-4477-B532-A8860EDF1F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7B32A711-2111-48D9-AC4B-EBE83DC30C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EBF25-E9BA-45EA-90EB-92E66626DB1A}" type="datetimeFigureOut">
              <a:rPr lang="cs-CZ" smtClean="0"/>
              <a:t>24.04.2024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F39C31B5-2B3F-439D-ACF1-C990D15492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863A2B11-F6F5-42C5-8AB8-81C77C248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ADE4E-63ED-4AB6-8BDF-6B10E724742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76961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DCDB71A-0799-47BF-8BCF-A497A5EF72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9CF55A5E-2A87-48F2-B5AD-4CCB6A77A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B419FB84-129A-43E8-903C-DF72326E9C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1E429413-86DB-4046-AB94-25AAFB2710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075065D9-BA45-43B3-9397-2E5EFB32CE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C0DC6376-715C-44EA-8541-831E202B94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EBF25-E9BA-45EA-90EB-92E66626DB1A}" type="datetimeFigureOut">
              <a:rPr lang="cs-CZ" smtClean="0"/>
              <a:t>24.04.2024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FC01C422-1E0F-431C-8B06-56D8094696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C2ABA18C-6B7C-48D2-8001-71D60E186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ADE4E-63ED-4AB6-8BDF-6B10E724742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707872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DC0785D-BB1E-42DA-9C1C-ECE6AED14D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66289361-08D1-484E-BE2E-AB3CBA654C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EBF25-E9BA-45EA-90EB-92E66626DB1A}" type="datetimeFigureOut">
              <a:rPr lang="cs-CZ" smtClean="0"/>
              <a:t>24.04.2024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453D868B-53AF-40DB-A00D-70B7302D49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6B1BEE89-3E6C-42B5-A5B2-76B9E9CAA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ADE4E-63ED-4AB6-8BDF-6B10E724742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4092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AFC57A6C-AE86-4F7A-97B3-A786320A3E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EBF25-E9BA-45EA-90EB-92E66626DB1A}" type="datetimeFigureOut">
              <a:rPr lang="cs-CZ" smtClean="0"/>
              <a:t>24.04.2024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99BAB6DC-730C-4A64-BE7D-12B91C9A2D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DE161B8A-6D04-440C-A713-BE76714E7A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ADE4E-63ED-4AB6-8BDF-6B10E724742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210340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AD8C0A5-8230-456B-9B83-5296AB0957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8D6EEC9-8698-4D3D-AECC-BC35102352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4A202943-B79D-4854-B900-EB26D5AA7B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1D5A056-ACF8-4155-8605-5CA9EC7DE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EBF25-E9BA-45EA-90EB-92E66626DB1A}" type="datetimeFigureOut">
              <a:rPr lang="cs-CZ" smtClean="0"/>
              <a:t>24.04.2024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0703959D-18C9-4F27-A5A0-74F41B103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5800BEF7-C91F-4D86-A688-2332F3494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ADE4E-63ED-4AB6-8BDF-6B10E724742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81239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0E32CA6-6D8D-4370-8873-A81835C79D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9E49EC67-E415-473C-A2C0-6DA44074CD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6B0AEE82-41C3-4837-96A2-7769CDB67A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C73F062-563D-4688-8E8C-E1095E3441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EBF25-E9BA-45EA-90EB-92E66626DB1A}" type="datetimeFigureOut">
              <a:rPr lang="cs-CZ" smtClean="0"/>
              <a:t>24.04.2024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F4980865-2C69-4331-8B4E-9127F1BC68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2AB0885-793F-4884-A0B9-7F2F090AC1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ADE4E-63ED-4AB6-8BDF-6B10E724742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64118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89C2EBA5-7CCB-411E-878F-2C2BD38554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0D3385D0-54AB-4713-9E10-061DC21B0E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BE06C62-0778-46EB-B755-4949BDE220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3EBF25-E9BA-45EA-90EB-92E66626DB1A}" type="datetimeFigureOut">
              <a:rPr lang="cs-CZ" smtClean="0"/>
              <a:t>24.04.2024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3D872B7-04F7-4CD2-8EB8-1870250489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74B3026-D65E-4280-A139-35F021521F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5ADE4E-63ED-4AB6-8BDF-6B10E724742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33347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6D19335-AA77-4B23-B50E-B8E3B2E33DD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Podstawy teorii prawa finansowego 3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630B724-ED78-4D93-B1B4-12F95A93DFD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cs-CZ" dirty="0"/>
          </a:p>
          <a:p>
            <a:r>
              <a:rPr lang="cs-CZ" sz="3600" dirty="0" err="1"/>
              <a:t>Akceptacja</a:t>
            </a:r>
            <a:r>
              <a:rPr lang="cs-CZ" sz="3600" dirty="0"/>
              <a:t> </a:t>
            </a:r>
            <a:r>
              <a:rPr lang="cs-CZ" sz="3600" dirty="0" err="1"/>
              <a:t>prawa</a:t>
            </a:r>
            <a:r>
              <a:rPr lang="cs-CZ" sz="3600" dirty="0"/>
              <a:t> </a:t>
            </a:r>
            <a:r>
              <a:rPr lang="cs-CZ" sz="3600" dirty="0" err="1"/>
              <a:t>finansowego</a:t>
            </a:r>
            <a:r>
              <a:rPr lang="cs-CZ" sz="3600" dirty="0"/>
              <a:t>.</a:t>
            </a:r>
          </a:p>
          <a:p>
            <a:r>
              <a:rPr lang="cs-CZ" sz="3600" dirty="0" err="1"/>
              <a:t>System</a:t>
            </a:r>
            <a:r>
              <a:rPr lang="cs-CZ" sz="3600" dirty="0"/>
              <a:t> i </a:t>
            </a:r>
            <a:r>
              <a:rPr lang="cs-CZ" sz="3600" dirty="0" err="1"/>
              <a:t>stosunki</a:t>
            </a:r>
            <a:r>
              <a:rPr lang="cs-CZ" sz="3600" dirty="0"/>
              <a:t> do </a:t>
            </a:r>
            <a:r>
              <a:rPr lang="cs-CZ" sz="3600" dirty="0" err="1"/>
              <a:t>innych</a:t>
            </a:r>
            <a:r>
              <a:rPr lang="cs-CZ" sz="3600" dirty="0"/>
              <a:t> </a:t>
            </a:r>
            <a:r>
              <a:rPr lang="cs-CZ" sz="3600" dirty="0" err="1"/>
              <a:t>ga</a:t>
            </a:r>
            <a:r>
              <a:rPr lang="pl-PL" sz="3600" dirty="0" err="1"/>
              <a:t>łęzi</a:t>
            </a:r>
            <a:r>
              <a:rPr lang="pl-PL" sz="3600" dirty="0"/>
              <a:t> prawa.</a:t>
            </a:r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24710111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id="{53F9D0D3-F0F8-4019-9F87-505647B8EB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Inne możliwości systematyzacji prawa finansowego</a:t>
            </a:r>
            <a:endParaRPr lang="cs-CZ" dirty="0"/>
          </a:p>
        </p:txBody>
      </p:sp>
      <p:sp>
        <p:nvSpPr>
          <p:cNvPr id="8" name="Zástupný symbol pro obsah 7">
            <a:extLst>
              <a:ext uri="{FF2B5EF4-FFF2-40B4-BE49-F238E27FC236}">
                <a16:creationId xmlns:a16="http://schemas.microsoft.com/office/drawing/2014/main" id="{CDDE9D7E-3846-463F-89A4-ACE7CCDC27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Kryterium charakteru regulacji prawnej:</a:t>
            </a:r>
          </a:p>
          <a:p>
            <a:pPr marL="0" indent="0">
              <a:buNone/>
            </a:pPr>
            <a:r>
              <a:rPr lang="pl-PL" dirty="0"/>
              <a:t>Prawo materialne x prawo procesowe</a:t>
            </a:r>
          </a:p>
          <a:p>
            <a:r>
              <a:rPr lang="pl-PL" dirty="0"/>
              <a:t>Kryterium zasięgu norm w ramach gałęzi:</a:t>
            </a:r>
          </a:p>
          <a:p>
            <a:pPr marL="0" indent="0">
              <a:buNone/>
            </a:pPr>
            <a:r>
              <a:rPr lang="pl-PL" dirty="0"/>
              <a:t>Część ogólna x </a:t>
            </a:r>
            <a:r>
              <a:rPr lang="pl-PL"/>
              <a:t>część specjalna</a:t>
            </a:r>
            <a:endParaRPr lang="pl-PL" dirty="0"/>
          </a:p>
          <a:p>
            <a:r>
              <a:rPr lang="pl-PL" dirty="0"/>
              <a:t>Kryterium celu regulacji:</a:t>
            </a:r>
          </a:p>
          <a:p>
            <a:pPr marL="0" indent="0">
              <a:buNone/>
            </a:pPr>
            <a:r>
              <a:rPr lang="pl-PL" dirty="0"/>
              <a:t>Finansowe prawo organizacyjne (administracyjne)</a:t>
            </a:r>
          </a:p>
          <a:p>
            <a:pPr marL="0" indent="0">
              <a:buNone/>
            </a:pPr>
            <a:r>
              <a:rPr lang="pl-PL" dirty="0"/>
              <a:t>Finansowe prawo karne</a:t>
            </a:r>
          </a:p>
          <a:p>
            <a:pPr marL="0" indent="0">
              <a:buNone/>
            </a:pPr>
            <a:r>
              <a:rPr lang="pl-PL" dirty="0"/>
              <a:t>Etc.</a:t>
            </a:r>
          </a:p>
        </p:txBody>
      </p:sp>
    </p:spTree>
    <p:extLst>
      <p:ext uri="{BB962C8B-B14F-4D97-AF65-F5344CB8AC3E}">
        <p14:creationId xmlns:p14="http://schemas.microsoft.com/office/powerpoint/2010/main" val="11993736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8250D70-64A3-42EC-A50B-A9D0DE0FCF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Stosunek prawa finansowego do innych gałęzi prawa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04EE164-4637-4327-A20B-5584038B0C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b="1" dirty="0"/>
              <a:t>Charakter akcesoryczny prawa finansowego</a:t>
            </a:r>
            <a:r>
              <a:rPr lang="pl-PL" dirty="0"/>
              <a:t>.</a:t>
            </a:r>
          </a:p>
          <a:p>
            <a:r>
              <a:rPr lang="pl-PL" dirty="0"/>
              <a:t>Egzystencja stosunku społecznego będącego przedmiotem regulacji innej gałęzi prawa, czynność, zachowywanie, stan …., mogą być warunkiem aktywacji norm prawa finansowego i powstania, realizacji, zmiany, skończenia stosunku z zasięgu regulacji prawa finansowego.</a:t>
            </a:r>
          </a:p>
          <a:p>
            <a:r>
              <a:rPr lang="pl-PL" dirty="0"/>
              <a:t>Stosunek </a:t>
            </a:r>
            <a:r>
              <a:rPr lang="pl-PL" b="1" dirty="0"/>
              <a:t>pierwotny</a:t>
            </a:r>
            <a:r>
              <a:rPr lang="pl-PL" dirty="0"/>
              <a:t> (nie PF) – </a:t>
            </a:r>
            <a:r>
              <a:rPr lang="pl-PL" b="1" dirty="0"/>
              <a:t>pochodny</a:t>
            </a:r>
            <a:r>
              <a:rPr lang="pl-PL" dirty="0"/>
              <a:t> (PF)</a:t>
            </a:r>
          </a:p>
          <a:p>
            <a:pPr marL="0" indent="0">
              <a:buNone/>
            </a:pPr>
            <a:r>
              <a:rPr lang="pl-PL" dirty="0"/>
              <a:t>P</a:t>
            </a:r>
            <a:r>
              <a:rPr lang="cs-CZ" dirty="0" err="1"/>
              <a:t>rzykłady</a:t>
            </a:r>
            <a:r>
              <a:rPr lang="cs-CZ" dirty="0"/>
              <a:t>: 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037475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712EE58-550B-4C8C-8161-3DD76DAFA8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Konstytucjonalizacja</a:t>
            </a:r>
            <a:r>
              <a:rPr lang="pl-PL" dirty="0"/>
              <a:t> prawa finansowego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270D98A-4C39-48E2-9191-F9FBAA069E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Podstawy prawa finansowego w Konstytucji RP</a:t>
            </a:r>
          </a:p>
          <a:p>
            <a:r>
              <a:rPr lang="pl-PL" dirty="0"/>
              <a:t>Rozdział X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520822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DDE360A-5BD0-48B2-81FB-06306D11E8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Rola administracji publicznej dla prawa finansowego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4C0FDD8-73F0-46C8-8ABC-960823617C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Metoda regulacji</a:t>
            </a:r>
          </a:p>
          <a:p>
            <a:r>
              <a:rPr lang="pl-PL" dirty="0"/>
              <a:t>Organy administracji finansowej</a:t>
            </a:r>
          </a:p>
          <a:p>
            <a:r>
              <a:rPr lang="pl-PL" dirty="0"/>
              <a:t>Zarządzanie finansami publicznymi</a:t>
            </a:r>
          </a:p>
          <a:p>
            <a:r>
              <a:rPr lang="pl-PL" dirty="0"/>
              <a:t>Stosowanie KPA przy realizacji prawa finansowego materialnego</a:t>
            </a:r>
          </a:p>
          <a:p>
            <a:r>
              <a:rPr lang="pl-PL" dirty="0"/>
              <a:t>Opłaty</a:t>
            </a:r>
          </a:p>
          <a:p>
            <a:r>
              <a:rPr lang="pl-PL" dirty="0"/>
              <a:t>Sankcje administracyjne ….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862164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B3E980D-42A3-4BAE-8810-6DFE5480DA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Stosunek prawa finansowego i karnego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0A00772-9D34-459C-8D92-5DBFB6BD2B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Prawo karne skarbowe – ochrona prawa finansowego</a:t>
            </a:r>
          </a:p>
          <a:p>
            <a:r>
              <a:rPr lang="pl-PL" dirty="0"/>
              <a:t>Sankcje pieniężne – grzywna</a:t>
            </a:r>
          </a:p>
          <a:p>
            <a:r>
              <a:rPr lang="pl-PL" dirty="0"/>
              <a:t>Sankcje majątkowe</a:t>
            </a:r>
          </a:p>
          <a:p>
            <a:pPr marL="0" indent="0">
              <a:buNone/>
            </a:pPr>
            <a:r>
              <a:rPr lang="pl-PL" dirty="0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735453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4CEC567-4054-406A-B00C-5E918D7A5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Prawo prywatne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EA3BF47-6CFD-48C4-9729-6CFC730CA0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l-PL" dirty="0"/>
              <a:t>Akcesoria prawa finansowego!</a:t>
            </a:r>
          </a:p>
          <a:p>
            <a:r>
              <a:rPr lang="pl-PL" dirty="0"/>
              <a:t>Chodźmy szukać przykłady:</a:t>
            </a:r>
          </a:p>
          <a:p>
            <a:pPr marL="514350" indent="-514350">
              <a:buAutoNum type="arabicPeriod"/>
            </a:pPr>
            <a:r>
              <a:rPr lang="pl-PL" dirty="0"/>
              <a:t>Osoby </a:t>
            </a:r>
          </a:p>
          <a:p>
            <a:pPr marL="514350" indent="-514350">
              <a:buAutoNum type="arabicPeriod"/>
            </a:pPr>
            <a:r>
              <a:rPr lang="pl-PL" dirty="0"/>
              <a:t>Własność</a:t>
            </a:r>
          </a:p>
          <a:p>
            <a:pPr marL="514350" indent="-514350">
              <a:buAutoNum type="arabicPeriod"/>
            </a:pPr>
            <a:r>
              <a:rPr lang="pl-PL" dirty="0"/>
              <a:t>Czynności prawne</a:t>
            </a:r>
          </a:p>
          <a:p>
            <a:pPr marL="514350" indent="-514350">
              <a:buAutoNum type="arabicPeriod"/>
            </a:pPr>
            <a:r>
              <a:rPr lang="pl-PL" dirty="0"/>
              <a:t>Zobowiązania</a:t>
            </a:r>
          </a:p>
          <a:p>
            <a:pPr marL="514350" indent="-514350">
              <a:buAutoNum type="arabicPeriod"/>
            </a:pPr>
            <a:r>
              <a:rPr lang="pl-PL" dirty="0"/>
              <a:t>Rodzina</a:t>
            </a:r>
          </a:p>
          <a:p>
            <a:pPr marL="514350" indent="-514350">
              <a:buAutoNum type="arabicPeriod"/>
            </a:pPr>
            <a:r>
              <a:rPr lang="pl-PL" dirty="0"/>
              <a:t>Praca</a:t>
            </a:r>
          </a:p>
          <a:p>
            <a:pPr marL="514350" indent="-514350">
              <a:buAutoNum type="arabicPeriod"/>
            </a:pPr>
            <a:r>
              <a:rPr lang="pl-PL" dirty="0"/>
              <a:t>Spadek …..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423062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2B661B7-B417-4426-857A-80B9BFE032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Co już wiemy o prawie finansowym 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FD60390-E363-476D-B535-3EAA268448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pl-PL" b="1" dirty="0"/>
              <a:t>Przedmiot regulacji </a:t>
            </a:r>
            <a:r>
              <a:rPr lang="pl-PL" dirty="0"/>
              <a:t>– stosunki społeczne związane z publiczną działalnością finansową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/>
              <a:t>Cel istnienia prawa finansowego – masa pieniężna, baza materialna 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/>
              <a:t>Źródła prawa finansowego – problem kodyfikacji prawa finansowego, synergia regulacji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/>
              <a:t>Akcesoryczny charakter prawa finansowego</a:t>
            </a:r>
          </a:p>
          <a:p>
            <a:pPr marL="514350" indent="-514350">
              <a:buFont typeface="+mj-lt"/>
              <a:buAutoNum type="arabicPeriod"/>
            </a:pPr>
            <a:r>
              <a:rPr lang="pl-PL" b="1" dirty="0"/>
              <a:t>Metoda regulacji </a:t>
            </a:r>
            <a:r>
              <a:rPr lang="pl-PL" dirty="0"/>
              <a:t>– podstawa w metodzie prawa administracyjnego, derywat prawa administracyjnego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/>
              <a:t>Modyfikacja metody – wymagania segmentu publicznej działalności finansowej oraz środowiska jej realizacji</a:t>
            </a:r>
          </a:p>
          <a:p>
            <a:pPr marL="514350" indent="-514350">
              <a:buFont typeface="+mj-lt"/>
              <a:buAutoNum type="arabicPeriod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936813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60620CF-D684-46B1-9754-B4AFEC8652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540288C-6223-4055-A4EF-1FE39970D9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/>
              <a:t>7. </a:t>
            </a:r>
            <a:r>
              <a:rPr lang="pl-PL" b="1" dirty="0"/>
              <a:t>Zwartość systemowa prawa finansowego</a:t>
            </a:r>
          </a:p>
          <a:p>
            <a:pPr marL="0" indent="0">
              <a:buNone/>
            </a:pPr>
            <a:r>
              <a:rPr lang="pl-PL" dirty="0"/>
              <a:t>8. Akceptacja prawa finansowego w postaci samodzielnej gałęzi prawa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/>
              <a:t>Etc.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305500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7B02A8C-F7A3-4590-9D16-8275A289E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Akceptacja 1/2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BEB1668-80E7-4997-A14F-34984EDCB6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W jaki sposób dochodzi do akceptacji zbioru norm prawnych za samodzielną gałąź prawa?</a:t>
            </a:r>
          </a:p>
          <a:p>
            <a:r>
              <a:rPr lang="pl-PL" dirty="0"/>
              <a:t>Spełnienie wymogów </a:t>
            </a:r>
            <a:r>
              <a:rPr lang="pl-PL" dirty="0" err="1"/>
              <a:t>gałęziotwórczych</a:t>
            </a:r>
            <a:r>
              <a:rPr lang="pl-PL" dirty="0"/>
              <a:t>: </a:t>
            </a:r>
          </a:p>
          <a:p>
            <a:pPr marL="514350" indent="-514350">
              <a:buAutoNum type="arabicPeriod"/>
            </a:pPr>
            <a:r>
              <a:rPr lang="pl-PL" dirty="0"/>
              <a:t>Przedmiot</a:t>
            </a:r>
          </a:p>
          <a:p>
            <a:pPr marL="514350" indent="-514350">
              <a:buAutoNum type="arabicPeriod"/>
            </a:pPr>
            <a:r>
              <a:rPr lang="pl-PL" dirty="0"/>
              <a:t>Metoda</a:t>
            </a:r>
          </a:p>
          <a:p>
            <a:pPr marL="514350" indent="-514350">
              <a:buAutoNum type="arabicPeriod"/>
            </a:pPr>
            <a:r>
              <a:rPr lang="pl-PL" dirty="0"/>
              <a:t>Zwartość systemowa</a:t>
            </a:r>
          </a:p>
          <a:p>
            <a:pPr marL="514350" indent="-514350">
              <a:buAutoNum type="arabicPeriod"/>
            </a:pPr>
            <a:r>
              <a:rPr lang="pl-PL" dirty="0"/>
              <a:t>Akceptacja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471347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CE51C44-6BAD-40F1-AA50-153163E8D9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Geneza i ewolucja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6CF95BC-FC2C-4A8C-91B5-02F4A7FDBC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Prawo państwowe</a:t>
            </a:r>
          </a:p>
          <a:p>
            <a:r>
              <a:rPr lang="pl-PL" dirty="0"/>
              <a:t>Prawo administracyjne</a:t>
            </a:r>
          </a:p>
          <a:p>
            <a:r>
              <a:rPr lang="pl-PL" dirty="0"/>
              <a:t>Prawo skarbowe</a:t>
            </a:r>
          </a:p>
          <a:p>
            <a:r>
              <a:rPr lang="pl-PL" dirty="0"/>
              <a:t>Prawo finansowe</a:t>
            </a:r>
          </a:p>
          <a:p>
            <a:r>
              <a:rPr lang="pl-PL" dirty="0"/>
              <a:t>Prawo finansowe a prawo podatkowe</a:t>
            </a:r>
          </a:p>
          <a:p>
            <a:r>
              <a:rPr lang="pl-PL" dirty="0"/>
              <a:t>Prawo finansowe a prawo finansów publicznych</a:t>
            </a:r>
          </a:p>
          <a:p>
            <a:r>
              <a:rPr lang="pl-PL" dirty="0"/>
              <a:t>Prawo finansowe a prawo rynku </a:t>
            </a:r>
            <a:r>
              <a:rPr lang="pl-PL" dirty="0" err="1"/>
              <a:t>finasowego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605847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314AFD7-B7C9-4024-9E87-71EEFE148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Wpływy na kształtowanie gałęzi prawa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A83FD25-166D-4CC9-90C4-054F0C9515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l-PL" dirty="0"/>
              <a:t>Tradycja</a:t>
            </a:r>
          </a:p>
          <a:p>
            <a:r>
              <a:rPr lang="pl-PL" dirty="0"/>
              <a:t>Wzory obce – maniery – np. szkoła francuska, niemiecka</a:t>
            </a:r>
          </a:p>
          <a:p>
            <a:r>
              <a:rPr lang="pl-PL" dirty="0"/>
              <a:t>Wpływ przynależności do pewnego obozu państw = kompatybilność regulacji</a:t>
            </a:r>
          </a:p>
          <a:p>
            <a:r>
              <a:rPr lang="pl-PL" dirty="0"/>
              <a:t>Prawo międzynarodowe</a:t>
            </a:r>
          </a:p>
          <a:p>
            <a:r>
              <a:rPr lang="pl-PL" dirty="0"/>
              <a:t>Prawo unijne</a:t>
            </a:r>
          </a:p>
          <a:p>
            <a:r>
              <a:rPr lang="pl-PL" dirty="0"/>
              <a:t>Polecenia</a:t>
            </a:r>
          </a:p>
          <a:p>
            <a:r>
              <a:rPr lang="pl-PL" dirty="0"/>
              <a:t>Wpływy polityczne „Prawo, to narzędzie władzy rządzącej …” –  </a:t>
            </a:r>
          </a:p>
          <a:p>
            <a:endParaRPr lang="pl-PL" dirty="0"/>
          </a:p>
          <a:p>
            <a:r>
              <a:rPr lang="pl-PL" b="1" dirty="0"/>
              <a:t>Zapotrzebowania na samodzielną regulację prawną</a:t>
            </a:r>
          </a:p>
        </p:txBody>
      </p:sp>
    </p:spTree>
    <p:extLst>
      <p:ext uri="{BB962C8B-B14F-4D97-AF65-F5344CB8AC3E}">
        <p14:creationId xmlns:p14="http://schemas.microsoft.com/office/powerpoint/2010/main" val="32891380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907957A-D3C3-41C2-AA89-4A1866587F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Prawo finansowe w świecie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17BC5C1-F425-406E-9E38-DAACD0D767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/>
              <a:t>Nie każda doktryna prawna i praktyka traktuje prawo finansowe w postaci samodzielnej gałęzi prawa!</a:t>
            </a:r>
          </a:p>
          <a:p>
            <a:pPr marL="0" indent="0">
              <a:buNone/>
            </a:pPr>
            <a:r>
              <a:rPr lang="pl-PL" dirty="0"/>
              <a:t>Jeżeli doktryna używa dla pewnego zbioru norm prawnych określenia </a:t>
            </a:r>
            <a:r>
              <a:rPr lang="pl-PL" i="1" dirty="0"/>
              <a:t>Prawo finansowe</a:t>
            </a:r>
            <a:r>
              <a:rPr lang="pl-PL" dirty="0"/>
              <a:t>, to nie oznacza, że przedmiot regulacji będzie ten sam w innym państwie i czasie!</a:t>
            </a:r>
          </a:p>
          <a:p>
            <a:pPr marL="0" indent="0">
              <a:buNone/>
            </a:pPr>
            <a:r>
              <a:rPr lang="pl-PL" dirty="0"/>
              <a:t>Porównaj prawo finansowe w Europie Centralnej i </a:t>
            </a:r>
            <a:r>
              <a:rPr lang="pl-PL" dirty="0" err="1"/>
              <a:t>finacial</a:t>
            </a:r>
            <a:r>
              <a:rPr lang="pl-PL" dirty="0"/>
              <a:t> law w krajach anglojęzycznych (lub w krajach pod wpływem </a:t>
            </a:r>
            <a:r>
              <a:rPr lang="pl-PL" dirty="0" err="1"/>
              <a:t>common</a:t>
            </a:r>
            <a:r>
              <a:rPr lang="pl-PL" dirty="0"/>
              <a:t> law)</a:t>
            </a:r>
          </a:p>
          <a:p>
            <a:pPr marL="0" indent="0">
              <a:buNone/>
            </a:pPr>
            <a:endParaRPr lang="pl-PL" dirty="0"/>
          </a:p>
          <a:p>
            <a:pPr marL="0" indent="0" algn="ctr">
              <a:buNone/>
            </a:pPr>
            <a:r>
              <a:rPr lang="pl-PL" dirty="0"/>
              <a:t>Prawo publiczne x prawo prywatne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489190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A49C490-08E9-4D7E-BBCA-9EC29B8DFD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Prawo finansowe w naszym areału 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A1E70CF-B32A-42C0-8F7C-3B9C8F076C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Areał prawny </a:t>
            </a:r>
          </a:p>
          <a:p>
            <a:r>
              <a:rPr lang="pl-PL" dirty="0"/>
              <a:t>Cechy areału:</a:t>
            </a:r>
          </a:p>
          <a:p>
            <a:r>
              <a:rPr lang="pl-PL" dirty="0"/>
              <a:t>Znaczenie = oczekiwania podobnej regulacji, korzystanie z doświadczeń, jedna z możliwych argumentacji</a:t>
            </a:r>
          </a:p>
          <a:p>
            <a:r>
              <a:rPr lang="pl-PL" b="1" dirty="0"/>
              <a:t>Prawo finansowe to określenie zbioru norm prawnych regulujących zachowywanie specyficznych podmiotów w stosunkach społecznych związanych z publiczną działalnością finansową.</a:t>
            </a:r>
          </a:p>
          <a:p>
            <a:r>
              <a:rPr lang="pl-PL" dirty="0"/>
              <a:t>Akceptacja istnienia. Akceptacja w postaci jednej samodzielnej gałęzi prawa. Akceptacja w postaci federacji regulacji …. (np. Mastalski)</a:t>
            </a:r>
          </a:p>
        </p:txBody>
      </p:sp>
    </p:spTree>
    <p:extLst>
      <p:ext uri="{BB962C8B-B14F-4D97-AF65-F5344CB8AC3E}">
        <p14:creationId xmlns:p14="http://schemas.microsoft.com/office/powerpoint/2010/main" val="472272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26A1611-D309-42B2-9DE3-AE897F28E8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System prawa finansowego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36BE8CF-FFF1-41EE-970D-D860CF9BBB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Prawo fiskalne (prawo skarbowe, prawo finansów publicznych ….)</a:t>
            </a:r>
          </a:p>
          <a:p>
            <a:r>
              <a:rPr lang="pl-PL" dirty="0"/>
              <a:t>Prawo finansowe </a:t>
            </a:r>
            <a:r>
              <a:rPr lang="pl-PL" i="1" dirty="0"/>
              <a:t>sensu stricto </a:t>
            </a:r>
          </a:p>
          <a:p>
            <a:endParaRPr lang="pl-PL" i="1" dirty="0"/>
          </a:p>
          <a:p>
            <a:r>
              <a:rPr lang="pl-PL" dirty="0"/>
              <a:t>Inspiracja francuska </a:t>
            </a:r>
          </a:p>
          <a:p>
            <a:endParaRPr lang="pl-PL" dirty="0"/>
          </a:p>
          <a:p>
            <a:r>
              <a:rPr lang="pl-PL" dirty="0"/>
              <a:t>Różnice ./.</a:t>
            </a:r>
          </a:p>
        </p:txBody>
      </p:sp>
    </p:spTree>
    <p:extLst>
      <p:ext uri="{BB962C8B-B14F-4D97-AF65-F5344CB8AC3E}">
        <p14:creationId xmlns:p14="http://schemas.microsoft.com/office/powerpoint/2010/main" val="19548836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38150A44-F5FC-4F1B-88DD-D3F27A3268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3E618055-3F5F-4F28-B081-2B5C1C7807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413108"/>
          </a:xfrm>
        </p:spPr>
        <p:txBody>
          <a:bodyPr>
            <a:normAutofit lnSpcReduction="10000"/>
          </a:bodyPr>
          <a:lstStyle/>
          <a:p>
            <a:pPr algn="ctr"/>
            <a:r>
              <a:rPr lang="pl-PL" dirty="0"/>
              <a:t>Część FISKALNA</a:t>
            </a:r>
            <a:endParaRPr lang="cs-CZ" dirty="0"/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4C347ED4-9ADD-424B-B90C-E41A59E283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111785"/>
            <a:ext cx="5157787" cy="4077878"/>
          </a:xfrm>
        </p:spPr>
        <p:txBody>
          <a:bodyPr/>
          <a:lstStyle/>
          <a:p>
            <a:r>
              <a:rPr lang="pl-PL" dirty="0"/>
              <a:t>Prawo budżetowe</a:t>
            </a:r>
          </a:p>
          <a:p>
            <a:r>
              <a:rPr lang="pl-PL" dirty="0"/>
              <a:t>Prawo </a:t>
            </a:r>
            <a:r>
              <a:rPr lang="pl-PL" dirty="0" err="1"/>
              <a:t>daninowe</a:t>
            </a:r>
            <a:endParaRPr lang="pl-PL" dirty="0"/>
          </a:p>
          <a:p>
            <a:r>
              <a:rPr lang="pl-PL" dirty="0"/>
              <a:t>Prawo celne</a:t>
            </a:r>
          </a:p>
          <a:p>
            <a:r>
              <a:rPr lang="pl-PL" dirty="0"/>
              <a:t>Prawo wydatków budżetowych </a:t>
            </a:r>
          </a:p>
          <a:p>
            <a:endParaRPr lang="pl-PL" dirty="0"/>
          </a:p>
          <a:p>
            <a:r>
              <a:rPr lang="pl-PL" dirty="0"/>
              <a:t>Stosunki związane z gromadzeniem i dystrybucją środków publicznych </a:t>
            </a:r>
            <a:endParaRPr lang="cs-CZ" dirty="0"/>
          </a:p>
        </p:txBody>
      </p:sp>
      <p:sp>
        <p:nvSpPr>
          <p:cNvPr id="7" name="Zástupný symbol pro text 6">
            <a:extLst>
              <a:ext uri="{FF2B5EF4-FFF2-40B4-BE49-F238E27FC236}">
                <a16:creationId xmlns:a16="http://schemas.microsoft.com/office/drawing/2014/main" id="{C571295F-14D1-466C-8DA4-73B0CF9762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413108"/>
          </a:xfrm>
        </p:spPr>
        <p:txBody>
          <a:bodyPr>
            <a:normAutofit lnSpcReduction="10000"/>
          </a:bodyPr>
          <a:lstStyle/>
          <a:p>
            <a:pPr algn="ctr"/>
            <a:r>
              <a:rPr lang="pl-PL" dirty="0"/>
              <a:t>Część NIEFISKALNA</a:t>
            </a:r>
            <a:endParaRPr lang="cs-CZ" dirty="0"/>
          </a:p>
        </p:txBody>
      </p:sp>
      <p:sp>
        <p:nvSpPr>
          <p:cNvPr id="8" name="Zástupný symbol pro obsah 7">
            <a:extLst>
              <a:ext uri="{FF2B5EF4-FFF2-40B4-BE49-F238E27FC236}">
                <a16:creationId xmlns:a16="http://schemas.microsoft.com/office/drawing/2014/main" id="{C4FC290F-C822-46BE-A97C-C180D18C3F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094271"/>
            <a:ext cx="5183188" cy="4095392"/>
          </a:xfrm>
        </p:spPr>
        <p:txBody>
          <a:bodyPr/>
          <a:lstStyle/>
          <a:p>
            <a:r>
              <a:rPr lang="pl-PL" dirty="0"/>
              <a:t>Prawo walutowe</a:t>
            </a:r>
          </a:p>
          <a:p>
            <a:r>
              <a:rPr lang="pl-PL" dirty="0"/>
              <a:t>Prawo dewizowe</a:t>
            </a:r>
          </a:p>
          <a:p>
            <a:r>
              <a:rPr lang="pl-PL" dirty="0"/>
              <a:t>Prawo rynku </a:t>
            </a:r>
            <a:r>
              <a:rPr lang="pl-PL" dirty="0" err="1"/>
              <a:t>finasowego</a:t>
            </a:r>
            <a:endParaRPr lang="pl-PL" dirty="0"/>
          </a:p>
          <a:p>
            <a:r>
              <a:rPr lang="pl-PL" dirty="0"/>
              <a:t>Inne</a:t>
            </a:r>
          </a:p>
          <a:p>
            <a:endParaRPr lang="pl-PL" dirty="0"/>
          </a:p>
          <a:p>
            <a:r>
              <a:rPr lang="pl-PL" dirty="0"/>
              <a:t>S</a:t>
            </a:r>
            <a:r>
              <a:rPr lang="cs-CZ" dirty="0" err="1"/>
              <a:t>tosunki</a:t>
            </a:r>
            <a:r>
              <a:rPr lang="cs-CZ" dirty="0"/>
              <a:t> </a:t>
            </a:r>
            <a:r>
              <a:rPr lang="cs-CZ" dirty="0" err="1"/>
              <a:t>związane</a:t>
            </a:r>
            <a:r>
              <a:rPr lang="cs-CZ" dirty="0"/>
              <a:t> z </a:t>
            </a:r>
            <a:r>
              <a:rPr lang="cs-CZ" dirty="0" err="1"/>
              <a:t>utrzymaniem</a:t>
            </a:r>
            <a:r>
              <a:rPr lang="cs-CZ" dirty="0"/>
              <a:t> </a:t>
            </a:r>
            <a:r>
              <a:rPr lang="cs-CZ" dirty="0" err="1"/>
              <a:t>stabilności</a:t>
            </a:r>
            <a:r>
              <a:rPr lang="cs-CZ" dirty="0"/>
              <a:t> </a:t>
            </a:r>
            <a:r>
              <a:rPr lang="cs-CZ" dirty="0" err="1"/>
              <a:t>cenowej</a:t>
            </a:r>
            <a:r>
              <a:rPr lang="cs-CZ" dirty="0"/>
              <a:t> (</a:t>
            </a:r>
            <a:r>
              <a:rPr lang="cs-CZ" dirty="0" err="1"/>
              <a:t>walutowej</a:t>
            </a:r>
            <a:r>
              <a:rPr lang="cs-CZ" dirty="0"/>
              <a:t>)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7260343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56EA7EC-196C-47F5-B0E1-3218A85378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Cel poszczególnych części związany z celem segmentów działalności finansowej</a:t>
            </a:r>
            <a:endParaRPr lang="cs-CZ" dirty="0"/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B4264F05-F111-48F1-97B2-E18B4E3C52F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pl-PL" dirty="0"/>
              <a:t>Część fiskalna</a:t>
            </a:r>
            <a:endParaRPr lang="cs-CZ" dirty="0"/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60978F72-D3C0-4191-941A-E9ADC7DF4CA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pl-PL" dirty="0"/>
              <a:t>S</a:t>
            </a:r>
            <a:r>
              <a:rPr lang="cs-CZ" dirty="0" err="1"/>
              <a:t>tabilność</a:t>
            </a:r>
            <a:r>
              <a:rPr lang="cs-CZ" dirty="0"/>
              <a:t> </a:t>
            </a:r>
            <a:r>
              <a:rPr lang="cs-CZ" dirty="0" err="1"/>
              <a:t>finansów</a:t>
            </a:r>
            <a:r>
              <a:rPr lang="cs-CZ" dirty="0"/>
              <a:t> </a:t>
            </a:r>
            <a:r>
              <a:rPr lang="cs-CZ" dirty="0" err="1"/>
              <a:t>publicznych</a:t>
            </a:r>
            <a:r>
              <a:rPr lang="cs-CZ" dirty="0"/>
              <a:t>.</a:t>
            </a:r>
          </a:p>
          <a:p>
            <a:r>
              <a:rPr lang="pl-PL" dirty="0"/>
              <a:t>Baza dla funkcjonowania sektora publicznego.</a:t>
            </a:r>
          </a:p>
          <a:p>
            <a:r>
              <a:rPr lang="pl-PL" dirty="0"/>
              <a:t>Baza dla funkcjonowania państwa ….</a:t>
            </a:r>
          </a:p>
          <a:p>
            <a:r>
              <a:rPr lang="pl-PL" dirty="0"/>
              <a:t>Zaspakajanie potrzeb publicznych</a:t>
            </a:r>
            <a:endParaRPr lang="cs-CZ" dirty="0"/>
          </a:p>
          <a:p>
            <a:pPr marL="0" indent="0">
              <a:buNone/>
            </a:pPr>
            <a:endParaRPr lang="pl-PL" dirty="0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BB1A2C01-29CB-468F-A7F6-B357B4B2C2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pl-PL" dirty="0"/>
              <a:t>Część niefiskalna</a:t>
            </a:r>
            <a:endParaRPr lang="cs-CZ" dirty="0"/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87D32156-E174-46B8-8D4E-8DE14FD740D8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pl-PL" dirty="0"/>
              <a:t>Stabilność waluty.</a:t>
            </a:r>
          </a:p>
          <a:p>
            <a:r>
              <a:rPr lang="pl-PL" dirty="0"/>
              <a:t>Stabilność jakości masy pieniężnej 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08096478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269</TotalTime>
  <Words>619</Words>
  <Application>Microsoft Office PowerPoint</Application>
  <PresentationFormat>Širokoúhlá obrazovka</PresentationFormat>
  <Paragraphs>122</Paragraphs>
  <Slides>17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Motiv Office</vt:lpstr>
      <vt:lpstr>Podstawy teorii prawa finansowego 3</vt:lpstr>
      <vt:lpstr>Akceptacja 1/2</vt:lpstr>
      <vt:lpstr>Geneza i ewolucja</vt:lpstr>
      <vt:lpstr>Wpływy na kształtowanie gałęzi prawa</vt:lpstr>
      <vt:lpstr>Prawo finansowe w świecie</vt:lpstr>
      <vt:lpstr>Prawo finansowe w naszym areału </vt:lpstr>
      <vt:lpstr>System prawa finansowego</vt:lpstr>
      <vt:lpstr>Prezentace aplikace PowerPoint</vt:lpstr>
      <vt:lpstr>Cel poszczególnych części związany z celem segmentów działalności finansowej</vt:lpstr>
      <vt:lpstr>Inne możliwości systematyzacji prawa finansowego</vt:lpstr>
      <vt:lpstr>Stosunek prawa finansowego do innych gałęzi prawa</vt:lpstr>
      <vt:lpstr>Konstytucjonalizacja prawa finansowego</vt:lpstr>
      <vt:lpstr>Rola administracji publicznej dla prawa finansowego</vt:lpstr>
      <vt:lpstr>Stosunek prawa finansowego i karnego</vt:lpstr>
      <vt:lpstr>Prawo prywatne</vt:lpstr>
      <vt:lpstr>Co już wiemy o prawie finansowym 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Podstawy teorii prawa finansowego 3</dc:title>
  <dc:creator>Petr Mrkývka</dc:creator>
  <cp:lastModifiedBy>Petr Mrkývka</cp:lastModifiedBy>
  <cp:revision>16</cp:revision>
  <dcterms:created xsi:type="dcterms:W3CDTF">2021-10-15T10:14:45Z</dcterms:created>
  <dcterms:modified xsi:type="dcterms:W3CDTF">2024-04-24T15:32:41Z</dcterms:modified>
</cp:coreProperties>
</file>