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7" r:id="rId11"/>
    <p:sldId id="268" r:id="rId12"/>
    <p:sldId id="270" r:id="rId13"/>
    <p:sldId id="271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96" r:id="rId22"/>
    <p:sldId id="278" r:id="rId23"/>
    <p:sldId id="26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1" r:id="rId33"/>
    <p:sldId id="292" r:id="rId34"/>
    <p:sldId id="287" r:id="rId35"/>
    <p:sldId id="288" r:id="rId36"/>
    <p:sldId id="289" r:id="rId37"/>
    <p:sldId id="290" r:id="rId38"/>
    <p:sldId id="293" r:id="rId39"/>
    <p:sldId id="294" r:id="rId40"/>
    <p:sldId id="295" r:id="rId41"/>
    <p:sldId id="257" r:id="rId42"/>
    <p:sldId id="297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54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46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497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775BB-A4F4-463A-AC33-D1F0EEB713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80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1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07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09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69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51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51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11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352-0DF0-4185-B0C9-08C70871873D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86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E352-0DF0-4185-B0C9-08C70871873D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0F58-7E49-440A-BBB5-E2A147E03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06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dirty="0" err="1">
                <a:solidFill>
                  <a:srgbClr val="FFFF00"/>
                </a:solidFill>
              </a:rPr>
              <a:t>Prawo</a:t>
            </a:r>
            <a:r>
              <a:rPr lang="cs-CZ" sz="7200" b="1" dirty="0">
                <a:solidFill>
                  <a:srgbClr val="FFFF00"/>
                </a:solidFill>
              </a:rPr>
              <a:t> </a:t>
            </a:r>
            <a:r>
              <a:rPr lang="cs-CZ" sz="7200" b="1" dirty="0" err="1">
                <a:solidFill>
                  <a:srgbClr val="FFFF00"/>
                </a:solidFill>
              </a:rPr>
              <a:t>dewizowe</a:t>
            </a:r>
            <a:endParaRPr lang="cs-CZ" sz="7200" b="1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Petr Mrkývka</a:t>
            </a:r>
          </a:p>
        </p:txBody>
      </p:sp>
    </p:spTree>
    <p:extLst>
      <p:ext uri="{BB962C8B-B14F-4D97-AF65-F5344CB8AC3E}">
        <p14:creationId xmlns:p14="http://schemas.microsoft.com/office/powerpoint/2010/main" val="1042222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Wartości dewizowe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zagraniczne środki płatnicze</a:t>
            </a:r>
          </a:p>
          <a:p>
            <a:r>
              <a:rPr lang="pl-PL" dirty="0"/>
              <a:t>złoto dewizowe</a:t>
            </a:r>
          </a:p>
          <a:p>
            <a:r>
              <a:rPr lang="pl-PL" dirty="0"/>
              <a:t>platyna dewizowa.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355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Zagraniczne środki płatnicze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/>
              <a:t>Waluty obce</a:t>
            </a:r>
          </a:p>
          <a:p>
            <a:r>
              <a:rPr lang="pl-PL" b="1" dirty="0"/>
              <a:t>Dewizy</a:t>
            </a:r>
          </a:p>
          <a:p>
            <a:r>
              <a:rPr lang="pl-PL" dirty="0"/>
              <a:t>Walutami obcymi są znaki pieniężne (banknoty i monety) będące </a:t>
            </a:r>
            <a:r>
              <a:rPr lang="pl-PL"/>
              <a:t>poza krajem </a:t>
            </a:r>
            <a:r>
              <a:rPr lang="pl-PL" dirty="0"/>
              <a:t>prawnym środkiem płatniczym, a także wycofane z obiegu, lecz podle-gające wymianie; na równi z walutami obcymi traktuje się wymienialne rozrachunkowe jednostki pieniężne stosowane w </a:t>
            </a:r>
            <a:r>
              <a:rPr lang="pl-PL"/>
              <a:t>rozliczeniach międzynarodowych</a:t>
            </a:r>
            <a:r>
              <a:rPr lang="pl-PL" dirty="0"/>
              <a:t>, w szczególności jednostkę rozrachunkową Międzynarodowego Fun-duszu Walutowego (SDR)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52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cs-CZ" dirty="0" err="1"/>
              <a:t>Wyluty</a:t>
            </a:r>
            <a:r>
              <a:rPr lang="pl-PL" altLang="cs-CZ" dirty="0"/>
              <a:t> i dewizy obce</a:t>
            </a:r>
            <a:endParaRPr lang="cs-CZ" altLang="cs-CZ" dirty="0"/>
          </a:p>
        </p:txBody>
      </p:sp>
      <p:grpSp>
        <p:nvGrpSpPr>
          <p:cNvPr id="2" name="Zástupný symbol pro obsah 22533"/>
          <p:cNvGrpSpPr>
            <a:grpSpLocks/>
          </p:cNvGrpSpPr>
          <p:nvPr/>
        </p:nvGrpSpPr>
        <p:grpSpPr bwMode="auto">
          <a:xfrm>
            <a:off x="360363" y="1514475"/>
            <a:ext cx="8351837" cy="4606925"/>
            <a:chOff x="227" y="954"/>
            <a:chExt cx="5261" cy="2902"/>
          </a:xfrm>
        </p:grpSpPr>
        <p:sp>
          <p:nvSpPr>
            <p:cNvPr id="3" name="_s1028"/>
            <p:cNvSpPr>
              <a:spLocks noChangeArrowheads="1" noTextEdit="1"/>
            </p:cNvSpPr>
            <p:nvPr/>
          </p:nvSpPr>
          <p:spPr bwMode="auto">
            <a:xfrm>
              <a:off x="1524" y="1406"/>
              <a:ext cx="1998" cy="1998"/>
            </a:xfrm>
            <a:custGeom>
              <a:avLst/>
              <a:gdLst>
                <a:gd name="G0" fmla="+- 1800 0 0"/>
                <a:gd name="G1" fmla="+- 21600 0 1800"/>
                <a:gd name="G2" fmla="+- 21600 0 18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00" y="10800"/>
                  </a:moveTo>
                  <a:cubicBezTo>
                    <a:pt x="1800" y="15771"/>
                    <a:pt x="5829" y="19800"/>
                    <a:pt x="10800" y="19800"/>
                  </a:cubicBezTo>
                  <a:cubicBezTo>
                    <a:pt x="15771" y="19800"/>
                    <a:pt x="19800" y="15771"/>
                    <a:pt x="19800" y="10800"/>
                  </a:cubicBezTo>
                  <a:cubicBezTo>
                    <a:pt x="19800" y="5829"/>
                    <a:pt x="15771" y="1800"/>
                    <a:pt x="10800" y="1800"/>
                  </a:cubicBezTo>
                  <a:cubicBezTo>
                    <a:pt x="5829" y="1800"/>
                    <a:pt x="1800" y="5829"/>
                    <a:pt x="18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t="100000" r="100000"/>
              </a:path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4" name="_s1029"/>
            <p:cNvSpPr>
              <a:spLocks/>
            </p:cNvSpPr>
            <p:nvPr/>
          </p:nvSpPr>
          <p:spPr bwMode="auto">
            <a:xfrm>
              <a:off x="3792" y="2019"/>
              <a:ext cx="401" cy="190"/>
            </a:xfrm>
            <a:prstGeom prst="callout2">
              <a:avLst>
                <a:gd name="adj1" fmla="val 37894"/>
                <a:gd name="adj2" fmla="val -11972"/>
                <a:gd name="adj3" fmla="val 37894"/>
                <a:gd name="adj4" fmla="val -20449"/>
                <a:gd name="adj5" fmla="val 203157"/>
                <a:gd name="adj6" fmla="val -8802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cs-CZ" sz="1200" dirty="0">
                  <a:latin typeface="Arial" charset="0"/>
                </a:rPr>
                <a:t>Wszystkie waluty obce</a:t>
              </a:r>
              <a:endPara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_s1030"/>
            <p:cNvSpPr>
              <a:spLocks noChangeArrowheads="1" noTextEdit="1"/>
            </p:cNvSpPr>
            <p:nvPr/>
          </p:nvSpPr>
          <p:spPr bwMode="auto">
            <a:xfrm>
              <a:off x="1691" y="1573"/>
              <a:ext cx="1665" cy="1665"/>
            </a:xfrm>
            <a:custGeom>
              <a:avLst/>
              <a:gdLst>
                <a:gd name="G0" fmla="+- 2160 0 0"/>
                <a:gd name="G1" fmla="+- 21600 0 2160"/>
                <a:gd name="G2" fmla="+- 21600 0 216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60" y="10800"/>
                  </a:moveTo>
                  <a:cubicBezTo>
                    <a:pt x="2160" y="15572"/>
                    <a:pt x="6028" y="19440"/>
                    <a:pt x="10800" y="19440"/>
                  </a:cubicBezTo>
                  <a:cubicBezTo>
                    <a:pt x="15572" y="19440"/>
                    <a:pt x="19440" y="15572"/>
                    <a:pt x="19440" y="10800"/>
                  </a:cubicBezTo>
                  <a:cubicBezTo>
                    <a:pt x="19440" y="6028"/>
                    <a:pt x="15572" y="2160"/>
                    <a:pt x="10800" y="2160"/>
                  </a:cubicBezTo>
                  <a:cubicBezTo>
                    <a:pt x="6028" y="2160"/>
                    <a:pt x="2160" y="6028"/>
                    <a:pt x="216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t="100000" r="100000"/>
              </a:path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6" name="_s1031"/>
            <p:cNvSpPr>
              <a:spLocks/>
            </p:cNvSpPr>
            <p:nvPr/>
          </p:nvSpPr>
          <p:spPr bwMode="auto">
            <a:xfrm>
              <a:off x="3792" y="1829"/>
              <a:ext cx="401" cy="190"/>
            </a:xfrm>
            <a:prstGeom prst="callout2">
              <a:avLst>
                <a:gd name="adj1" fmla="val 37894"/>
                <a:gd name="adj2" fmla="val -11972"/>
                <a:gd name="adj3" fmla="val 37894"/>
                <a:gd name="adj4" fmla="val -20449"/>
                <a:gd name="adj5" fmla="val 303157"/>
                <a:gd name="adj6" fmla="val -12942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cs-CZ" sz="1200" dirty="0" err="1">
                  <a:latin typeface="Arial" charset="0"/>
                </a:rPr>
                <a:t>Waluty</a:t>
              </a:r>
              <a:r>
                <a:rPr lang="cs-CZ" altLang="cs-CZ" sz="1200" dirty="0">
                  <a:latin typeface="Arial" charset="0"/>
                </a:rPr>
                <a:t> </a:t>
              </a:r>
              <a:r>
                <a:rPr lang="cs-CZ" altLang="cs-CZ" sz="1200" dirty="0" err="1">
                  <a:latin typeface="Arial" charset="0"/>
                </a:rPr>
                <a:t>państw</a:t>
              </a:r>
              <a:r>
                <a:rPr lang="cs-CZ" altLang="cs-CZ" sz="1200" dirty="0">
                  <a:latin typeface="Arial" charset="0"/>
                </a:rPr>
                <a:t> </a:t>
              </a:r>
              <a:r>
                <a:rPr lang="cs-CZ" altLang="cs-CZ" sz="1200" dirty="0" err="1">
                  <a:latin typeface="Arial" charset="0"/>
                </a:rPr>
                <a:t>członkowskich</a:t>
              </a:r>
              <a:r>
                <a:rPr lang="cs-CZ" altLang="cs-CZ" sz="1200" dirty="0">
                  <a:latin typeface="Arial" charset="0"/>
                </a:rPr>
                <a:t> M</a:t>
              </a:r>
              <a:r>
                <a:rPr kumimoji="0" lang="cs-CZ" altLang="cs-CZ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FW</a:t>
              </a:r>
            </a:p>
          </p:txBody>
        </p:sp>
        <p:sp>
          <p:nvSpPr>
            <p:cNvPr id="7" name="_s1032"/>
            <p:cNvSpPr>
              <a:spLocks noChangeArrowheads="1" noTextEdit="1"/>
            </p:cNvSpPr>
            <p:nvPr/>
          </p:nvSpPr>
          <p:spPr bwMode="auto">
            <a:xfrm>
              <a:off x="1857" y="1739"/>
              <a:ext cx="1332" cy="1332"/>
            </a:xfrm>
            <a:custGeom>
              <a:avLst/>
              <a:gdLst>
                <a:gd name="G0" fmla="+- 2700 0 0"/>
                <a:gd name="G1" fmla="+- 21600 0 2700"/>
                <a:gd name="G2" fmla="+- 21600 0 27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700" y="10800"/>
                  </a:moveTo>
                  <a:cubicBezTo>
                    <a:pt x="2700" y="15274"/>
                    <a:pt x="6326" y="18900"/>
                    <a:pt x="10800" y="18900"/>
                  </a:cubicBezTo>
                  <a:cubicBezTo>
                    <a:pt x="15274" y="18900"/>
                    <a:pt x="18900" y="15274"/>
                    <a:pt x="18900" y="10800"/>
                  </a:cubicBezTo>
                  <a:cubicBezTo>
                    <a:pt x="18900" y="6326"/>
                    <a:pt x="15274" y="2700"/>
                    <a:pt x="10800" y="2700"/>
                  </a:cubicBezTo>
                  <a:cubicBezTo>
                    <a:pt x="6326" y="2700"/>
                    <a:pt x="2700" y="6326"/>
                    <a:pt x="27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t="100000" r="100000"/>
              </a:path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8" name="_s1033"/>
            <p:cNvSpPr>
              <a:spLocks/>
            </p:cNvSpPr>
            <p:nvPr/>
          </p:nvSpPr>
          <p:spPr bwMode="auto">
            <a:xfrm>
              <a:off x="3792" y="1639"/>
              <a:ext cx="401" cy="190"/>
            </a:xfrm>
            <a:prstGeom prst="callout2">
              <a:avLst>
                <a:gd name="adj1" fmla="val 37894"/>
                <a:gd name="adj2" fmla="val -11972"/>
                <a:gd name="adj3" fmla="val 37894"/>
                <a:gd name="adj4" fmla="val -20449"/>
                <a:gd name="adj5" fmla="val 403157"/>
                <a:gd name="adj6" fmla="val -17107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cs-CZ" sz="1200" dirty="0" err="1">
                  <a:latin typeface="Arial" charset="0"/>
                </a:rPr>
                <a:t>Waluty</a:t>
              </a:r>
              <a:r>
                <a:rPr lang="cs-CZ" altLang="cs-CZ" sz="1200" dirty="0">
                  <a:latin typeface="Arial" charset="0"/>
                </a:rPr>
                <a:t> </a:t>
              </a:r>
              <a:r>
                <a:rPr lang="cs-CZ" altLang="cs-CZ" sz="1200" dirty="0" err="1">
                  <a:latin typeface="Arial" charset="0"/>
                </a:rPr>
                <a:t>standardowe</a:t>
              </a:r>
              <a:r>
                <a:rPr lang="cs-CZ" altLang="cs-CZ" sz="1200" dirty="0">
                  <a:latin typeface="Arial" charset="0"/>
                </a:rPr>
                <a:t> </a:t>
              </a:r>
              <a:r>
                <a:rPr lang="cs-CZ" altLang="cs-CZ" sz="1200" dirty="0" err="1">
                  <a:latin typeface="Arial" charset="0"/>
                </a:rPr>
                <a:t>art.</a:t>
              </a:r>
              <a:r>
                <a:rPr kumimoji="0" lang="cs-CZ" altLang="cs-CZ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.VIII</a:t>
              </a:r>
              <a:r>
                <a:rPr kumimoji="0" lang="cs-CZ" altLang="cs-CZ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Statutu MFW</a:t>
              </a:r>
            </a:p>
          </p:txBody>
        </p:sp>
        <p:sp>
          <p:nvSpPr>
            <p:cNvPr id="9" name="_s1034"/>
            <p:cNvSpPr>
              <a:spLocks noChangeArrowheads="1" noTextEdit="1"/>
            </p:cNvSpPr>
            <p:nvPr/>
          </p:nvSpPr>
          <p:spPr bwMode="auto">
            <a:xfrm>
              <a:off x="2024" y="1906"/>
              <a:ext cx="999" cy="999"/>
            </a:xfrm>
            <a:custGeom>
              <a:avLst/>
              <a:gdLst>
                <a:gd name="G0" fmla="+- 3600 0 0"/>
                <a:gd name="G1" fmla="+- 21600 0 3600"/>
                <a:gd name="G2" fmla="+- 21600 0 36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600" y="10800"/>
                  </a:moveTo>
                  <a:cubicBezTo>
                    <a:pt x="3600" y="14776"/>
                    <a:pt x="6824" y="18000"/>
                    <a:pt x="10800" y="18000"/>
                  </a:cubicBezTo>
                  <a:cubicBezTo>
                    <a:pt x="14776" y="18000"/>
                    <a:pt x="18000" y="14776"/>
                    <a:pt x="18000" y="10800"/>
                  </a:cubicBezTo>
                  <a:cubicBezTo>
                    <a:pt x="18000" y="6824"/>
                    <a:pt x="14776" y="3600"/>
                    <a:pt x="10800" y="3600"/>
                  </a:cubicBezTo>
                  <a:cubicBezTo>
                    <a:pt x="6824" y="3600"/>
                    <a:pt x="3600" y="6824"/>
                    <a:pt x="36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t="100000" r="100000"/>
              </a:path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0" name="_s1035"/>
            <p:cNvSpPr>
              <a:spLocks/>
            </p:cNvSpPr>
            <p:nvPr/>
          </p:nvSpPr>
          <p:spPr bwMode="auto">
            <a:xfrm>
              <a:off x="3792" y="1449"/>
              <a:ext cx="401" cy="190"/>
            </a:xfrm>
            <a:prstGeom prst="callout2">
              <a:avLst>
                <a:gd name="adj1" fmla="val 37894"/>
                <a:gd name="adj2" fmla="val -11972"/>
                <a:gd name="adj3" fmla="val 37894"/>
                <a:gd name="adj4" fmla="val -20449"/>
                <a:gd name="adj5" fmla="val 503157"/>
                <a:gd name="adj6" fmla="val -21246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cs-CZ" sz="1200" dirty="0" err="1">
                  <a:latin typeface="Arial" charset="0"/>
                </a:rPr>
                <a:t>Waluty</a:t>
              </a:r>
              <a:r>
                <a:rPr lang="cs-CZ" altLang="cs-CZ" sz="1200" dirty="0">
                  <a:latin typeface="Arial" charset="0"/>
                </a:rPr>
                <a:t> </a:t>
              </a:r>
              <a:r>
                <a:rPr lang="cs-CZ" altLang="cs-CZ" sz="1200" dirty="0" err="1">
                  <a:latin typeface="Arial" charset="0"/>
                </a:rPr>
                <a:t>wymienalne</a:t>
              </a:r>
              <a:r>
                <a:rPr kumimoji="0" lang="cs-CZ" altLang="cs-CZ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11" name="_s1036"/>
            <p:cNvSpPr>
              <a:spLocks noChangeArrowheads="1" noTextEdit="1"/>
            </p:cNvSpPr>
            <p:nvPr/>
          </p:nvSpPr>
          <p:spPr bwMode="auto">
            <a:xfrm>
              <a:off x="2190" y="2072"/>
              <a:ext cx="666" cy="66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rect">
                <a:fillToRect t="100000" r="100000"/>
              </a:path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2" name="_s1037"/>
            <p:cNvSpPr>
              <a:spLocks/>
            </p:cNvSpPr>
            <p:nvPr/>
          </p:nvSpPr>
          <p:spPr bwMode="auto">
            <a:xfrm>
              <a:off x="3792" y="1259"/>
              <a:ext cx="401" cy="190"/>
            </a:xfrm>
            <a:prstGeom prst="callout2">
              <a:avLst>
                <a:gd name="adj1" fmla="val 37894"/>
                <a:gd name="adj2" fmla="val -11972"/>
                <a:gd name="adj3" fmla="val 37894"/>
                <a:gd name="adj4" fmla="val -20449"/>
                <a:gd name="adj5" fmla="val 603157"/>
                <a:gd name="adj6" fmla="val -25411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cs-CZ" sz="1200" dirty="0" err="1">
                  <a:latin typeface="Arial" charset="0"/>
                </a:rPr>
                <a:t>Waluty</a:t>
              </a:r>
              <a:r>
                <a:rPr kumimoji="0" lang="cs-CZ" altLang="cs-CZ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EEA a OECD</a:t>
              </a:r>
            </a:p>
          </p:txBody>
        </p:sp>
        <p:sp>
          <p:nvSpPr>
            <p:cNvPr id="13" name="_s1038"/>
            <p:cNvSpPr>
              <a:spLocks noChangeArrowheads="1" noTextEdit="1"/>
            </p:cNvSpPr>
            <p:nvPr/>
          </p:nvSpPr>
          <p:spPr bwMode="auto">
            <a:xfrm>
              <a:off x="2357" y="2239"/>
              <a:ext cx="333" cy="33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t="100000" r="100000"/>
              </a:path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4" name="_s1039"/>
            <p:cNvSpPr>
              <a:spLocks/>
            </p:cNvSpPr>
            <p:nvPr/>
          </p:nvSpPr>
          <p:spPr bwMode="auto">
            <a:xfrm>
              <a:off x="3792" y="1069"/>
              <a:ext cx="401" cy="190"/>
            </a:xfrm>
            <a:prstGeom prst="callout2">
              <a:avLst>
                <a:gd name="adj1" fmla="val 37894"/>
                <a:gd name="adj2" fmla="val -11972"/>
                <a:gd name="adj3" fmla="val 37894"/>
                <a:gd name="adj4" fmla="val -20449"/>
                <a:gd name="adj5" fmla="val 703157"/>
                <a:gd name="adj6" fmla="val -3162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Tradycyjne</a:t>
              </a:r>
              <a:r>
                <a:rPr kumimoji="0" lang="cs-CZ" altLang="cs-CZ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cs-CZ" altLang="cs-CZ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walyty</a:t>
              </a:r>
              <a:r>
                <a:rPr kumimoji="0" lang="cs-CZ" altLang="cs-CZ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cs-CZ" altLang="cs-CZ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kantorowe</a:t>
              </a:r>
              <a:endPara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106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Waluty obce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znaki pieniężne (banknoty i monety) będące poza krajem prawnym środkiem płatniczym, a także wycofane z obiegu, lecz podlegające wymianie; </a:t>
            </a:r>
          </a:p>
          <a:p>
            <a:r>
              <a:rPr lang="pl-PL" dirty="0"/>
              <a:t>na równi z walutami obcymi traktuje się wymienialne rozrachunkowe jednostki pieniężne stosowane w </a:t>
            </a:r>
            <a:r>
              <a:rPr lang="pl-PL"/>
              <a:t>rozliczeniach międzynarodowych</a:t>
            </a:r>
            <a:r>
              <a:rPr lang="pl-PL" dirty="0"/>
              <a:t>, w szczególności jednostkę rozrachunkową </a:t>
            </a:r>
            <a:r>
              <a:rPr lang="pl-PL"/>
              <a:t>Międzynarodowego Funduszu </a:t>
            </a:r>
            <a:r>
              <a:rPr lang="pl-PL" dirty="0"/>
              <a:t>Walutowego (SDR)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58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Dewizy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papiery wartościowe i inne dokumenty pełniące funkcję środka płatniczego, </a:t>
            </a:r>
            <a:r>
              <a:rPr lang="pl-PL" b="1" dirty="0"/>
              <a:t>wystawione w walutach obcych </a:t>
            </a:r>
          </a:p>
          <a:p>
            <a:r>
              <a:rPr lang="pl-PL" b="1" dirty="0"/>
              <a:t>UWAGA: </a:t>
            </a:r>
            <a:r>
              <a:rPr lang="pl-PL" dirty="0"/>
              <a:t>określenie dewiz, a również papierów wartościowych będących wartościami dewizowymi może się różnić w poszczególnych krajach, ale też może dochodzić do zmian łącznie z ewolucją prawa dewizowego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82013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Papiery wartościowe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LcParenR"/>
            </a:pPr>
            <a:r>
              <a:rPr lang="pl-PL" dirty="0"/>
              <a:t>papiery wartościowe udziałowe, w szczególności akcje i prawa poboru nowych akcji </a:t>
            </a:r>
          </a:p>
          <a:p>
            <a:pPr marL="514350" indent="-514350">
              <a:buAutoNum type="alphaLcParenR"/>
            </a:pPr>
            <a:r>
              <a:rPr lang="pl-PL" dirty="0"/>
              <a:t>papiery wartościowe dłużne, w szczególności obligacje, </a:t>
            </a:r>
          </a:p>
          <a:p>
            <a:pPr marL="0" indent="0">
              <a:buNone/>
            </a:pPr>
            <a:r>
              <a:rPr lang="pl-PL" dirty="0"/>
              <a:t>wyemitowane lub wystawione:</a:t>
            </a:r>
          </a:p>
          <a:p>
            <a:r>
              <a:rPr lang="pl-PL" dirty="0"/>
              <a:t>na </a:t>
            </a:r>
            <a:r>
              <a:rPr lang="pl-PL" b="1" dirty="0"/>
              <a:t>podstawie przepisów państwa</a:t>
            </a:r>
            <a:r>
              <a:rPr lang="pl-PL" dirty="0"/>
              <a:t>, w którym emitent lub wystawca ma swoją siedzibę albo</a:t>
            </a:r>
          </a:p>
          <a:p>
            <a:r>
              <a:rPr lang="pl-PL" dirty="0"/>
              <a:t>w którym dokonano ich emisji lub wystawienia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06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Złoto dewizowe i platyna dewizowa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złoto i platyna:</a:t>
            </a:r>
          </a:p>
          <a:p>
            <a:r>
              <a:rPr lang="pl-PL" b="1" dirty="0"/>
              <a:t>w stanie </a:t>
            </a:r>
            <a:r>
              <a:rPr lang="pl-PL" dirty="0"/>
              <a:t>nieprzerobionym oraz </a:t>
            </a:r>
          </a:p>
          <a:p>
            <a:r>
              <a:rPr lang="pl-PL" b="1" dirty="0"/>
              <a:t>w postaci sztab</a:t>
            </a:r>
            <a:r>
              <a:rPr lang="pl-PL" dirty="0"/>
              <a:t>, </a:t>
            </a:r>
          </a:p>
          <a:p>
            <a:r>
              <a:rPr lang="pl-PL" b="1" dirty="0"/>
              <a:t>monet</a:t>
            </a:r>
            <a:r>
              <a:rPr lang="pl-PL" dirty="0"/>
              <a:t> bitych po 1850 r., a także</a:t>
            </a:r>
          </a:p>
          <a:p>
            <a:r>
              <a:rPr lang="pl-PL" b="1" dirty="0"/>
              <a:t>półfabrykatów</a:t>
            </a:r>
            <a:r>
              <a:rPr lang="pl-PL" dirty="0"/>
              <a:t>, </a:t>
            </a:r>
            <a:r>
              <a:rPr lang="pl-PL" i="1" dirty="0"/>
              <a:t>z wyjątkiem stosowanych w technice dentystycznej</a:t>
            </a:r>
            <a:r>
              <a:rPr lang="pl-PL" dirty="0"/>
              <a:t>; </a:t>
            </a:r>
          </a:p>
          <a:p>
            <a:r>
              <a:rPr lang="pl-PL" b="1" dirty="0"/>
              <a:t>przedmioty ze złota i platyny zazwyczaj niewytwarzane z tych kruszców.</a:t>
            </a:r>
          </a:p>
          <a:p>
            <a:pPr marL="0" indent="0">
              <a:buNone/>
            </a:pPr>
            <a:r>
              <a:rPr lang="pl-PL" b="1" dirty="0"/>
              <a:t>UWAGA: </a:t>
            </a:r>
            <a:r>
              <a:rPr lang="pl-PL" dirty="0"/>
              <a:t>czeska i słowacka regulacje dewizowe zrezygnowały z zaliczania złota i platyny do wartości dewizowych – prawo kruszcowe – publiczne prawo gospodarcze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6900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Obrót dewizowy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dirty="0"/>
              <a:t>Obrót dewizowy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obrót dewizowy </a:t>
            </a:r>
            <a:r>
              <a:rPr lang="pl-PL" b="1" dirty="0"/>
              <a:t>z zagranicą </a:t>
            </a:r>
          </a:p>
          <a:p>
            <a:pPr marL="0" indent="0" algn="r">
              <a:buNone/>
            </a:pPr>
            <a:r>
              <a:rPr lang="pl-PL" dirty="0"/>
              <a:t>obrót </a:t>
            </a:r>
            <a:r>
              <a:rPr lang="pl-PL" u="sng" dirty="0"/>
              <a:t>wartościami dewizowymi </a:t>
            </a:r>
            <a:r>
              <a:rPr lang="pl-PL" b="1" dirty="0"/>
              <a:t>w kraju </a:t>
            </a:r>
            <a:endParaRPr lang="cs-CZ" b="1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2699792" y="2852936"/>
            <a:ext cx="158417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4283968" y="2852936"/>
            <a:ext cx="151216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Obrót dewizowy z zagranicą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zawarcie umowy lub dokonanie innej czynności prawnej, powodującej lub mogącej powodować dokonywanie między </a:t>
            </a:r>
            <a:r>
              <a:rPr lang="pl-PL" b="1" dirty="0"/>
              <a:t>rezydentem i nierezydentem </a:t>
            </a:r>
            <a:r>
              <a:rPr lang="pl-PL" dirty="0"/>
              <a:t>rozliczeń pieniężnych lub przeniesienie między rezydentem i nierezydentem własności wartości dewizowych lub krajowych środków płatniczych, a także wykonywanie takich umów lub czynności,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zawarcie umowy lub dokonanie innej czynności prawnej, powodującej lub mogącej powodować </a:t>
            </a:r>
            <a:r>
              <a:rPr lang="pl-PL" b="1" dirty="0"/>
              <a:t>przeniesienie między rezydentami rzeczy lub prawa</a:t>
            </a:r>
            <a:r>
              <a:rPr lang="pl-PL" dirty="0"/>
              <a:t>, których </a:t>
            </a:r>
            <a:r>
              <a:rPr lang="pl-PL" u="sng" dirty="0"/>
              <a:t>nabycie</a:t>
            </a:r>
            <a:r>
              <a:rPr lang="pl-PL" dirty="0"/>
              <a:t> nastąpiło </a:t>
            </a:r>
            <a:r>
              <a:rPr lang="pl-PL" u="sng" dirty="0"/>
              <a:t>w obrocie dewizowym z zagranicą</a:t>
            </a:r>
            <a:r>
              <a:rPr lang="pl-PL" dirty="0"/>
              <a:t>, a także wykonywanie takich umów,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dokonywanie </a:t>
            </a:r>
            <a:r>
              <a:rPr lang="pl-PL" b="1" dirty="0"/>
              <a:t>wywozu</a:t>
            </a:r>
            <a:r>
              <a:rPr lang="pl-PL" dirty="0"/>
              <a:t>, przekazywanie oraz wysyłanie za granicę </a:t>
            </a:r>
            <a:r>
              <a:rPr lang="pl-PL" u="sng" dirty="0"/>
              <a:t>wartości dewizowych lub krajowych środków płatniczych</a:t>
            </a:r>
            <a:r>
              <a:rPr lang="pl-PL" dirty="0"/>
              <a:t>, a także dokonywanie ich </a:t>
            </a:r>
            <a:r>
              <a:rPr lang="pl-PL" b="1" dirty="0"/>
              <a:t>przywozu</a:t>
            </a:r>
            <a:r>
              <a:rPr lang="pl-PL" dirty="0"/>
              <a:t>, przekazywanie oraz nadsyłanie z zagranicy do kraju,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172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Obrót wartościami dewizowymi </a:t>
            </a:r>
            <a:br>
              <a:rPr lang="pl-PL" b="1" dirty="0"/>
            </a:br>
            <a:r>
              <a:rPr lang="pl-PL" b="1" dirty="0"/>
              <a:t>w kraju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zawarcie umowy lub dokonanie innej czynności prawnej powodującej lub mogącej powodować </a:t>
            </a:r>
            <a:r>
              <a:rPr lang="pl-PL" u="sng" dirty="0"/>
              <a:t>dokonywanie</a:t>
            </a:r>
            <a:r>
              <a:rPr lang="pl-PL" dirty="0"/>
              <a:t> </a:t>
            </a:r>
            <a:r>
              <a:rPr lang="pl-PL" b="1" dirty="0">
                <a:solidFill>
                  <a:srgbClr val="FF0000"/>
                </a:solidFill>
              </a:rPr>
              <a:t>w kraju </a:t>
            </a:r>
            <a:r>
              <a:rPr lang="pl-PL" b="1" dirty="0"/>
              <a:t>między rezydentami</a:t>
            </a:r>
            <a:r>
              <a:rPr lang="pl-PL" dirty="0"/>
              <a:t> lub </a:t>
            </a:r>
            <a:r>
              <a:rPr lang="pl-PL" b="1" dirty="0"/>
              <a:t>między nierezydentami </a:t>
            </a:r>
            <a:r>
              <a:rPr lang="pl-PL" u="sng" dirty="0"/>
              <a:t>rozliczeń w walutach obcych </a:t>
            </a:r>
            <a:r>
              <a:rPr lang="pl-PL" dirty="0"/>
              <a:t>albo</a:t>
            </a:r>
          </a:p>
          <a:p>
            <a:r>
              <a:rPr lang="pl-PL" u="sng" dirty="0"/>
              <a:t>przeniesienie </a:t>
            </a:r>
            <a:r>
              <a:rPr lang="pl-PL" dirty="0"/>
              <a:t>w kraju między rezydentami lub między nierezydentami </a:t>
            </a:r>
            <a:r>
              <a:rPr lang="pl-PL" u="sng" dirty="0"/>
              <a:t>własności wartości dewizowych</a:t>
            </a:r>
            <a:r>
              <a:rPr lang="pl-PL" dirty="0"/>
              <a:t>, a także </a:t>
            </a:r>
          </a:p>
          <a:p>
            <a:r>
              <a:rPr lang="pl-PL" dirty="0"/>
              <a:t>wykonywanie takich umów lub czynności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27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Charakter prawa dewizowego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Regulacja</a:t>
            </a:r>
            <a:r>
              <a:rPr lang="cs-CZ" dirty="0"/>
              <a:t> </a:t>
            </a:r>
            <a:r>
              <a:rPr lang="cs-CZ" dirty="0" err="1"/>
              <a:t>stosunków</a:t>
            </a:r>
            <a:r>
              <a:rPr lang="cs-CZ" dirty="0"/>
              <a:t> </a:t>
            </a:r>
            <a:r>
              <a:rPr lang="cs-CZ" dirty="0" err="1"/>
              <a:t>prawnych</a:t>
            </a:r>
            <a:r>
              <a:rPr lang="cs-CZ" dirty="0"/>
              <a:t> </a:t>
            </a:r>
            <a:r>
              <a:rPr lang="cs-CZ" dirty="0" err="1"/>
              <a:t>realizowanych</a:t>
            </a:r>
            <a:r>
              <a:rPr lang="cs-CZ" dirty="0"/>
              <a:t> w </a:t>
            </a:r>
            <a:r>
              <a:rPr lang="cs-CZ" dirty="0" err="1"/>
              <a:t>ramach</a:t>
            </a:r>
            <a:r>
              <a:rPr lang="cs-CZ" dirty="0"/>
              <a:t>:</a:t>
            </a:r>
          </a:p>
          <a:p>
            <a:pPr marL="514350" indent="-514350">
              <a:buAutoNum type="alphaLcParenR"/>
            </a:pPr>
            <a:r>
              <a:rPr lang="pl-PL" dirty="0"/>
              <a:t>obrotu dewizowego z zagranicą oraz </a:t>
            </a:r>
          </a:p>
          <a:p>
            <a:pPr marL="514350" indent="-514350">
              <a:buAutoNum type="alphaLcParenR"/>
            </a:pPr>
            <a:r>
              <a:rPr lang="pl-PL" dirty="0"/>
              <a:t>obrotu wartościami dewizowymi w kraju, a</a:t>
            </a:r>
          </a:p>
          <a:p>
            <a:pPr marL="514350" indent="-514350">
              <a:buAutoNum type="alphaLcParenR"/>
            </a:pPr>
            <a:r>
              <a:rPr lang="pl-PL" dirty="0"/>
              <a:t>działalność gospodarczą w zakresie kupna i sprzedaży wartości dewizowych oraz pośrednictwa w ich kupnie i sprzedaży.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071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Rola prawa dewizowego w obrocie dewizowym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Dokonywanie obrotu dewizowego jest </a:t>
            </a:r>
            <a:r>
              <a:rPr lang="pl-PL" b="1" dirty="0"/>
              <a:t>dozwolone</a:t>
            </a:r>
            <a:r>
              <a:rPr lang="pl-PL" dirty="0"/>
              <a:t>, z zastrzeżeniem ograniczeń ustawowych </a:t>
            </a:r>
          </a:p>
          <a:p>
            <a:pPr marL="0" indent="0">
              <a:buNone/>
            </a:pPr>
            <a:r>
              <a:rPr lang="pl-PL" dirty="0"/>
              <a:t>= nie ma pełnej liberalizacji obrotu dewizowego</a:t>
            </a:r>
          </a:p>
          <a:p>
            <a:pPr marL="0" indent="0">
              <a:buNone/>
            </a:pPr>
            <a:r>
              <a:rPr lang="pl-PL" dirty="0"/>
              <a:t>X</a:t>
            </a:r>
          </a:p>
          <a:p>
            <a:pPr marL="0" indent="0">
              <a:buNone/>
            </a:pPr>
            <a:r>
              <a:rPr lang="pl-PL" dirty="0"/>
              <a:t>Co nie jest zakazane, jest dozwolone?</a:t>
            </a:r>
          </a:p>
          <a:p>
            <a:pPr marL="0" indent="0">
              <a:buNone/>
            </a:pPr>
            <a:r>
              <a:rPr lang="pl-PL" b="1" dirty="0"/>
              <a:t>Zasada:</a:t>
            </a:r>
          </a:p>
          <a:p>
            <a:pPr marL="0" indent="0">
              <a:buNone/>
            </a:pPr>
            <a:r>
              <a:rPr lang="pl-PL" b="1" dirty="0"/>
              <a:t>Wolnego dostępu </a:t>
            </a:r>
            <a:r>
              <a:rPr lang="pl-PL" dirty="0"/>
              <a:t>do wartości dewizowych przez rezydentów oraz do waluty krajowej przez nierezydentów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014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altLang="cs-CZ" b="1" dirty="0"/>
              <a:t>Książeczka walutowa </a:t>
            </a:r>
            <a:br>
              <a:rPr lang="pl-PL" altLang="cs-CZ" b="1" dirty="0"/>
            </a:br>
            <a:r>
              <a:rPr lang="pl-PL" altLang="cs-CZ" b="1" dirty="0"/>
              <a:t>i bony towarowe</a:t>
            </a:r>
            <a:endParaRPr lang="cs-CZ" altLang="cs-CZ" b="1" dirty="0"/>
          </a:p>
        </p:txBody>
      </p:sp>
      <p:pic>
        <p:nvPicPr>
          <p:cNvPr id="53251" name="Picture 8" descr="240px-Ksiazeczka_walutowa_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688" y="1752600"/>
            <a:ext cx="2946400" cy="205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2" name="Picture 9" descr="240px-Ksiazeczka_walutowa_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0450" y="3959225"/>
            <a:ext cx="2935288" cy="206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3" name="Picture 10" descr="200px-Bon_baltonowski_20c_a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5363" y="2768600"/>
            <a:ext cx="4818062" cy="240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859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Autonomia dewizowa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b="1" dirty="0"/>
              <a:t>Skarb Państwa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/>
              <a:t>NBP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/>
              <a:t>organ władzy publicznej </a:t>
            </a:r>
            <a:r>
              <a:rPr lang="pl-PL" dirty="0"/>
              <a:t>podejmujący czynności w postępowaniu karnym, cywilnym lub administracyjnym, w tym zabezpieczającym lub egzekucyjnym</a:t>
            </a:r>
          </a:p>
          <a:p>
            <a:pPr marL="0" indent="0">
              <a:buNone/>
            </a:pPr>
            <a:r>
              <a:rPr lang="pl-PL" dirty="0"/>
              <a:t>NIESTOSUJE SIĘ OGRANICZE</a:t>
            </a:r>
            <a:r>
              <a:rPr lang="cs-CZ" dirty="0"/>
              <a:t>Ń W OBROCIE DEWIZOWYM USTAWOWYCH </a:t>
            </a:r>
            <a:r>
              <a:rPr lang="cs-CZ" dirty="0" err="1"/>
              <a:t>wd</a:t>
            </a:r>
            <a:r>
              <a:rPr lang="cs-CZ" dirty="0"/>
              <a:t>. PD art.9 oraz </a:t>
            </a:r>
            <a:r>
              <a:rPr lang="pl-PL" dirty="0"/>
              <a:t>wprowadzonych</a:t>
            </a:r>
            <a:r>
              <a:rPr lang="cs-CZ" dirty="0"/>
              <a:t> na </a:t>
            </a:r>
            <a:r>
              <a:rPr lang="cs-CZ" dirty="0" err="1"/>
              <a:t>podstawie</a:t>
            </a:r>
            <a:r>
              <a:rPr lang="cs-CZ" dirty="0"/>
              <a:t> art. 10. </a:t>
            </a:r>
          </a:p>
          <a:p>
            <a:r>
              <a:rPr lang="pl-PL" b="1" dirty="0"/>
              <a:t>Banki</a:t>
            </a:r>
            <a:r>
              <a:rPr lang="pl-PL" dirty="0"/>
              <a:t>, instytucje płatnicze oraz podmioty z działalnością pod nadzorem w ramach prawa rynku finansowego </a:t>
            </a:r>
          </a:p>
          <a:p>
            <a:pPr marL="0" indent="0">
              <a:buNone/>
            </a:pPr>
            <a:r>
              <a:rPr lang="pl-PL" dirty="0"/>
              <a:t>NIESTOSUJE SIĘ OGRANICZE</a:t>
            </a:r>
            <a:r>
              <a:rPr lang="cs-CZ" dirty="0"/>
              <a:t>Ń W OBROCIE DEWIZOWYM USTAWOWYCH </a:t>
            </a:r>
            <a:r>
              <a:rPr lang="cs-CZ" dirty="0" err="1"/>
              <a:t>wd</a:t>
            </a:r>
            <a:r>
              <a:rPr lang="cs-CZ" dirty="0"/>
              <a:t>. PD art.9.</a:t>
            </a:r>
          </a:p>
        </p:txBody>
      </p:sp>
    </p:spTree>
    <p:extLst>
      <p:ext uri="{BB962C8B-B14F-4D97-AF65-F5344CB8AC3E}">
        <p14:creationId xmlns:p14="http://schemas.microsoft.com/office/powerpoint/2010/main" val="2109613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Nadzwyczajne środki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= </a:t>
            </a:r>
            <a:r>
              <a:rPr lang="pl-PL" sz="2400" b="1" dirty="0"/>
              <a:t>szczególne ograniczenia</a:t>
            </a:r>
            <a:r>
              <a:rPr lang="pl-PL" sz="2400" dirty="0"/>
              <a:t>, o ile są one </a:t>
            </a:r>
            <a:r>
              <a:rPr lang="pl-PL" sz="2400" b="1" dirty="0"/>
              <a:t>niezbędne w celu</a:t>
            </a:r>
            <a:r>
              <a:rPr lang="pl-PL" sz="2400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b="1" dirty="0"/>
              <a:t>wykonania decyzji organów organizacji międzynarodowych</a:t>
            </a:r>
            <a:r>
              <a:rPr lang="pl-PL" sz="2400" dirty="0"/>
              <a:t>, których członkiem jest Rzeczpospolita Polska;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/>
              <a:t>zapewnienia </a:t>
            </a:r>
            <a:r>
              <a:rPr lang="pl-PL" sz="2400" b="1" dirty="0"/>
              <a:t>porządku</a:t>
            </a:r>
            <a:r>
              <a:rPr lang="pl-PL" sz="2400" dirty="0"/>
              <a:t> publicznego lub bezpieczeństwa publicznego;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/>
              <a:t>zapewnienia </a:t>
            </a:r>
            <a:r>
              <a:rPr lang="pl-PL" sz="2400" b="1" dirty="0"/>
              <a:t>równowagi bilansu płatniczego</a:t>
            </a:r>
            <a:r>
              <a:rPr lang="pl-PL" sz="2400" dirty="0"/>
              <a:t>, w razie ogólnej jego nierówno-wagi lub nagłego załamania albo powstałego w tym zakresie zagrożenia;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/>
              <a:t>zapewnienia </a:t>
            </a:r>
            <a:r>
              <a:rPr lang="pl-PL" sz="2400" b="1" dirty="0"/>
              <a:t>stabilności waluty polskiej</a:t>
            </a:r>
            <a:r>
              <a:rPr lang="pl-PL" sz="2400" dirty="0"/>
              <a:t>, w razie nagłych wahań jej kursu albo powstałego w tym zakresie zagrożenia. </a:t>
            </a:r>
          </a:p>
          <a:p>
            <a:pPr marL="0" indent="0">
              <a:buNone/>
            </a:pPr>
            <a:r>
              <a:rPr lang="pl-PL" sz="2400" dirty="0"/>
              <a:t>Wprowadza rząd po zasięgnięciu RPP drogą rozporządzenia RM na okres maksymalnie 6 miesięcy.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2362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Ustawowe ograniczenia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pl-PL" dirty="0"/>
              <a:t>Zakaz lub nakaz wywierający bezpośrednio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dirty="0"/>
              <a:t>z ustawy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/>
              <a:t>X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dirty="0"/>
              <a:t>Zezwolenie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/>
              <a:t>indywidualne</a:t>
            </a:r>
            <a:r>
              <a:rPr lang="pl-PL" dirty="0"/>
              <a:t> – Prezes NBP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dirty="0"/>
              <a:t>lub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/>
              <a:t>ogólne – </a:t>
            </a:r>
            <a:r>
              <a:rPr lang="pl-PL" dirty="0"/>
              <a:t>rozporządzenie MF</a:t>
            </a:r>
            <a:endParaRPr lang="pl-PL" b="1" dirty="0"/>
          </a:p>
          <a:p>
            <a:pPr marL="0" indent="0" algn="ctr">
              <a:spcBef>
                <a:spcPts val="0"/>
              </a:spcBef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2837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Ograniczenia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/>
              <a:t>Na wywóz, wysyłanie oraz przekazywanie przez rezydentów </a:t>
            </a:r>
            <a:r>
              <a:rPr lang="pl-PL" b="1" dirty="0"/>
              <a:t>do krajów trzecich </a:t>
            </a:r>
            <a:r>
              <a:rPr lang="pl-PL" dirty="0"/>
              <a:t>krajowych lub zagranicznych </a:t>
            </a:r>
            <a:r>
              <a:rPr lang="pl-PL" u="sng" dirty="0"/>
              <a:t>środków płatniczych</a:t>
            </a:r>
            <a:r>
              <a:rPr lang="pl-PL" dirty="0"/>
              <a:t>, z przeznaczeniem na podjęcie lub rozszerzenie w tych krajach </a:t>
            </a:r>
            <a:r>
              <a:rPr lang="pl-PL" u="sng" dirty="0"/>
              <a:t>działalności gospodarczej</a:t>
            </a:r>
            <a:r>
              <a:rPr lang="pl-PL" dirty="0"/>
              <a:t>, w tym na nabycie </a:t>
            </a:r>
            <a:r>
              <a:rPr lang="pl-PL" u="sng" dirty="0"/>
              <a:t>nieruchomośc</a:t>
            </a:r>
            <a:r>
              <a:rPr lang="pl-PL" dirty="0"/>
              <a:t>i na potrzeby tej działalności, </a:t>
            </a:r>
            <a:r>
              <a:rPr lang="pl-PL" b="1" dirty="0"/>
              <a:t>z wyjątkiem </a:t>
            </a:r>
            <a:r>
              <a:rPr lang="pl-PL" dirty="0"/>
              <a:t>przekazywania do krajów trzecich krajowych lub zagranicznych środków płatniczych </a:t>
            </a:r>
            <a:r>
              <a:rPr lang="pl-PL" u="sng" dirty="0"/>
              <a:t>na pokrycie kosztów </a:t>
            </a:r>
            <a:r>
              <a:rPr lang="pl-PL" dirty="0"/>
              <a:t>działalności polegającej na bezpośrednim świadczeniu usług w wykonaniu zawartej umowy lub promocji i reklamie działalności gospodarczej prowadzonej przez rezydenta w kraju.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199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Ograniczenia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Na </a:t>
            </a:r>
            <a:r>
              <a:rPr lang="pl-PL" b="1" dirty="0">
                <a:solidFill>
                  <a:srgbClr val="FF0000"/>
                </a:solidFill>
              </a:rPr>
              <a:t>zbywanie</a:t>
            </a:r>
            <a:r>
              <a:rPr lang="pl-PL" b="1" dirty="0"/>
              <a:t> w kraju </a:t>
            </a:r>
            <a:r>
              <a:rPr lang="pl-PL" dirty="0"/>
              <a:t>przez </a:t>
            </a:r>
            <a:r>
              <a:rPr lang="pl-PL" b="1" dirty="0"/>
              <a:t>nierezydentów z krajów trzecich</a:t>
            </a:r>
            <a:r>
              <a:rPr lang="pl-PL" dirty="0"/>
              <a:t>, a także przez organizacje międzynarodowe, do których nie należy Rzeczpospolita Polska, zarówno bezpośrednio, jak i za pośrednictwem innych podmiotów: </a:t>
            </a:r>
          </a:p>
          <a:p>
            <a:r>
              <a:rPr lang="pl-PL" dirty="0"/>
              <a:t>a) </a:t>
            </a:r>
            <a:r>
              <a:rPr lang="pl-PL" b="1" dirty="0"/>
              <a:t>papierów wartościowych </a:t>
            </a:r>
            <a:r>
              <a:rPr lang="pl-PL" dirty="0"/>
              <a:t>dłużnych o terminie wykupu krótszym niż rok, z wyjątkiem nabytych w kraju, </a:t>
            </a:r>
          </a:p>
          <a:p>
            <a:r>
              <a:rPr lang="pl-PL" dirty="0"/>
              <a:t>b) </a:t>
            </a:r>
            <a:r>
              <a:rPr lang="pl-PL" b="1" dirty="0"/>
              <a:t>wierzytelności </a:t>
            </a:r>
            <a:r>
              <a:rPr lang="pl-PL" dirty="0"/>
              <a:t>i innych praw, których wykonywanie następuje poprzez dokonywanie rozliczeń pieniężnych, z wyjątkiem nabytych w kraju lub powstałych w obrocie z rezydentami w zakresie niewymagającym zezwolenia dewizowego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029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Ograniczenia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Na </a:t>
            </a:r>
            <a:r>
              <a:rPr lang="pl-PL" b="1" dirty="0">
                <a:solidFill>
                  <a:srgbClr val="FF0000"/>
                </a:solidFill>
              </a:rPr>
              <a:t>nabywanie</a:t>
            </a:r>
            <a:r>
              <a:rPr lang="pl-PL" b="1" dirty="0"/>
              <a:t> przez rezydentów</a:t>
            </a:r>
            <a:r>
              <a:rPr lang="pl-PL" dirty="0"/>
              <a:t>, zarówno bezpośrednio, jak i za pośrednictwem innych podmiotów: </a:t>
            </a:r>
            <a:endParaRPr lang="cs-CZ" dirty="0"/>
          </a:p>
          <a:p>
            <a:r>
              <a:rPr lang="pl-PL" b="1" dirty="0"/>
              <a:t>udziałów i akcji </a:t>
            </a:r>
            <a:r>
              <a:rPr lang="pl-PL" dirty="0"/>
              <a:t>w spółkach mających siedzibę w krajach trzecich, a także obejmowanie udziałów i akcji w takich spółkach, </a:t>
            </a:r>
          </a:p>
          <a:p>
            <a:r>
              <a:rPr lang="pl-PL" b="1" dirty="0"/>
              <a:t>jednostek uczestnictwa </a:t>
            </a:r>
            <a:r>
              <a:rPr lang="pl-PL" dirty="0"/>
              <a:t>w funduszach zbiorowego inwestowania mających siedzibę w krajach trzecich, </a:t>
            </a:r>
          </a:p>
          <a:p>
            <a:r>
              <a:rPr lang="pl-PL" b="1" dirty="0"/>
              <a:t>papierów wartościowych dłużnych </a:t>
            </a:r>
            <a:r>
              <a:rPr lang="pl-PL" dirty="0"/>
              <a:t>wyemitowanych bądź wystawionych przez nierezydentów z krajów trzecich, </a:t>
            </a:r>
          </a:p>
          <a:p>
            <a:r>
              <a:rPr lang="pl-PL" b="1" dirty="0"/>
              <a:t>wartości dewizowych</a:t>
            </a:r>
            <a:r>
              <a:rPr lang="pl-PL" dirty="0"/>
              <a:t> zbywanych przez nierezydentów z krajów trzecich, </a:t>
            </a:r>
            <a:r>
              <a:rPr lang="pl-PL" b="1" dirty="0"/>
              <a:t>w zamian </a:t>
            </a:r>
            <a:r>
              <a:rPr lang="pl-PL" dirty="0"/>
              <a:t>za inne wartości dewizowe lub krajowe środki płatnicze, </a:t>
            </a:r>
          </a:p>
          <a:p>
            <a:r>
              <a:rPr lang="pl-PL" b="1" dirty="0"/>
              <a:t>wierzytelności i innych praw, których wykonywanie następuje poprzez dokonywanie rozliczeń pieniężnych</a:t>
            </a:r>
            <a:r>
              <a:rPr lang="pl-PL" dirty="0"/>
              <a:t>, zbywanych przez nierezydentów z krajów trzecich;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8371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Ograniczenia 4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Na </a:t>
            </a:r>
            <a:r>
              <a:rPr lang="pl-PL" b="1" dirty="0">
                <a:solidFill>
                  <a:srgbClr val="FF0000"/>
                </a:solidFill>
              </a:rPr>
              <a:t>zbywanie</a:t>
            </a:r>
            <a:r>
              <a:rPr lang="pl-PL" b="1" dirty="0"/>
              <a:t> przez rezydentów</a:t>
            </a:r>
            <a:r>
              <a:rPr lang="pl-PL" dirty="0"/>
              <a:t>, zarówno bezpośrednio, jak i za pośrednictwem innych podmiotów, w krajach trzecich: </a:t>
            </a:r>
          </a:p>
          <a:p>
            <a:r>
              <a:rPr lang="pl-PL" b="1" dirty="0"/>
              <a:t>papierów wartościowych dłużnych </a:t>
            </a:r>
            <a:r>
              <a:rPr lang="pl-PL" dirty="0"/>
              <a:t>o terminie wykupu krótszym niż rok, z wyjątkiem nabytych w tych krajach na podstawie zezwolenia dewizowego, </a:t>
            </a:r>
          </a:p>
          <a:p>
            <a:r>
              <a:rPr lang="pl-PL" b="1" dirty="0"/>
              <a:t>wierzytelności i innych praw</a:t>
            </a:r>
            <a:r>
              <a:rPr lang="pl-PL" dirty="0"/>
              <a:t>, których wykonywanie następuje poprzez dokonywanie rozliczeń pieniężnych, z wyjątkiem nabytych w tych krajach na podstawie zezwolenia dewizowego lub powstałych w obrocie z nierezydentami z krajów trzecich w zakresie niewymagającym zezwolenia dewizowego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305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Ograniczenia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Na </a:t>
            </a:r>
            <a:r>
              <a:rPr lang="pl-PL" b="1" dirty="0"/>
              <a:t>otwieranie przez rezydentów</a:t>
            </a:r>
            <a:r>
              <a:rPr lang="pl-PL" dirty="0"/>
              <a:t>, zarówno bezpośrednio, jak i za pośrednictwem innych podmiotów, </a:t>
            </a:r>
            <a:r>
              <a:rPr lang="pl-PL" b="1" dirty="0"/>
              <a:t>rachunków w bankach </a:t>
            </a:r>
            <a:r>
              <a:rPr lang="pl-PL" dirty="0"/>
              <a:t>i oddziałach banków, </a:t>
            </a:r>
            <a:r>
              <a:rPr lang="pl-PL" b="1" dirty="0"/>
              <a:t>mających siedzibę w krajach trzecich</a:t>
            </a:r>
            <a:r>
              <a:rPr lang="pl-PL" dirty="0"/>
              <a:t>, z </a:t>
            </a:r>
            <a:r>
              <a:rPr lang="pl-PL" u="sng" dirty="0"/>
              <a:t>wyjątkiem i</a:t>
            </a:r>
            <a:r>
              <a:rPr lang="pl-PL" dirty="0"/>
              <a:t>ch otwierania w czasie pobytu w tych krajach, a także w związku z działalnością gospodarczą w tym kraju, z zastrzeżeniem nieutrzymywania takich rachunków dłużej niż 2 miesiące od zakończenia pobytu lub działalności.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52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Podmioty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Rezydent</a:t>
            </a:r>
          </a:p>
          <a:p>
            <a:r>
              <a:rPr lang="pl-PL" dirty="0"/>
              <a:t>Nierezydent</a:t>
            </a:r>
          </a:p>
          <a:p>
            <a:r>
              <a:rPr lang="pl-PL" dirty="0"/>
              <a:t>Nierezydent z trzeciego państwa</a:t>
            </a:r>
          </a:p>
          <a:p>
            <a:r>
              <a:rPr lang="pl-PL" dirty="0"/>
              <a:t>Uprawniony bank</a:t>
            </a:r>
          </a:p>
          <a:p>
            <a:r>
              <a:rPr lang="pl-PL" dirty="0"/>
              <a:t>NBP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911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Ograniczenia 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 </a:t>
            </a:r>
            <a:r>
              <a:rPr lang="pl-PL" b="1" dirty="0"/>
              <a:t>dokonywanie</a:t>
            </a:r>
            <a:r>
              <a:rPr lang="pl-PL" dirty="0"/>
              <a:t> przez rezydentów i nierezydentów z krajów trzecich </a:t>
            </a:r>
            <a:r>
              <a:rPr lang="pl-PL" b="1" dirty="0"/>
              <a:t>rozliczeń pieniężnych</a:t>
            </a:r>
            <a:r>
              <a:rPr lang="pl-PL" dirty="0"/>
              <a:t> w wykonaniu czynności określonych w ograniczeniach nr 2 - 5, z wyłączeniem czynności, których dokonywanie nie wymaga zezwolenia dewizowego.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775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Kraje trzecie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Kraje nienależące do</a:t>
            </a:r>
            <a:r>
              <a:rPr lang="pl-PL" dirty="0"/>
              <a:t> wolnego od ograniczeń obszaru preferowanego, tj.:</a:t>
            </a:r>
          </a:p>
          <a:p>
            <a:pPr marL="0" indent="0" algn="ctr">
              <a:buNone/>
            </a:pPr>
            <a:r>
              <a:rPr lang="pl-PL" b="1" dirty="0"/>
              <a:t>UE, EOG, OECD</a:t>
            </a:r>
            <a:r>
              <a:rPr lang="pl-PL" dirty="0"/>
              <a:t>.</a:t>
            </a:r>
            <a:endParaRPr lang="cs-CZ" dirty="0"/>
          </a:p>
          <a:p>
            <a:pPr algn="just"/>
            <a:r>
              <a:rPr lang="pl-PL" dirty="0"/>
              <a:t>Wyjątki: </a:t>
            </a:r>
            <a:r>
              <a:rPr lang="pl-PL" b="1" dirty="0"/>
              <a:t>kraje BIT </a:t>
            </a:r>
            <a:r>
              <a:rPr lang="pl-PL" i="1" dirty="0" err="1"/>
              <a:t>Bilateral</a:t>
            </a:r>
            <a:r>
              <a:rPr lang="pl-PL" i="1" dirty="0"/>
              <a:t> Investment </a:t>
            </a:r>
            <a:r>
              <a:rPr lang="pl-PL" i="1" dirty="0" err="1"/>
              <a:t>Treatis</a:t>
            </a:r>
            <a:r>
              <a:rPr lang="pl-PL" i="1" dirty="0"/>
              <a:t> = </a:t>
            </a:r>
            <a:r>
              <a:rPr lang="pl-PL" dirty="0"/>
              <a:t>umowy o wzajemnym popieraniu i ochronie inwestycji.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2195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Obowiązki dewizowe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867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obowiązków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Obowiązki związane z wywozem za granicę i przywozem do kraju wartości dewizowych lub krajowych środków płatniczych</a:t>
            </a:r>
          </a:p>
          <a:p>
            <a:r>
              <a:rPr lang="pl-PL" dirty="0"/>
              <a:t>Obowiązek związany z przekazami pieniężnymi za granicę oraz rozliczeniami w kraju w obrocie dewizowym </a:t>
            </a:r>
          </a:p>
          <a:p>
            <a:r>
              <a:rPr lang="pl-PL" dirty="0"/>
              <a:t>Obowiązki dotyczące przekazywania danych oraz przechowywania dokumentów związanych z obrotem dewizowym oraz działalnością kantorową </a:t>
            </a:r>
          </a:p>
        </p:txBody>
      </p:sp>
    </p:spTree>
    <p:extLst>
      <p:ext uri="{BB962C8B-B14F-4D97-AF65-F5344CB8AC3E}">
        <p14:creationId xmlns:p14="http://schemas.microsoft.com/office/powerpoint/2010/main" val="3640204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Działalność kantorowa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517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Działalność kantorowa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Regulowana działalność gospodarcza polegająca na kupnie i sprzedaży wartości dewizowych oraz pośrednictwie.</a:t>
            </a:r>
          </a:p>
          <a:p>
            <a:pPr marL="0" indent="0">
              <a:buNone/>
            </a:pPr>
            <a:r>
              <a:rPr lang="pl-PL" dirty="0"/>
              <a:t>Regulacja DK nie dotyczy banków, … instytucji kredytowych  widoczne traktowanie DK jako działalności uzupełniającej rynek dewizowy – preferencje sektora bankowego. 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567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Wymagania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Warunki dotyczące przedsiębiorcy</a:t>
            </a:r>
            <a:r>
              <a:rPr lang="pl-PL" dirty="0"/>
              <a:t>:</a:t>
            </a:r>
          </a:p>
          <a:p>
            <a:r>
              <a:rPr lang="pl-PL" dirty="0"/>
              <a:t>Pełna zdolność prawna </a:t>
            </a:r>
          </a:p>
          <a:p>
            <a:r>
              <a:rPr lang="pl-PL" dirty="0"/>
              <a:t>Niekaralność</a:t>
            </a:r>
          </a:p>
          <a:p>
            <a:r>
              <a:rPr lang="pl-PL" dirty="0"/>
              <a:t>Przygotowanie fachowe</a:t>
            </a:r>
          </a:p>
          <a:p>
            <a:r>
              <a:rPr lang="pl-PL" dirty="0"/>
              <a:t>Wpis do rejestru DK NBP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140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przedsiębiorcy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1) </a:t>
            </a:r>
            <a:r>
              <a:rPr lang="pl-PL" b="1" dirty="0"/>
              <a:t>Prowadzenie</a:t>
            </a:r>
            <a:r>
              <a:rPr lang="pl-PL" dirty="0"/>
              <a:t> na bieżąco, w sposób trwały i ciągły oraz zgodny z przepisami, </a:t>
            </a:r>
            <a:r>
              <a:rPr lang="pl-PL" b="1" dirty="0"/>
              <a:t>ewidencji </a:t>
            </a:r>
            <a:r>
              <a:rPr lang="pl-PL" dirty="0"/>
              <a:t>wszystkich operacji powodujących zmianę stanu wartości dewizowych i waluty polskiej;  - </a:t>
            </a:r>
            <a:r>
              <a:rPr lang="pl-PL" dirty="0">
                <a:solidFill>
                  <a:srgbClr val="FF0000"/>
                </a:solidFill>
              </a:rPr>
              <a:t>ochrona waluty</a:t>
            </a:r>
          </a:p>
          <a:p>
            <a:pPr marL="0" indent="0">
              <a:buNone/>
            </a:pPr>
            <a:r>
              <a:rPr lang="pl-PL" dirty="0"/>
              <a:t>2) </a:t>
            </a:r>
            <a:r>
              <a:rPr lang="pl-PL" b="1" dirty="0"/>
              <a:t>prowadzenie,</a:t>
            </a:r>
            <a:r>
              <a:rPr lang="pl-PL" dirty="0"/>
              <a:t> w godzinach działalności kantoru, </a:t>
            </a:r>
            <a:r>
              <a:rPr lang="pl-PL" b="1" dirty="0"/>
              <a:t>ciągłego kupna i sprzedaży </a:t>
            </a:r>
            <a:r>
              <a:rPr lang="pl-PL" dirty="0"/>
              <a:t>wartości dewizowych, będących przedmiotem obrotu;  - </a:t>
            </a:r>
            <a:r>
              <a:rPr lang="pl-PL" dirty="0">
                <a:solidFill>
                  <a:srgbClr val="FF0000"/>
                </a:solidFill>
              </a:rPr>
              <a:t>ochrona konsumenta</a:t>
            </a:r>
          </a:p>
          <a:p>
            <a:pPr marL="0" indent="0">
              <a:buNone/>
            </a:pPr>
            <a:r>
              <a:rPr lang="pl-PL" dirty="0"/>
              <a:t>3) </a:t>
            </a:r>
            <a:r>
              <a:rPr lang="pl-PL" b="1" dirty="0"/>
              <a:t>wydawanie</a:t>
            </a:r>
            <a:r>
              <a:rPr lang="pl-PL" dirty="0"/>
              <a:t>, w sposób zgodny z przepisami, </a:t>
            </a:r>
            <a:r>
              <a:rPr lang="pl-PL" b="1" dirty="0"/>
              <a:t>dowodów </a:t>
            </a:r>
            <a:r>
              <a:rPr lang="pl-PL" dirty="0"/>
              <a:t>kupna i sprzedaży, imiennych lub na okaziciela, przy każdej umowie kupna lub sprzedaży wartości dewizowych, będących przedmiotem obrotu;  - </a:t>
            </a:r>
            <a:r>
              <a:rPr lang="pl-PL" dirty="0">
                <a:solidFill>
                  <a:srgbClr val="FF0000"/>
                </a:solidFill>
              </a:rPr>
              <a:t>ochrona konsumenta</a:t>
            </a:r>
          </a:p>
          <a:p>
            <a:pPr marL="0" indent="0">
              <a:buNone/>
            </a:pPr>
            <a:r>
              <a:rPr lang="pl-PL" dirty="0"/>
              <a:t>4</a:t>
            </a:r>
            <a:r>
              <a:rPr lang="pl-PL" b="1" dirty="0"/>
              <a:t>) lokal </a:t>
            </a:r>
            <a:r>
              <a:rPr lang="pl-PL" dirty="0"/>
              <a:t>i jego wyposażenie spełniające warunki techniczne i organizacyjne niezbędne do bezpiecznego i prawidłowego wykonywania czynności bezpośrednio związanych z działalnością kantorową. - </a:t>
            </a:r>
            <a:r>
              <a:rPr lang="pl-PL" dirty="0">
                <a:solidFill>
                  <a:srgbClr val="FF0000"/>
                </a:solidFill>
              </a:rPr>
              <a:t>prewencja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51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Kontrola w sprawach dewizowych – kontrola dewizowa </a:t>
            </a:r>
            <a:r>
              <a:rPr lang="pl-PL" i="1" dirty="0"/>
              <a:t>sensu largo</a:t>
            </a:r>
          </a:p>
          <a:p>
            <a:r>
              <a:rPr lang="pl-PL" dirty="0"/>
              <a:t>Kontrola wykonywana przez Prezesa Narodowego Banku Polskiego – kontrola wd. Ustawy - Prawo dewizowe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334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Reżim prawny kontroli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Kontrola skarbowa – wd. UKS</a:t>
            </a:r>
          </a:p>
          <a:p>
            <a:r>
              <a:rPr lang="pl-PL" dirty="0"/>
              <a:t>Kontrola celna – Kodeks celny </a:t>
            </a:r>
          </a:p>
          <a:p>
            <a:r>
              <a:rPr lang="pl-PL" dirty="0"/>
              <a:t>Kontrola bankowa – Ustawa o bankach …</a:t>
            </a:r>
          </a:p>
          <a:p>
            <a:r>
              <a:rPr lang="pl-PL" dirty="0"/>
              <a:t>Kontrola NBP - UPD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56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Rezydent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pPr marL="514350" indent="-514350">
              <a:buAutoNum type="alphaLcParenR"/>
            </a:pPr>
            <a:r>
              <a:rPr lang="pl-PL" dirty="0"/>
              <a:t>osoby fizyczne mające </a:t>
            </a:r>
            <a:r>
              <a:rPr lang="pl-PL" b="1" dirty="0"/>
              <a:t>miejsce zamieszkania w kraju </a:t>
            </a:r>
            <a:r>
              <a:rPr lang="pl-PL" dirty="0"/>
              <a:t>oraz osoby prawne mające </a:t>
            </a:r>
            <a:r>
              <a:rPr lang="pl-PL" b="1" dirty="0"/>
              <a:t>siedzibę w kraju</a:t>
            </a:r>
            <a:r>
              <a:rPr lang="pl-PL" dirty="0"/>
              <a:t>, a także inne podmioty mające siedzibę w kraju, posiadające zdolność zaciągania zobowiązań i nabywania praw we własnym imieniu; rezydentami są również </a:t>
            </a:r>
            <a:r>
              <a:rPr lang="pl-PL" b="1" dirty="0"/>
              <a:t>znajdujące się w kraju oddziały, przedstawicielstwa i przedsiębiorstwa utworzone przez nierezydentów</a:t>
            </a:r>
            <a:r>
              <a:rPr lang="pl-PL" dirty="0"/>
              <a:t>, </a:t>
            </a:r>
          </a:p>
          <a:p>
            <a:pPr marL="514350" indent="-514350">
              <a:buAutoNum type="alphaLcParenR"/>
            </a:pPr>
            <a:r>
              <a:rPr lang="pl-PL" b="1" dirty="0"/>
              <a:t>polskie przedstawicielstwa </a:t>
            </a:r>
            <a:r>
              <a:rPr lang="pl-PL" dirty="0"/>
              <a:t>dyplomatyczne, urzędy konsularne i inne polskie przedstawicielstwa oraz misje specjalne, korzystające z immunitetów i przywilejów dyplomatycznych lub konsularnych,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29596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Treść kontroli dewizowej NBP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Kontrola indywidualnych zezwoleń dewizowych</a:t>
            </a:r>
          </a:p>
          <a:p>
            <a:r>
              <a:rPr lang="pl-PL" dirty="0"/>
              <a:t>Kontrola działalności kantorowej</a:t>
            </a:r>
          </a:p>
          <a:p>
            <a:r>
              <a:rPr lang="pl-PL" dirty="0"/>
              <a:t>Kontrola wykonywania obowiązków przekazywania do NBP danych niezbędnych do celów planistycznych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i="1" dirty="0" err="1"/>
              <a:t>Howgh</a:t>
            </a:r>
            <a:r>
              <a:rPr lang="pl-PL" i="1" dirty="0"/>
              <a:t>!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650371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Ustawa – Prawo dewizowe, Dz. U. z 2022 r. poz. 309. </a:t>
            </a:r>
          </a:p>
          <a:p>
            <a:r>
              <a:rPr lang="pl-PL" dirty="0" err="1"/>
              <a:t>Wantoch</a:t>
            </a:r>
            <a:r>
              <a:rPr lang="pl-PL" dirty="0"/>
              <a:t>-Rekowski, J., Morawski, W., Majka, P.: Podstawy prawa finansowego, W-</a:t>
            </a:r>
            <a:r>
              <a:rPr lang="pl-PL" dirty="0" err="1"/>
              <a:t>wa</a:t>
            </a:r>
            <a:r>
              <a:rPr lang="pl-PL" dirty="0"/>
              <a:t> 2022, s.213 in.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632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E9BDA-84A2-4502-AD1C-C2345643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l-PL" dirty="0"/>
              <a:t>Zadania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C82156-002C-4ADF-899E-DC136C8A3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Jaką rolę pełnią organy KAS i Straży Granicznej?</a:t>
            </a:r>
          </a:p>
          <a:p>
            <a:pPr marL="514350" indent="-514350">
              <a:buAutoNum type="arabicPeriod"/>
            </a:pPr>
            <a:r>
              <a:rPr lang="pl-PL" dirty="0"/>
              <a:t>Są jakieś ograniczenia do obrotu dewizowego z zagranicę?</a:t>
            </a:r>
          </a:p>
          <a:p>
            <a:pPr marL="514350" indent="-514350">
              <a:buAutoNum type="arabicPeriod"/>
            </a:pPr>
            <a:r>
              <a:rPr lang="pl-PL" dirty="0"/>
              <a:t>Jak można rozpocząć działalność kantorową?</a:t>
            </a:r>
          </a:p>
          <a:p>
            <a:pPr marL="514350" indent="-514350">
              <a:buAutoNum type="arabicPeriod"/>
            </a:pPr>
            <a:r>
              <a:rPr lang="pl-PL" dirty="0"/>
              <a:t>Co oznacza pojęcie „</a:t>
            </a:r>
            <a:r>
              <a:rPr lang="pl-PL"/>
              <a:t>monopol dewizowy”?</a:t>
            </a:r>
          </a:p>
        </p:txBody>
      </p:sp>
    </p:spTree>
    <p:extLst>
      <p:ext uri="{BB962C8B-B14F-4D97-AF65-F5344CB8AC3E}">
        <p14:creationId xmlns:p14="http://schemas.microsoft.com/office/powerpoint/2010/main" val="248876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Nierezydent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lphaLcParenR"/>
            </a:pPr>
            <a:r>
              <a:rPr lang="pl-PL" dirty="0"/>
              <a:t>osoby fizyczne mające </a:t>
            </a:r>
            <a:r>
              <a:rPr lang="pl-PL" b="1" dirty="0"/>
              <a:t>miejsce zamieszkania za granicą </a:t>
            </a:r>
            <a:r>
              <a:rPr lang="pl-PL" dirty="0"/>
              <a:t>oraz osoby prawne mające </a:t>
            </a:r>
            <a:r>
              <a:rPr lang="pl-PL" b="1" dirty="0"/>
              <a:t>siedzibę za granicą</a:t>
            </a:r>
            <a:r>
              <a:rPr lang="pl-PL" dirty="0"/>
              <a:t>, a także inne podmioty mające siedzibę za granicą, posiadające zdolność zaciągania zobowiązań i nabywania praw we własnym imieniu; nierezydentami są również znajdujące się </a:t>
            </a:r>
            <a:r>
              <a:rPr lang="pl-PL" b="1" dirty="0"/>
              <a:t>za granicą </a:t>
            </a:r>
            <a:r>
              <a:rPr lang="pl-PL" dirty="0"/>
              <a:t>oddziały, </a:t>
            </a:r>
            <a:r>
              <a:rPr lang="pl-PL" b="1" dirty="0"/>
              <a:t>przedstawicielstwa i przedsiębiorstwa utworzone przez rezydentów</a:t>
            </a:r>
            <a:r>
              <a:rPr lang="pl-PL" dirty="0"/>
              <a:t>,  </a:t>
            </a:r>
          </a:p>
          <a:p>
            <a:pPr marL="514350" indent="-514350">
              <a:buAutoNum type="alphaLcParenR"/>
            </a:pPr>
            <a:r>
              <a:rPr lang="pl-PL" b="1" dirty="0"/>
              <a:t>obce przedstawicielstwa </a:t>
            </a:r>
            <a:r>
              <a:rPr lang="pl-PL" dirty="0"/>
              <a:t>dyplomatyczne, urzędy konsularne i inne obce przedstawicielstwa oraz misje specjalne i organizacje międzynarodowe, korzystające z immunitetów i przywilejów dyplomatycznych lub konsularnych.</a:t>
            </a:r>
          </a:p>
        </p:txBody>
      </p:sp>
    </p:spTree>
    <p:extLst>
      <p:ext uri="{BB962C8B-B14F-4D97-AF65-F5344CB8AC3E}">
        <p14:creationId xmlns:p14="http://schemas.microsoft.com/office/powerpoint/2010/main" val="415460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Nierezydent z trzeciego państwa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/>
              <a:t>Państwo trzecie </a:t>
            </a:r>
            <a:r>
              <a:rPr lang="pl-PL" dirty="0"/>
              <a:t>= państwo niebędące państwem członkowskimi UE, a także ich terytorium zależne, autonomiczne i stowarzyszone oraz terytorium zależne, autonomiczne i stowarzyszone państw członkowskich Unii Europejskiej</a:t>
            </a:r>
          </a:p>
          <a:p>
            <a:r>
              <a:rPr lang="pl-PL" dirty="0"/>
              <a:t>osoby fizyczne, osoby prawne oraz inne podmioty, posiadające zdolność zaciągania zobowiązań i nabywania praw we własnym imieniu, mające </a:t>
            </a:r>
            <a:r>
              <a:rPr lang="pl-PL" b="1" dirty="0"/>
              <a:t>miejsce zamieszkania lub siedzibę w państwach trzecich</a:t>
            </a:r>
            <a:r>
              <a:rPr lang="pl-PL" dirty="0"/>
              <a:t>; nierezydentami z krajów trzecich są również </a:t>
            </a:r>
            <a:r>
              <a:rPr lang="pl-PL" b="1" dirty="0"/>
              <a:t>znajdujące się w tych krajach</a:t>
            </a:r>
            <a:r>
              <a:rPr lang="pl-PL" dirty="0"/>
              <a:t> oddziały, </a:t>
            </a:r>
            <a:r>
              <a:rPr lang="pl-PL" b="1" dirty="0"/>
              <a:t>przedstawicielstwa</a:t>
            </a:r>
            <a:r>
              <a:rPr lang="pl-PL" dirty="0"/>
              <a:t> i przedsiębiorstwa </a:t>
            </a:r>
            <a:r>
              <a:rPr lang="pl-PL" b="1" dirty="0"/>
              <a:t>utworzone przez rezydentów lub nierezydentów z innych krajów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3965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Działalność gospodarcza osób fizycznych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Rezydenta</a:t>
            </a:r>
            <a:r>
              <a:rPr lang="pl-PL" dirty="0"/>
              <a:t> będącego </a:t>
            </a:r>
            <a:r>
              <a:rPr lang="pl-PL" b="1" dirty="0"/>
              <a:t>osobą fizyczną</a:t>
            </a:r>
            <a:r>
              <a:rPr lang="pl-PL" dirty="0"/>
              <a:t>, wykonującego za granicą </a:t>
            </a:r>
            <a:r>
              <a:rPr lang="pl-PL" b="1" dirty="0"/>
              <a:t>działalność gospodarczą</a:t>
            </a:r>
            <a:r>
              <a:rPr lang="pl-PL" dirty="0"/>
              <a:t>, traktuje się w zakresie czynności związanych z tą działalnością jak </a:t>
            </a:r>
            <a:r>
              <a:rPr lang="pl-PL" b="1" u="sng" dirty="0"/>
              <a:t>nierezydenta. </a:t>
            </a:r>
          </a:p>
          <a:p>
            <a:pPr marL="0" indent="0">
              <a:buNone/>
            </a:pPr>
            <a:r>
              <a:rPr lang="pl-PL" b="1" dirty="0"/>
              <a:t>Nierezydenta</a:t>
            </a:r>
            <a:r>
              <a:rPr lang="pl-PL" dirty="0"/>
              <a:t> będącego osobą fizyczną, wykonującego w kraju działalność gospodarczą, traktuje się w zakresie czynności związanych z tą działalnością </a:t>
            </a:r>
            <a:r>
              <a:rPr lang="pl-PL" b="1" u="sng" dirty="0"/>
              <a:t>jak rezydenta.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90830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Uprawniony bank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lphaLcParenR"/>
            </a:pPr>
            <a:r>
              <a:rPr lang="pl-PL" b="1" dirty="0"/>
              <a:t>bank</a:t>
            </a:r>
            <a:r>
              <a:rPr lang="pl-PL" dirty="0"/>
              <a:t> mający </a:t>
            </a:r>
            <a:r>
              <a:rPr lang="pl-PL" b="1" dirty="0"/>
              <a:t>siedzibę w kraju</a:t>
            </a:r>
            <a:r>
              <a:rPr lang="pl-PL" dirty="0"/>
              <a:t>, który zgodnie z określonym w statucie przedmiotem działalności jest </a:t>
            </a:r>
            <a:r>
              <a:rPr lang="pl-PL" b="1" dirty="0"/>
              <a:t>uprawniony do wykonywania czynności bankowej</a:t>
            </a:r>
            <a:r>
              <a:rPr lang="pl-PL" dirty="0"/>
              <a:t>, o której mowa w art. 5 ust. 2 pkt 10 ustawy z dnia 29 sierpnia 1997 r. – Prawo bankowe (Dz. U. z 2017 r.  poz. 1876, z </a:t>
            </a:r>
            <a:r>
              <a:rPr lang="pl-PL" dirty="0" err="1"/>
              <a:t>późn</a:t>
            </a:r>
            <a:r>
              <a:rPr lang="pl-PL" dirty="0"/>
              <a:t>. zm.2),</a:t>
            </a:r>
          </a:p>
          <a:p>
            <a:pPr marL="514350" indent="-514350">
              <a:buAutoNum type="alphaLcParenR"/>
            </a:pPr>
            <a:r>
              <a:rPr lang="pl-PL" dirty="0"/>
              <a:t>utworzony </a:t>
            </a:r>
            <a:r>
              <a:rPr lang="pl-PL" b="1" dirty="0"/>
              <a:t>w kraju oddział banku zagranicznego</a:t>
            </a:r>
            <a:r>
              <a:rPr lang="pl-PL" dirty="0"/>
              <a:t>, który zgodnie z określonym w zezwoleniu na jego utworzenie przedmiotem działalności, jest uprawniony do wykonywania czynności bankowej, o której mowa w art. 5 ust. 2 pkt 10 ustawy wymienionej w lit. a, </a:t>
            </a:r>
          </a:p>
          <a:p>
            <a:pPr marL="514350" indent="-514350">
              <a:buAutoNum type="alphaLcParenR"/>
            </a:pPr>
            <a:r>
              <a:rPr lang="pl-PL" dirty="0"/>
              <a:t>utworzony </a:t>
            </a:r>
            <a:r>
              <a:rPr lang="pl-PL" b="1" dirty="0"/>
              <a:t>w kraju oddział instytucji kredytowej</a:t>
            </a:r>
            <a:r>
              <a:rPr lang="pl-PL" dirty="0"/>
              <a:t>, która jest uprawniona do wykonywania w państwie macierzystym czynności objętych czynnością bankową, o której mowa w art. 5 ust. 2 pkt 10 ustawy wymienionej w lit. 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77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NBP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6116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2051</Words>
  <Application>Microsoft Office PowerPoint</Application>
  <PresentationFormat>Předvádění na obrazovce (4:3)</PresentationFormat>
  <Paragraphs>177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5" baseType="lpstr">
      <vt:lpstr>Arial</vt:lpstr>
      <vt:lpstr>Calibri</vt:lpstr>
      <vt:lpstr>Motiv systému Office</vt:lpstr>
      <vt:lpstr>Prawo dewizowe</vt:lpstr>
      <vt:lpstr>Charakter prawa dewizowego</vt:lpstr>
      <vt:lpstr>Podmioty</vt:lpstr>
      <vt:lpstr>Rezydent</vt:lpstr>
      <vt:lpstr>Nierezydent</vt:lpstr>
      <vt:lpstr>Nierezydent z trzeciego państwa</vt:lpstr>
      <vt:lpstr>Działalność gospodarcza osób fizycznych</vt:lpstr>
      <vt:lpstr>Uprawniony bank</vt:lpstr>
      <vt:lpstr>NBP</vt:lpstr>
      <vt:lpstr>Wartości dewizowe</vt:lpstr>
      <vt:lpstr>Zagraniczne środki płatnicze</vt:lpstr>
      <vt:lpstr>Wyluty i dewizy obce</vt:lpstr>
      <vt:lpstr>Waluty obce</vt:lpstr>
      <vt:lpstr>Dewizy</vt:lpstr>
      <vt:lpstr>Papiery wartościowe</vt:lpstr>
      <vt:lpstr>Złoto dewizowe i platyna dewizowa</vt:lpstr>
      <vt:lpstr>Obrót dewizowy</vt:lpstr>
      <vt:lpstr>Obrót dewizowy z zagranicą</vt:lpstr>
      <vt:lpstr>Obrót wartościami dewizowymi  w kraju</vt:lpstr>
      <vt:lpstr>Rola prawa dewizowego w obrocie dewizowym</vt:lpstr>
      <vt:lpstr>Książeczka walutowa  i bony towarowe</vt:lpstr>
      <vt:lpstr>Autonomia dewizowa</vt:lpstr>
      <vt:lpstr>Nadzwyczajne środki</vt:lpstr>
      <vt:lpstr>Ustawowe ograniczenia </vt:lpstr>
      <vt:lpstr>Ograniczenia 1</vt:lpstr>
      <vt:lpstr>Ograniczenia 2</vt:lpstr>
      <vt:lpstr>Ograniczenia 3</vt:lpstr>
      <vt:lpstr>Ograniczenia 4</vt:lpstr>
      <vt:lpstr>Ograniczenia 5</vt:lpstr>
      <vt:lpstr>Ograniczenia 6</vt:lpstr>
      <vt:lpstr>Kraje trzecie</vt:lpstr>
      <vt:lpstr>Obowiązki dewizowe</vt:lpstr>
      <vt:lpstr>Rodzaje obowiązków</vt:lpstr>
      <vt:lpstr>Działalność kantorowa</vt:lpstr>
      <vt:lpstr>Działalność kantorowa</vt:lpstr>
      <vt:lpstr>Wymagania </vt:lpstr>
      <vt:lpstr>Obowiązki przedsiębiorcy</vt:lpstr>
      <vt:lpstr>Kontrola</vt:lpstr>
      <vt:lpstr>Reżim prawny kontroli</vt:lpstr>
      <vt:lpstr>Treść kontroli dewizowej NBP</vt:lpstr>
      <vt:lpstr>Prezentace aplikace PowerPoint</vt:lpstr>
      <vt:lpstr>Zadania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Prawo dewizowe</dc:title>
  <dc:creator>632</dc:creator>
  <cp:lastModifiedBy>Petr Mrkývka</cp:lastModifiedBy>
  <cp:revision>31</cp:revision>
  <dcterms:created xsi:type="dcterms:W3CDTF">2014-05-20T10:15:20Z</dcterms:created>
  <dcterms:modified xsi:type="dcterms:W3CDTF">2024-04-24T15:30:37Z</dcterms:modified>
</cp:coreProperties>
</file>