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74F6C4-2134-4F1B-8EF4-3B20A0B93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EFFA70-8AC4-4D40-B427-6B213D6A7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CCB582-850E-4CEE-8231-305EB808E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0E55-48CC-4FB3-A6B0-A8B90213EBB2}" type="datetimeFigureOut">
              <a:rPr lang="cs-CZ" smtClean="0"/>
              <a:t>15.03.2023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D02D41-60AB-42B2-9842-4A4E1A910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07D3D7-41AF-4090-B597-8529EA74A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28A6-58F4-4226-9E0F-9AB5F64B98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72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2D0DB-1287-4162-B1B2-9AC1CF27F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9BA0E5-1AC7-4698-9626-2E6387838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F33424-9468-4BF9-94BC-66815616F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0E55-48CC-4FB3-A6B0-A8B90213EBB2}" type="datetimeFigureOut">
              <a:rPr lang="cs-CZ" smtClean="0"/>
              <a:t>15.03.2023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3C5B9C-870F-4581-A0A5-6B7D2C185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0F8861-DAA8-4440-9525-BD4945491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28A6-58F4-4226-9E0F-9AB5F64B98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51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625303-EAD4-4D0A-8746-85D9242C4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ABDF8D-30D8-4A1D-86D7-73DE7C723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2D975E-8A1F-4DA4-AD7F-43E37687F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0E55-48CC-4FB3-A6B0-A8B90213EBB2}" type="datetimeFigureOut">
              <a:rPr lang="cs-CZ" smtClean="0"/>
              <a:t>15.03.2023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C50C8A-1F9B-4BAB-93F1-18F35B7E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15BD57-A904-4542-B358-4B8892F0A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28A6-58F4-4226-9E0F-9AB5F64B98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79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08944-7F88-4E9F-8EDE-92A86179E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CC1EC4-68EA-49C2-9775-CE3C93273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59732D-81DB-439E-A5C6-571578A9B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0E55-48CC-4FB3-A6B0-A8B90213EBB2}" type="datetimeFigureOut">
              <a:rPr lang="cs-CZ" smtClean="0"/>
              <a:t>15.03.2023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5E39C8-8C36-42CA-A2AC-AD711F507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5EAFF4-1F64-4DFF-A863-D72C8854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28A6-58F4-4226-9E0F-9AB5F64B98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40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3F3D3-DE7C-450C-BA66-DBAC6BBC8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DA115F9-FC5A-4048-9C50-DF1EE46BB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6DB4DC-256E-402B-A0A3-2928CEE52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0E55-48CC-4FB3-A6B0-A8B90213EBB2}" type="datetimeFigureOut">
              <a:rPr lang="cs-CZ" smtClean="0"/>
              <a:t>15.03.2023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AA9B59-B5DD-438B-BB1C-38329B8AE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42CDD8-80AA-460E-A55E-BC25C2EF5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28A6-58F4-4226-9E0F-9AB5F64B98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01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5114D-FE63-48CE-ACCE-1B269B275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DC2D58-D386-40A5-BE75-59FD4FE95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BA4F2B2-F76F-4B81-A01B-F481F461B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0AD628-574C-4DC6-A535-4A7B3D51D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0E55-48CC-4FB3-A6B0-A8B90213EBB2}" type="datetimeFigureOut">
              <a:rPr lang="cs-CZ" smtClean="0"/>
              <a:t>15.03.2023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8B347F-813D-4B30-8BFF-856BE548C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F36FFB-32B4-4958-9A44-2B723E69A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28A6-58F4-4226-9E0F-9AB5F64B98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74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B6619-C2C2-4DCB-9E9D-FD7444512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79237A2-1880-4E98-963C-D14E2FB62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3749E27-F226-44AB-9A49-14429C037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579C6AA-50AE-4A1B-8ACD-2CDC3F6D5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3A5D7A1-440B-4F93-A72F-83CBFCD7BF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FAB414C-19BC-4B39-A6D7-C14D10DBC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0E55-48CC-4FB3-A6B0-A8B90213EBB2}" type="datetimeFigureOut">
              <a:rPr lang="cs-CZ" smtClean="0"/>
              <a:t>15.03.2023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86E5AA-CFB9-4EB0-8588-BADBDD373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6A6D033-4DAF-4915-9333-AE1D12866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28A6-58F4-4226-9E0F-9AB5F64B98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51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1DF97-669A-480A-A284-AB76850EB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F5AF1EB-1594-499D-BD68-55395052D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0E55-48CC-4FB3-A6B0-A8B90213EBB2}" type="datetimeFigureOut">
              <a:rPr lang="cs-CZ" smtClean="0"/>
              <a:t>15.03.2023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13B9FD6-B091-4305-A57A-6F7AB6B0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802AAE-6822-439A-8AC6-C299819C1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28A6-58F4-4226-9E0F-9AB5F64B98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95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3099E02-03B4-4E93-8419-E29062E80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0E55-48CC-4FB3-A6B0-A8B90213EBB2}" type="datetimeFigureOut">
              <a:rPr lang="cs-CZ" smtClean="0"/>
              <a:t>15.03.2023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BBB591-8EE4-4F00-8776-A59C801E2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94E39A-6D20-49B4-9DCA-6E08E34CC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28A6-58F4-4226-9E0F-9AB5F64B98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03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CEB21-5F6E-44E6-AA21-3608ADD2C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3D278C-64D5-4C55-961F-8B682ED2B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B58D131-6FD7-4516-B2DB-33147A91B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448E29-9692-4557-B733-50532876B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0E55-48CC-4FB3-A6B0-A8B90213EBB2}" type="datetimeFigureOut">
              <a:rPr lang="cs-CZ" smtClean="0"/>
              <a:t>15.03.2023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B3A93F-F87D-496E-BE64-CC6E0E5E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F2AD35-229D-411D-BA46-F4D45ED70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28A6-58F4-4226-9E0F-9AB5F64B98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98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70BF0-F316-431C-9FDE-F5D768645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F26088-0954-424D-9982-DC26E52607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0CB53E1-7394-429A-B421-9DEC50F8B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C50C04-4209-4022-9861-B9E81FED7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0E55-48CC-4FB3-A6B0-A8B90213EBB2}" type="datetimeFigureOut">
              <a:rPr lang="cs-CZ" smtClean="0"/>
              <a:t>15.03.2023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B4025E-C9EA-4B5D-8398-FDD83EB54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28FAB9-28D9-49F5-95B2-8D82BAFDD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28A6-58F4-4226-9E0F-9AB5F64B98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07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91235C3-8BC1-4F39-AA24-611F9B39A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612E0BE-CFD1-411D-A55F-D9B355420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942371-383F-42F1-9745-F9F3647CCC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30E55-48CC-4FB3-A6B0-A8B90213EBB2}" type="datetimeFigureOut">
              <a:rPr lang="cs-CZ" smtClean="0"/>
              <a:t>15.03.2023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09CACA-5DE2-4FF8-A338-77AF0CA1C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B664EE-3003-4580-A51E-A6B7A3E72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C28A6-58F4-4226-9E0F-9AB5F64B98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79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jm.gov.pl/prawo/konst/polski/kon1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9732D-EC25-43B8-82EF-08A4AD979E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</a:t>
            </a:r>
            <a:r>
              <a:rPr lang="pl-PL" dirty="0"/>
              <a:t>rys</a:t>
            </a:r>
            <a:r>
              <a:rPr lang="cs-CZ" dirty="0"/>
              <a:t> </a:t>
            </a:r>
            <a:r>
              <a:rPr lang="cs-CZ"/>
              <a:t>prawa</a:t>
            </a:r>
            <a:r>
              <a:rPr lang="pl-PL"/>
              <a:t> </a:t>
            </a:r>
            <a:r>
              <a:rPr lang="pl-PL" dirty="0"/>
              <a:t>konstytucyjnego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BC0793-CA74-4988-B3CD-D8D9AD1AEC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149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381572-85CA-493D-A758-5A459DE71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Organy władzy wykonawczej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646ED2-B591-4377-863C-A667504D0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Prezydent RP</a:t>
            </a:r>
          </a:p>
          <a:p>
            <a:r>
              <a:rPr lang="pl-PL" b="1" dirty="0"/>
              <a:t>Rada Ministrów: </a:t>
            </a:r>
            <a:r>
              <a:rPr lang="pl-PL" dirty="0"/>
              <a:t>(rząd)</a:t>
            </a:r>
            <a:endParaRPr lang="pl-PL" b="1" dirty="0"/>
          </a:p>
          <a:p>
            <a:r>
              <a:rPr lang="pl-PL" dirty="0"/>
              <a:t>Prezes RM – </a:t>
            </a:r>
            <a:r>
              <a:rPr lang="cs-CZ" dirty="0"/>
              <a:t>předseda Rady ministrů</a:t>
            </a:r>
            <a:endParaRPr lang="pl-PL" dirty="0"/>
          </a:p>
          <a:p>
            <a:r>
              <a:rPr lang="pl-PL" dirty="0"/>
              <a:t>Członkowie RM – ministrowie </a:t>
            </a:r>
          </a:p>
          <a:p>
            <a:r>
              <a:rPr lang="pl-PL" b="1" dirty="0"/>
              <a:t>Samorząd</a:t>
            </a:r>
          </a:p>
          <a:p>
            <a:endParaRPr lang="pl-PL" b="1" dirty="0"/>
          </a:p>
          <a:p>
            <a:endParaRPr lang="pl-PL" b="1" dirty="0"/>
          </a:p>
          <a:p>
            <a:pPr marL="0" indent="0">
              <a:buNone/>
            </a:pPr>
            <a:r>
              <a:rPr lang="pl-PL" b="1" dirty="0" err="1"/>
              <a:t>Pozn</a:t>
            </a:r>
            <a:r>
              <a:rPr lang="pl-PL" b="1" dirty="0"/>
              <a:t>.: </a:t>
            </a:r>
            <a:r>
              <a:rPr lang="cs-CZ" dirty="0"/>
              <a:t>Vláda České republiky = </a:t>
            </a:r>
            <a:r>
              <a:rPr lang="pl-PL" b="1" dirty="0"/>
              <a:t>Rząd Republiki Czeskiej</a:t>
            </a:r>
          </a:p>
          <a:p>
            <a:pPr marL="0" indent="0">
              <a:buNone/>
            </a:pPr>
            <a:r>
              <a:rPr lang="pl-PL" dirty="0" err="1"/>
              <a:t>Předseda</a:t>
            </a:r>
            <a:r>
              <a:rPr lang="pl-PL" dirty="0"/>
              <a:t> </a:t>
            </a:r>
            <a:r>
              <a:rPr lang="pl-PL" dirty="0" err="1"/>
              <a:t>vlády</a:t>
            </a:r>
            <a:r>
              <a:rPr lang="pl-PL" dirty="0"/>
              <a:t> = </a:t>
            </a:r>
            <a:r>
              <a:rPr lang="pl-PL" b="1" dirty="0"/>
              <a:t>Prezes Rządu.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380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8F543-26B6-4E68-A433-4ADE94756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2A52E2-E874-4DD4-8254-F8F603CA1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„</a:t>
            </a:r>
            <a:r>
              <a:rPr lang="cs-CZ" dirty="0" err="1"/>
              <a:t>Zasady</a:t>
            </a:r>
            <a:r>
              <a:rPr lang="cs-CZ" dirty="0"/>
              <a:t>“ nelze chápat vždy jako přímý ekvivalent k českému termínu zásady nebo principy.</a:t>
            </a:r>
          </a:p>
          <a:p>
            <a:r>
              <a:rPr lang="cs-CZ" dirty="0"/>
              <a:t>Pojem „</a:t>
            </a:r>
            <a:r>
              <a:rPr lang="cs-CZ" dirty="0" err="1"/>
              <a:t>zasady</a:t>
            </a:r>
            <a:r>
              <a:rPr lang="cs-CZ" dirty="0"/>
              <a:t>“ víceméně představuje také </a:t>
            </a:r>
            <a:r>
              <a:rPr lang="cs-CZ" b="1" dirty="0"/>
              <a:t>základní rámce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Vyjádření elementárního seznámení se danou problematikou:</a:t>
            </a:r>
          </a:p>
          <a:p>
            <a:pPr marL="0" indent="0">
              <a:buNone/>
            </a:pPr>
            <a:r>
              <a:rPr lang="pl-PL" dirty="0"/>
              <a:t>Wstęp do prawa konstytucyjnego</a:t>
            </a:r>
          </a:p>
          <a:p>
            <a:pPr marL="0" indent="0">
              <a:buNone/>
            </a:pPr>
            <a:r>
              <a:rPr lang="pl-PL" dirty="0"/>
              <a:t>Zarys prawa konstytucyjnego</a:t>
            </a:r>
          </a:p>
          <a:p>
            <a:pPr marL="0" indent="0">
              <a:buNone/>
            </a:pPr>
            <a:r>
              <a:rPr lang="pl-PL" dirty="0"/>
              <a:t>Wprowadzenie do prawa konstytucyjnego</a:t>
            </a:r>
          </a:p>
          <a:p>
            <a:pPr marL="0" indent="0">
              <a:buNone/>
            </a:pPr>
            <a:r>
              <a:rPr lang="pl-PL" dirty="0"/>
              <a:t>Podstawy ….</a:t>
            </a:r>
          </a:p>
          <a:p>
            <a:pPr marL="0" indent="0">
              <a:buNone/>
            </a:pPr>
            <a:r>
              <a:rPr lang="pl-PL" dirty="0"/>
              <a:t>Zasady prawa konstytucyjnego</a:t>
            </a:r>
          </a:p>
          <a:p>
            <a:pPr marL="0" indent="0">
              <a:buNone/>
            </a:pPr>
            <a:r>
              <a:rPr lang="pl-PL" dirty="0"/>
              <a:t>Fundamenty ….</a:t>
            </a:r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38812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D3FF2-1479-49C8-9A99-476DD77CD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Prawo konstytucyjne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6EA144-A7DE-4958-B80A-78C70AE0E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Prawo publiczne</a:t>
            </a:r>
          </a:p>
          <a:p>
            <a:r>
              <a:rPr lang="pl-PL" dirty="0"/>
              <a:t>Obejmuje całokształt norm dotyczących ustroju państwowego -</a:t>
            </a:r>
          </a:p>
          <a:p>
            <a:pPr marL="0" indent="0">
              <a:buNone/>
            </a:pPr>
            <a:r>
              <a:rPr lang="pl-PL" dirty="0"/>
              <a:t>regulacje dotyczące:</a:t>
            </a:r>
          </a:p>
          <a:p>
            <a:r>
              <a:rPr lang="pl-PL" dirty="0"/>
              <a:t>Podmiotu najwyższej </a:t>
            </a:r>
            <a:r>
              <a:rPr lang="pl-PL" u="sng" dirty="0"/>
              <a:t>władzy</a:t>
            </a:r>
            <a:r>
              <a:rPr lang="pl-PL" dirty="0"/>
              <a:t> w </a:t>
            </a:r>
            <a:r>
              <a:rPr lang="pl-PL" u="sng" dirty="0"/>
              <a:t>państwie</a:t>
            </a:r>
          </a:p>
          <a:p>
            <a:r>
              <a:rPr lang="pl-PL" dirty="0"/>
              <a:t>Form </a:t>
            </a:r>
            <a:r>
              <a:rPr lang="pl-PL" u="sng" dirty="0"/>
              <a:t>sprawowania</a:t>
            </a:r>
            <a:r>
              <a:rPr lang="pl-PL" dirty="0"/>
              <a:t> władzy publicznej</a:t>
            </a:r>
          </a:p>
          <a:p>
            <a:r>
              <a:rPr lang="pl-PL" dirty="0"/>
              <a:t>Statusu prawnego </a:t>
            </a:r>
            <a:r>
              <a:rPr lang="pl-PL" u="sng" dirty="0"/>
              <a:t>jednostki</a:t>
            </a:r>
          </a:p>
          <a:p>
            <a:r>
              <a:rPr lang="pl-PL" u="sng" dirty="0"/>
              <a:t>Stosunków</a:t>
            </a:r>
            <a:r>
              <a:rPr lang="pl-PL" dirty="0"/>
              <a:t> </a:t>
            </a:r>
            <a:r>
              <a:rPr lang="pl-PL" u="sng" dirty="0"/>
              <a:t>własnośc</a:t>
            </a:r>
            <a:r>
              <a:rPr lang="pl-PL" dirty="0"/>
              <a:t>iowych </a:t>
            </a:r>
          </a:p>
          <a:p>
            <a:r>
              <a:rPr lang="pl-PL" dirty="0"/>
              <a:t>Organizacji i trybu działania aparatu państwowego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949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464C13B-30B4-417D-8D1C-E7373DAEE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735706"/>
          </a:xfrm>
        </p:spPr>
        <p:txBody>
          <a:bodyPr/>
          <a:lstStyle/>
          <a:p>
            <a:r>
              <a:rPr lang="cs-CZ" dirty="0"/>
              <a:t>Terminologická úskalí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4786043F-8B43-48D7-B4EA-C3DC5F605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00832"/>
            <a:ext cx="5157787" cy="823912"/>
          </a:xfrm>
        </p:spPr>
        <p:txBody>
          <a:bodyPr/>
          <a:lstStyle/>
          <a:p>
            <a:r>
              <a:rPr lang="cs-CZ" dirty="0"/>
              <a:t>PL - CS</a:t>
            </a:r>
          </a:p>
        </p:txBody>
      </p:sp>
      <p:sp>
        <p:nvSpPr>
          <p:cNvPr id="9" name="Zástupný symbol pro obsah 8">
            <a:extLst>
              <a:ext uri="{FF2B5EF4-FFF2-40B4-BE49-F238E27FC236}">
                <a16:creationId xmlns:a16="http://schemas.microsoft.com/office/drawing/2014/main" id="{D7767B09-4735-4CE0-8C13-E94022BCA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24744"/>
            <a:ext cx="5157787" cy="430043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W</a:t>
            </a:r>
            <a:r>
              <a:rPr lang="pl-PL" dirty="0" err="1"/>
              <a:t>ładza</a:t>
            </a:r>
            <a:r>
              <a:rPr lang="pl-PL" dirty="0"/>
              <a:t> - </a:t>
            </a:r>
            <a:r>
              <a:rPr lang="pl-PL" b="1" dirty="0">
                <a:solidFill>
                  <a:srgbClr val="0070C0"/>
                </a:solidFill>
              </a:rPr>
              <a:t>moc</a:t>
            </a:r>
          </a:p>
          <a:p>
            <a:r>
              <a:rPr lang="pl-PL" dirty="0"/>
              <a:t>Moc – </a:t>
            </a:r>
            <a:r>
              <a:rPr lang="pl-PL" dirty="0" err="1">
                <a:solidFill>
                  <a:srgbClr val="0070C0"/>
                </a:solidFill>
              </a:rPr>
              <a:t>síla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/>
              <a:t>(dekret na mocy ustawy)</a:t>
            </a:r>
          </a:p>
          <a:p>
            <a:r>
              <a:rPr lang="pl-PL" dirty="0"/>
              <a:t>Państwo – </a:t>
            </a:r>
            <a:r>
              <a:rPr lang="pl-PL" dirty="0" err="1">
                <a:solidFill>
                  <a:srgbClr val="0070C0"/>
                </a:solidFill>
              </a:rPr>
              <a:t>stát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/>
              <a:t>(ale </a:t>
            </a:r>
            <a:r>
              <a:rPr lang="pl-PL" dirty="0" err="1"/>
              <a:t>také</a:t>
            </a:r>
            <a:r>
              <a:rPr lang="pl-PL" dirty="0"/>
              <a:t> „</a:t>
            </a:r>
            <a:r>
              <a:rPr lang="pl-PL" dirty="0" err="1"/>
              <a:t>Vy</a:t>
            </a:r>
            <a:r>
              <a:rPr lang="pl-PL" dirty="0"/>
              <a:t>”)</a:t>
            </a:r>
          </a:p>
          <a:p>
            <a:r>
              <a:rPr lang="pl-PL" dirty="0"/>
              <a:t>Sprawowanie – </a:t>
            </a:r>
            <a:r>
              <a:rPr lang="pl-PL" dirty="0" err="1">
                <a:solidFill>
                  <a:srgbClr val="0070C0"/>
                </a:solidFill>
              </a:rPr>
              <a:t>výkon</a:t>
            </a:r>
            <a:r>
              <a:rPr lang="pl-PL" dirty="0"/>
              <a:t> (</a:t>
            </a:r>
            <a:r>
              <a:rPr lang="pl-PL" dirty="0" err="1"/>
              <a:t>moci</a:t>
            </a:r>
            <a:r>
              <a:rPr lang="pl-PL" dirty="0"/>
              <a:t>, </a:t>
            </a:r>
            <a:r>
              <a:rPr lang="pl-PL" dirty="0" err="1"/>
              <a:t>funkce</a:t>
            </a:r>
            <a:r>
              <a:rPr lang="pl-PL" dirty="0"/>
              <a:t> …)</a:t>
            </a:r>
          </a:p>
          <a:p>
            <a:r>
              <a:rPr lang="pl-PL" dirty="0"/>
              <a:t>Jednostka – </a:t>
            </a:r>
            <a:r>
              <a:rPr lang="pl-PL" dirty="0" err="1">
                <a:solidFill>
                  <a:srgbClr val="0070C0"/>
                </a:solidFill>
              </a:rPr>
              <a:t>jednotlivec</a:t>
            </a:r>
            <a:r>
              <a:rPr lang="pl-PL" dirty="0"/>
              <a:t>, </a:t>
            </a:r>
            <a:r>
              <a:rPr lang="pl-PL" dirty="0" err="1"/>
              <a:t>jednotka</a:t>
            </a:r>
            <a:endParaRPr lang="pl-PL" dirty="0"/>
          </a:p>
          <a:p>
            <a:r>
              <a:rPr lang="pl-PL" dirty="0"/>
              <a:t>Stosunek (stosunk</a:t>
            </a:r>
            <a:r>
              <a:rPr lang="pl-PL" dirty="0">
                <a:solidFill>
                  <a:srgbClr val="FF0000"/>
                </a:solidFill>
              </a:rPr>
              <a:t>i</a:t>
            </a:r>
            <a:r>
              <a:rPr lang="pl-PL" dirty="0"/>
              <a:t>, stosunk</a:t>
            </a:r>
            <a:r>
              <a:rPr lang="pl-PL" dirty="0">
                <a:solidFill>
                  <a:srgbClr val="FF0000"/>
                </a:solidFill>
              </a:rPr>
              <a:t>ów</a:t>
            </a:r>
            <a:r>
              <a:rPr lang="pl-PL" dirty="0"/>
              <a:t>) – </a:t>
            </a:r>
            <a:r>
              <a:rPr lang="pl-PL" dirty="0" err="1">
                <a:solidFill>
                  <a:srgbClr val="0070C0"/>
                </a:solidFill>
              </a:rPr>
              <a:t>vztah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/>
              <a:t>Stosować – </a:t>
            </a:r>
            <a:r>
              <a:rPr lang="pl-PL" dirty="0" err="1">
                <a:solidFill>
                  <a:srgbClr val="0070C0"/>
                </a:solidFill>
              </a:rPr>
              <a:t>aplikovat</a:t>
            </a:r>
            <a:r>
              <a:rPr lang="pl-PL" dirty="0"/>
              <a:t>, </a:t>
            </a:r>
            <a:r>
              <a:rPr lang="pl-PL" dirty="0" err="1"/>
              <a:t>užít</a:t>
            </a:r>
            <a:r>
              <a:rPr lang="pl-PL" dirty="0"/>
              <a:t>, </a:t>
            </a:r>
            <a:r>
              <a:rPr lang="pl-PL" dirty="0" err="1"/>
              <a:t>použít</a:t>
            </a:r>
            <a:endParaRPr lang="pl-PL" dirty="0"/>
          </a:p>
          <a:p>
            <a:r>
              <a:rPr lang="pl-PL" dirty="0"/>
              <a:t>Własność - </a:t>
            </a:r>
            <a:r>
              <a:rPr lang="pl-PL" b="1" dirty="0" err="1">
                <a:solidFill>
                  <a:srgbClr val="0070C0"/>
                </a:solidFill>
              </a:rPr>
              <a:t>vlastnictví</a:t>
            </a:r>
            <a:endParaRPr lang="pl-PL" b="1" dirty="0">
              <a:solidFill>
                <a:srgbClr val="0070C0"/>
              </a:solidFill>
            </a:endParaRPr>
          </a:p>
          <a:p>
            <a:r>
              <a:rPr lang="pl-PL" dirty="0"/>
              <a:t>Właściwy – </a:t>
            </a:r>
            <a:r>
              <a:rPr lang="cs-CZ" dirty="0">
                <a:solidFill>
                  <a:srgbClr val="0070C0"/>
                </a:solidFill>
              </a:rPr>
              <a:t>příslušný 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6A260934-2432-4D29-8C8A-343E35484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7575" y="1100832"/>
            <a:ext cx="5183188" cy="823912"/>
          </a:xfrm>
        </p:spPr>
        <p:txBody>
          <a:bodyPr/>
          <a:lstStyle/>
          <a:p>
            <a:r>
              <a:rPr lang="cs-CZ" dirty="0"/>
              <a:t>CS -PL</a:t>
            </a:r>
          </a:p>
        </p:txBody>
      </p:sp>
      <p:sp>
        <p:nvSpPr>
          <p:cNvPr id="11" name="Zástupný symbol pro obsah 10">
            <a:extLst>
              <a:ext uri="{FF2B5EF4-FFF2-40B4-BE49-F238E27FC236}">
                <a16:creationId xmlns:a16="http://schemas.microsoft.com/office/drawing/2014/main" id="{2B3BFBBA-F8D9-441B-9960-B4DD625B76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24744"/>
            <a:ext cx="5183188" cy="426491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Vláda - </a:t>
            </a:r>
            <a:r>
              <a:rPr lang="pl-PL" b="1" dirty="0">
                <a:solidFill>
                  <a:srgbClr val="C00000"/>
                </a:solidFill>
              </a:rPr>
              <a:t>rząd</a:t>
            </a:r>
            <a:endParaRPr lang="cs-CZ" b="1" dirty="0">
              <a:solidFill>
                <a:srgbClr val="C00000"/>
              </a:solidFill>
            </a:endParaRPr>
          </a:p>
          <a:p>
            <a:r>
              <a:rPr lang="cs-CZ" dirty="0"/>
              <a:t>Panství – </a:t>
            </a:r>
            <a:r>
              <a:rPr lang="cs-CZ" dirty="0" err="1">
                <a:solidFill>
                  <a:srgbClr val="C00000"/>
                </a:solidFill>
              </a:rPr>
              <a:t>majątek</a:t>
            </a:r>
            <a:r>
              <a:rPr lang="cs-CZ" dirty="0">
                <a:solidFill>
                  <a:srgbClr val="C00000"/>
                </a:solidFill>
              </a:rPr>
              <a:t>, </a:t>
            </a:r>
            <a:r>
              <a:rPr lang="cs-CZ" dirty="0" err="1">
                <a:solidFill>
                  <a:srgbClr val="C00000"/>
                </a:solidFill>
              </a:rPr>
              <a:t>posiadłość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spravovat – </a:t>
            </a:r>
            <a:r>
              <a:rPr lang="cs-CZ" dirty="0" err="1">
                <a:solidFill>
                  <a:srgbClr val="C00000"/>
                </a:solidFill>
              </a:rPr>
              <a:t>zarz</a:t>
            </a:r>
            <a:r>
              <a:rPr lang="pl-PL" dirty="0" err="1">
                <a:solidFill>
                  <a:srgbClr val="C00000"/>
                </a:solidFill>
              </a:rPr>
              <a:t>ądzać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Jednotka – </a:t>
            </a:r>
            <a:r>
              <a:rPr lang="cs-CZ" dirty="0" err="1">
                <a:solidFill>
                  <a:srgbClr val="C00000"/>
                </a:solidFill>
              </a:rPr>
              <a:t>jednostka</a:t>
            </a:r>
            <a:r>
              <a:rPr lang="cs-CZ" dirty="0"/>
              <a:t> (</a:t>
            </a:r>
            <a:r>
              <a:rPr lang="cs-CZ" dirty="0" err="1"/>
              <a:t>wojskowa</a:t>
            </a:r>
            <a:r>
              <a:rPr lang="cs-CZ" dirty="0"/>
              <a:t>), </a:t>
            </a:r>
            <a:r>
              <a:rPr lang="cs-CZ" dirty="0" err="1"/>
              <a:t>jedynka</a:t>
            </a:r>
            <a:r>
              <a:rPr lang="cs-CZ" dirty="0"/>
              <a:t> (jednička)</a:t>
            </a:r>
          </a:p>
          <a:p>
            <a:r>
              <a:rPr lang="cs-CZ" dirty="0"/>
              <a:t>Štosovat – </a:t>
            </a:r>
            <a:r>
              <a:rPr lang="cs-CZ" dirty="0" err="1">
                <a:solidFill>
                  <a:srgbClr val="C00000"/>
                </a:solidFill>
              </a:rPr>
              <a:t>stosować</a:t>
            </a:r>
            <a:r>
              <a:rPr lang="cs-CZ" dirty="0">
                <a:solidFill>
                  <a:srgbClr val="C00000"/>
                </a:solidFill>
              </a:rPr>
              <a:t>, </a:t>
            </a:r>
            <a:r>
              <a:rPr lang="cs-CZ" dirty="0" err="1">
                <a:solidFill>
                  <a:srgbClr val="C00000"/>
                </a:solidFill>
              </a:rPr>
              <a:t>gromadzić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Vlastnost – </a:t>
            </a:r>
            <a:r>
              <a:rPr lang="pl-PL" b="1" dirty="0">
                <a:solidFill>
                  <a:srgbClr val="C00000"/>
                </a:solidFill>
              </a:rPr>
              <a:t>właściwość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66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B453997A-4E16-4256-916D-4990DA58F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Konstytucja</a:t>
            </a:r>
            <a:r>
              <a:rPr lang="cs-CZ" dirty="0"/>
              <a:t> RP 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6652A4C0-F590-4DA4-84C3-8AFB8055C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hlinkClick r:id="rId2"/>
              </a:rPr>
              <a:t>http://www.sejm.gov.pl/prawo/konst/polski/kon1.htm</a:t>
            </a:r>
            <a:endParaRPr lang="cs-CZ" dirty="0"/>
          </a:p>
          <a:p>
            <a:endParaRPr lang="cs-CZ" dirty="0"/>
          </a:p>
          <a:p>
            <a:r>
              <a:rPr lang="cs-CZ" dirty="0"/>
              <a:t>Přijata na základě výsledku referenda </a:t>
            </a:r>
            <a:r>
              <a:rPr lang="cs-CZ" u="sng" dirty="0"/>
              <a:t>Národním shromážděním </a:t>
            </a:r>
            <a:r>
              <a:rPr lang="cs-CZ" dirty="0"/>
              <a:t>2.</a:t>
            </a:r>
            <a:r>
              <a:rPr lang="cs-CZ" dirty="0">
                <a:solidFill>
                  <a:srgbClr val="C00000"/>
                </a:solidFill>
              </a:rPr>
              <a:t>4</a:t>
            </a:r>
            <a:r>
              <a:rPr lang="cs-CZ" dirty="0"/>
              <a:t>.1997*)</a:t>
            </a:r>
          </a:p>
          <a:p>
            <a:endParaRPr lang="pl-PL" dirty="0"/>
          </a:p>
          <a:p>
            <a:r>
              <a:rPr lang="pl-PL" b="1" dirty="0"/>
              <a:t>Zgromadzenie Narodowe </a:t>
            </a:r>
            <a:r>
              <a:rPr lang="cs-CZ" dirty="0"/>
              <a:t>– oficiální název polského dvoukomorového parlamentu. </a:t>
            </a:r>
            <a:r>
              <a:rPr lang="cs-CZ" b="1" dirty="0"/>
              <a:t>Sejm </a:t>
            </a:r>
            <a:r>
              <a:rPr lang="cs-CZ" dirty="0"/>
              <a:t>– dolní komora, </a:t>
            </a:r>
            <a:r>
              <a:rPr lang="cs-CZ" b="1" dirty="0" err="1"/>
              <a:t>Senat</a:t>
            </a:r>
            <a:r>
              <a:rPr lang="cs-CZ" b="1" dirty="0"/>
              <a:t> </a:t>
            </a:r>
            <a:r>
              <a:rPr lang="cs-CZ" dirty="0"/>
              <a:t>– horní komora</a:t>
            </a:r>
          </a:p>
          <a:p>
            <a:r>
              <a:rPr lang="cs-CZ" dirty="0"/>
              <a:t>V době PLR – jednokomorový parlament – </a:t>
            </a:r>
            <a:r>
              <a:rPr lang="cs-CZ" b="1" dirty="0"/>
              <a:t>SEJM PRL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*) Pozor na polské názvy měsíců: </a:t>
            </a:r>
            <a:r>
              <a:rPr lang="cs-CZ" b="1" dirty="0"/>
              <a:t>DUBEN = </a:t>
            </a:r>
            <a:r>
              <a:rPr lang="cs-CZ" b="1" dirty="0">
                <a:solidFill>
                  <a:srgbClr val="C00000"/>
                </a:solidFill>
              </a:rPr>
              <a:t>KWIECIEŃ</a:t>
            </a:r>
            <a:r>
              <a:rPr lang="cs-CZ" b="1" dirty="0"/>
              <a:t> x KVĚTEN = </a:t>
            </a:r>
            <a:r>
              <a:rPr lang="cs-CZ" b="1" dirty="0">
                <a:solidFill>
                  <a:srgbClr val="C00000"/>
                </a:solidFill>
              </a:rPr>
              <a:t>MAJ</a:t>
            </a:r>
            <a:r>
              <a:rPr lang="cs-CZ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Ustálená fráze v naší </a:t>
            </a:r>
            <a:r>
              <a:rPr lang="cs-CZ" dirty="0" err="1">
                <a:solidFill>
                  <a:srgbClr val="C00000"/>
                </a:solidFill>
              </a:rPr>
              <a:t>mezikatedrové</a:t>
            </a:r>
            <a:r>
              <a:rPr lang="cs-CZ" dirty="0">
                <a:solidFill>
                  <a:srgbClr val="C00000"/>
                </a:solidFill>
              </a:rPr>
              <a:t> komunikaci: „</a:t>
            </a:r>
            <a:r>
              <a:rPr lang="pl-PL" dirty="0">
                <a:solidFill>
                  <a:srgbClr val="C00000"/>
                </a:solidFill>
              </a:rPr>
              <a:t>Fajnie, spotkamy się w kwietniu, rozumiemy w polskim kwietniu.”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806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8783D-1631-4A79-94EE-42C72C419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Prz</a:t>
            </a:r>
            <a:r>
              <a:rPr lang="pl-PL" dirty="0" err="1"/>
              <a:t>yrodzona</a:t>
            </a:r>
            <a:r>
              <a:rPr lang="pl-PL" dirty="0"/>
              <a:t> godność człowieka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F8A355-EC24-4413-8473-DC9DCEBCB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Przyrodzona i niezbywalna godność człowieka stanowi źródło wolności i praw człowieka i obywatela. Jest ona nienaruszalna, a jej poszanowanie i ochrona jest obowiązkiem władz publicznych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31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9816A-32FB-44A2-A803-1816BDEC0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Rzeczpospolita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70C747-DE34-44C1-A80C-F93999DC7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Rzeczpospolita jest </a:t>
            </a:r>
            <a:r>
              <a:rPr lang="pl-PL" b="1" dirty="0"/>
              <a:t>dobrem wspólnym </a:t>
            </a:r>
            <a:r>
              <a:rPr lang="pl-PL" dirty="0"/>
              <a:t>wszystkich obywateli </a:t>
            </a:r>
          </a:p>
          <a:p>
            <a:r>
              <a:rPr lang="pl-PL" b="1" dirty="0"/>
              <a:t>Rzeczpospolita </a:t>
            </a:r>
            <a:r>
              <a:rPr lang="pl-PL" dirty="0"/>
              <a:t>jest wspólnotą obywatelską</a:t>
            </a:r>
          </a:p>
          <a:p>
            <a:r>
              <a:rPr lang="pl-PL" b="1" dirty="0"/>
              <a:t>Nie </a:t>
            </a:r>
            <a:r>
              <a:rPr lang="pl-PL" dirty="0"/>
              <a:t>aparat panujący nad </a:t>
            </a:r>
            <a:r>
              <a:rPr lang="pl-PL" u="sng" dirty="0"/>
              <a:t>obywatelami</a:t>
            </a:r>
          </a:p>
          <a:p>
            <a:r>
              <a:rPr lang="pl-PL" b="1" dirty="0"/>
              <a:t>„Władza zwierzchnia należy do </a:t>
            </a:r>
            <a:r>
              <a:rPr lang="pl-PL" b="1" dirty="0">
                <a:solidFill>
                  <a:srgbClr val="C00000"/>
                </a:solidFill>
              </a:rPr>
              <a:t>narodu” </a:t>
            </a:r>
            <a:r>
              <a:rPr lang="pl-PL" dirty="0">
                <a:solidFill>
                  <a:srgbClr val="C00000"/>
                </a:solidFill>
              </a:rPr>
              <a:t>– </a:t>
            </a:r>
            <a:r>
              <a:rPr lang="pl-PL" dirty="0"/>
              <a:t>suweren – najwyższy podmiot władzy.</a:t>
            </a:r>
          </a:p>
          <a:p>
            <a:r>
              <a:rPr lang="pl-PL" b="1" dirty="0"/>
              <a:t>Naród </a:t>
            </a:r>
            <a:r>
              <a:rPr lang="pl-PL" dirty="0"/>
              <a:t>w Konstytucji – nie w sensie etnicznym, ale </a:t>
            </a:r>
            <a:r>
              <a:rPr lang="pl-PL" b="1" dirty="0"/>
              <a:t>politycznym – „My, Naród Polski – wszyscy obywatele Rzeczypospolitej </a:t>
            </a:r>
            <a:r>
              <a:rPr lang="pl-PL" dirty="0"/>
              <a:t>(naród </a:t>
            </a:r>
            <a:r>
              <a:rPr lang="pl-PL" i="1" dirty="0"/>
              <a:t>sensu largo) – </a:t>
            </a:r>
            <a:r>
              <a:rPr lang="pl-PL" dirty="0"/>
              <a:t>Wspólnota Polska – Naród Polski łącznie z Polonią</a:t>
            </a:r>
          </a:p>
          <a:p>
            <a:r>
              <a:rPr lang="cs-CZ" dirty="0"/>
              <a:t>Pozn.: pozor na používání slova „</a:t>
            </a:r>
            <a:r>
              <a:rPr lang="cs-CZ" dirty="0" err="1"/>
              <a:t>lud</a:t>
            </a:r>
            <a:r>
              <a:rPr lang="cs-CZ" dirty="0"/>
              <a:t>“. </a:t>
            </a:r>
            <a:r>
              <a:rPr lang="cs-CZ" dirty="0" err="1"/>
              <a:t>Lud</a:t>
            </a:r>
            <a:r>
              <a:rPr lang="cs-CZ" dirty="0"/>
              <a:t> = lid! </a:t>
            </a:r>
          </a:p>
        </p:txBody>
      </p:sp>
    </p:spTree>
    <p:extLst>
      <p:ext uri="{BB962C8B-B14F-4D97-AF65-F5344CB8AC3E}">
        <p14:creationId xmlns:p14="http://schemas.microsoft.com/office/powerpoint/2010/main" val="2258903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A95BC-BD20-4102-AE71-A941FEAD8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</a:t>
            </a:r>
            <a:r>
              <a:rPr lang="cs-CZ" dirty="0" err="1"/>
              <a:t>bezpośredniego</a:t>
            </a:r>
            <a:r>
              <a:rPr lang="cs-CZ" dirty="0"/>
              <a:t> </a:t>
            </a:r>
            <a:r>
              <a:rPr lang="cs-CZ" dirty="0" err="1"/>
              <a:t>sprawowania</a:t>
            </a:r>
            <a:r>
              <a:rPr lang="cs-CZ" dirty="0"/>
              <a:t> </a:t>
            </a:r>
            <a:r>
              <a:rPr lang="cs-CZ" dirty="0" err="1"/>
              <a:t>władzy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17090B-C14B-43CC-9F71-F980D3A1E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Referendum</a:t>
            </a:r>
          </a:p>
          <a:p>
            <a:r>
              <a:rPr lang="pl-PL" b="1" dirty="0"/>
              <a:t>Referendum lokalne </a:t>
            </a:r>
            <a:r>
              <a:rPr lang="pl-PL" dirty="0"/>
              <a:t>(Dz.U. z 2000 r. Nr 88, poz. 985 ze zm.)</a:t>
            </a:r>
          </a:p>
          <a:p>
            <a:r>
              <a:rPr lang="pl-PL" b="1" dirty="0"/>
              <a:t>Referendum ogólnokrajowe </a:t>
            </a:r>
            <a:r>
              <a:rPr lang="pl-PL" dirty="0"/>
              <a:t>(Dz.U. z 2003 r. Nr 57, poz. 507 ze zm.)</a:t>
            </a:r>
          </a:p>
          <a:p>
            <a:r>
              <a:rPr lang="pl-PL" b="1" dirty="0"/>
              <a:t>Obywatelska inicjatywa ustawodawcza </a:t>
            </a:r>
            <a:r>
              <a:rPr lang="pl-PL" dirty="0"/>
              <a:t>(art. 118 ust. 2 Konstytucji RP, Ustawa z dnia 24 czerwca 1999 r. o wykonywaniu inicjatywy ustawodawczej przez obywateli  Dz.U. z 1999 Nr 62, poz. 688ś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829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5613A-98ED-41B2-A006-32B979B3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Organy władzy ustawodawczej 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BE9CE3-302B-40F8-9C73-17D6DBF07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SEJM – 460 posłów</a:t>
            </a:r>
          </a:p>
          <a:p>
            <a:r>
              <a:rPr lang="pl-PL" b="1" dirty="0"/>
              <a:t>SENAT – 100 senatorów</a:t>
            </a:r>
          </a:p>
          <a:p>
            <a:r>
              <a:rPr lang="pl-PL" b="1" dirty="0"/>
              <a:t>Zgromadzenie Narodowe</a:t>
            </a:r>
          </a:p>
          <a:p>
            <a:endParaRPr lang="pl-PL" b="1" dirty="0"/>
          </a:p>
          <a:p>
            <a:r>
              <a:rPr lang="pl-PL" b="1" dirty="0"/>
              <a:t>Marszałek Sejmu, Marszałek Senatu</a:t>
            </a:r>
          </a:p>
          <a:p>
            <a:r>
              <a:rPr lang="pl-PL" b="1" dirty="0"/>
              <a:t>Prezydium Sejmu, Prezydium Senatu</a:t>
            </a:r>
          </a:p>
          <a:p>
            <a:r>
              <a:rPr lang="pl-PL" b="1" dirty="0"/>
              <a:t>Konwent Seniorów Sejmu, Konwent Seniorów Senatu</a:t>
            </a:r>
          </a:p>
          <a:p>
            <a:r>
              <a:rPr lang="pl-PL" b="1" dirty="0"/>
              <a:t>Komisje Sejmu, Komisje Senatu </a:t>
            </a:r>
          </a:p>
          <a:p>
            <a:r>
              <a:rPr lang="pl-PL" b="1" dirty="0"/>
              <a:t>Kluby, koła, zespoły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799968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545</Words>
  <Application>Microsoft Office PowerPoint</Application>
  <PresentationFormat>Širokoúhlá obrazovka</PresentationFormat>
  <Paragraphs>84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Zarys prawa konstytucyjnego</vt:lpstr>
      <vt:lpstr>Zasady </vt:lpstr>
      <vt:lpstr>Prawo konstytucyjne</vt:lpstr>
      <vt:lpstr>Terminologická úskalí</vt:lpstr>
      <vt:lpstr>Konstytucja RP </vt:lpstr>
      <vt:lpstr>Przyrodzona godność człowieka</vt:lpstr>
      <vt:lpstr>Rzeczpospolita</vt:lpstr>
      <vt:lpstr>Formy bezpośredniego sprawowania władzy</vt:lpstr>
      <vt:lpstr>Organy władzy ustawodawczej </vt:lpstr>
      <vt:lpstr>Organy władzy wykonawczej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prawa konstytucyjnego</dc:title>
  <dc:creator>Petr Mrkývka</dc:creator>
  <cp:lastModifiedBy>Petr Mrkývka</cp:lastModifiedBy>
  <cp:revision>13</cp:revision>
  <dcterms:created xsi:type="dcterms:W3CDTF">2021-03-24T11:27:14Z</dcterms:created>
  <dcterms:modified xsi:type="dcterms:W3CDTF">2023-03-15T16:57:51Z</dcterms:modified>
</cp:coreProperties>
</file>