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4"/>
  </p:notesMasterIdLst>
  <p:handoutMasterIdLst>
    <p:handoutMasterId r:id="rId35"/>
  </p:handoutMasterIdLst>
  <p:sldIdLst>
    <p:sldId id="256" r:id="rId2"/>
    <p:sldId id="299" r:id="rId3"/>
    <p:sldId id="300" r:id="rId4"/>
    <p:sldId id="301" r:id="rId5"/>
    <p:sldId id="302" r:id="rId6"/>
    <p:sldId id="303" r:id="rId7"/>
    <p:sldId id="304" r:id="rId8"/>
    <p:sldId id="305" r:id="rId9"/>
    <p:sldId id="306" r:id="rId10"/>
    <p:sldId id="308" r:id="rId11"/>
    <p:sldId id="307" r:id="rId12"/>
    <p:sldId id="309" r:id="rId13"/>
    <p:sldId id="310" r:id="rId14"/>
    <p:sldId id="311" r:id="rId15"/>
    <p:sldId id="312" r:id="rId16"/>
    <p:sldId id="313" r:id="rId17"/>
    <p:sldId id="316" r:id="rId18"/>
    <p:sldId id="317" r:id="rId19"/>
    <p:sldId id="318" r:id="rId20"/>
    <p:sldId id="319" r:id="rId21"/>
    <p:sldId id="320" r:id="rId22"/>
    <p:sldId id="321" r:id="rId23"/>
    <p:sldId id="322" r:id="rId24"/>
    <p:sldId id="314" r:id="rId25"/>
    <p:sldId id="323" r:id="rId26"/>
    <p:sldId id="325" r:id="rId27"/>
    <p:sldId id="326" r:id="rId28"/>
    <p:sldId id="328" r:id="rId29"/>
    <p:sldId id="324" r:id="rId30"/>
    <p:sldId id="315" r:id="rId31"/>
    <p:sldId id="298" r:id="rId32"/>
    <p:sldId id="329" r:id="rId3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9" autoAdjust="0"/>
    <p:restoredTop sz="95768" autoAdjust="0"/>
  </p:normalViewPr>
  <p:slideViewPr>
    <p:cSldViewPr snapToGrid="0">
      <p:cViewPr varScale="1">
        <p:scale>
          <a:sx n="114" d="100"/>
          <a:sy n="114" d="100"/>
        </p:scale>
        <p:origin x="468" y="10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law.muni.cz/sborniky/dny_prava_2009/files/prispevky/obecna_cast/Kopriva_Jan__1112_.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Role SD EU v daňovém právu</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398502" y="4116401"/>
            <a:ext cx="11361600" cy="2450653"/>
          </a:xfrm>
        </p:spPr>
        <p:txBody>
          <a:bodyPr/>
          <a:lstStyle/>
          <a:p>
            <a:endParaRPr lang="cs-CZ" dirty="0"/>
          </a:p>
          <a:p>
            <a:endParaRPr lang="cs-CZ" dirty="0"/>
          </a:p>
          <a:p>
            <a:r>
              <a:rPr lang="cs-CZ" dirty="0"/>
              <a:t>Jan Neckář		         MV851K Evropské daňové právo	     	       duben 2022</a:t>
            </a:r>
          </a:p>
          <a:p>
            <a:endParaRPr lang="cs-CZ" dirty="0"/>
          </a:p>
          <a:p>
            <a:endParaRPr lang="cs-CZ" sz="1600" dirty="0"/>
          </a:p>
          <a:p>
            <a:endParaRPr lang="cs-CZ" sz="1600" dirty="0"/>
          </a:p>
          <a:p>
            <a:endParaRPr lang="cs-CZ" dirty="0"/>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75C65-6D66-4673-8C1F-30E88C003861}"/>
              </a:ext>
            </a:extLst>
          </p:cNvPr>
          <p:cNvSpPr>
            <a:spLocks noGrp="1"/>
          </p:cNvSpPr>
          <p:nvPr>
            <p:ph type="title"/>
          </p:nvPr>
        </p:nvSpPr>
        <p:spPr/>
        <p:txBody>
          <a:bodyPr/>
          <a:lstStyle/>
          <a:p>
            <a:r>
              <a:rPr lang="cs-CZ" dirty="0"/>
              <a:t>Řízení před SD</a:t>
            </a:r>
          </a:p>
        </p:txBody>
      </p:sp>
      <p:sp>
        <p:nvSpPr>
          <p:cNvPr id="3" name="Zástupný obsah 2">
            <a:extLst>
              <a:ext uri="{FF2B5EF4-FFF2-40B4-BE49-F238E27FC236}">
                <a16:creationId xmlns:a16="http://schemas.microsoft.com/office/drawing/2014/main" id="{704C9305-6145-412C-AB91-1AFD1F63F833}"/>
              </a:ext>
            </a:extLst>
          </p:cNvPr>
          <p:cNvSpPr>
            <a:spLocks noGrp="1"/>
          </p:cNvSpPr>
          <p:nvPr>
            <p:ph idx="1"/>
          </p:nvPr>
        </p:nvSpPr>
        <p:spPr/>
        <p:txBody>
          <a:bodyPr/>
          <a:lstStyle/>
          <a:p>
            <a:r>
              <a:rPr lang="cs-CZ" dirty="0"/>
              <a:t>Každé řízení SDEU zahrnuje část </a:t>
            </a:r>
            <a:r>
              <a:rPr lang="cs-CZ" b="1" dirty="0"/>
              <a:t>písemnou i část ústní</a:t>
            </a:r>
            <a:r>
              <a:rPr lang="cs-CZ" dirty="0"/>
              <a:t>, která však není povinná. </a:t>
            </a:r>
          </a:p>
          <a:p>
            <a:r>
              <a:rPr lang="cs-CZ" dirty="0"/>
              <a:t>Konkrétní případ je posuzován vždy nejprve na uzavřeném jednání, zveřejněn je až výsledný rozsudek, a to včetně odůvodnění. </a:t>
            </a:r>
          </a:p>
          <a:p>
            <a:r>
              <a:rPr lang="cs-CZ" dirty="0"/>
              <a:t>Kopie rozsudku jsou poté přeloženy do všech úředních jazyků EU.</a:t>
            </a:r>
          </a:p>
          <a:p>
            <a:r>
              <a:rPr lang="cs-CZ" dirty="0"/>
              <a:t>SD EU disponuje vynucovacími nástroji – sankcemi. </a:t>
            </a:r>
          </a:p>
          <a:p>
            <a:r>
              <a:rPr lang="cs-CZ" dirty="0"/>
              <a:t>Rozhodnutí SDEU mohou vyvolávat např. ústavní i ekonomické důsledky</a:t>
            </a:r>
            <a:r>
              <a:rPr lang="cs-CZ"/>
              <a:t>. </a:t>
            </a:r>
          </a:p>
          <a:p>
            <a:r>
              <a:rPr lang="cs-CZ"/>
              <a:t>Některé </a:t>
            </a:r>
            <a:r>
              <a:rPr lang="cs-CZ" dirty="0"/>
              <a:t>z rozhodnutí měly významné důsledky pro každodenní život občana EU.</a:t>
            </a:r>
          </a:p>
        </p:txBody>
      </p:sp>
    </p:spTree>
    <p:extLst>
      <p:ext uri="{BB962C8B-B14F-4D97-AF65-F5344CB8AC3E}">
        <p14:creationId xmlns:p14="http://schemas.microsoft.com/office/powerpoint/2010/main" val="3382672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75C65-6D66-4673-8C1F-30E88C003861}"/>
              </a:ext>
            </a:extLst>
          </p:cNvPr>
          <p:cNvSpPr>
            <a:spLocks noGrp="1"/>
          </p:cNvSpPr>
          <p:nvPr>
            <p:ph type="title"/>
          </p:nvPr>
        </p:nvSpPr>
        <p:spPr/>
        <p:txBody>
          <a:bodyPr/>
          <a:lstStyle/>
          <a:p>
            <a:r>
              <a:rPr lang="cs-CZ" dirty="0"/>
              <a:t>Harmonizace daní</a:t>
            </a:r>
          </a:p>
        </p:txBody>
      </p:sp>
      <p:sp>
        <p:nvSpPr>
          <p:cNvPr id="3" name="Zástupný obsah 2">
            <a:extLst>
              <a:ext uri="{FF2B5EF4-FFF2-40B4-BE49-F238E27FC236}">
                <a16:creationId xmlns:a16="http://schemas.microsoft.com/office/drawing/2014/main" id="{704C9305-6145-412C-AB91-1AFD1F63F833}"/>
              </a:ext>
            </a:extLst>
          </p:cNvPr>
          <p:cNvSpPr>
            <a:spLocks noGrp="1"/>
          </p:cNvSpPr>
          <p:nvPr>
            <p:ph idx="1"/>
          </p:nvPr>
        </p:nvSpPr>
        <p:spPr/>
        <p:txBody>
          <a:bodyPr/>
          <a:lstStyle/>
          <a:p>
            <a:r>
              <a:rPr lang="cs-CZ" dirty="0"/>
              <a:t>Největší harmonizace v oblasti nepřímých daní</a:t>
            </a:r>
          </a:p>
          <a:p>
            <a:pPr lvl="1"/>
            <a:r>
              <a:rPr lang="cs-CZ" dirty="0"/>
              <a:t>DPH, energetické daně, spotřební daně</a:t>
            </a:r>
          </a:p>
          <a:p>
            <a:r>
              <a:rPr lang="cs-CZ" dirty="0"/>
              <a:t>Snahy o harmonizaci přímých daní</a:t>
            </a:r>
          </a:p>
          <a:p>
            <a:pPr lvl="1"/>
            <a:r>
              <a:rPr lang="cs-CZ" dirty="0"/>
              <a:t>Zatím v kompetenci jednotlivých států</a:t>
            </a:r>
          </a:p>
          <a:p>
            <a:pPr lvl="1"/>
            <a:r>
              <a:rPr lang="cs-CZ" dirty="0"/>
              <a:t>Některé prvky ale harmonizovány (např. osvobození dividend)</a:t>
            </a:r>
          </a:p>
          <a:p>
            <a:r>
              <a:rPr lang="cs-CZ" dirty="0"/>
              <a:t>Smyslem je zajištění fungování jednotného evropského trhu</a:t>
            </a:r>
          </a:p>
          <a:p>
            <a:r>
              <a:rPr lang="cs-CZ" dirty="0"/>
              <a:t>Tři stupně mezinárodní spolupráce v daňové oblasti</a:t>
            </a:r>
          </a:p>
          <a:p>
            <a:pPr lvl="1"/>
            <a:r>
              <a:rPr lang="cs-CZ" dirty="0"/>
              <a:t>Daňová koordinace</a:t>
            </a:r>
          </a:p>
          <a:p>
            <a:pPr lvl="1"/>
            <a:r>
              <a:rPr lang="cs-CZ" dirty="0"/>
              <a:t>Daňová aproximace</a:t>
            </a:r>
          </a:p>
          <a:p>
            <a:pPr lvl="1"/>
            <a:r>
              <a:rPr lang="cs-CZ" dirty="0"/>
              <a:t>Daňová harmonizace</a:t>
            </a:r>
          </a:p>
        </p:txBody>
      </p:sp>
    </p:spTree>
    <p:extLst>
      <p:ext uri="{BB962C8B-B14F-4D97-AF65-F5344CB8AC3E}">
        <p14:creationId xmlns:p14="http://schemas.microsoft.com/office/powerpoint/2010/main" val="1487285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Harmonizace daní</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Harmonizace každé daně probíhá ve třech fázích:</a:t>
            </a:r>
          </a:p>
          <a:p>
            <a:pPr lvl="1"/>
            <a:r>
              <a:rPr lang="cs-CZ" dirty="0"/>
              <a:t>1. určení daně, která bude předmětem harmonizace,</a:t>
            </a:r>
          </a:p>
          <a:p>
            <a:pPr lvl="1"/>
            <a:r>
              <a:rPr lang="cs-CZ" dirty="0"/>
              <a:t>2. harmonizace daňového základu,</a:t>
            </a:r>
          </a:p>
          <a:p>
            <a:pPr lvl="1"/>
            <a:r>
              <a:rPr lang="cs-CZ" dirty="0"/>
              <a:t>3. harmonizace sazby daně. </a:t>
            </a:r>
          </a:p>
          <a:p>
            <a:r>
              <a:rPr lang="cs-CZ" dirty="0"/>
              <a:t>≠ naprosto stejné a rovné daně</a:t>
            </a:r>
          </a:p>
          <a:p>
            <a:pPr lvl="1"/>
            <a:r>
              <a:rPr lang="cs-CZ" dirty="0"/>
              <a:t>Rozdíly mezi státy, kulturní, vývojové a historické odlišnosti…</a:t>
            </a:r>
          </a:p>
          <a:p>
            <a:r>
              <a:rPr lang="cs-CZ" dirty="0"/>
              <a:t>Je nutné chápat jako proces k dosažení cíle a výsledek tohoto procesu</a:t>
            </a:r>
          </a:p>
          <a:p>
            <a:r>
              <a:rPr lang="cs-CZ" dirty="0"/>
              <a:t>Dva různé způsoby harmonizace:</a:t>
            </a:r>
          </a:p>
          <a:p>
            <a:pPr lvl="1"/>
            <a:r>
              <a:rPr lang="cs-CZ" dirty="0"/>
              <a:t>Pozitivní – sbližování prostřednictvím směrnic, nařízení… Platí stejná pravidla ve všech státech. Nutnost jednomyslného přijetí členskými státy.</a:t>
            </a:r>
          </a:p>
          <a:p>
            <a:pPr lvl="1"/>
            <a:r>
              <a:rPr lang="cs-CZ" dirty="0"/>
              <a:t>Negativní – výsledek činnosti SD EU, v členských státech jsou přijímána individuální opatření podle daňové judikatury SD EU. Nevytváří se jednotná pravidla ve všech státech.</a:t>
            </a:r>
          </a:p>
        </p:txBody>
      </p:sp>
    </p:spTree>
    <p:extLst>
      <p:ext uri="{BB962C8B-B14F-4D97-AF65-F5344CB8AC3E}">
        <p14:creationId xmlns:p14="http://schemas.microsoft.com/office/powerpoint/2010/main" val="926249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Význam SD EU v oblasti daňové harmonizace</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endParaRPr lang="cs-CZ" dirty="0"/>
          </a:p>
          <a:p>
            <a:r>
              <a:rPr lang="cs-CZ" dirty="0"/>
              <a:t>SD EU nevytváří právo, ale vykládá jej a dbá nad jeho dodržováním</a:t>
            </a:r>
          </a:p>
          <a:p>
            <a:r>
              <a:rPr lang="cs-CZ" dirty="0"/>
              <a:t>Zaceluje mezery v právu EU</a:t>
            </a:r>
          </a:p>
          <a:p>
            <a:r>
              <a:rPr lang="cs-CZ" dirty="0"/>
              <a:t>Prakticky tvoří právo svými rozhodnutími</a:t>
            </a:r>
          </a:p>
          <a:p>
            <a:r>
              <a:rPr lang="cs-CZ" dirty="0"/>
              <a:t>Pravomoc jak v oblasti nařízení, tak směrnic</a:t>
            </a:r>
          </a:p>
        </p:txBody>
      </p:sp>
    </p:spTree>
    <p:extLst>
      <p:ext uri="{BB962C8B-B14F-4D97-AF65-F5344CB8AC3E}">
        <p14:creationId xmlns:p14="http://schemas.microsoft.com/office/powerpoint/2010/main" val="1660643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Judikatura SD EU</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U nepřímých daní zajištění výkladu práva EU</a:t>
            </a:r>
          </a:p>
          <a:p>
            <a:r>
              <a:rPr lang="cs-CZ" dirty="0"/>
              <a:t>U přímých daní soud rozhoduje o zajištění čtyř základních svobod, jež mají přednost před národními daňovými pravidly</a:t>
            </a:r>
          </a:p>
          <a:p>
            <a:r>
              <a:rPr lang="cs-CZ" dirty="0"/>
              <a:t>Volný pohyb zboží</a:t>
            </a:r>
          </a:p>
          <a:p>
            <a:pPr lvl="1"/>
            <a:r>
              <a:rPr lang="cs-CZ" dirty="0"/>
              <a:t>rozsudek ESD 7/68 Komise versus Itálie – Vývozní daň z uměleckých předmětů (zboží je „…cokoliv, co má hodnotu vyjádřitelnou v penězích, a tak může být předmětem obchodní transakce.“). Volný pohyb zboží nemá být omezován, ale velice často se vyskytovaly a také vyskytují (i když nejsou na první pohled zcela zřejmé) velmi závažné a zásadní překážky. Za ty jsou považována zejména cla, dávky s rovnocenným účinkem a vnitřní diskriminační zdanění (tj. konkurující si nebo podobné výrobky mají rozdílné daňové zatížení). </a:t>
            </a:r>
          </a:p>
        </p:txBody>
      </p:sp>
    </p:spTree>
    <p:extLst>
      <p:ext uri="{BB962C8B-B14F-4D97-AF65-F5344CB8AC3E}">
        <p14:creationId xmlns:p14="http://schemas.microsoft.com/office/powerpoint/2010/main" val="2684216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Judikatura SD EU</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 rozsudek 120/78 </a:t>
            </a:r>
            <a:r>
              <a:rPr lang="cs-CZ" dirty="0" err="1"/>
              <a:t>Rewe</a:t>
            </a:r>
            <a:r>
              <a:rPr lang="cs-CZ" dirty="0"/>
              <a:t> </a:t>
            </a:r>
            <a:r>
              <a:rPr lang="cs-CZ" dirty="0" err="1"/>
              <a:t>Zentrale</a:t>
            </a:r>
            <a:r>
              <a:rPr lang="cs-CZ" dirty="0"/>
              <a:t> </a:t>
            </a:r>
          </a:p>
          <a:p>
            <a:pPr lvl="1"/>
            <a:r>
              <a:rPr lang="cs-CZ" dirty="0"/>
              <a:t>známější pod názvem „</a:t>
            </a:r>
            <a:r>
              <a:rPr lang="cs-CZ" dirty="0" err="1"/>
              <a:t>Cassis</a:t>
            </a:r>
            <a:r>
              <a:rPr lang="cs-CZ" dirty="0"/>
              <a:t> de Dijon“</a:t>
            </a:r>
          </a:p>
          <a:p>
            <a:pPr lvl="1"/>
            <a:r>
              <a:rPr lang="cs-CZ" dirty="0"/>
              <a:t>v podstatě umožnil dovážení francouzského likéru </a:t>
            </a:r>
            <a:r>
              <a:rPr lang="cs-CZ" dirty="0" err="1"/>
              <a:t>Cassis</a:t>
            </a:r>
            <a:r>
              <a:rPr lang="cs-CZ" dirty="0"/>
              <a:t> de Dijon do Německa a tím ho zdanit příslušným německým lihovým akcízem</a:t>
            </a:r>
          </a:p>
          <a:p>
            <a:pPr lvl="1"/>
            <a:r>
              <a:rPr lang="cs-CZ" dirty="0"/>
              <a:t>význam spočívá mimo jiné také v tom, že definoval tzv. „pravidlo rozumu“ (zboží, jež bylo řádně vyrobené a obchodovatelné v jednom členském státě, může být obchodováno v jiném členském státě) a tzv. „kategorické požadavky“</a:t>
            </a:r>
          </a:p>
        </p:txBody>
      </p:sp>
    </p:spTree>
    <p:extLst>
      <p:ext uri="{BB962C8B-B14F-4D97-AF65-F5344CB8AC3E}">
        <p14:creationId xmlns:p14="http://schemas.microsoft.com/office/powerpoint/2010/main" val="2370512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Judikatura SD EU v oblasti přímých daní</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Případ </a:t>
            </a:r>
            <a:r>
              <a:rPr lang="cs-CZ" dirty="0" err="1"/>
              <a:t>Schumacker</a:t>
            </a:r>
            <a:r>
              <a:rPr lang="cs-CZ" dirty="0"/>
              <a:t> C–279/33 (zdaňování fyzických osob, volný pohyb osob atd.) </a:t>
            </a:r>
          </a:p>
          <a:p>
            <a:pPr lvl="1"/>
            <a:r>
              <a:rPr lang="cs-CZ" dirty="0"/>
              <a:t>Pan </a:t>
            </a:r>
            <a:r>
              <a:rPr lang="cs-CZ" dirty="0" err="1"/>
              <a:t>Schumacker</a:t>
            </a:r>
            <a:r>
              <a:rPr lang="cs-CZ" dirty="0"/>
              <a:t> byl zaměstnán v Německu (SRN), ovšem žil v Belgii, přičemž jeho příjmy ze zaměstnání byly jediným příjmem, který měl. Problém nastal díky tomu, že v Německu byl považován za nerezidenta a měl tedy omezenou daňovou povinnost. Na základě toho mu také nebylo umožněno, aby rozdělil příjem i na svoji manželku (tzv. </a:t>
            </a:r>
            <a:r>
              <a:rPr lang="cs-CZ" dirty="0" err="1"/>
              <a:t>splitting</a:t>
            </a:r>
            <a:r>
              <a:rPr lang="cs-CZ" dirty="0"/>
              <a:t>) a provedl roční vyúčtování daně (díky tomu by totiž jeho daňová povinnost celkově výrazně poklesla). V podstatě tedy došlo k diskriminaci pana </a:t>
            </a:r>
            <a:r>
              <a:rPr lang="cs-CZ" dirty="0" err="1"/>
              <a:t>Schumackera</a:t>
            </a:r>
            <a:r>
              <a:rPr lang="cs-CZ" dirty="0"/>
              <a:t> z toho důvodu, že byl nerezidentem, jelikož ve srovnání s rezidentem byla jeho daňová povinnost a také daňové zatížení vyšší. </a:t>
            </a:r>
          </a:p>
          <a:p>
            <a:pPr lvl="1"/>
            <a:r>
              <a:rPr lang="cs-CZ" dirty="0"/>
              <a:t>ESD na výše uvedené odvětil, že jde o stav, který je </a:t>
            </a:r>
            <a:r>
              <a:rPr lang="cs-CZ" i="1" dirty="0"/>
              <a:t>„v rozporu se svobodou volného pohybu pracovních sil, a že pokud poplatník obdrží ve státě, kde je nerezidentem většinu svých příjmů, musí s ním být zacházeno, jako by se jednalo o rezidenta.“</a:t>
            </a:r>
          </a:p>
        </p:txBody>
      </p:sp>
    </p:spTree>
    <p:extLst>
      <p:ext uri="{BB962C8B-B14F-4D97-AF65-F5344CB8AC3E}">
        <p14:creationId xmlns:p14="http://schemas.microsoft.com/office/powerpoint/2010/main" val="3198413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Judikatura SD EU v oblasti přímých daní</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Případ </a:t>
            </a:r>
            <a:r>
              <a:rPr lang="cs-CZ" dirty="0" err="1"/>
              <a:t>Verstergaard</a:t>
            </a:r>
            <a:r>
              <a:rPr lang="cs-CZ" dirty="0"/>
              <a:t> C–55/98 (zdaňování fyzických osob, poskytování služeb)</a:t>
            </a:r>
          </a:p>
          <a:p>
            <a:pPr lvl="1"/>
            <a:r>
              <a:rPr lang="cs-CZ" dirty="0"/>
              <a:t>V Řecku bylo jistou řeckou společností prováděno školení auditorů. Zúčastnil se jej i dánský auditor, pracující i žijící v Dánsku. Problém, jenž posléze nastal, se týkal toho, že ačkoliv měl jako poplatník platný daňový doklad, na základě dánského daňového práva pro něj nebyly náklady školení daňově účinným nákladem. Tímto ovšem byla narušena svoboda poskytování služeb. </a:t>
            </a:r>
          </a:p>
          <a:p>
            <a:pPr lvl="1"/>
            <a:r>
              <a:rPr lang="cs-CZ" dirty="0"/>
              <a:t>Díku tomuto případu tak bylo Dánsko nuceno ze svých daňových předpisů odstranit uvedené diskriminující opatření, jelikož dle ESD </a:t>
            </a:r>
            <a:r>
              <a:rPr lang="cs-CZ" i="1" dirty="0"/>
              <a:t>„daňově musí být posuzováno stejně nakoupení služeb domácích i zahraničních.“</a:t>
            </a:r>
          </a:p>
        </p:txBody>
      </p:sp>
    </p:spTree>
    <p:extLst>
      <p:ext uri="{BB962C8B-B14F-4D97-AF65-F5344CB8AC3E}">
        <p14:creationId xmlns:p14="http://schemas.microsoft.com/office/powerpoint/2010/main" val="902722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Judikatura SD EU v oblasti přímých daní</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Případ </a:t>
            </a:r>
            <a:r>
              <a:rPr lang="cs-CZ" dirty="0" err="1"/>
              <a:t>Gerritse</a:t>
            </a:r>
            <a:r>
              <a:rPr lang="cs-CZ" dirty="0"/>
              <a:t> C–234/01 (zdaňování fyzických osob, svoboda poskytování služeb)</a:t>
            </a:r>
          </a:p>
          <a:p>
            <a:pPr lvl="1"/>
            <a:r>
              <a:rPr lang="cs-CZ" dirty="0"/>
              <a:t>V Německu (kde se účastnil představení) byla nizozemskému herci vyplacena odměna. Ta byla zdaněna podle smlouvy o zamezení dvojího zdanění uzavřené mezi Německem a Nizozemím bez možnosti odečtení v tomto případě cestovného; tj. srážkovou daní z hrubé částky. </a:t>
            </a:r>
          </a:p>
          <a:p>
            <a:pPr lvl="1"/>
            <a:r>
              <a:rPr lang="cs-CZ" dirty="0"/>
              <a:t>Podle ESD šlo ovšem o diskriminaci a bylo nařízeno, že SRN musí zavést pro nerezidenty možnost uplatňování výdajů. Na základě rozsudku SRN zavedla tuto možnost, a to i v případě, kdy jsou nerezidentům vypláceny úroky a licenční poplatky. Ke stejnému opatření přistoupila Rakousko a to s účinností od roku 2005.</a:t>
            </a:r>
          </a:p>
        </p:txBody>
      </p:sp>
    </p:spTree>
    <p:extLst>
      <p:ext uri="{BB962C8B-B14F-4D97-AF65-F5344CB8AC3E}">
        <p14:creationId xmlns:p14="http://schemas.microsoft.com/office/powerpoint/2010/main" val="810733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Judikatura SD EU v oblasti přímých daní</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Případ Saint – </a:t>
            </a:r>
            <a:r>
              <a:rPr lang="cs-CZ" dirty="0" err="1"/>
              <a:t>Gobain</a:t>
            </a:r>
            <a:r>
              <a:rPr lang="cs-CZ" dirty="0"/>
              <a:t> C–307/97 (korporativní zdaňování, svoboda usazování) </a:t>
            </a:r>
          </a:p>
          <a:p>
            <a:pPr lvl="1"/>
            <a:r>
              <a:rPr lang="cs-CZ" dirty="0"/>
              <a:t>Tento případ se týká vyplácení dividend a to následujícím způsobem. Švýcarský ISOVER, dceřiná společnost tyto dividendy vyplácel pobočce v Německu a ty byly dle německých předpisů předmětem daně. V té době totiž ještě v SRN neplatil dodatek ke směrnici o mateřských a dceřiných společnostech č. 2003/123/EC. Na základě toho bylo možné ze zdanění vyjmout pouze dividendy vyplácené společnosti, jež je v SRN rezidentem (dceřiná společnost). ESD tento stav opět označil za diskriminaci a nařídil, že SRN nesmí diskriminovat společnosti, které nejsou rezidentní, tedy že se stálou provozovnou musí být daňově nakládáno stejně, jako se společnostmi, které jsou v SRN rezidenty.</a:t>
            </a:r>
          </a:p>
        </p:txBody>
      </p:sp>
    </p:spTree>
    <p:extLst>
      <p:ext uri="{BB962C8B-B14F-4D97-AF65-F5344CB8AC3E}">
        <p14:creationId xmlns:p14="http://schemas.microsoft.com/office/powerpoint/2010/main" val="1157503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75C65-6D66-4673-8C1F-30E88C003861}"/>
              </a:ext>
            </a:extLst>
          </p:cNvPr>
          <p:cNvSpPr>
            <a:spLocks noGrp="1"/>
          </p:cNvSpPr>
          <p:nvPr>
            <p:ph type="title"/>
          </p:nvPr>
        </p:nvSpPr>
        <p:spPr/>
        <p:txBody>
          <a:bodyPr/>
          <a:lstStyle/>
          <a:p>
            <a:r>
              <a:rPr lang="cs-CZ" dirty="0"/>
              <a:t>Soudní dvůr</a:t>
            </a:r>
          </a:p>
        </p:txBody>
      </p:sp>
      <p:sp>
        <p:nvSpPr>
          <p:cNvPr id="3" name="Zástupný obsah 2">
            <a:extLst>
              <a:ext uri="{FF2B5EF4-FFF2-40B4-BE49-F238E27FC236}">
                <a16:creationId xmlns:a16="http://schemas.microsoft.com/office/drawing/2014/main" id="{704C9305-6145-412C-AB91-1AFD1F63F833}"/>
              </a:ext>
            </a:extLst>
          </p:cNvPr>
          <p:cNvSpPr>
            <a:spLocks noGrp="1"/>
          </p:cNvSpPr>
          <p:nvPr>
            <p:ph idx="1"/>
          </p:nvPr>
        </p:nvSpPr>
        <p:spPr/>
        <p:txBody>
          <a:bodyPr/>
          <a:lstStyle/>
          <a:p>
            <a:r>
              <a:rPr lang="cs-CZ" dirty="0"/>
              <a:t>Vrcholný orgán dohlížející na práva uvnitř EU</a:t>
            </a:r>
          </a:p>
          <a:p>
            <a:r>
              <a:rPr lang="cs-CZ" dirty="0"/>
              <a:t>Nezastupitelná role při výkladu a provádění základních smluv</a:t>
            </a:r>
          </a:p>
          <a:p>
            <a:endParaRPr lang="cs-CZ" dirty="0"/>
          </a:p>
          <a:p>
            <a:r>
              <a:rPr lang="cs-CZ" dirty="0"/>
              <a:t>2 hlavní orgány</a:t>
            </a:r>
          </a:p>
          <a:p>
            <a:pPr lvl="1"/>
            <a:r>
              <a:rPr lang="cs-CZ" dirty="0"/>
              <a:t>Soudní dvůr (</a:t>
            </a:r>
            <a:r>
              <a:rPr lang="cs-CZ" dirty="0" err="1"/>
              <a:t>Court</a:t>
            </a:r>
            <a:r>
              <a:rPr lang="cs-CZ" dirty="0"/>
              <a:t> </a:t>
            </a:r>
            <a:r>
              <a:rPr lang="cs-CZ" dirty="0" err="1"/>
              <a:t>of</a:t>
            </a:r>
            <a:r>
              <a:rPr lang="cs-CZ" dirty="0"/>
              <a:t> Justice)</a:t>
            </a:r>
          </a:p>
          <a:p>
            <a:pPr lvl="1"/>
            <a:r>
              <a:rPr lang="cs-CZ" dirty="0"/>
              <a:t>Tribunál (General </a:t>
            </a:r>
            <a:r>
              <a:rPr lang="cs-CZ" dirty="0" err="1"/>
              <a:t>Court</a:t>
            </a:r>
            <a:r>
              <a:rPr lang="cs-CZ" dirty="0"/>
              <a:t>)</a:t>
            </a:r>
          </a:p>
          <a:p>
            <a:pPr lvl="1"/>
            <a:endParaRPr lang="cs-CZ" dirty="0"/>
          </a:p>
          <a:p>
            <a:r>
              <a:rPr lang="cs-CZ" dirty="0"/>
              <a:t>Sídlo v Lucemburku</a:t>
            </a:r>
          </a:p>
        </p:txBody>
      </p:sp>
    </p:spTree>
    <p:extLst>
      <p:ext uri="{BB962C8B-B14F-4D97-AF65-F5344CB8AC3E}">
        <p14:creationId xmlns:p14="http://schemas.microsoft.com/office/powerpoint/2010/main" val="674823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Judikatura SD EU v oblasti přímých daní</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Z dalších rozsudků lze uvést například </a:t>
            </a:r>
          </a:p>
          <a:p>
            <a:pPr lvl="1"/>
            <a:r>
              <a:rPr lang="cs-CZ" dirty="0"/>
              <a:t>C–324/00 </a:t>
            </a:r>
            <a:r>
              <a:rPr lang="cs-CZ" dirty="0" err="1"/>
              <a:t>Lankhorst</a:t>
            </a:r>
            <a:r>
              <a:rPr lang="cs-CZ" dirty="0"/>
              <a:t> – </a:t>
            </a:r>
            <a:r>
              <a:rPr lang="cs-CZ" dirty="0" err="1"/>
              <a:t>Hohorst</a:t>
            </a:r>
            <a:r>
              <a:rPr lang="cs-CZ" dirty="0"/>
              <a:t> </a:t>
            </a:r>
            <a:r>
              <a:rPr lang="cs-CZ" dirty="0" err="1"/>
              <a:t>GmbH</a:t>
            </a:r>
            <a:r>
              <a:rPr lang="cs-CZ" dirty="0"/>
              <a:t> (svoboda pohybu, zdaňování) </a:t>
            </a:r>
          </a:p>
          <a:p>
            <a:pPr lvl="1"/>
            <a:r>
              <a:rPr lang="cs-CZ" dirty="0"/>
              <a:t>C–446/03 </a:t>
            </a:r>
            <a:r>
              <a:rPr lang="cs-CZ" dirty="0" err="1"/>
              <a:t>Marks</a:t>
            </a:r>
            <a:r>
              <a:rPr lang="cs-CZ" dirty="0"/>
              <a:t> &amp; Spencer </a:t>
            </a:r>
            <a:r>
              <a:rPr lang="cs-CZ" dirty="0" err="1"/>
              <a:t>plc</a:t>
            </a:r>
            <a:r>
              <a:rPr lang="cs-CZ" dirty="0"/>
              <a:t> (svoboda usazování atd.) a </a:t>
            </a:r>
          </a:p>
          <a:p>
            <a:pPr lvl="1"/>
            <a:r>
              <a:rPr lang="cs-CZ" dirty="0"/>
              <a:t>C–376/03 D. (odlišné zacházení s rezidenty a nerezidenty - Smlouva o zamezení dvojího zdanění). </a:t>
            </a:r>
          </a:p>
          <a:p>
            <a:endParaRPr lang="cs-CZ" dirty="0"/>
          </a:p>
        </p:txBody>
      </p:sp>
    </p:spTree>
    <p:extLst>
      <p:ext uri="{BB962C8B-B14F-4D97-AF65-F5344CB8AC3E}">
        <p14:creationId xmlns:p14="http://schemas.microsoft.com/office/powerpoint/2010/main" val="270247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Judikatura SD EU v oblasti nepřímých daní</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Případ </a:t>
            </a:r>
            <a:r>
              <a:rPr lang="cs-CZ" dirty="0" err="1"/>
              <a:t>Investrand</a:t>
            </a:r>
            <a:r>
              <a:rPr lang="cs-CZ" dirty="0"/>
              <a:t> B.V. C–435/05 (Šestá směrnice o DPH) </a:t>
            </a:r>
          </a:p>
          <a:p>
            <a:pPr lvl="1"/>
            <a:r>
              <a:rPr lang="cs-CZ" dirty="0"/>
              <a:t>Článek 17 odst. 2 šesté směrnice 77/388 o harmonizaci právních předpisů členských států týkajících se daní z obratu je třeba vykládat tak, že </a:t>
            </a:r>
            <a:r>
              <a:rPr lang="cs-CZ" b="1" dirty="0"/>
              <a:t>náklady na poradenské služby</a:t>
            </a:r>
            <a:r>
              <a:rPr lang="cs-CZ" dirty="0"/>
              <a:t>, které osoba povinná k dani využila za účelem určení hodnoty pohledávky, která je součástí jejího majetku a je spojená s prodejem akcií uskutečněným dříve, než se stala osobou povinnou k dani z přidané hodnoty, nemají, při neexistenci skutečností prokazujících, že zmiňované služby mají výlučnou příčinu v hospodářské činnosti osoby povinné k dani ve smyslu uvedené směrnice, přímou a bezprostřední souvislost s touto činností, a v důsledku toho nezakládají nárok na odpočet daně z přidané hodnoty, kterou byly zatíženy.</a:t>
            </a:r>
          </a:p>
        </p:txBody>
      </p:sp>
    </p:spTree>
    <p:extLst>
      <p:ext uri="{BB962C8B-B14F-4D97-AF65-F5344CB8AC3E}">
        <p14:creationId xmlns:p14="http://schemas.microsoft.com/office/powerpoint/2010/main" val="3053497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Judikatura SD EU v oblasti nepřímých daní</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Případ Van </a:t>
            </a:r>
            <a:r>
              <a:rPr lang="cs-CZ" dirty="0" err="1"/>
              <a:t>Tiem</a:t>
            </a:r>
            <a:r>
              <a:rPr lang="cs-CZ" dirty="0"/>
              <a:t> C–186/89 (čl. 4 odst. 1 a 2 šesté směrnice o DPH)</a:t>
            </a:r>
          </a:p>
          <a:p>
            <a:pPr lvl="1"/>
            <a:r>
              <a:rPr lang="cs-CZ" dirty="0"/>
              <a:t>Otevřené investiční fondy (</a:t>
            </a:r>
            <a:r>
              <a:rPr lang="cs-CZ" dirty="0" err="1"/>
              <a:t>sociétés</a:t>
            </a:r>
            <a:r>
              <a:rPr lang="cs-CZ" dirty="0"/>
              <a:t> </a:t>
            </a:r>
            <a:r>
              <a:rPr lang="cs-CZ" dirty="0" err="1"/>
              <a:t>d‘investissement</a:t>
            </a:r>
            <a:r>
              <a:rPr lang="cs-CZ" dirty="0"/>
              <a:t> à </a:t>
            </a:r>
            <a:r>
              <a:rPr lang="cs-CZ" dirty="0" err="1"/>
              <a:t>capital</a:t>
            </a:r>
            <a:r>
              <a:rPr lang="cs-CZ" dirty="0"/>
              <a:t> </a:t>
            </a:r>
            <a:r>
              <a:rPr lang="cs-CZ" dirty="0" err="1"/>
              <a:t>variable</a:t>
            </a:r>
            <a:r>
              <a:rPr lang="cs-CZ" dirty="0"/>
              <a:t>, SICAV), jejichž výhradním předmětem činnosti je kolektivní investování kapitálu získaného od veřejnosti do převoditelných cenných papírů v souladu se směrnicí Rady 85/611/EHS ze dne 20. prosince 1985 o koordinaci právních a správních předpisů týkajících se subjektů kolektivního investování do převoditelných cenných papírů (SKIPCP), mají postavení osoby povinné k dani ve smyslu článku 4 šesté směrnice Rady 77/388/EHS ze dne 17. května 1977 o harmonizaci právních předpisů členských států týkajících se daní z obratu – Společný systém daně z přidané hodnoty: jednotný základ daně, takže místem poskytování služeb uvedených v čl. 9 odst. 2 písm. e) téže směrnice, které jsou poskytovány těmto SICAV usazeným v jiném členském státě než poskytovatel služeb, je místo, kde tyto SICAV mají sídlo své hospodářské činnosti.</a:t>
            </a:r>
          </a:p>
        </p:txBody>
      </p:sp>
    </p:spTree>
    <p:extLst>
      <p:ext uri="{BB962C8B-B14F-4D97-AF65-F5344CB8AC3E}">
        <p14:creationId xmlns:p14="http://schemas.microsoft.com/office/powerpoint/2010/main" val="1695498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Judikatura SD EU v oblasti nepřímých daní</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Ottmar </a:t>
            </a:r>
            <a:r>
              <a:rPr lang="cs-CZ" dirty="0" err="1"/>
              <a:t>Herrman</a:t>
            </a:r>
            <a:r>
              <a:rPr lang="cs-CZ" dirty="0"/>
              <a:t> C–491/03</a:t>
            </a:r>
          </a:p>
          <a:p>
            <a:pPr lvl="1"/>
            <a:r>
              <a:rPr lang="cs-CZ" dirty="0"/>
              <a:t>Daň uloženou na </a:t>
            </a:r>
            <a:r>
              <a:rPr lang="cs-CZ" b="1" dirty="0"/>
              <a:t>úplatné poskytování alkoholických nápojů k okamžité spotřebě </a:t>
            </a:r>
            <a:r>
              <a:rPr lang="cs-CZ" dirty="0"/>
              <a:t>na místě v rámci provozování restaurace je třeba považovat za daň z poskytování služeb spojených s těmito výrobky podléhajícími spotřební dani, která nemá povahu daně z obratu ve smyslu čl. 3 odst. 3 druhého pododstavce směrnice Rady 92/12/EHS ze dne 25. února 1992 o obecné úpravě, držení, pohybu a sledování výrobků podléhajících spotřební dani.</a:t>
            </a:r>
          </a:p>
        </p:txBody>
      </p:sp>
    </p:spTree>
    <p:extLst>
      <p:ext uri="{BB962C8B-B14F-4D97-AF65-F5344CB8AC3E}">
        <p14:creationId xmlns:p14="http://schemas.microsoft.com/office/powerpoint/2010/main" val="24982092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Koncept „podvodu na DPH“</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Založeno pouze na judikatuře SD EU (ESD) a návazně NSS</a:t>
            </a:r>
          </a:p>
          <a:p>
            <a:r>
              <a:rPr lang="cs-CZ" dirty="0"/>
              <a:t>Judikatura Soudního dvora jako podvod na DPH označuje situace, v nichž jeden z účastníků neodvede státní pokladně vybranou daň a další si ji odečte, a to za účelem získání zvýhodnění, které je v rozporu s účelem Směrnice o DPH, neboť uskutečněné operace neodpovídají běžným obchodním podmínkám.</a:t>
            </a:r>
          </a:p>
          <a:p>
            <a:r>
              <a:rPr lang="cs-CZ" dirty="0"/>
              <a:t>Soubor rozsudků SD EU, jež na sebe navazují a definují celý koncept možnosti odmítnutí daně s odkazem na podvod na DPH</a:t>
            </a:r>
          </a:p>
          <a:p>
            <a:pPr lvl="1"/>
            <a:r>
              <a:rPr lang="cs-CZ" dirty="0"/>
              <a:t>Odlišovat od trestného činu!</a:t>
            </a:r>
          </a:p>
        </p:txBody>
      </p:sp>
    </p:spTree>
    <p:extLst>
      <p:ext uri="{BB962C8B-B14F-4D97-AF65-F5344CB8AC3E}">
        <p14:creationId xmlns:p14="http://schemas.microsoft.com/office/powerpoint/2010/main" val="2359399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Koncept „podvodu na DPH“</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Ve věci </a:t>
            </a:r>
            <a:r>
              <a:rPr lang="cs-CZ" b="1" dirty="0" err="1"/>
              <a:t>Optigen</a:t>
            </a:r>
            <a:r>
              <a:rPr lang="cs-CZ" dirty="0"/>
              <a:t> bylo zdůrazněno, že nárok na odpočet daně nemůže být dotčen tím, že v řetězci dodávek je jiná předchozí nebo následná transakce zatížena skutečnostmi, o kterých plátce neví nebo nemůže vědět. Zavedení systému odpovědnosti bez zavinění by totiž překračovalo rámec toho, co je nezbytné pro ochranu plateb do veřejného rozpočtu (srov. rozsudky ze dne 11. 5. 2006, </a:t>
            </a:r>
            <a:r>
              <a:rPr lang="cs-CZ" dirty="0" err="1"/>
              <a:t>Federation</a:t>
            </a:r>
            <a:r>
              <a:rPr lang="cs-CZ" dirty="0"/>
              <a:t> </a:t>
            </a:r>
            <a:r>
              <a:rPr lang="cs-CZ" dirty="0" err="1"/>
              <a:t>of</a:t>
            </a:r>
            <a:r>
              <a:rPr lang="cs-CZ" dirty="0"/>
              <a:t> </a:t>
            </a:r>
            <a:r>
              <a:rPr lang="cs-CZ" dirty="0" err="1"/>
              <a:t>Technological</a:t>
            </a:r>
            <a:r>
              <a:rPr lang="cs-CZ" dirty="0"/>
              <a:t> </a:t>
            </a:r>
            <a:r>
              <a:rPr lang="cs-CZ" dirty="0" err="1"/>
              <a:t>Industries</a:t>
            </a:r>
            <a:r>
              <a:rPr lang="cs-CZ" dirty="0"/>
              <a:t> a další, C-384/04,-Sb.)</a:t>
            </a:r>
          </a:p>
        </p:txBody>
      </p:sp>
    </p:spTree>
    <p:extLst>
      <p:ext uri="{BB962C8B-B14F-4D97-AF65-F5344CB8AC3E}">
        <p14:creationId xmlns:p14="http://schemas.microsoft.com/office/powerpoint/2010/main" val="17379269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Koncept „podvodu na DPH“</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i="1" dirty="0"/>
              <a:t>„Vzhledem k tomu, že odmítnutí nároku na odpočet podle bodu 45 tohoto rozsudku je výjimkou ze základní zásady, kterou tento nárok představuje, je na daňovém orgánu, aby dostatečně právně prokázal objektivní okolnosti umožňující učinit závěr, že osoba povinná k dani věděla nebo musela vědět, že plnění uplatňované k odůvodnění nároku na odpočet bylo součástí podvodu spáchaného dodavatelem či jiným subjektem operujícím v dodavatelském řetězci na vstupu“ </a:t>
            </a:r>
            <a:r>
              <a:rPr lang="cs-CZ" dirty="0"/>
              <a:t>(</a:t>
            </a:r>
            <a:r>
              <a:rPr lang="cs-CZ" b="1" dirty="0" err="1"/>
              <a:t>Mahagében</a:t>
            </a:r>
            <a:r>
              <a:rPr lang="cs-CZ" dirty="0"/>
              <a:t>, bod 49).</a:t>
            </a:r>
          </a:p>
        </p:txBody>
      </p:sp>
    </p:spTree>
    <p:extLst>
      <p:ext uri="{BB962C8B-B14F-4D97-AF65-F5344CB8AC3E}">
        <p14:creationId xmlns:p14="http://schemas.microsoft.com/office/powerpoint/2010/main" val="155926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Koncept „podvodu na DPH“</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a:xfrm>
            <a:off x="719400" y="1359001"/>
            <a:ext cx="10753200" cy="4139998"/>
          </a:xfrm>
        </p:spPr>
        <p:txBody>
          <a:bodyPr/>
          <a:lstStyle/>
          <a:p>
            <a:r>
              <a:rPr lang="cs-CZ" dirty="0"/>
              <a:t>V rozsudku ze dne 21. 2. 2008, </a:t>
            </a:r>
            <a:r>
              <a:rPr lang="cs-CZ" b="1" dirty="0"/>
              <a:t>Netto </a:t>
            </a:r>
            <a:r>
              <a:rPr lang="cs-CZ" b="1" dirty="0" err="1"/>
              <a:t>Supermarkt</a:t>
            </a:r>
            <a:r>
              <a:rPr lang="cs-CZ" dirty="0"/>
              <a:t>, C-271/06, Soudní dvůr konstatoval: </a:t>
            </a:r>
          </a:p>
          <a:p>
            <a:pPr lvl="1"/>
            <a:r>
              <a:rPr lang="cs-CZ" dirty="0"/>
              <a:t>Zejména pokud jde o zásadu proporcionality, Soudní dvůr již rozhodl, že v souladu s touto zásadou musejí členské státy využívat prostředků, které sice umožňují účinně dosáhnout cíle sledovaného vnitrostátním právem, avšak co nejméně narušují cíle a zásady stanovené dotčenými předpisy Společenství (viz rozsudky </a:t>
            </a:r>
            <a:r>
              <a:rPr lang="cs-CZ" dirty="0" err="1"/>
              <a:t>Molenheide</a:t>
            </a:r>
            <a:r>
              <a:rPr lang="cs-CZ" dirty="0"/>
              <a:t> a další, uvedený výše, bod 46, jakož i ze dne 27. září 2007, </a:t>
            </a:r>
            <a:r>
              <a:rPr lang="cs-CZ" dirty="0" err="1"/>
              <a:t>Teleos</a:t>
            </a:r>
            <a:r>
              <a:rPr lang="cs-CZ" dirty="0"/>
              <a:t> a další, C-409/04, Sb.[bod 19]. Je tak sice legitimní, že se opatření přijatá členským státem snaží o co nejúčinnější ochranu plateb do veřejného rozpočtu, avšak tato opatření nesmějí přesahovat rámec toho, co je za  tímto účelem nezbytné (viz zejména výše uvedené rozsudky </a:t>
            </a:r>
            <a:r>
              <a:rPr lang="cs-CZ" dirty="0" err="1"/>
              <a:t>Molenheide</a:t>
            </a:r>
            <a:r>
              <a:rPr lang="cs-CZ" dirty="0"/>
              <a:t> a další, bod 47, jakož i </a:t>
            </a:r>
            <a:r>
              <a:rPr lang="cs-CZ" b="1" dirty="0" err="1"/>
              <a:t>Federation</a:t>
            </a:r>
            <a:r>
              <a:rPr lang="cs-CZ" b="1" dirty="0"/>
              <a:t> </a:t>
            </a:r>
            <a:r>
              <a:rPr lang="cs-CZ" b="1" dirty="0" err="1"/>
              <a:t>of</a:t>
            </a:r>
            <a:r>
              <a:rPr lang="cs-CZ" b="1" dirty="0"/>
              <a:t> </a:t>
            </a:r>
            <a:r>
              <a:rPr lang="cs-CZ" b="1" dirty="0" err="1"/>
              <a:t>Technological</a:t>
            </a:r>
            <a:r>
              <a:rPr lang="cs-CZ" b="1" dirty="0"/>
              <a:t> </a:t>
            </a:r>
            <a:r>
              <a:rPr lang="cs-CZ" b="1" dirty="0" err="1"/>
              <a:t>Industries</a:t>
            </a:r>
            <a:r>
              <a:rPr lang="cs-CZ" b="1" dirty="0"/>
              <a:t> </a:t>
            </a:r>
            <a:r>
              <a:rPr lang="cs-CZ" dirty="0"/>
              <a:t>a další, bod [bod 20]. V uvedeném rozsudku mimo jiné SDEU poukázal na to, že „v souvislosti s podvodem, kterého se dopustila třetí osoba, musí být veškeré rozložení rizika mezi dodavatele a daňovou správu v souladu se zásadou proporcionality. Tak tomu není tehdy, jestliže daňový systém přenáší veškerou odpovědnost za zaplacení DPH na dodavatele, bez ohledu na to, zda se tento podílel na podvodu, kterého se dopustil kupující, či nikoli (viz v tomto smyslu rozsudek </a:t>
            </a:r>
            <a:r>
              <a:rPr lang="cs-CZ" dirty="0" err="1"/>
              <a:t>Teleos</a:t>
            </a:r>
            <a:r>
              <a:rPr lang="cs-CZ" dirty="0"/>
              <a:t> a další, uvedený výše, bod 58).</a:t>
            </a:r>
          </a:p>
        </p:txBody>
      </p:sp>
    </p:spTree>
    <p:extLst>
      <p:ext uri="{BB962C8B-B14F-4D97-AF65-F5344CB8AC3E}">
        <p14:creationId xmlns:p14="http://schemas.microsoft.com/office/powerpoint/2010/main" val="3748957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6A1E07-2C21-4642-A85C-24AF37FAEF91}"/>
              </a:ext>
            </a:extLst>
          </p:cNvPr>
          <p:cNvSpPr>
            <a:spLocks noGrp="1"/>
          </p:cNvSpPr>
          <p:nvPr>
            <p:ph type="title"/>
          </p:nvPr>
        </p:nvSpPr>
        <p:spPr/>
        <p:txBody>
          <a:bodyPr/>
          <a:lstStyle/>
          <a:p>
            <a:r>
              <a:rPr lang="cs-CZ" dirty="0"/>
              <a:t>Rozhodování o předběžné otázce</a:t>
            </a:r>
          </a:p>
        </p:txBody>
      </p:sp>
      <p:sp>
        <p:nvSpPr>
          <p:cNvPr id="3" name="Zástupný obsah 2">
            <a:extLst>
              <a:ext uri="{FF2B5EF4-FFF2-40B4-BE49-F238E27FC236}">
                <a16:creationId xmlns:a16="http://schemas.microsoft.com/office/drawing/2014/main" id="{9BCC93EE-C884-4786-B752-702308A10F96}"/>
              </a:ext>
            </a:extLst>
          </p:cNvPr>
          <p:cNvSpPr>
            <a:spLocks noGrp="1"/>
          </p:cNvSpPr>
          <p:nvPr>
            <p:ph idx="1"/>
          </p:nvPr>
        </p:nvSpPr>
        <p:spPr/>
        <p:txBody>
          <a:bodyPr/>
          <a:lstStyle/>
          <a:p>
            <a:r>
              <a:rPr lang="cs-CZ" dirty="0"/>
              <a:t>Rozsudek SD EU C-154/20 </a:t>
            </a:r>
            <a:r>
              <a:rPr lang="cs-CZ" dirty="0" err="1"/>
              <a:t>Kemwater</a:t>
            </a:r>
            <a:r>
              <a:rPr lang="cs-CZ" dirty="0"/>
              <a:t> </a:t>
            </a:r>
            <a:r>
              <a:rPr lang="cs-CZ" dirty="0" err="1"/>
              <a:t>Prochemie</a:t>
            </a:r>
            <a:r>
              <a:rPr lang="cs-CZ" dirty="0"/>
              <a:t> proti Odvolacímu finančnímu ředitelství</a:t>
            </a:r>
          </a:p>
          <a:p>
            <a:pPr lvl="1"/>
            <a:r>
              <a:rPr lang="cs-CZ" dirty="0"/>
              <a:t>40 Odepření nároku na odpočet DPH osobě povinné k dani z důvodu, že skutečný dodavatel daného zboží či služeb nebyl identifikován a že tato osoba povinná k dani neprokázala postavení tohoto dodavatele coby osoby povinné k dani, ačkoli ze skutkových okolností s jistotou vyplývá, že tento dodavatel toto postavení nutně měl, by totiž bylo v rozporu se zásadou daňové neutrality a s judikaturou připomenutou v bodech 26 až 30 tohoto rozsudku. Proto na rozdíl od toho, co uvádí předkládající soud, nelze po osobě povinné k dani vždy požadovat, aby za účelem uplatnění tohoto nároku prokázala – nebyl-li skutečný dodavatel daného zboží či služeb identifikován – že je tento dodavatel v postavení osoby povinné k dani.</a:t>
            </a:r>
          </a:p>
          <a:p>
            <a:pPr lvl="1"/>
            <a:endParaRPr lang="cs-CZ" dirty="0"/>
          </a:p>
        </p:txBody>
      </p:sp>
    </p:spTree>
    <p:extLst>
      <p:ext uri="{BB962C8B-B14F-4D97-AF65-F5344CB8AC3E}">
        <p14:creationId xmlns:p14="http://schemas.microsoft.com/office/powerpoint/2010/main" val="19325729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6A1E07-2C21-4642-A85C-24AF37FAEF91}"/>
              </a:ext>
            </a:extLst>
          </p:cNvPr>
          <p:cNvSpPr>
            <a:spLocks noGrp="1"/>
          </p:cNvSpPr>
          <p:nvPr>
            <p:ph type="title"/>
          </p:nvPr>
        </p:nvSpPr>
        <p:spPr>
          <a:xfrm>
            <a:off x="718800" y="458743"/>
            <a:ext cx="10753200" cy="451576"/>
          </a:xfrm>
        </p:spPr>
        <p:txBody>
          <a:bodyPr/>
          <a:lstStyle/>
          <a:p>
            <a:r>
              <a:rPr lang="cs-CZ" dirty="0"/>
              <a:t>Rozhodování o předběžné otázce</a:t>
            </a:r>
          </a:p>
        </p:txBody>
      </p:sp>
      <p:sp>
        <p:nvSpPr>
          <p:cNvPr id="3" name="Zástupný obsah 2">
            <a:extLst>
              <a:ext uri="{FF2B5EF4-FFF2-40B4-BE49-F238E27FC236}">
                <a16:creationId xmlns:a16="http://schemas.microsoft.com/office/drawing/2014/main" id="{9BCC93EE-C884-4786-B752-702308A10F96}"/>
              </a:ext>
            </a:extLst>
          </p:cNvPr>
          <p:cNvSpPr>
            <a:spLocks noGrp="1"/>
          </p:cNvSpPr>
          <p:nvPr>
            <p:ph idx="1"/>
          </p:nvPr>
        </p:nvSpPr>
        <p:spPr>
          <a:xfrm>
            <a:off x="718800" y="993446"/>
            <a:ext cx="10753200" cy="4139998"/>
          </a:xfrm>
        </p:spPr>
        <p:txBody>
          <a:bodyPr/>
          <a:lstStyle/>
          <a:p>
            <a:r>
              <a:rPr lang="cs-CZ" dirty="0"/>
              <a:t>Rozsudek SD EU C-154/20 </a:t>
            </a:r>
            <a:r>
              <a:rPr lang="cs-CZ" dirty="0" err="1"/>
              <a:t>Kemwater</a:t>
            </a:r>
            <a:r>
              <a:rPr lang="cs-CZ" dirty="0"/>
              <a:t> </a:t>
            </a:r>
            <a:r>
              <a:rPr lang="cs-CZ" dirty="0" err="1"/>
              <a:t>Prochemie</a:t>
            </a:r>
            <a:r>
              <a:rPr lang="cs-CZ" dirty="0"/>
              <a:t> proti Odvolacímu finančnímu ředitelství</a:t>
            </a:r>
          </a:p>
          <a:p>
            <a:pPr lvl="1"/>
            <a:r>
              <a:rPr lang="cs-CZ" dirty="0"/>
              <a:t>41      Z toho vyplývá, že nebyl-li skutečný dodavatel daného zboží či služeb identifikován, musí být uplatnění nároku na odpočet DPH osobě povinné k dani odepřeno, pokud s ohledem na skutkové okolnosti a navzdory informacím, jež tato osoba povinná k dani poskytla, nejsou k dispozici údaje potřebné k ověření toho, že měl tento dodavatel postavení osoby povinné k dani (v tomto smyslu viz rozsudek ze dne 11. listopadu 2021, </a:t>
            </a:r>
            <a:r>
              <a:rPr lang="cs-CZ" dirty="0" err="1"/>
              <a:t>Ferimet</a:t>
            </a:r>
            <a:r>
              <a:rPr lang="cs-CZ" dirty="0"/>
              <a:t>, C‑281/20, EU:C:2021:910, bod 44).</a:t>
            </a:r>
          </a:p>
          <a:p>
            <a:pPr lvl="1"/>
            <a:r>
              <a:rPr lang="cs-CZ" dirty="0"/>
              <a:t>42      Vzhledem k předchozím úvahám je třeba na položené otázky odpovědět tak, že směrnice 2006/112 musí být vykládána v tom smyslu, že uplatnění nároku na odpočet DPH zaplacené na vstupu musí být odepřeno, aniž je správce daně povinen prokazovat, že se osoba povinná k dani dopustila podvodu na DPH nebo že věděla či vědět měla, že plnění, jehož se dovolává na podporu nároku na odpočet daně, bylo součástí takového podvodu, jestliže skutečný dodavatel daného zboží či služeb nebyl identifikován a tato osoba povinná k dani nepodá důkaz o tom, že tento dodavatel měl postavení osoby povinné k dani, to však za podmínky, že s ohledem na skutkové okolnosti a informace, jež osoba povinná k dani poskytla, nejsou k dispozici údaje potřebné k ověření, že skutečný dodavatel toto postavení měl.</a:t>
            </a:r>
          </a:p>
        </p:txBody>
      </p:sp>
    </p:spTree>
    <p:extLst>
      <p:ext uri="{BB962C8B-B14F-4D97-AF65-F5344CB8AC3E}">
        <p14:creationId xmlns:p14="http://schemas.microsoft.com/office/powerpoint/2010/main" val="4152083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75C65-6D66-4673-8C1F-30E88C003861}"/>
              </a:ext>
            </a:extLst>
          </p:cNvPr>
          <p:cNvSpPr>
            <a:spLocks noGrp="1"/>
          </p:cNvSpPr>
          <p:nvPr>
            <p:ph type="title"/>
          </p:nvPr>
        </p:nvSpPr>
        <p:spPr/>
        <p:txBody>
          <a:bodyPr/>
          <a:lstStyle/>
          <a:p>
            <a:r>
              <a:rPr lang="cs-CZ" dirty="0"/>
              <a:t>Soudní dvůr</a:t>
            </a:r>
          </a:p>
        </p:txBody>
      </p:sp>
      <p:sp>
        <p:nvSpPr>
          <p:cNvPr id="3" name="Zástupný obsah 2">
            <a:extLst>
              <a:ext uri="{FF2B5EF4-FFF2-40B4-BE49-F238E27FC236}">
                <a16:creationId xmlns:a16="http://schemas.microsoft.com/office/drawing/2014/main" id="{704C9305-6145-412C-AB91-1AFD1F63F833}"/>
              </a:ext>
            </a:extLst>
          </p:cNvPr>
          <p:cNvSpPr>
            <a:spLocks noGrp="1"/>
          </p:cNvSpPr>
          <p:nvPr>
            <p:ph idx="1"/>
          </p:nvPr>
        </p:nvSpPr>
        <p:spPr/>
        <p:txBody>
          <a:bodyPr/>
          <a:lstStyle/>
          <a:p>
            <a:r>
              <a:rPr lang="cs-CZ" dirty="0"/>
              <a:t>Složení: 1 soudce z každého členského státu EU (nyní 27) a 11 generálních advokátů</a:t>
            </a:r>
          </a:p>
          <a:p>
            <a:r>
              <a:rPr lang="cs-CZ" dirty="0"/>
              <a:t>Funkční období: 6 let</a:t>
            </a:r>
          </a:p>
          <a:p>
            <a:r>
              <a:rPr lang="cs-CZ" dirty="0"/>
              <a:t>Předseda: volen na 3 roky</a:t>
            </a:r>
          </a:p>
          <a:p>
            <a:endParaRPr lang="cs-CZ" dirty="0"/>
          </a:p>
          <a:p>
            <a:r>
              <a:rPr lang="cs-CZ" dirty="0"/>
              <a:t>Kdo se může na SD obrátit: členské státy, Evropská komise, Evropský parlament, Rada EU, jednotlivci (výjimečně)</a:t>
            </a:r>
          </a:p>
          <a:p>
            <a:r>
              <a:rPr lang="cs-CZ" dirty="0"/>
              <a:t>Hlavní funkce: dohled na jednotnost výkladu a aplikace práva ES, kontrola legitimity rozhodování Rady a Evropské komise, možnost aktivně vynutit splnění svého rozhodnutí proti státům</a:t>
            </a:r>
          </a:p>
        </p:txBody>
      </p:sp>
    </p:spTree>
    <p:extLst>
      <p:ext uri="{BB962C8B-B14F-4D97-AF65-F5344CB8AC3E}">
        <p14:creationId xmlns:p14="http://schemas.microsoft.com/office/powerpoint/2010/main" val="991206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227F28-FBFB-4F19-88C2-9C913EB27633}"/>
              </a:ext>
            </a:extLst>
          </p:cNvPr>
          <p:cNvSpPr>
            <a:spLocks noGrp="1"/>
          </p:cNvSpPr>
          <p:nvPr>
            <p:ph type="title"/>
          </p:nvPr>
        </p:nvSpPr>
        <p:spPr/>
        <p:txBody>
          <a:bodyPr/>
          <a:lstStyle/>
          <a:p>
            <a:r>
              <a:rPr lang="cs-CZ" dirty="0"/>
              <a:t>Dopad rozhodnutí SD EU na české právo</a:t>
            </a:r>
          </a:p>
        </p:txBody>
      </p:sp>
      <p:sp>
        <p:nvSpPr>
          <p:cNvPr id="3" name="Zástupný obsah 2">
            <a:extLst>
              <a:ext uri="{FF2B5EF4-FFF2-40B4-BE49-F238E27FC236}">
                <a16:creationId xmlns:a16="http://schemas.microsoft.com/office/drawing/2014/main" id="{49EC3DF3-EC3E-4A9F-9598-CFAC15018EDA}"/>
              </a:ext>
            </a:extLst>
          </p:cNvPr>
          <p:cNvSpPr>
            <a:spLocks noGrp="1"/>
          </p:cNvSpPr>
          <p:nvPr>
            <p:ph idx="1"/>
          </p:nvPr>
        </p:nvSpPr>
        <p:spPr/>
        <p:txBody>
          <a:bodyPr/>
          <a:lstStyle/>
          <a:p>
            <a:r>
              <a:rPr lang="cs-CZ" dirty="0"/>
              <a:t>Lze využít jako oporu ve sporech</a:t>
            </a:r>
          </a:p>
          <a:p>
            <a:r>
              <a:rPr lang="cs-CZ" dirty="0"/>
              <a:t>Někdy rozdílné vyznění rozsudků SD EU a NSS</a:t>
            </a:r>
          </a:p>
          <a:p>
            <a:r>
              <a:rPr lang="cs-CZ" dirty="0"/>
              <a:t>Někdy snaha o vymezení, proč závěry SD EU na případ nedopadají</a:t>
            </a:r>
          </a:p>
          <a:p>
            <a:r>
              <a:rPr lang="cs-CZ" dirty="0"/>
              <a:t>Z pohledu praxe nutnost sledovat i předmětnou judikaturu SD EU</a:t>
            </a:r>
          </a:p>
          <a:p>
            <a:endParaRPr lang="cs-CZ" dirty="0"/>
          </a:p>
        </p:txBody>
      </p:sp>
    </p:spTree>
    <p:extLst>
      <p:ext uri="{BB962C8B-B14F-4D97-AF65-F5344CB8AC3E}">
        <p14:creationId xmlns:p14="http://schemas.microsoft.com/office/powerpoint/2010/main" val="476704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A0C71AE-FB26-40BF-A1FB-D3D35287126B}"/>
              </a:ext>
            </a:extLst>
          </p:cNvPr>
          <p:cNvSpPr>
            <a:spLocks noGrp="1"/>
          </p:cNvSpPr>
          <p:nvPr>
            <p:ph type="title"/>
          </p:nvPr>
        </p:nvSpPr>
        <p:spPr>
          <a:xfrm>
            <a:off x="720000" y="720000"/>
            <a:ext cx="10753200" cy="3394800"/>
          </a:xfrm>
        </p:spPr>
        <p:txBody>
          <a:bodyPr/>
          <a:lstStyle/>
          <a:p>
            <a:br>
              <a:rPr lang="cs-CZ" dirty="0"/>
            </a:br>
            <a:br>
              <a:rPr lang="cs-CZ" dirty="0"/>
            </a:br>
            <a:br>
              <a:rPr lang="cs-CZ" dirty="0"/>
            </a:br>
            <a:br>
              <a:rPr lang="cs-CZ" dirty="0"/>
            </a:br>
            <a:br>
              <a:rPr lang="cs-CZ" dirty="0"/>
            </a:br>
            <a:r>
              <a:rPr lang="cs-CZ" dirty="0"/>
              <a:t>Děkuji za pozornost!</a:t>
            </a:r>
          </a:p>
        </p:txBody>
      </p:sp>
    </p:spTree>
    <p:extLst>
      <p:ext uri="{BB962C8B-B14F-4D97-AF65-F5344CB8AC3E}">
        <p14:creationId xmlns:p14="http://schemas.microsoft.com/office/powerpoint/2010/main" val="2964876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322FCE-C051-42F6-808B-B9FB76EE69F1}"/>
              </a:ext>
            </a:extLst>
          </p:cNvPr>
          <p:cNvSpPr>
            <a:spLocks noGrp="1"/>
          </p:cNvSpPr>
          <p:nvPr>
            <p:ph type="title"/>
          </p:nvPr>
        </p:nvSpPr>
        <p:spPr/>
        <p:txBody>
          <a:bodyPr/>
          <a:lstStyle/>
          <a:p>
            <a:r>
              <a:rPr lang="cs-CZ" dirty="0"/>
              <a:t>Zdroje</a:t>
            </a:r>
          </a:p>
        </p:txBody>
      </p:sp>
      <p:sp>
        <p:nvSpPr>
          <p:cNvPr id="3" name="Zástupný obsah 2">
            <a:extLst>
              <a:ext uri="{FF2B5EF4-FFF2-40B4-BE49-F238E27FC236}">
                <a16:creationId xmlns:a16="http://schemas.microsoft.com/office/drawing/2014/main" id="{F57BDA5D-F26C-4AC6-982D-A92A0DF89F16}"/>
              </a:ext>
            </a:extLst>
          </p:cNvPr>
          <p:cNvSpPr>
            <a:spLocks noGrp="1"/>
          </p:cNvSpPr>
          <p:nvPr>
            <p:ph idx="1"/>
          </p:nvPr>
        </p:nvSpPr>
        <p:spPr/>
        <p:txBody>
          <a:bodyPr/>
          <a:lstStyle/>
          <a:p>
            <a:r>
              <a:rPr lang="cs-CZ" dirty="0"/>
              <a:t>KOPŘIVA, Jan. Význam judikátů evropského soudního dvora pro harmonizaci daní v EU. </a:t>
            </a:r>
            <a:r>
              <a:rPr lang="cs-CZ" dirty="0">
                <a:hlinkClick r:id="rId2"/>
              </a:rPr>
              <a:t>https://www.law.muni.cz/sborniky/dny_prava_2009/files/prispevky/obecna_cast/Kopriva_Jan__1112_.pdf</a:t>
            </a:r>
            <a:endParaRPr lang="cs-CZ" dirty="0"/>
          </a:p>
          <a:p>
            <a:endParaRPr lang="cs-CZ" dirty="0"/>
          </a:p>
          <a:p>
            <a:r>
              <a:rPr lang="cs-CZ" dirty="0"/>
              <a:t>https://euroskop.cz/evropska-unie/instituce-eu/soudni-dvur-eu/soudni-dvur/ </a:t>
            </a:r>
          </a:p>
          <a:p>
            <a:endParaRPr lang="cs-CZ" dirty="0"/>
          </a:p>
        </p:txBody>
      </p:sp>
    </p:spTree>
    <p:extLst>
      <p:ext uri="{BB962C8B-B14F-4D97-AF65-F5344CB8AC3E}">
        <p14:creationId xmlns:p14="http://schemas.microsoft.com/office/powerpoint/2010/main" val="3607510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75C65-6D66-4673-8C1F-30E88C003861}"/>
              </a:ext>
            </a:extLst>
          </p:cNvPr>
          <p:cNvSpPr>
            <a:spLocks noGrp="1"/>
          </p:cNvSpPr>
          <p:nvPr>
            <p:ph type="title"/>
          </p:nvPr>
        </p:nvSpPr>
        <p:spPr/>
        <p:txBody>
          <a:bodyPr/>
          <a:lstStyle/>
          <a:p>
            <a:r>
              <a:rPr lang="cs-CZ" dirty="0"/>
              <a:t>Působnost SD</a:t>
            </a:r>
          </a:p>
        </p:txBody>
      </p:sp>
      <p:sp>
        <p:nvSpPr>
          <p:cNvPr id="3" name="Zástupný obsah 2">
            <a:extLst>
              <a:ext uri="{FF2B5EF4-FFF2-40B4-BE49-F238E27FC236}">
                <a16:creationId xmlns:a16="http://schemas.microsoft.com/office/drawing/2014/main" id="{704C9305-6145-412C-AB91-1AFD1F63F833}"/>
              </a:ext>
            </a:extLst>
          </p:cNvPr>
          <p:cNvSpPr>
            <a:spLocks noGrp="1"/>
          </p:cNvSpPr>
          <p:nvPr>
            <p:ph idx="1"/>
          </p:nvPr>
        </p:nvSpPr>
        <p:spPr/>
        <p:txBody>
          <a:bodyPr/>
          <a:lstStyle/>
          <a:p>
            <a:r>
              <a:rPr lang="cs-CZ" dirty="0"/>
              <a:t>Nese odpovědnost za jednotnost výkladu aplikace práva EU</a:t>
            </a:r>
          </a:p>
          <a:p>
            <a:r>
              <a:rPr lang="cs-CZ" dirty="0"/>
              <a:t>Kontroluje legitimitu rozhodování Rady a Evropské komise (vč. nečinnosti)</a:t>
            </a:r>
          </a:p>
          <a:p>
            <a:r>
              <a:rPr lang="cs-CZ" dirty="0"/>
              <a:t>Nemá pravomoc nad aplikací a interpretací vnitrostátního práva členských států s výjimkou případů, kdy se toto dostane do konfliktu s právem EU</a:t>
            </a:r>
          </a:p>
          <a:p>
            <a:r>
              <a:rPr lang="cs-CZ" dirty="0"/>
              <a:t>Dle Maastrichtské smlouvy možnost aktivního vynucení splnění rozhodnutí proti státům, které tak neučiní dobrovolně (pokuty, penále)</a:t>
            </a:r>
          </a:p>
        </p:txBody>
      </p:sp>
    </p:spTree>
    <p:extLst>
      <p:ext uri="{BB962C8B-B14F-4D97-AF65-F5344CB8AC3E}">
        <p14:creationId xmlns:p14="http://schemas.microsoft.com/office/powerpoint/2010/main" val="2309426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75C65-6D66-4673-8C1F-30E88C003861}"/>
              </a:ext>
            </a:extLst>
          </p:cNvPr>
          <p:cNvSpPr>
            <a:spLocks noGrp="1"/>
          </p:cNvSpPr>
          <p:nvPr>
            <p:ph type="title"/>
          </p:nvPr>
        </p:nvSpPr>
        <p:spPr/>
        <p:txBody>
          <a:bodyPr/>
          <a:lstStyle/>
          <a:p>
            <a:r>
              <a:rPr lang="cs-CZ" dirty="0"/>
              <a:t>Organizace SD</a:t>
            </a:r>
          </a:p>
        </p:txBody>
      </p:sp>
      <p:sp>
        <p:nvSpPr>
          <p:cNvPr id="3" name="Zástupný obsah 2">
            <a:extLst>
              <a:ext uri="{FF2B5EF4-FFF2-40B4-BE49-F238E27FC236}">
                <a16:creationId xmlns:a16="http://schemas.microsoft.com/office/drawing/2014/main" id="{704C9305-6145-412C-AB91-1AFD1F63F833}"/>
              </a:ext>
            </a:extLst>
          </p:cNvPr>
          <p:cNvSpPr>
            <a:spLocks noGrp="1"/>
          </p:cNvSpPr>
          <p:nvPr>
            <p:ph idx="1"/>
          </p:nvPr>
        </p:nvSpPr>
        <p:spPr/>
        <p:txBody>
          <a:bodyPr/>
          <a:lstStyle/>
          <a:p>
            <a:r>
              <a:rPr lang="cs-CZ" dirty="0"/>
              <a:t>27 soudců (vždy 1 z každého členského státu)</a:t>
            </a:r>
          </a:p>
          <a:p>
            <a:r>
              <a:rPr lang="cs-CZ" dirty="0"/>
              <a:t>11 generálních advokátů (jmenováni společnou dohodou vlád členských států)</a:t>
            </a:r>
          </a:p>
          <a:p>
            <a:r>
              <a:rPr lang="cs-CZ" dirty="0"/>
              <a:t>Osoby zaručující bezvýhradnou nezávislost a nestrannost</a:t>
            </a:r>
          </a:p>
          <a:p>
            <a:endParaRPr lang="cs-CZ" dirty="0"/>
          </a:p>
          <a:p>
            <a:r>
              <a:rPr lang="cs-CZ" dirty="0"/>
              <a:t>Plenární zasedání – výjimečně dle zakládajících Smluv</a:t>
            </a:r>
          </a:p>
          <a:p>
            <a:r>
              <a:rPr lang="cs-CZ" dirty="0"/>
              <a:t>Velký senát – 15 soudců – složité případy</a:t>
            </a:r>
          </a:p>
          <a:p>
            <a:r>
              <a:rPr lang="cs-CZ" dirty="0"/>
              <a:t>Senát – 3 nebo 5 soudců – obvyklé případy</a:t>
            </a:r>
          </a:p>
        </p:txBody>
      </p:sp>
    </p:spTree>
    <p:extLst>
      <p:ext uri="{BB962C8B-B14F-4D97-AF65-F5344CB8AC3E}">
        <p14:creationId xmlns:p14="http://schemas.microsoft.com/office/powerpoint/2010/main" val="761296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75C65-6D66-4673-8C1F-30E88C003861}"/>
              </a:ext>
            </a:extLst>
          </p:cNvPr>
          <p:cNvSpPr>
            <a:spLocks noGrp="1"/>
          </p:cNvSpPr>
          <p:nvPr>
            <p:ph type="title"/>
          </p:nvPr>
        </p:nvSpPr>
        <p:spPr/>
        <p:txBody>
          <a:bodyPr/>
          <a:lstStyle/>
          <a:p>
            <a:r>
              <a:rPr lang="cs-CZ" dirty="0"/>
              <a:t>Organizace SD</a:t>
            </a:r>
          </a:p>
        </p:txBody>
      </p:sp>
      <p:sp>
        <p:nvSpPr>
          <p:cNvPr id="3" name="Zástupný obsah 2">
            <a:extLst>
              <a:ext uri="{FF2B5EF4-FFF2-40B4-BE49-F238E27FC236}">
                <a16:creationId xmlns:a16="http://schemas.microsoft.com/office/drawing/2014/main" id="{704C9305-6145-412C-AB91-1AFD1F63F833}"/>
              </a:ext>
            </a:extLst>
          </p:cNvPr>
          <p:cNvSpPr>
            <a:spLocks noGrp="1"/>
          </p:cNvSpPr>
          <p:nvPr>
            <p:ph idx="1"/>
          </p:nvPr>
        </p:nvSpPr>
        <p:spPr/>
        <p:txBody>
          <a:bodyPr/>
          <a:lstStyle/>
          <a:p>
            <a:r>
              <a:rPr lang="cs-CZ" dirty="0"/>
              <a:t>Generální advokáti </a:t>
            </a:r>
          </a:p>
          <a:p>
            <a:pPr lvl="1"/>
            <a:r>
              <a:rPr lang="cs-CZ" dirty="0"/>
              <a:t>nápomocni soudu, úkolem je poskytnout soudu odborné, nezávislé a nestranné stanovisko k projednávanému případu</a:t>
            </a:r>
          </a:p>
          <a:p>
            <a:pPr lvl="1"/>
            <a:r>
              <a:rPr lang="cs-CZ" dirty="0"/>
              <a:t>Nereprezentují ani orgány Unie, ani jednu ze stran, ani veřejnost</a:t>
            </a:r>
          </a:p>
          <a:p>
            <a:pPr lvl="1"/>
            <a:r>
              <a:rPr lang="cs-CZ" dirty="0"/>
              <a:t>Slouží právu a spravedlnosti</a:t>
            </a:r>
          </a:p>
          <a:p>
            <a:pPr lvl="1"/>
            <a:endParaRPr lang="cs-CZ" dirty="0"/>
          </a:p>
          <a:p>
            <a:pPr marL="72000" indent="0">
              <a:buNone/>
            </a:pPr>
            <a:endParaRPr lang="cs-CZ" dirty="0"/>
          </a:p>
          <a:p>
            <a:endParaRPr lang="cs-CZ" dirty="0"/>
          </a:p>
        </p:txBody>
      </p:sp>
    </p:spTree>
    <p:extLst>
      <p:ext uri="{BB962C8B-B14F-4D97-AF65-F5344CB8AC3E}">
        <p14:creationId xmlns:p14="http://schemas.microsoft.com/office/powerpoint/2010/main" val="1785884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75C65-6D66-4673-8C1F-30E88C003861}"/>
              </a:ext>
            </a:extLst>
          </p:cNvPr>
          <p:cNvSpPr>
            <a:spLocks noGrp="1"/>
          </p:cNvSpPr>
          <p:nvPr>
            <p:ph type="title"/>
          </p:nvPr>
        </p:nvSpPr>
        <p:spPr/>
        <p:txBody>
          <a:bodyPr/>
          <a:lstStyle/>
          <a:p>
            <a:r>
              <a:rPr lang="cs-CZ" dirty="0"/>
              <a:t>Soud prvního stupně</a:t>
            </a:r>
          </a:p>
        </p:txBody>
      </p:sp>
      <p:sp>
        <p:nvSpPr>
          <p:cNvPr id="3" name="Zástupný obsah 2">
            <a:extLst>
              <a:ext uri="{FF2B5EF4-FFF2-40B4-BE49-F238E27FC236}">
                <a16:creationId xmlns:a16="http://schemas.microsoft.com/office/drawing/2014/main" id="{704C9305-6145-412C-AB91-1AFD1F63F833}"/>
              </a:ext>
            </a:extLst>
          </p:cNvPr>
          <p:cNvSpPr>
            <a:spLocks noGrp="1"/>
          </p:cNvSpPr>
          <p:nvPr>
            <p:ph idx="1"/>
          </p:nvPr>
        </p:nvSpPr>
        <p:spPr/>
        <p:txBody>
          <a:bodyPr/>
          <a:lstStyle/>
          <a:p>
            <a:r>
              <a:rPr lang="cs-CZ" dirty="0"/>
              <a:t>Od roku 1988</a:t>
            </a:r>
          </a:p>
          <a:p>
            <a:r>
              <a:rPr lang="cs-CZ" dirty="0"/>
              <a:t>Samostatná instance (potvrzenou Smlouvou z Nice)</a:t>
            </a:r>
          </a:p>
          <a:p>
            <a:r>
              <a:rPr lang="cs-CZ" dirty="0"/>
              <a:t>= Tribunál</a:t>
            </a:r>
          </a:p>
        </p:txBody>
      </p:sp>
    </p:spTree>
    <p:extLst>
      <p:ext uri="{BB962C8B-B14F-4D97-AF65-F5344CB8AC3E}">
        <p14:creationId xmlns:p14="http://schemas.microsoft.com/office/powerpoint/2010/main" val="2241180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75C65-6D66-4673-8C1F-30E88C003861}"/>
              </a:ext>
            </a:extLst>
          </p:cNvPr>
          <p:cNvSpPr>
            <a:spLocks noGrp="1"/>
          </p:cNvSpPr>
          <p:nvPr>
            <p:ph type="title"/>
          </p:nvPr>
        </p:nvSpPr>
        <p:spPr/>
        <p:txBody>
          <a:bodyPr/>
          <a:lstStyle/>
          <a:p>
            <a:r>
              <a:rPr lang="cs-CZ" dirty="0"/>
              <a:t>Případy SD</a:t>
            </a:r>
          </a:p>
        </p:txBody>
      </p:sp>
      <p:sp>
        <p:nvSpPr>
          <p:cNvPr id="3" name="Zástupný obsah 2">
            <a:extLst>
              <a:ext uri="{FF2B5EF4-FFF2-40B4-BE49-F238E27FC236}">
                <a16:creationId xmlns:a16="http://schemas.microsoft.com/office/drawing/2014/main" id="{704C9305-6145-412C-AB91-1AFD1F63F833}"/>
              </a:ext>
            </a:extLst>
          </p:cNvPr>
          <p:cNvSpPr>
            <a:spLocks noGrp="1"/>
          </p:cNvSpPr>
          <p:nvPr>
            <p:ph idx="1"/>
          </p:nvPr>
        </p:nvSpPr>
        <p:spPr/>
        <p:txBody>
          <a:bodyPr/>
          <a:lstStyle/>
          <a:p>
            <a:r>
              <a:rPr lang="cs-CZ" dirty="0"/>
              <a:t>Výhradní právo stanovit, jak interpretovat právo EU a jak ho uplatňovat, současně provádí i jiné druhy řízení</a:t>
            </a:r>
          </a:p>
          <a:p>
            <a:pPr lvl="1"/>
            <a:r>
              <a:rPr lang="cs-CZ" b="1" dirty="0"/>
              <a:t>Řízení o žalobě proti členské zemi</a:t>
            </a:r>
            <a:r>
              <a:rPr lang="cs-CZ" dirty="0"/>
              <a:t>, jež nesplnila povinnost vyplývající ze smluv</a:t>
            </a:r>
          </a:p>
          <a:p>
            <a:pPr lvl="1"/>
            <a:r>
              <a:rPr lang="cs-CZ" b="1" dirty="0"/>
              <a:t>Řízení proti Radě, Komisi, EP, Evropské centrální bance </a:t>
            </a:r>
            <a:r>
              <a:rPr lang="cs-CZ" dirty="0"/>
              <a:t>v případě, kdy přijali právní akt, jež je v rozporu s primárním právem, nebo svou nečinností porušily svou povinnost jednat</a:t>
            </a:r>
          </a:p>
        </p:txBody>
      </p:sp>
    </p:spTree>
    <p:extLst>
      <p:ext uri="{BB962C8B-B14F-4D97-AF65-F5344CB8AC3E}">
        <p14:creationId xmlns:p14="http://schemas.microsoft.com/office/powerpoint/2010/main" val="3775418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75C65-6D66-4673-8C1F-30E88C003861}"/>
              </a:ext>
            </a:extLst>
          </p:cNvPr>
          <p:cNvSpPr>
            <a:spLocks noGrp="1"/>
          </p:cNvSpPr>
          <p:nvPr>
            <p:ph type="title"/>
          </p:nvPr>
        </p:nvSpPr>
        <p:spPr/>
        <p:txBody>
          <a:bodyPr/>
          <a:lstStyle/>
          <a:p>
            <a:r>
              <a:rPr lang="cs-CZ" dirty="0"/>
              <a:t>Řízení před SD</a:t>
            </a:r>
          </a:p>
        </p:txBody>
      </p:sp>
      <p:sp>
        <p:nvSpPr>
          <p:cNvPr id="3" name="Zástupný obsah 2">
            <a:extLst>
              <a:ext uri="{FF2B5EF4-FFF2-40B4-BE49-F238E27FC236}">
                <a16:creationId xmlns:a16="http://schemas.microsoft.com/office/drawing/2014/main" id="{704C9305-6145-412C-AB91-1AFD1F63F833}"/>
              </a:ext>
            </a:extLst>
          </p:cNvPr>
          <p:cNvSpPr>
            <a:spLocks noGrp="1"/>
          </p:cNvSpPr>
          <p:nvPr>
            <p:ph idx="1"/>
          </p:nvPr>
        </p:nvSpPr>
        <p:spPr/>
        <p:txBody>
          <a:bodyPr/>
          <a:lstStyle/>
          <a:p>
            <a:r>
              <a:rPr lang="cs-CZ" dirty="0"/>
              <a:t>Přímé žaloby</a:t>
            </a:r>
          </a:p>
          <a:p>
            <a:pPr lvl="1"/>
            <a:r>
              <a:rPr lang="cs-CZ" dirty="0"/>
              <a:t>Podává EK, EP, Rada EU nebo Účetní dvůr, Evropská centrální banka či Výbor regionů, nebo jakýkoli členský stát EU či jednotlivec, který se cítí být poškozen činností evropských institucí či evropským právem</a:t>
            </a:r>
          </a:p>
          <a:p>
            <a:r>
              <a:rPr lang="cs-CZ" dirty="0"/>
              <a:t>Řízení o předběžné otázce</a:t>
            </a:r>
          </a:p>
          <a:p>
            <a:pPr lvl="1"/>
            <a:r>
              <a:rPr lang="cs-CZ" dirty="0"/>
              <a:t>Požadavek vznáší soudy nebo tribunály členských států, jestliže své rozhodnutí potřebují podložit rozhodnutím v otázce týkající se evropského práva. </a:t>
            </a:r>
          </a:p>
          <a:p>
            <a:pPr lvl="1"/>
            <a:r>
              <a:rPr lang="cs-CZ" dirty="0"/>
              <a:t>Rozhodnutí SD EU je poté závazné v tom smyslu, že konkrétní národní soud musí uplatnit principy práva Unie tak, jak mu byly interpretovány SD EU. </a:t>
            </a:r>
          </a:p>
          <a:p>
            <a:pPr lvl="1"/>
            <a:r>
              <a:rPr lang="cs-CZ" dirty="0"/>
              <a:t>Při projednávání je používán jazyk vnitrostátního soudu, který o řízení požádal. </a:t>
            </a:r>
          </a:p>
          <a:p>
            <a:pPr lvl="1"/>
            <a:r>
              <a:rPr lang="cs-CZ" dirty="0"/>
              <a:t>Ačkoliv rozhodnutí SD EU v řízení o předběžné otázce nejsou formálně-právně obecně závazné a nemají charakter precedentů, prakticky se jich přidržují ve své rozhodovací praxi všechny evropské soudy.</a:t>
            </a:r>
          </a:p>
        </p:txBody>
      </p:sp>
    </p:spTree>
    <p:extLst>
      <p:ext uri="{BB962C8B-B14F-4D97-AF65-F5344CB8AC3E}">
        <p14:creationId xmlns:p14="http://schemas.microsoft.com/office/powerpoint/2010/main" val="190263445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0</TotalTime>
  <Words>3051</Words>
  <Application>Microsoft Office PowerPoint</Application>
  <PresentationFormat>Širokoúhlá obrazovka</PresentationFormat>
  <Paragraphs>160</Paragraphs>
  <Slides>32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32</vt:i4>
      </vt:variant>
    </vt:vector>
  </HeadingPairs>
  <TitlesOfParts>
    <vt:vector size="36" baseType="lpstr">
      <vt:lpstr>Arial</vt:lpstr>
      <vt:lpstr>Tahoma</vt:lpstr>
      <vt:lpstr>Wingdings</vt:lpstr>
      <vt:lpstr>Prezentace_MU_CZ</vt:lpstr>
      <vt:lpstr>Role SD EU v daňovém právu</vt:lpstr>
      <vt:lpstr>Soudní dvůr</vt:lpstr>
      <vt:lpstr>Soudní dvůr</vt:lpstr>
      <vt:lpstr>Působnost SD</vt:lpstr>
      <vt:lpstr>Organizace SD</vt:lpstr>
      <vt:lpstr>Organizace SD</vt:lpstr>
      <vt:lpstr>Soud prvního stupně</vt:lpstr>
      <vt:lpstr>Případy SD</vt:lpstr>
      <vt:lpstr>Řízení před SD</vt:lpstr>
      <vt:lpstr>Řízení před SD</vt:lpstr>
      <vt:lpstr>Harmonizace daní</vt:lpstr>
      <vt:lpstr>Harmonizace daní</vt:lpstr>
      <vt:lpstr>Význam SD EU v oblasti daňové harmonizace</vt:lpstr>
      <vt:lpstr>Judikatura SD EU</vt:lpstr>
      <vt:lpstr>Judikatura SD EU</vt:lpstr>
      <vt:lpstr>Judikatura SD EU v oblasti přímých daní</vt:lpstr>
      <vt:lpstr>Judikatura SD EU v oblasti přímých daní</vt:lpstr>
      <vt:lpstr>Judikatura SD EU v oblasti přímých daní</vt:lpstr>
      <vt:lpstr>Judikatura SD EU v oblasti přímých daní</vt:lpstr>
      <vt:lpstr>Judikatura SD EU v oblasti přímých daní</vt:lpstr>
      <vt:lpstr>Judikatura SD EU v oblasti nepřímých daní</vt:lpstr>
      <vt:lpstr>Judikatura SD EU v oblasti nepřímých daní</vt:lpstr>
      <vt:lpstr>Judikatura SD EU v oblasti nepřímých daní</vt:lpstr>
      <vt:lpstr>Koncept „podvodu na DPH“</vt:lpstr>
      <vt:lpstr>Koncept „podvodu na DPH“</vt:lpstr>
      <vt:lpstr>Koncept „podvodu na DPH“</vt:lpstr>
      <vt:lpstr>Koncept „podvodu na DPH“</vt:lpstr>
      <vt:lpstr>Rozhodování o předběžné otázce</vt:lpstr>
      <vt:lpstr>Rozhodování o předběžné otázce</vt:lpstr>
      <vt:lpstr>Dopad rozhodnutí SD EU na české právo</vt:lpstr>
      <vt:lpstr>     Děkuji za pozornost!</vt:lpstr>
      <vt:lpstr>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Kontrola poskytování dotací</dc:title>
  <dc:creator>JN</dc:creator>
  <cp:lastModifiedBy>Jan Neckář</cp:lastModifiedBy>
  <cp:revision>84</cp:revision>
  <cp:lastPrinted>1601-01-01T00:00:00Z</cp:lastPrinted>
  <dcterms:created xsi:type="dcterms:W3CDTF">2020-12-10T09:33:34Z</dcterms:created>
  <dcterms:modified xsi:type="dcterms:W3CDTF">2022-04-27T10:59:27Z</dcterms:modified>
</cp:coreProperties>
</file>