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8"/>
  </p:notesMasterIdLst>
  <p:handoutMasterIdLst>
    <p:handoutMasterId r:id="rId19"/>
  </p:handoutMasterIdLst>
  <p:sldIdLst>
    <p:sldId id="256" r:id="rId2"/>
    <p:sldId id="277" r:id="rId3"/>
    <p:sldId id="278" r:id="rId4"/>
    <p:sldId id="281"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x="9145588"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guide id="11" pos="321">
          <p15:clr>
            <a:srgbClr val="A4A3A4"/>
          </p15:clr>
        </p15:guide>
        <p15:guide id="12" pos="5419">
          <p15:clr>
            <a:srgbClr val="A4A3A4"/>
          </p15:clr>
        </p15:guide>
        <p15:guide id="13" pos="682">
          <p15:clr>
            <a:srgbClr val="A4A3A4"/>
          </p15:clr>
        </p15:guide>
        <p15:guide id="14" pos="2766">
          <p15:clr>
            <a:srgbClr val="A4A3A4"/>
          </p15:clr>
        </p15:guide>
        <p15:guide id="15" pos="2977">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127" d="100"/>
          <a:sy n="127" d="100"/>
        </p:scale>
        <p:origin x="1266" y="114"/>
      </p:cViewPr>
      <p:guideLst>
        <p:guide orient="horz" pos="1120"/>
        <p:guide orient="horz" pos="1272"/>
        <p:guide orient="horz" pos="715"/>
        <p:guide orient="horz" pos="3861"/>
        <p:guide orient="horz" pos="3944"/>
        <p:guide pos="428"/>
        <p:guide pos="7224"/>
        <p:guide pos="909"/>
        <p:guide pos="3688"/>
        <p:guide pos="3968"/>
        <p:guide pos="321"/>
        <p:guide pos="5419"/>
        <p:guide pos="682"/>
        <p:guide pos="2766"/>
        <p:guide pos="2977"/>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káš Potěšil" userId="55e8e81d-a3dd-4a27-8785-501dd2148269" providerId="ADAL" clId="{653EF824-1B33-451C-AE8F-AE6E87F1BE14}"/>
    <pc:docChg chg="modSld">
      <pc:chgData name="Lukáš Potěšil" userId="55e8e81d-a3dd-4a27-8785-501dd2148269" providerId="ADAL" clId="{653EF824-1B33-451C-AE8F-AE6E87F1BE14}" dt="2024-03-13T16:43:52.847" v="5" actId="20577"/>
      <pc:docMkLst>
        <pc:docMk/>
      </pc:docMkLst>
      <pc:sldChg chg="modSp mod">
        <pc:chgData name="Lukáš Potěšil" userId="55e8e81d-a3dd-4a27-8785-501dd2148269" providerId="ADAL" clId="{653EF824-1B33-451C-AE8F-AE6E87F1BE14}" dt="2024-03-13T16:43:52.847" v="5" actId="20577"/>
        <pc:sldMkLst>
          <pc:docMk/>
          <pc:sldMk cId="3358711652" sldId="256"/>
        </pc:sldMkLst>
        <pc:spChg chg="mod">
          <ac:chgData name="Lukáš Potěšil" userId="55e8e81d-a3dd-4a27-8785-501dd2148269" providerId="ADAL" clId="{653EF824-1B33-451C-AE8F-AE6E87F1BE14}" dt="2024-03-13T16:43:52.847" v="5" actId="20577"/>
          <ac:spMkLst>
            <pc:docMk/>
            <pc:sldMk cId="3358711652" sldId="256"/>
            <ac:spMk id="5"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endParaRPr lang="cs-CZ" dirty="0"/>
          </a:p>
        </p:txBody>
      </p:sp>
      <p:pic>
        <p:nvPicPr>
          <p:cNvPr id="11" name="Obrázek 10">
            <a:extLst>
              <a:ext uri="{FF2B5EF4-FFF2-40B4-BE49-F238E27FC236}">
                <a16:creationId xmlns:a16="http://schemas.microsoft.com/office/drawing/2014/main" id="{B229B6B9-1460-4014-8B8A-5645913D2C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754"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540092" y="718713"/>
            <a:ext cx="3915681" cy="3204001"/>
          </a:xfrm>
        </p:spPr>
        <p:txBody>
          <a:bodyPr/>
          <a:lstStyle/>
          <a:p>
            <a:pPr lvl="0"/>
            <a:r>
              <a:rPr lang="cs-CZ"/>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54009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540637" y="4068000"/>
            <a:ext cx="3915680" cy="360000"/>
          </a:xfrm>
        </p:spPr>
        <p:txBody>
          <a:bodyPr/>
          <a:lstStyle>
            <a:lvl1pPr>
              <a:lnSpc>
                <a:spcPts val="1100"/>
              </a:lnSpc>
              <a:defRPr sz="900" b="1"/>
            </a:lvl1pPr>
          </a:lstStyle>
          <a:p>
            <a:pPr lvl="0"/>
            <a:r>
              <a:rPr lang="cs-CZ"/>
              <a:t>Kliknutím lze upravit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468927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4689817" y="4068000"/>
            <a:ext cx="3915680" cy="360000"/>
          </a:xfrm>
        </p:spPr>
        <p:txBody>
          <a:bodyPr/>
          <a:lstStyle>
            <a:lvl1pPr>
              <a:lnSpc>
                <a:spcPts val="1100"/>
              </a:lnSpc>
              <a:defRPr sz="900" b="1"/>
            </a:lvl1pPr>
          </a:lstStyle>
          <a:p>
            <a:pPr lvl="0"/>
            <a:r>
              <a:rPr lang="cs-CZ"/>
              <a:t>Kliknutím lze upravit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4689273" y="718713"/>
            <a:ext cx="3915681" cy="3204001"/>
          </a:xfrm>
        </p:spPr>
        <p:txBody>
          <a:bodyPr/>
          <a:lstStyle/>
          <a:p>
            <a:pPr lvl="0"/>
            <a:r>
              <a:rPr lang="cs-CZ"/>
              <a:t>Kliknutím lze upravit styly předlohy textu.</a:t>
            </a:r>
          </a:p>
        </p:txBody>
      </p:sp>
      <p:pic>
        <p:nvPicPr>
          <p:cNvPr id="16" name="Obrázek 15">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94" y="6228000"/>
            <a:ext cx="5941032"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310554" y="6228000"/>
            <a:ext cx="189033"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9145588"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C251B53-6C8B-4F0B-8824-504A47FFD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6133"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sp>
        <p:nvSpPr>
          <p:cNvPr id="3" name="Zástupný symbol pro zápatí 1"/>
          <p:cNvSpPr>
            <a:spLocks noGrp="1"/>
          </p:cNvSpPr>
          <p:nvPr>
            <p:ph type="ftr" sz="quarter" idx="10"/>
          </p:nvPr>
        </p:nvSpPr>
        <p:spPr>
          <a:xfrm>
            <a:off x="540094" y="6228000"/>
            <a:ext cx="5941032"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310554" y="6228000"/>
            <a:ext cx="189033"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pic>
        <p:nvPicPr>
          <p:cNvPr id="5" name="Obrázek 4">
            <a:extLst>
              <a:ext uri="{FF2B5EF4-FFF2-40B4-BE49-F238E27FC236}">
                <a16:creationId xmlns:a16="http://schemas.microsoft.com/office/drawing/2014/main" id="{F8393F8C-A31C-4CAB-9887-50F0DCCDF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8877" y="2019299"/>
            <a:ext cx="4106255" cy="2833317"/>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540094" y="6228000"/>
            <a:ext cx="5941032"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310554" y="6228000"/>
            <a:ext cx="189033"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pic>
        <p:nvPicPr>
          <p:cNvPr id="6" name="Obráze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7994" y="2434289"/>
            <a:ext cx="7187994" cy="186355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94" y="6228000"/>
            <a:ext cx="5941032"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11" name="Obrázek 10">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endParaRPr lang="cs-CZ" dirty="0"/>
          </a:p>
        </p:txBody>
      </p:sp>
      <p:pic>
        <p:nvPicPr>
          <p:cNvPr id="10" name="Obrázek 9">
            <a:extLst>
              <a:ext uri="{FF2B5EF4-FFF2-40B4-BE49-F238E27FC236}">
                <a16:creationId xmlns:a16="http://schemas.microsoft.com/office/drawing/2014/main" id="{0048F454-420A-4E72-98B5-76C7E9DB3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101"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540638" y="1296001"/>
            <a:ext cx="3915680"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4689273" y="1290515"/>
            <a:ext cx="3915680"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22" name="Zástupný symbol pro obsah 2"/>
          <p:cNvSpPr>
            <a:spLocks noGrp="1"/>
          </p:cNvSpPr>
          <p:nvPr>
            <p:ph idx="1"/>
          </p:nvPr>
        </p:nvSpPr>
        <p:spPr>
          <a:xfrm>
            <a:off x="540094" y="169200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4689274" y="169027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539447" y="1695075"/>
            <a:ext cx="3914489" cy="3896711"/>
          </a:xfrm>
        </p:spPr>
        <p:txBody>
          <a:bodyPr/>
          <a:lstStyle/>
          <a:p>
            <a:pPr lvl="0"/>
            <a:r>
              <a:rPr lang="cs-CZ"/>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Kliknutím lze upravit styly předlohy textu.</a:t>
            </a:r>
          </a:p>
        </p:txBody>
      </p:sp>
      <p:sp>
        <p:nvSpPr>
          <p:cNvPr id="12" name="Zástupný symbol pro obsah 2"/>
          <p:cNvSpPr>
            <a:spLocks noGrp="1"/>
          </p:cNvSpPr>
          <p:nvPr>
            <p:ph idx="28"/>
          </p:nvPr>
        </p:nvSpPr>
        <p:spPr>
          <a:xfrm>
            <a:off x="4689274" y="1667024"/>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3330579" y="1692003"/>
            <a:ext cx="2484075" cy="2230711"/>
          </a:xfrm>
        </p:spPr>
        <p:txBody>
          <a:bodyPr/>
          <a:lstStyle/>
          <a:p>
            <a:pPr lvl="0"/>
            <a:r>
              <a:rPr lang="cs-CZ"/>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540093"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3330579"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6121963" y="4414270"/>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540638" y="4025136"/>
            <a:ext cx="2484075" cy="216000"/>
          </a:xfrm>
        </p:spPr>
        <p:txBody>
          <a:bodyPr anchor="ctr"/>
          <a:lstStyle>
            <a:lvl1pPr>
              <a:lnSpc>
                <a:spcPts val="1100"/>
              </a:lnSpc>
              <a:defRPr sz="1000" b="0"/>
            </a:lvl1pPr>
          </a:lstStyle>
          <a:p>
            <a:pPr lvl="0"/>
            <a:r>
              <a:rPr lang="cs-CZ"/>
              <a:t>Kliknutím lze upravit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3330935" y="4025136"/>
            <a:ext cx="2484075" cy="216000"/>
          </a:xfrm>
        </p:spPr>
        <p:txBody>
          <a:bodyPr anchor="ctr"/>
          <a:lstStyle>
            <a:lvl1pPr>
              <a:lnSpc>
                <a:spcPts val="1100"/>
              </a:lnSpc>
              <a:defRPr sz="1000" b="0"/>
            </a:lvl1pPr>
          </a:lstStyle>
          <a:p>
            <a:pPr lvl="0"/>
            <a:r>
              <a:rPr lang="cs-CZ"/>
              <a:t>Kliknutím lze upravit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6122140" y="4025136"/>
            <a:ext cx="2484075" cy="216000"/>
          </a:xfrm>
        </p:spPr>
        <p:txBody>
          <a:bodyPr anchor="ctr"/>
          <a:lstStyle>
            <a:lvl1pPr>
              <a:lnSpc>
                <a:spcPts val="1100"/>
              </a:lnSpc>
              <a:defRPr sz="1000" b="0"/>
            </a:lvl1pPr>
          </a:lstStyle>
          <a:p>
            <a:pPr lvl="0"/>
            <a:r>
              <a:rPr lang="cs-CZ"/>
              <a:t>Kliknutím lze upravit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540093" y="1692003"/>
            <a:ext cx="2484075" cy="2230711"/>
          </a:xfrm>
        </p:spPr>
        <p:txBody>
          <a:bodyPr/>
          <a:lstStyle/>
          <a:p>
            <a:pPr lvl="0"/>
            <a:r>
              <a:rPr lang="cs-CZ"/>
              <a:t>Kliknutím lze upravit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6121064" y="1692003"/>
            <a:ext cx="2484075" cy="2230711"/>
          </a:xfrm>
        </p:spPr>
        <p:txBody>
          <a:bodyPr/>
          <a:lstStyle/>
          <a:p>
            <a:pPr lvl="0"/>
            <a:r>
              <a:rPr lang="cs-CZ"/>
              <a:t>Kliknutím lze upravit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pic>
        <p:nvPicPr>
          <p:cNvPr id="22" name="Obrázek 21">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4704976" y="692150"/>
            <a:ext cx="3901418"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539447" y="692151"/>
            <a:ext cx="3914489" cy="4899635"/>
          </a:xfrm>
        </p:spPr>
        <p:txBody>
          <a:bodyPr/>
          <a:lstStyle/>
          <a:p>
            <a:pPr lvl="0"/>
            <a:r>
              <a:rPr lang="cs-CZ"/>
              <a:t>Kliknutím lze upravit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Kliknutím lze upravit styly předlohy textu.</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540094" y="692150"/>
            <a:ext cx="8066301"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94" y="6228000"/>
            <a:ext cx="5941032"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310554" y="6228000"/>
            <a:ext cx="189033"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94" y="720000"/>
            <a:ext cx="8066301"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93" y="1872000"/>
            <a:ext cx="8066301"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uitgeverijparis.nl/nl/tijdschriften-online/review-of-european-administrative-law-reala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pPr algn="ctr"/>
            <a:r>
              <a:rPr lang="cs-CZ" dirty="0"/>
              <a:t>MV858K Evropské správní právo </a:t>
            </a:r>
            <a:br>
              <a:rPr lang="cs-CZ" dirty="0"/>
            </a:br>
            <a:endParaRPr lang="cs-CZ" dirty="0"/>
          </a:p>
        </p:txBody>
      </p:sp>
      <p:sp>
        <p:nvSpPr>
          <p:cNvPr id="5" name="Podnadpis 4"/>
          <p:cNvSpPr>
            <a:spLocks noGrp="1"/>
          </p:cNvSpPr>
          <p:nvPr>
            <p:ph type="subTitle" idx="1"/>
          </p:nvPr>
        </p:nvSpPr>
        <p:spPr/>
        <p:txBody>
          <a:bodyPr/>
          <a:lstStyle/>
          <a:p>
            <a:pPr algn="ctr"/>
            <a:r>
              <a:rPr lang="cs-CZ" dirty="0"/>
              <a:t>2. přednáška</a:t>
            </a:r>
          </a:p>
          <a:p>
            <a:pPr algn="ctr"/>
            <a:r>
              <a:rPr lang="cs-CZ" dirty="0"/>
              <a:t>JUDr. Lukáš Potěšil, Ph.D. </a:t>
            </a:r>
          </a:p>
          <a:p>
            <a:pPr algn="ctr"/>
            <a:r>
              <a:rPr lang="cs-CZ" dirty="0"/>
              <a:t>13. 3. </a:t>
            </a:r>
            <a:r>
              <a:rPr lang="cs-CZ"/>
              <a:t>2024</a:t>
            </a:r>
            <a:endParaRPr lang="cs-CZ" dirty="0"/>
          </a:p>
        </p:txBody>
      </p:sp>
    </p:spTree>
    <p:extLst>
      <p:ext uri="{BB962C8B-B14F-4D97-AF65-F5344CB8AC3E}">
        <p14:creationId xmlns:p14="http://schemas.microsoft.com/office/powerpoint/2010/main" val="3358711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Europeizace</a:t>
            </a:r>
          </a:p>
        </p:txBody>
      </p:sp>
      <p:pic>
        <p:nvPicPr>
          <p:cNvPr id="6" name="Zástupný symbol pro obsah 5"/>
          <p:cNvPicPr>
            <a:picLocks noGrp="1" noChangeAspect="1"/>
          </p:cNvPicPr>
          <p:nvPr>
            <p:ph idx="1"/>
          </p:nvPr>
        </p:nvPicPr>
        <p:blipFill>
          <a:blip r:embed="rId2"/>
          <a:stretch>
            <a:fillRect/>
          </a:stretch>
        </p:blipFill>
        <p:spPr>
          <a:xfrm>
            <a:off x="1067290" y="1704796"/>
            <a:ext cx="7011008" cy="4115157"/>
          </a:xfrm>
          <a:prstGeom prst="rect">
            <a:avLst/>
          </a:prstGeom>
        </p:spPr>
      </p:pic>
    </p:spTree>
    <p:extLst>
      <p:ext uri="{BB962C8B-B14F-4D97-AF65-F5344CB8AC3E}">
        <p14:creationId xmlns:p14="http://schemas.microsoft.com/office/powerpoint/2010/main" val="2800851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Europeizace</a:t>
            </a:r>
          </a:p>
        </p:txBody>
      </p:sp>
      <p:sp>
        <p:nvSpPr>
          <p:cNvPr id="5" name="Zástupný symbol pro obsah 4"/>
          <p:cNvSpPr>
            <a:spLocks noGrp="1"/>
          </p:cNvSpPr>
          <p:nvPr>
            <p:ph idx="1"/>
          </p:nvPr>
        </p:nvSpPr>
        <p:spPr/>
        <p:txBody>
          <a:bodyPr/>
          <a:lstStyle/>
          <a:p>
            <a:pPr algn="just">
              <a:lnSpc>
                <a:spcPct val="100000"/>
              </a:lnSpc>
              <a:buClr>
                <a:srgbClr val="7D1E1E"/>
              </a:buClr>
              <a:buFont typeface="Wingdings" panose="05000000000000000000" pitchFamily="2" charset="2"/>
              <a:buChar char="q"/>
            </a:pPr>
            <a:r>
              <a:rPr lang="cs-CZ" altLang="cs-CZ" sz="2400" dirty="0"/>
              <a:t>Inspirační základny:</a:t>
            </a:r>
          </a:p>
          <a:p>
            <a:pPr algn="just">
              <a:lnSpc>
                <a:spcPct val="100000"/>
              </a:lnSpc>
              <a:buClr>
                <a:srgbClr val="7D1E1E"/>
              </a:buClr>
              <a:buFont typeface="Arial" panose="020B0604020202020204" pitchFamily="34" charset="0"/>
              <a:buChar char="•"/>
            </a:pPr>
            <a:r>
              <a:rPr lang="cs-CZ" altLang="cs-CZ" sz="2400" dirty="0"/>
              <a:t>Europeizace </a:t>
            </a:r>
            <a:r>
              <a:rPr lang="cs-CZ" altLang="cs-CZ" sz="2400" b="1" dirty="0"/>
              <a:t>dobrovolná</a:t>
            </a:r>
            <a:r>
              <a:rPr lang="cs-CZ" altLang="cs-CZ" sz="2400" dirty="0"/>
              <a:t> – RE (neprávní aspekty), podobnost</a:t>
            </a:r>
          </a:p>
          <a:p>
            <a:pPr algn="just">
              <a:lnSpc>
                <a:spcPct val="100000"/>
              </a:lnSpc>
              <a:buClr>
                <a:srgbClr val="7D1E1E"/>
              </a:buClr>
              <a:buFont typeface="Arial" panose="020B0604020202020204" pitchFamily="34" charset="0"/>
              <a:buChar char="•"/>
            </a:pPr>
            <a:r>
              <a:rPr lang="cs-CZ" altLang="cs-CZ" sz="2400" dirty="0"/>
              <a:t>Europeizace </a:t>
            </a:r>
            <a:r>
              <a:rPr lang="cs-CZ" altLang="cs-CZ" sz="2400" b="1" dirty="0"/>
              <a:t>nucená</a:t>
            </a:r>
            <a:r>
              <a:rPr lang="cs-CZ" altLang="cs-CZ" sz="2400" dirty="0"/>
              <a:t> – EU (právní aspekty – povinnost), shodnost až jednotnost, „</a:t>
            </a:r>
            <a:r>
              <a:rPr lang="cs-CZ" altLang="cs-CZ" sz="2400" i="1" dirty="0"/>
              <a:t>prohlubující se europeizace</a:t>
            </a:r>
            <a:r>
              <a:rPr lang="cs-CZ" altLang="cs-CZ" sz="2400" dirty="0"/>
              <a:t>“, vliv EU na přípravu a implementaci členskými státy</a:t>
            </a:r>
          </a:p>
          <a:p>
            <a:pPr algn="just">
              <a:lnSpc>
                <a:spcPct val="100000"/>
              </a:lnSpc>
              <a:buClr>
                <a:srgbClr val="7D1E1E"/>
              </a:buClr>
              <a:buFont typeface="Arial" panose="020B0604020202020204" pitchFamily="34" charset="0"/>
              <a:buChar char="•"/>
            </a:pPr>
            <a:r>
              <a:rPr lang="cs-CZ" altLang="cs-CZ" sz="2400" dirty="0"/>
              <a:t>Původně bylo odlišné zaměření (lidská práva x trh)</a:t>
            </a:r>
          </a:p>
          <a:p>
            <a:pPr>
              <a:lnSpc>
                <a:spcPct val="100000"/>
              </a:lnSpc>
            </a:pPr>
            <a:endParaRPr lang="cs-CZ" sz="2400" dirty="0"/>
          </a:p>
        </p:txBody>
      </p:sp>
    </p:spTree>
    <p:extLst>
      <p:ext uri="{BB962C8B-B14F-4D97-AF65-F5344CB8AC3E}">
        <p14:creationId xmlns:p14="http://schemas.microsoft.com/office/powerpoint/2010/main" val="103443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a:t>Rada Evropy</a:t>
            </a:r>
          </a:p>
        </p:txBody>
      </p:sp>
      <p:sp>
        <p:nvSpPr>
          <p:cNvPr id="5" name="Zástupný symbol pro obsah 4"/>
          <p:cNvSpPr>
            <a:spLocks noGrp="1"/>
          </p:cNvSpPr>
          <p:nvPr>
            <p:ph idx="1"/>
          </p:nvPr>
        </p:nvSpPr>
        <p:spPr/>
        <p:txBody>
          <a:bodyPr/>
          <a:lstStyle/>
          <a:p>
            <a:pPr algn="just">
              <a:lnSpc>
                <a:spcPct val="100000"/>
              </a:lnSpc>
              <a:buClr>
                <a:srgbClr val="7D1E1E"/>
              </a:buClr>
              <a:buFont typeface="Wingdings" panose="05000000000000000000" pitchFamily="2" charset="2"/>
              <a:buChar char="q"/>
            </a:pPr>
            <a:r>
              <a:rPr lang="cs-CZ" altLang="cs-CZ" sz="2400" dirty="0"/>
              <a:t>Mezinárodní organizace (1949) - statut</a:t>
            </a:r>
          </a:p>
          <a:p>
            <a:pPr algn="just">
              <a:lnSpc>
                <a:spcPct val="100000"/>
              </a:lnSpc>
              <a:buClr>
                <a:srgbClr val="7D1E1E"/>
              </a:buClr>
              <a:buFont typeface="Arial" panose="020B0604020202020204" pitchFamily="34" charset="0"/>
              <a:buChar char="•"/>
            </a:pPr>
            <a:r>
              <a:rPr lang="cs-CZ" altLang="cs-CZ" sz="2400" b="1" dirty="0"/>
              <a:t>Orgány:</a:t>
            </a:r>
            <a:r>
              <a:rPr lang="cs-CZ" altLang="cs-CZ" sz="2400" dirty="0"/>
              <a:t> Výbor ministrů, Parlamentní shromáždění, Kongres místních a regionálních samospráv (+ ESLP)</a:t>
            </a:r>
          </a:p>
          <a:p>
            <a:pPr algn="just">
              <a:lnSpc>
                <a:spcPct val="100000"/>
              </a:lnSpc>
              <a:buClr>
                <a:srgbClr val="7D1E1E"/>
              </a:buClr>
              <a:buFont typeface="Arial" panose="020B0604020202020204" pitchFamily="34" charset="0"/>
              <a:buChar char="•"/>
            </a:pPr>
            <a:r>
              <a:rPr lang="cs-CZ" altLang="cs-CZ" sz="2400" b="1" dirty="0"/>
              <a:t>Dokumenty:</a:t>
            </a:r>
            <a:r>
              <a:rPr lang="cs-CZ" altLang="cs-CZ" sz="2400" dirty="0"/>
              <a:t> rezoluce a doporučení (pro čl. státy)</a:t>
            </a:r>
          </a:p>
          <a:p>
            <a:pPr algn="just">
              <a:lnSpc>
                <a:spcPct val="100000"/>
              </a:lnSpc>
              <a:buClr>
                <a:srgbClr val="7D1E1E"/>
              </a:buClr>
              <a:buFont typeface="Arial" panose="020B0604020202020204" pitchFamily="34" charset="0"/>
              <a:buChar char="•"/>
            </a:pPr>
            <a:r>
              <a:rPr lang="cs-CZ" altLang="cs-CZ" sz="2400" dirty="0"/>
              <a:t>Soft-</a:t>
            </a:r>
            <a:r>
              <a:rPr lang="cs-CZ" altLang="cs-CZ" sz="2400" dirty="0" err="1"/>
              <a:t>law</a:t>
            </a:r>
            <a:r>
              <a:rPr lang="cs-CZ" altLang="cs-CZ" sz="2400" dirty="0"/>
              <a:t> (</a:t>
            </a:r>
            <a:r>
              <a:rPr lang="cs-CZ" altLang="cs-CZ" sz="2400" i="1" dirty="0"/>
              <a:t>peer </a:t>
            </a:r>
            <a:r>
              <a:rPr lang="cs-CZ" altLang="cs-CZ" sz="2400" i="1" dirty="0" err="1"/>
              <a:t>pressure</a:t>
            </a:r>
            <a:r>
              <a:rPr lang="cs-CZ" altLang="cs-CZ" sz="2400" dirty="0"/>
              <a:t>), RE si ale může vyžádat zprávu o plnění</a:t>
            </a:r>
          </a:p>
          <a:p>
            <a:pPr algn="just">
              <a:lnSpc>
                <a:spcPct val="100000"/>
              </a:lnSpc>
              <a:buClr>
                <a:srgbClr val="7D1E1E"/>
              </a:buClr>
              <a:buFont typeface="Arial" panose="020B0604020202020204" pitchFamily="34" charset="0"/>
              <a:buChar char="•"/>
            </a:pPr>
            <a:r>
              <a:rPr lang="cs-CZ" altLang="cs-CZ" sz="2400" b="1" dirty="0"/>
              <a:t>Právní europeizace:</a:t>
            </a:r>
          </a:p>
          <a:p>
            <a:pPr algn="just">
              <a:lnSpc>
                <a:spcPct val="100000"/>
              </a:lnSpc>
              <a:buClr>
                <a:srgbClr val="7D1E1E"/>
              </a:buClr>
              <a:buFont typeface="Wingdings" panose="05000000000000000000" pitchFamily="2" charset="2"/>
              <a:buChar char="q"/>
            </a:pPr>
            <a:r>
              <a:rPr lang="cs-CZ" altLang="cs-CZ" sz="2400" dirty="0">
                <a:solidFill>
                  <a:srgbClr val="FF0000"/>
                </a:solidFill>
              </a:rPr>
              <a:t>EÚLP (č. 209/1992 Sb.) + ESLP</a:t>
            </a:r>
          </a:p>
          <a:p>
            <a:pPr algn="just">
              <a:lnSpc>
                <a:spcPct val="100000"/>
              </a:lnSpc>
              <a:buClr>
                <a:srgbClr val="7D1E1E"/>
              </a:buClr>
              <a:buFont typeface="Wingdings" panose="05000000000000000000" pitchFamily="2" charset="2"/>
              <a:buChar char="q"/>
            </a:pPr>
            <a:r>
              <a:rPr lang="cs-CZ" altLang="cs-CZ" sz="2400" dirty="0">
                <a:solidFill>
                  <a:srgbClr val="FF0000"/>
                </a:solidFill>
              </a:rPr>
              <a:t>ECHMS (č. 181/1999 Sb.)</a:t>
            </a:r>
          </a:p>
          <a:p>
            <a:pPr algn="just">
              <a:lnSpc>
                <a:spcPct val="100000"/>
              </a:lnSpc>
              <a:buClr>
                <a:srgbClr val="7D1E1E"/>
              </a:buClr>
              <a:buFont typeface="Wingdings" panose="05000000000000000000" pitchFamily="2" charset="2"/>
              <a:buChar char="q"/>
            </a:pPr>
            <a:r>
              <a:rPr lang="cs-CZ" altLang="cs-CZ" sz="2400" dirty="0">
                <a:solidFill>
                  <a:srgbClr val="FF0000"/>
                </a:solidFill>
              </a:rPr>
              <a:t>ESCH (č. 14/2000 Sb.)</a:t>
            </a:r>
          </a:p>
          <a:p>
            <a:pPr>
              <a:lnSpc>
                <a:spcPct val="100000"/>
              </a:lnSpc>
            </a:pPr>
            <a:endParaRPr lang="cs-CZ" sz="2400" dirty="0"/>
          </a:p>
        </p:txBody>
      </p:sp>
    </p:spTree>
    <p:extLst>
      <p:ext uri="{BB962C8B-B14F-4D97-AF65-F5344CB8AC3E}">
        <p14:creationId xmlns:p14="http://schemas.microsoft.com/office/powerpoint/2010/main" val="903473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a:t>Rada Evropy</a:t>
            </a:r>
          </a:p>
        </p:txBody>
      </p:sp>
      <p:sp>
        <p:nvSpPr>
          <p:cNvPr id="5" name="Zástupný symbol pro obsah 4"/>
          <p:cNvSpPr>
            <a:spLocks noGrp="1"/>
          </p:cNvSpPr>
          <p:nvPr>
            <p:ph idx="1"/>
          </p:nvPr>
        </p:nvSpPr>
        <p:spPr/>
        <p:txBody>
          <a:bodyPr/>
          <a:lstStyle/>
          <a:p>
            <a:pPr algn="just">
              <a:lnSpc>
                <a:spcPct val="100000"/>
              </a:lnSpc>
              <a:buClr>
                <a:srgbClr val="7D1E1E"/>
              </a:buClr>
              <a:buFont typeface="Wingdings" panose="05000000000000000000" pitchFamily="2" charset="2"/>
              <a:buChar char="q"/>
              <a:defRPr/>
            </a:pPr>
            <a:r>
              <a:rPr lang="cs-CZ" altLang="cs-CZ" sz="2400" dirty="0"/>
              <a:t>Obsahový vývoj soft-</a:t>
            </a:r>
            <a:r>
              <a:rPr lang="cs-CZ" altLang="cs-CZ" sz="2400" dirty="0" err="1"/>
              <a:t>law</a:t>
            </a:r>
            <a:r>
              <a:rPr lang="cs-CZ" altLang="cs-CZ" sz="2400" dirty="0"/>
              <a:t> RE</a:t>
            </a:r>
          </a:p>
          <a:p>
            <a:pPr marL="457200" indent="-457200" algn="just">
              <a:lnSpc>
                <a:spcPct val="100000"/>
              </a:lnSpc>
              <a:buClr>
                <a:srgbClr val="7D1E1E"/>
              </a:buClr>
              <a:buFont typeface="+mj-lt"/>
              <a:buAutoNum type="arabicPeriod"/>
              <a:defRPr/>
            </a:pPr>
            <a:r>
              <a:rPr lang="cs-CZ" sz="2400" dirty="0"/>
              <a:t>70. léta, první generace – ochrana práv jednotlivců vůči správní činnosti; (77) 31, (80) 2, (81) 19, (89) 8, (91) 1 </a:t>
            </a:r>
          </a:p>
          <a:p>
            <a:pPr marL="457200" indent="-457200" algn="just">
              <a:lnSpc>
                <a:spcPct val="100000"/>
              </a:lnSpc>
              <a:buClr>
                <a:srgbClr val="7D1E1E"/>
              </a:buClr>
              <a:buFont typeface="+mj-lt"/>
              <a:buAutoNum type="arabicPeriod"/>
              <a:defRPr/>
            </a:pPr>
            <a:r>
              <a:rPr lang="cs-CZ" sz="2400" dirty="0"/>
              <a:t>90. léta, druhá generace – pozornost věnována vykonavatelům veřejné správy a úředním osobám (</a:t>
            </a:r>
            <a:r>
              <a:rPr lang="cs-CZ" sz="2400" i="1" dirty="0"/>
              <a:t>zodpovědnost a přístup k dokumentům, osobní údaje</a:t>
            </a:r>
            <a:r>
              <a:rPr lang="cs-CZ" sz="2400" dirty="0"/>
              <a:t>); (2000) 6, (2000) 10 </a:t>
            </a:r>
          </a:p>
          <a:p>
            <a:pPr marL="457200" indent="-457200" algn="just">
              <a:lnSpc>
                <a:spcPct val="100000"/>
              </a:lnSpc>
              <a:buClr>
                <a:srgbClr val="7D1E1E"/>
              </a:buClr>
              <a:buFont typeface="+mj-lt"/>
              <a:buAutoNum type="arabicPeriod"/>
              <a:defRPr/>
            </a:pPr>
            <a:r>
              <a:rPr lang="cs-CZ" sz="2400" dirty="0"/>
              <a:t>Po roce 2000, třetí generace – správní soudnictví; (2001) 9, (2003) 16, (2004) 20</a:t>
            </a:r>
          </a:p>
          <a:p>
            <a:pPr marL="0" indent="0" algn="just">
              <a:lnSpc>
                <a:spcPct val="100000"/>
              </a:lnSpc>
              <a:buClr>
                <a:srgbClr val="7D1E1E"/>
              </a:buClr>
              <a:buNone/>
              <a:defRPr/>
            </a:pPr>
            <a:r>
              <a:rPr lang="cs-CZ" sz="2400" dirty="0">
                <a:solidFill>
                  <a:srgbClr val="7D1E1E"/>
                </a:solidFill>
              </a:rPr>
              <a:t> </a:t>
            </a:r>
          </a:p>
          <a:p>
            <a:pPr>
              <a:lnSpc>
                <a:spcPct val="100000"/>
              </a:lnSpc>
            </a:pPr>
            <a:endParaRPr lang="cs-CZ" sz="2400" dirty="0"/>
          </a:p>
        </p:txBody>
      </p:sp>
    </p:spTree>
    <p:extLst>
      <p:ext uri="{BB962C8B-B14F-4D97-AF65-F5344CB8AC3E}">
        <p14:creationId xmlns:p14="http://schemas.microsoft.com/office/powerpoint/2010/main" val="2597905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a:t>Projevy europeizace </a:t>
            </a:r>
          </a:p>
        </p:txBody>
      </p:sp>
      <p:sp>
        <p:nvSpPr>
          <p:cNvPr id="5" name="Zástupný symbol pro obsah 4"/>
          <p:cNvSpPr>
            <a:spLocks noGrp="1"/>
          </p:cNvSpPr>
          <p:nvPr>
            <p:ph idx="1"/>
          </p:nvPr>
        </p:nvSpPr>
        <p:spPr/>
        <p:txBody>
          <a:bodyPr/>
          <a:lstStyle/>
          <a:p>
            <a:pPr algn="just">
              <a:lnSpc>
                <a:spcPct val="100000"/>
              </a:lnSpc>
            </a:pPr>
            <a:r>
              <a:rPr lang="cs-CZ" altLang="cs-CZ" sz="2400" dirty="0"/>
              <a:t>Požadavek </a:t>
            </a:r>
            <a:r>
              <a:rPr lang="cs-CZ" altLang="cs-CZ" sz="2400" b="1" dirty="0"/>
              <a:t>loajality</a:t>
            </a:r>
            <a:r>
              <a:rPr lang="cs-CZ" altLang="cs-CZ" sz="2400" dirty="0"/>
              <a:t> (čl. 4/3 SEU)</a:t>
            </a:r>
          </a:p>
          <a:p>
            <a:pPr algn="just">
              <a:lnSpc>
                <a:spcPct val="100000"/>
              </a:lnSpc>
            </a:pPr>
            <a:r>
              <a:rPr lang="cs-CZ" altLang="cs-CZ" sz="2400" b="1" dirty="0"/>
              <a:t>Implementace: a) legislativní </a:t>
            </a:r>
            <a:r>
              <a:rPr lang="cs-CZ" altLang="cs-CZ" sz="2400" dirty="0"/>
              <a:t>(přizpůsobení obsahu vnitrostátní úpravy – zákon, prováděcí předpis, </a:t>
            </a:r>
            <a:r>
              <a:rPr lang="cs-CZ" altLang="cs-CZ" sz="2400" b="1" dirty="0"/>
              <a:t>odstraňování možných rozporů</a:t>
            </a:r>
            <a:r>
              <a:rPr lang="cs-CZ" altLang="cs-CZ" sz="2400" dirty="0"/>
              <a:t>), </a:t>
            </a:r>
            <a:r>
              <a:rPr lang="cs-CZ" altLang="cs-CZ" sz="2400" b="1" dirty="0"/>
              <a:t>b) aplikační </a:t>
            </a:r>
            <a:r>
              <a:rPr lang="cs-CZ" altLang="cs-CZ" sz="2400" dirty="0"/>
              <a:t>(soudy a správní orgány, </a:t>
            </a:r>
            <a:r>
              <a:rPr lang="cs-CZ" altLang="cs-CZ" sz="2400" b="1" dirty="0" err="1">
                <a:solidFill>
                  <a:srgbClr val="FF0000"/>
                </a:solidFill>
              </a:rPr>
              <a:t>eurokonformní</a:t>
            </a:r>
            <a:r>
              <a:rPr lang="cs-CZ" altLang="cs-CZ" sz="2400" b="1" dirty="0">
                <a:solidFill>
                  <a:srgbClr val="FF0000"/>
                </a:solidFill>
              </a:rPr>
              <a:t> výklad</a:t>
            </a:r>
            <a:r>
              <a:rPr lang="cs-CZ" altLang="cs-CZ" sz="2400" dirty="0"/>
              <a:t>, aplikační přednost aktů EU)</a:t>
            </a:r>
          </a:p>
          <a:p>
            <a:pPr algn="just">
              <a:lnSpc>
                <a:spcPct val="100000"/>
              </a:lnSpc>
            </a:pPr>
            <a:endParaRPr lang="cs-CZ" altLang="cs-CZ" sz="2400" dirty="0"/>
          </a:p>
          <a:p>
            <a:pPr algn="just">
              <a:lnSpc>
                <a:spcPct val="100000"/>
              </a:lnSpc>
            </a:pPr>
            <a:r>
              <a:rPr lang="cs-CZ" altLang="cs-CZ" sz="2400" dirty="0"/>
              <a:t>Dopad především na </a:t>
            </a:r>
            <a:r>
              <a:rPr lang="cs-CZ" altLang="cs-CZ" sz="2400" b="1" dirty="0"/>
              <a:t>tzv. zvláštní část SP</a:t>
            </a:r>
            <a:r>
              <a:rPr lang="cs-CZ" altLang="cs-CZ" sz="2400" dirty="0"/>
              <a:t>, P/Po subjektů a správních orgánů</a:t>
            </a:r>
          </a:p>
          <a:p>
            <a:pPr algn="just">
              <a:lnSpc>
                <a:spcPct val="100000"/>
              </a:lnSpc>
            </a:pPr>
            <a:r>
              <a:rPr lang="cs-CZ" altLang="cs-CZ" sz="2400" b="1" dirty="0"/>
              <a:t>Transpozice </a:t>
            </a:r>
            <a:r>
              <a:rPr lang="cs-CZ" altLang="cs-CZ" sz="2400" dirty="0"/>
              <a:t>(směrnice – promítnutí) x </a:t>
            </a:r>
            <a:r>
              <a:rPr lang="cs-CZ" altLang="cs-CZ" sz="2400" b="1" dirty="0"/>
              <a:t>adaptace</a:t>
            </a:r>
            <a:r>
              <a:rPr lang="cs-CZ" altLang="cs-CZ" sz="2400" dirty="0"/>
              <a:t> (nařízení – přizpůsobení)</a:t>
            </a:r>
          </a:p>
          <a:p>
            <a:pPr>
              <a:lnSpc>
                <a:spcPct val="100000"/>
              </a:lnSpc>
            </a:pPr>
            <a:endParaRPr lang="cs-CZ" sz="2400" dirty="0"/>
          </a:p>
        </p:txBody>
      </p:sp>
    </p:spTree>
    <p:extLst>
      <p:ext uri="{BB962C8B-B14F-4D97-AF65-F5344CB8AC3E}">
        <p14:creationId xmlns:p14="http://schemas.microsoft.com/office/powerpoint/2010/main" val="164020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a:t>Projevy europeizace </a:t>
            </a:r>
          </a:p>
        </p:txBody>
      </p:sp>
      <p:sp>
        <p:nvSpPr>
          <p:cNvPr id="5" name="Zástupný symbol pro obsah 4"/>
          <p:cNvSpPr>
            <a:spLocks noGrp="1"/>
          </p:cNvSpPr>
          <p:nvPr>
            <p:ph idx="1"/>
          </p:nvPr>
        </p:nvSpPr>
        <p:spPr/>
        <p:txBody>
          <a:bodyPr/>
          <a:lstStyle/>
          <a:p>
            <a:pPr marL="72000" indent="0" algn="just">
              <a:lnSpc>
                <a:spcPct val="100000"/>
              </a:lnSpc>
              <a:buNone/>
            </a:pPr>
            <a:r>
              <a:rPr lang="cs-CZ" sz="1600" b="1" dirty="0"/>
              <a:t>Legislativní pravidla vlády</a:t>
            </a:r>
          </a:p>
          <a:p>
            <a:pPr algn="just">
              <a:lnSpc>
                <a:spcPct val="100000"/>
              </a:lnSpc>
            </a:pPr>
            <a:r>
              <a:rPr lang="cs-CZ" sz="1600" dirty="0"/>
              <a:t>Čl. 2 odst. 3 (Při implementaci práva Evropské unie se postupuje rovněž podle </a:t>
            </a:r>
            <a:r>
              <a:rPr lang="cs-CZ" sz="1600" b="1" dirty="0"/>
              <a:t>Metodických pokynů pro zajišťování prací při plnění legislativních závazků vyplývajících z členství České republiky v Evropské unii</a:t>
            </a:r>
            <a:r>
              <a:rPr lang="cs-CZ" sz="1600" dirty="0"/>
              <a:t>) </a:t>
            </a:r>
          </a:p>
          <a:p>
            <a:pPr algn="just">
              <a:lnSpc>
                <a:spcPct val="100000"/>
              </a:lnSpc>
            </a:pPr>
            <a:r>
              <a:rPr lang="cs-CZ" sz="1600" dirty="0"/>
              <a:t>Mj. posuzovat u návrhů soulad s předpisy práva EU – </a:t>
            </a:r>
            <a:r>
              <a:rPr lang="cs-CZ" sz="1600" b="1" dirty="0"/>
              <a:t>OKOM</a:t>
            </a:r>
          </a:p>
          <a:p>
            <a:pPr algn="just">
              <a:lnSpc>
                <a:spcPct val="100000"/>
              </a:lnSpc>
            </a:pPr>
            <a:r>
              <a:rPr lang="cs-CZ" sz="1600" dirty="0"/>
              <a:t>Slučitelnost i s judikaturou SDEU, jakož i s obecnými právními zásadami práva EU</a:t>
            </a:r>
          </a:p>
          <a:p>
            <a:pPr algn="just">
              <a:lnSpc>
                <a:spcPct val="100000"/>
              </a:lnSpc>
            </a:pPr>
            <a:r>
              <a:rPr lang="cs-CZ" sz="1600" b="1" dirty="0"/>
              <a:t>Rozdílová tabulka: </a:t>
            </a:r>
            <a:r>
              <a:rPr lang="cs-CZ" sz="1600" dirty="0"/>
              <a:t>obsahuje na jedné straně buď úplné znění ustanovení nebo charakteristiku obsahu tohoto ustanovení, a na druhé straně tomu odpovídající úplné znění normativního ustanovení předpisu EU </a:t>
            </a:r>
          </a:p>
          <a:p>
            <a:pPr algn="just">
              <a:lnSpc>
                <a:spcPct val="100000"/>
              </a:lnSpc>
            </a:pPr>
            <a:r>
              <a:rPr lang="cs-CZ" sz="1600" b="1" dirty="0"/>
              <a:t>„podtržítko“ a CELEX: </a:t>
            </a:r>
            <a:r>
              <a:rPr lang="cs-CZ" sz="1600" dirty="0"/>
              <a:t>V textu každého návrhu se vyznačí ta ustanovení, jimiž je zajišťována transpozice, adaptace nebo jiná implementace, a to jejich podtržením, a pod tato ustanovení se na levé straně uvede identifikační číslo (CELEX) příslušného předpisu EU </a:t>
            </a:r>
          </a:p>
        </p:txBody>
      </p:sp>
    </p:spTree>
    <p:extLst>
      <p:ext uri="{BB962C8B-B14F-4D97-AF65-F5344CB8AC3E}">
        <p14:creationId xmlns:p14="http://schemas.microsoft.com/office/powerpoint/2010/main" val="716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a:t>Projevy europeizace </a:t>
            </a:r>
          </a:p>
        </p:txBody>
      </p:sp>
      <p:sp>
        <p:nvSpPr>
          <p:cNvPr id="5" name="Zástupný symbol pro obsah 4"/>
          <p:cNvSpPr>
            <a:spLocks noGrp="1"/>
          </p:cNvSpPr>
          <p:nvPr>
            <p:ph idx="1"/>
          </p:nvPr>
        </p:nvSpPr>
        <p:spPr/>
        <p:txBody>
          <a:bodyPr/>
          <a:lstStyle/>
          <a:p>
            <a:pPr marL="72000" indent="0" algn="just">
              <a:lnSpc>
                <a:spcPct val="100000"/>
              </a:lnSpc>
              <a:buNone/>
            </a:pPr>
            <a:r>
              <a:rPr lang="cs-CZ" sz="1600" b="1" dirty="0"/>
              <a:t>Legislativní pravidla vlády</a:t>
            </a:r>
          </a:p>
          <a:p>
            <a:pPr algn="just">
              <a:lnSpc>
                <a:spcPct val="100000"/>
              </a:lnSpc>
            </a:pPr>
            <a:r>
              <a:rPr lang="cs-CZ" sz="1600" dirty="0"/>
              <a:t>Čl. 48 odst. 2 až 4</a:t>
            </a:r>
          </a:p>
          <a:p>
            <a:pPr algn="just">
              <a:lnSpc>
                <a:spcPct val="100000"/>
              </a:lnSpc>
            </a:pPr>
            <a:r>
              <a:rPr lang="cs-CZ" sz="1600" dirty="0"/>
              <a:t>Je-li právním předpisem prováděno přizpůsobení právního řádu </a:t>
            </a:r>
            <a:r>
              <a:rPr lang="cs-CZ" sz="1600" b="1" dirty="0"/>
              <a:t>přímo použitelnému předpisu </a:t>
            </a:r>
            <a:r>
              <a:rPr lang="cs-CZ" sz="1600" dirty="0"/>
              <a:t>Evropské unie, začátek úvodního ustanovení právního předpisu zní: „Tento zákon (Toto nařízení, Tato vyhláška) upravuje v návaznosti na přímo použitelný předpis Evropské unie) ……..“ (v poznámce pod čarou č. X se uvede citace tohoto předpisu </a:t>
            </a:r>
          </a:p>
          <a:p>
            <a:pPr algn="just">
              <a:lnSpc>
                <a:spcPct val="100000"/>
              </a:lnSpc>
            </a:pPr>
            <a:r>
              <a:rPr lang="cs-CZ" sz="1600" dirty="0"/>
              <a:t>Je-li právním předpisem promítnuta do právního předpisu celá </a:t>
            </a:r>
            <a:r>
              <a:rPr lang="cs-CZ" sz="1600" b="1" dirty="0"/>
              <a:t>směrnice</a:t>
            </a:r>
            <a:r>
              <a:rPr lang="cs-CZ" sz="1600" dirty="0"/>
              <a:t> Evropské unie nebo její podstatná část a toto promítnutí směrnice se týká podstatné části právního předpisu, začátek úvodního ustanovení právního předpisu zní: „Tento zákon (Toto nařízení, Tato vyhláška) zapracovává příslušné předpisy Evropské unie) a upravuje</a:t>
            </a:r>
          </a:p>
          <a:p>
            <a:pPr algn="just">
              <a:lnSpc>
                <a:spcPct val="100000"/>
              </a:lnSpc>
            </a:pPr>
            <a:r>
              <a:rPr lang="cs-CZ" sz="1600" dirty="0"/>
              <a:t>Je-li právním předpisem prováděno jak přizpůsobení právního řádu přímo použitelnému předpisu Evropské unie, tak je jím promítána do právního předpisu celá směrnice Evropské unie nebo její podstatná část, začátek úvodního ustanovení právního předpisu zní: „Tento zákon (Toto nařízení, Tato vyhláška) zapracovává příslušné předpisy Evropské unie), zároveň navazuje na přímo použitelný předpis Evropské unie) a upravuje</a:t>
            </a:r>
          </a:p>
        </p:txBody>
      </p:sp>
    </p:spTree>
    <p:extLst>
      <p:ext uri="{BB962C8B-B14F-4D97-AF65-F5344CB8AC3E}">
        <p14:creationId xmlns:p14="http://schemas.microsoft.com/office/powerpoint/2010/main" val="1921677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a:xfrm>
            <a:off x="540094" y="189374"/>
            <a:ext cx="8066301" cy="451576"/>
          </a:xfrm>
        </p:spPr>
        <p:txBody>
          <a:bodyPr/>
          <a:lstStyle/>
          <a:p>
            <a:pPr algn="ctr"/>
            <a:r>
              <a:rPr lang="cs-CZ" dirty="0"/>
              <a:t>Prameny - zahraniční</a:t>
            </a:r>
          </a:p>
        </p:txBody>
      </p:sp>
      <p:sp>
        <p:nvSpPr>
          <p:cNvPr id="5" name="Zástupný symbol pro obsah 4"/>
          <p:cNvSpPr>
            <a:spLocks noGrp="1"/>
          </p:cNvSpPr>
          <p:nvPr>
            <p:ph idx="1"/>
          </p:nvPr>
        </p:nvSpPr>
        <p:spPr>
          <a:xfrm>
            <a:off x="540094" y="716437"/>
            <a:ext cx="8066301" cy="5115564"/>
          </a:xfrm>
        </p:spPr>
        <p:txBody>
          <a:bodyPr/>
          <a:lstStyle/>
          <a:p>
            <a:pPr lvl="0" algn="just">
              <a:lnSpc>
                <a:spcPct val="100000"/>
              </a:lnSpc>
            </a:pPr>
            <a:r>
              <a:rPr lang="cs-CZ" sz="1400" dirty="0"/>
              <a:t>Anthony, G., </a:t>
            </a:r>
            <a:r>
              <a:rPr lang="cs-CZ" sz="1400" dirty="0" err="1"/>
              <a:t>Auby</a:t>
            </a:r>
            <a:r>
              <a:rPr lang="cs-CZ" sz="1400" dirty="0"/>
              <a:t>, J.B., </a:t>
            </a:r>
            <a:r>
              <a:rPr lang="cs-CZ" sz="1400" dirty="0" err="1"/>
              <a:t>Morison</a:t>
            </a:r>
            <a:r>
              <a:rPr lang="cs-CZ" sz="1400" dirty="0"/>
              <a:t>, J., </a:t>
            </a:r>
            <a:r>
              <a:rPr lang="cs-CZ" sz="1400" dirty="0" err="1"/>
              <a:t>Zwart</a:t>
            </a:r>
            <a:r>
              <a:rPr lang="cs-CZ" sz="1400" dirty="0"/>
              <a:t>, T. </a:t>
            </a:r>
            <a:r>
              <a:rPr lang="cs-CZ" sz="1400" dirty="0" err="1"/>
              <a:t>Values</a:t>
            </a:r>
            <a:r>
              <a:rPr lang="cs-CZ" sz="1400" dirty="0"/>
              <a:t> in </a:t>
            </a:r>
            <a:r>
              <a:rPr lang="cs-CZ" sz="1400" dirty="0" err="1"/>
              <a:t>Global</a:t>
            </a:r>
            <a:r>
              <a:rPr lang="cs-CZ" sz="1400" dirty="0"/>
              <a:t> </a:t>
            </a:r>
            <a:r>
              <a:rPr lang="cs-CZ" sz="1400" dirty="0" err="1"/>
              <a:t>Administrative</a:t>
            </a:r>
            <a:r>
              <a:rPr lang="cs-CZ" sz="1400" dirty="0"/>
              <a:t> </a:t>
            </a:r>
            <a:r>
              <a:rPr lang="cs-CZ" sz="1400" dirty="0" err="1"/>
              <a:t>Law</a:t>
            </a:r>
            <a:r>
              <a:rPr lang="cs-CZ" sz="1400" dirty="0"/>
              <a:t>. Oxford : Hart </a:t>
            </a:r>
            <a:r>
              <a:rPr lang="cs-CZ" sz="1400" dirty="0" err="1"/>
              <a:t>Publishing</a:t>
            </a:r>
            <a:r>
              <a:rPr lang="cs-CZ" sz="1400" dirty="0"/>
              <a:t>, 2010.</a:t>
            </a:r>
          </a:p>
          <a:p>
            <a:pPr lvl="0" algn="just">
              <a:lnSpc>
                <a:spcPct val="100000"/>
              </a:lnSpc>
            </a:pPr>
            <a:r>
              <a:rPr lang="cs-CZ" sz="1400" b="1" dirty="0" err="1"/>
              <a:t>Craig</a:t>
            </a:r>
            <a:r>
              <a:rPr lang="cs-CZ" sz="1400" b="1" dirty="0"/>
              <a:t>, P. </a:t>
            </a:r>
            <a:r>
              <a:rPr lang="cs-CZ" sz="1400" dirty="0"/>
              <a:t>EU </a:t>
            </a:r>
            <a:r>
              <a:rPr lang="cs-CZ" sz="1400" dirty="0" err="1"/>
              <a:t>Administrative</a:t>
            </a:r>
            <a:r>
              <a:rPr lang="cs-CZ" sz="1400" dirty="0"/>
              <a:t> </a:t>
            </a:r>
            <a:r>
              <a:rPr lang="cs-CZ" sz="1400" dirty="0" err="1"/>
              <a:t>Law</a:t>
            </a:r>
            <a:r>
              <a:rPr lang="cs-CZ" sz="1400" dirty="0"/>
              <a:t>,. 2nd </a:t>
            </a:r>
            <a:r>
              <a:rPr lang="cs-CZ" sz="1400" dirty="0" err="1"/>
              <a:t>edition</a:t>
            </a:r>
            <a:r>
              <a:rPr lang="cs-CZ" sz="1400" dirty="0"/>
              <a:t>. Oxford: Oxford University </a:t>
            </a:r>
            <a:r>
              <a:rPr lang="cs-CZ" sz="1400" dirty="0" err="1"/>
              <a:t>Press</a:t>
            </a:r>
            <a:r>
              <a:rPr lang="cs-CZ" sz="1400" dirty="0"/>
              <a:t>, 2012.</a:t>
            </a:r>
          </a:p>
          <a:p>
            <a:pPr lvl="0" algn="just">
              <a:lnSpc>
                <a:spcPct val="100000"/>
              </a:lnSpc>
            </a:pPr>
            <a:r>
              <a:rPr lang="cs-CZ" sz="1400" dirty="0"/>
              <a:t>De Graaf, K. J., </a:t>
            </a:r>
            <a:r>
              <a:rPr lang="cs-CZ" sz="1400" dirty="0" err="1"/>
              <a:t>Jans</a:t>
            </a:r>
            <a:r>
              <a:rPr lang="cs-CZ" sz="1400" dirty="0"/>
              <a:t>, J. H., </a:t>
            </a:r>
            <a:r>
              <a:rPr lang="cs-CZ" sz="1400" dirty="0" err="1"/>
              <a:t>Prechal</a:t>
            </a:r>
            <a:r>
              <a:rPr lang="cs-CZ" sz="1400" dirty="0"/>
              <a:t>, S. </a:t>
            </a:r>
            <a:r>
              <a:rPr lang="cs-CZ" sz="1400" dirty="0" err="1"/>
              <a:t>European</a:t>
            </a:r>
            <a:r>
              <a:rPr lang="cs-CZ" sz="1400" dirty="0"/>
              <a:t> </a:t>
            </a:r>
            <a:r>
              <a:rPr lang="cs-CZ" sz="1400" dirty="0" err="1"/>
              <a:t>Administrative</a:t>
            </a:r>
            <a:r>
              <a:rPr lang="cs-CZ" sz="1400" dirty="0"/>
              <a:t> </a:t>
            </a:r>
            <a:r>
              <a:rPr lang="cs-CZ" sz="1400" dirty="0" err="1"/>
              <a:t>Law</a:t>
            </a:r>
            <a:r>
              <a:rPr lang="cs-CZ" sz="1400" dirty="0"/>
              <a:t>. Top Down and </a:t>
            </a:r>
            <a:r>
              <a:rPr lang="cs-CZ" sz="1400" dirty="0" err="1"/>
              <a:t>Bottom</a:t>
            </a:r>
            <a:r>
              <a:rPr lang="cs-CZ" sz="1400" dirty="0"/>
              <a:t> Up </a:t>
            </a:r>
            <a:r>
              <a:rPr lang="cs-CZ" sz="1400" dirty="0" err="1"/>
              <a:t>proceeding</a:t>
            </a:r>
            <a:r>
              <a:rPr lang="cs-CZ" sz="1400" dirty="0"/>
              <a:t>. Groningen : Europa </a:t>
            </a:r>
            <a:r>
              <a:rPr lang="cs-CZ" sz="1400" dirty="0" err="1"/>
              <a:t>Law</a:t>
            </a:r>
            <a:r>
              <a:rPr lang="cs-CZ" sz="1400" dirty="0"/>
              <a:t> </a:t>
            </a:r>
            <a:r>
              <a:rPr lang="cs-CZ" sz="1400" dirty="0" err="1"/>
              <a:t>Publishing</a:t>
            </a:r>
            <a:r>
              <a:rPr lang="cs-CZ" sz="1400" dirty="0"/>
              <a:t>, 2010.</a:t>
            </a:r>
          </a:p>
          <a:p>
            <a:pPr lvl="0" algn="just">
              <a:lnSpc>
                <a:spcPct val="100000"/>
              </a:lnSpc>
            </a:pPr>
            <a:r>
              <a:rPr lang="cs-CZ" sz="1400" dirty="0"/>
              <a:t>Hofmann, H. C. H., </a:t>
            </a:r>
            <a:r>
              <a:rPr lang="cs-CZ" sz="1400" dirty="0" err="1"/>
              <a:t>Rowe</a:t>
            </a:r>
            <a:r>
              <a:rPr lang="cs-CZ" sz="1400" dirty="0"/>
              <a:t>, G. C., </a:t>
            </a:r>
            <a:r>
              <a:rPr lang="cs-CZ" sz="1400" dirty="0" err="1"/>
              <a:t>Turk</a:t>
            </a:r>
            <a:r>
              <a:rPr lang="cs-CZ" sz="1400" dirty="0"/>
              <a:t>, A. H., </a:t>
            </a:r>
            <a:r>
              <a:rPr lang="cs-CZ" sz="1400" dirty="0" err="1"/>
              <a:t>Administrative</a:t>
            </a:r>
            <a:r>
              <a:rPr lang="cs-CZ" sz="1400" dirty="0"/>
              <a:t> </a:t>
            </a:r>
            <a:r>
              <a:rPr lang="cs-CZ" sz="1400" dirty="0" err="1"/>
              <a:t>Law</a:t>
            </a:r>
            <a:r>
              <a:rPr lang="cs-CZ" sz="1400" dirty="0"/>
              <a:t> and </a:t>
            </a:r>
            <a:r>
              <a:rPr lang="cs-CZ" sz="1400" dirty="0" err="1"/>
              <a:t>Policy</a:t>
            </a:r>
            <a:r>
              <a:rPr lang="cs-CZ" sz="1400" dirty="0"/>
              <a:t> </a:t>
            </a:r>
            <a:r>
              <a:rPr lang="cs-CZ" sz="1400" dirty="0" err="1"/>
              <a:t>of</a:t>
            </a:r>
            <a:r>
              <a:rPr lang="cs-CZ" sz="1400" dirty="0"/>
              <a:t> </a:t>
            </a:r>
            <a:r>
              <a:rPr lang="cs-CZ" sz="1400" dirty="0" err="1"/>
              <a:t>the</a:t>
            </a:r>
            <a:r>
              <a:rPr lang="cs-CZ" sz="1400" dirty="0"/>
              <a:t> </a:t>
            </a:r>
            <a:r>
              <a:rPr lang="cs-CZ" sz="1400" dirty="0" err="1"/>
              <a:t>European</a:t>
            </a:r>
            <a:r>
              <a:rPr lang="cs-CZ" sz="1400" dirty="0"/>
              <a:t> Union. Oxford : Oxford University </a:t>
            </a:r>
            <a:r>
              <a:rPr lang="cs-CZ" sz="1400" dirty="0" err="1"/>
              <a:t>Press</a:t>
            </a:r>
            <a:r>
              <a:rPr lang="cs-CZ" sz="1400" dirty="0"/>
              <a:t>, 2012.</a:t>
            </a:r>
          </a:p>
          <a:p>
            <a:pPr lvl="0" algn="just">
              <a:lnSpc>
                <a:spcPct val="100000"/>
              </a:lnSpc>
            </a:pPr>
            <a:r>
              <a:rPr lang="cs-CZ" sz="1400" dirty="0"/>
              <a:t>Hofmann, H. C. H., </a:t>
            </a:r>
            <a:r>
              <a:rPr lang="cs-CZ" sz="1400" dirty="0" err="1"/>
              <a:t>Turk</a:t>
            </a:r>
            <a:r>
              <a:rPr lang="cs-CZ" sz="1400" dirty="0"/>
              <a:t>, A. EU </a:t>
            </a:r>
            <a:r>
              <a:rPr lang="cs-CZ" sz="1400" dirty="0" err="1"/>
              <a:t>Administrative</a:t>
            </a:r>
            <a:r>
              <a:rPr lang="cs-CZ" sz="1400" dirty="0"/>
              <a:t> </a:t>
            </a:r>
            <a:r>
              <a:rPr lang="cs-CZ" sz="1400" dirty="0" err="1"/>
              <a:t>Governance</a:t>
            </a:r>
            <a:r>
              <a:rPr lang="cs-CZ" sz="1400" dirty="0"/>
              <a:t>. </a:t>
            </a:r>
            <a:r>
              <a:rPr lang="cs-CZ" sz="1400" dirty="0" err="1"/>
              <a:t>Cheltenham</a:t>
            </a:r>
            <a:r>
              <a:rPr lang="cs-CZ" sz="1400" dirty="0"/>
              <a:t> : Edward </a:t>
            </a:r>
            <a:r>
              <a:rPr lang="cs-CZ" sz="1400" dirty="0" err="1"/>
              <a:t>Elgar</a:t>
            </a:r>
            <a:r>
              <a:rPr lang="cs-CZ" sz="1400" dirty="0"/>
              <a:t>, 2006.</a:t>
            </a:r>
          </a:p>
          <a:p>
            <a:pPr lvl="0" algn="just">
              <a:lnSpc>
                <a:spcPct val="100000"/>
              </a:lnSpc>
            </a:pPr>
            <a:r>
              <a:rPr lang="cs-CZ" sz="1400" dirty="0"/>
              <a:t>Hofmann, H. C. H., </a:t>
            </a:r>
            <a:r>
              <a:rPr lang="cs-CZ" sz="1400" dirty="0" err="1"/>
              <a:t>Turk</a:t>
            </a:r>
            <a:r>
              <a:rPr lang="cs-CZ" sz="1400" dirty="0"/>
              <a:t>, A. </a:t>
            </a:r>
            <a:r>
              <a:rPr lang="cs-CZ" sz="1400" dirty="0" err="1"/>
              <a:t>Legal</a:t>
            </a:r>
            <a:r>
              <a:rPr lang="cs-CZ" sz="1400" dirty="0"/>
              <a:t> </a:t>
            </a:r>
            <a:r>
              <a:rPr lang="cs-CZ" sz="1400" dirty="0" err="1"/>
              <a:t>challenges</a:t>
            </a:r>
            <a:r>
              <a:rPr lang="cs-CZ" sz="1400" dirty="0"/>
              <a:t> in EU </a:t>
            </a:r>
            <a:r>
              <a:rPr lang="cs-CZ" sz="1400" dirty="0" err="1"/>
              <a:t>administrative</a:t>
            </a:r>
            <a:r>
              <a:rPr lang="cs-CZ" sz="1400" dirty="0"/>
              <a:t> </a:t>
            </a:r>
            <a:r>
              <a:rPr lang="cs-CZ" sz="1400" dirty="0" err="1"/>
              <a:t>law</a:t>
            </a:r>
            <a:r>
              <a:rPr lang="cs-CZ" sz="1400" dirty="0"/>
              <a:t>: </a:t>
            </a:r>
            <a:r>
              <a:rPr lang="cs-CZ" sz="1400" dirty="0" err="1"/>
              <a:t>towards</a:t>
            </a:r>
            <a:r>
              <a:rPr lang="cs-CZ" sz="1400" dirty="0"/>
              <a:t> </a:t>
            </a:r>
            <a:r>
              <a:rPr lang="cs-CZ" sz="1400" dirty="0" err="1"/>
              <a:t>an</a:t>
            </a:r>
            <a:r>
              <a:rPr lang="cs-CZ" sz="1400" dirty="0"/>
              <a:t> </a:t>
            </a:r>
            <a:r>
              <a:rPr lang="cs-CZ" sz="1400" dirty="0" err="1"/>
              <a:t>integrated</a:t>
            </a:r>
            <a:r>
              <a:rPr lang="cs-CZ" sz="1400" dirty="0"/>
              <a:t> </a:t>
            </a:r>
            <a:r>
              <a:rPr lang="cs-CZ" sz="1400" dirty="0" err="1"/>
              <a:t>administration</a:t>
            </a:r>
            <a:r>
              <a:rPr lang="cs-CZ" sz="1400" dirty="0"/>
              <a:t>. </a:t>
            </a:r>
            <a:r>
              <a:rPr lang="cs-CZ" sz="1400" dirty="0" err="1"/>
              <a:t>Cheltenham</a:t>
            </a:r>
            <a:r>
              <a:rPr lang="cs-CZ" sz="1400" dirty="0"/>
              <a:t> : Edward </a:t>
            </a:r>
            <a:r>
              <a:rPr lang="cs-CZ" sz="1400" dirty="0" err="1"/>
              <a:t>Elgar</a:t>
            </a:r>
            <a:r>
              <a:rPr lang="cs-CZ" sz="1400" dirty="0"/>
              <a:t>, 2009.</a:t>
            </a:r>
          </a:p>
          <a:p>
            <a:pPr lvl="0" algn="just">
              <a:lnSpc>
                <a:spcPct val="100000"/>
              </a:lnSpc>
            </a:pPr>
            <a:r>
              <a:rPr lang="cs-CZ" sz="1400" dirty="0" err="1"/>
              <a:t>Chiti</a:t>
            </a:r>
            <a:r>
              <a:rPr lang="cs-CZ" sz="1400" dirty="0"/>
              <a:t>, E., </a:t>
            </a:r>
            <a:r>
              <a:rPr lang="cs-CZ" sz="1400" dirty="0" err="1"/>
              <a:t>Mattarella</a:t>
            </a:r>
            <a:r>
              <a:rPr lang="cs-CZ" sz="1400" dirty="0"/>
              <a:t>, B. G. </a:t>
            </a:r>
            <a:r>
              <a:rPr lang="cs-CZ" sz="1400" b="1" dirty="0" err="1"/>
              <a:t>Global</a:t>
            </a:r>
            <a:r>
              <a:rPr lang="cs-CZ" sz="1400" b="1" dirty="0"/>
              <a:t> </a:t>
            </a:r>
            <a:r>
              <a:rPr lang="cs-CZ" sz="1400" b="1" dirty="0" err="1"/>
              <a:t>Administrative</a:t>
            </a:r>
            <a:r>
              <a:rPr lang="cs-CZ" sz="1400" b="1" dirty="0"/>
              <a:t> </a:t>
            </a:r>
            <a:r>
              <a:rPr lang="cs-CZ" sz="1400" b="1" dirty="0" err="1"/>
              <a:t>Law</a:t>
            </a:r>
            <a:r>
              <a:rPr lang="cs-CZ" sz="1400" b="1" dirty="0"/>
              <a:t> </a:t>
            </a:r>
            <a:r>
              <a:rPr lang="cs-CZ" sz="1400" dirty="0"/>
              <a:t>and EU </a:t>
            </a:r>
            <a:r>
              <a:rPr lang="cs-CZ" sz="1400" dirty="0" err="1"/>
              <a:t>Administraive</a:t>
            </a:r>
            <a:r>
              <a:rPr lang="cs-CZ" sz="1400" dirty="0"/>
              <a:t> </a:t>
            </a:r>
            <a:r>
              <a:rPr lang="cs-CZ" sz="1400" dirty="0" err="1"/>
              <a:t>Law</a:t>
            </a:r>
            <a:r>
              <a:rPr lang="cs-CZ" sz="1400" dirty="0"/>
              <a:t>. </a:t>
            </a:r>
            <a:r>
              <a:rPr lang="cs-CZ" sz="1400" dirty="0" err="1"/>
              <a:t>Springer</a:t>
            </a:r>
            <a:r>
              <a:rPr lang="cs-CZ" sz="1400" dirty="0"/>
              <a:t>, 2011.</a:t>
            </a:r>
          </a:p>
          <a:p>
            <a:pPr lvl="0" algn="just">
              <a:lnSpc>
                <a:spcPct val="100000"/>
              </a:lnSpc>
            </a:pPr>
            <a:r>
              <a:rPr lang="cs-CZ" sz="1400" dirty="0" err="1"/>
              <a:t>Košičiarová</a:t>
            </a:r>
            <a:r>
              <a:rPr lang="cs-CZ" sz="1400" dirty="0"/>
              <a:t>, S. </a:t>
            </a:r>
            <a:r>
              <a:rPr lang="cs-CZ" sz="1400" dirty="0" err="1"/>
              <a:t>Princípy</a:t>
            </a:r>
            <a:r>
              <a:rPr lang="cs-CZ" sz="1400" dirty="0"/>
              <a:t> </a:t>
            </a:r>
            <a:r>
              <a:rPr lang="cs-CZ" sz="1400" dirty="0" err="1"/>
              <a:t>dobrej</a:t>
            </a:r>
            <a:r>
              <a:rPr lang="cs-CZ" sz="1400" dirty="0"/>
              <a:t> </a:t>
            </a:r>
            <a:r>
              <a:rPr lang="cs-CZ" sz="1400" dirty="0" err="1"/>
              <a:t>verejnej</a:t>
            </a:r>
            <a:r>
              <a:rPr lang="cs-CZ" sz="1400" dirty="0"/>
              <a:t> správy a Rada </a:t>
            </a:r>
            <a:r>
              <a:rPr lang="cs-CZ" sz="1400" dirty="0" err="1"/>
              <a:t>Európy</a:t>
            </a:r>
            <a:r>
              <a:rPr lang="cs-CZ" sz="1400" dirty="0"/>
              <a:t>. 1. vyd. Bratislava: </a:t>
            </a:r>
            <a:r>
              <a:rPr lang="cs-CZ" sz="1400" dirty="0" err="1"/>
              <a:t>Iura</a:t>
            </a:r>
            <a:r>
              <a:rPr lang="cs-CZ" sz="1400" dirty="0"/>
              <a:t> </a:t>
            </a:r>
            <a:r>
              <a:rPr lang="cs-CZ" sz="1400" dirty="0" err="1"/>
              <a:t>Edition</a:t>
            </a:r>
            <a:r>
              <a:rPr lang="cs-CZ" sz="1400" dirty="0"/>
              <a:t>, 2012. </a:t>
            </a:r>
          </a:p>
          <a:p>
            <a:pPr lvl="0" algn="just">
              <a:lnSpc>
                <a:spcPct val="100000"/>
              </a:lnSpc>
            </a:pPr>
            <a:r>
              <a:rPr lang="cs-CZ" sz="1400" dirty="0" err="1"/>
              <a:t>Seerden</a:t>
            </a:r>
            <a:r>
              <a:rPr lang="cs-CZ" sz="1400" dirty="0"/>
              <a:t>, R., </a:t>
            </a:r>
            <a:r>
              <a:rPr lang="cs-CZ" sz="1400" dirty="0" err="1"/>
              <a:t>Stroink</a:t>
            </a:r>
            <a:r>
              <a:rPr lang="cs-CZ" sz="1400" dirty="0"/>
              <a:t>, F. </a:t>
            </a:r>
            <a:r>
              <a:rPr lang="cs-CZ" sz="1400" dirty="0" err="1"/>
              <a:t>Administrative</a:t>
            </a:r>
            <a:r>
              <a:rPr lang="cs-CZ" sz="1400" dirty="0"/>
              <a:t> </a:t>
            </a:r>
            <a:r>
              <a:rPr lang="cs-CZ" sz="1400" dirty="0" err="1"/>
              <a:t>Law</a:t>
            </a:r>
            <a:r>
              <a:rPr lang="cs-CZ" sz="1400" dirty="0"/>
              <a:t> </a:t>
            </a:r>
            <a:r>
              <a:rPr lang="cs-CZ" sz="1400" dirty="0" err="1"/>
              <a:t>of</a:t>
            </a:r>
            <a:r>
              <a:rPr lang="cs-CZ" sz="1400" dirty="0"/>
              <a:t> </a:t>
            </a:r>
            <a:r>
              <a:rPr lang="cs-CZ" sz="1400" dirty="0" err="1"/>
              <a:t>the</a:t>
            </a:r>
            <a:r>
              <a:rPr lang="cs-CZ" sz="1400" dirty="0"/>
              <a:t> </a:t>
            </a:r>
            <a:r>
              <a:rPr lang="cs-CZ" sz="1400" dirty="0" err="1"/>
              <a:t>European</a:t>
            </a:r>
            <a:r>
              <a:rPr lang="cs-CZ" sz="1400" dirty="0"/>
              <a:t> Union, </a:t>
            </a:r>
            <a:r>
              <a:rPr lang="cs-CZ" sz="1400" dirty="0" err="1"/>
              <a:t>its</a:t>
            </a:r>
            <a:r>
              <a:rPr lang="cs-CZ" sz="1400" dirty="0"/>
              <a:t> </a:t>
            </a:r>
            <a:r>
              <a:rPr lang="cs-CZ" sz="1400" dirty="0" err="1"/>
              <a:t>Member</a:t>
            </a:r>
            <a:r>
              <a:rPr lang="cs-CZ" sz="1400" dirty="0"/>
              <a:t> </a:t>
            </a:r>
            <a:r>
              <a:rPr lang="cs-CZ" sz="1400" dirty="0" err="1"/>
              <a:t>States</a:t>
            </a:r>
            <a:r>
              <a:rPr lang="cs-CZ" sz="1400" dirty="0"/>
              <a:t> and </a:t>
            </a:r>
            <a:r>
              <a:rPr lang="cs-CZ" sz="1400" dirty="0" err="1"/>
              <a:t>the</a:t>
            </a:r>
            <a:r>
              <a:rPr lang="cs-CZ" sz="1400" dirty="0"/>
              <a:t> United </a:t>
            </a:r>
            <a:r>
              <a:rPr lang="cs-CZ" sz="1400" dirty="0" err="1"/>
              <a:t>States</a:t>
            </a:r>
            <a:r>
              <a:rPr lang="cs-CZ" sz="1400" dirty="0"/>
              <a:t>. Oxford : Hart, 2002.</a:t>
            </a:r>
          </a:p>
          <a:p>
            <a:pPr lvl="0" algn="just">
              <a:lnSpc>
                <a:spcPct val="100000"/>
              </a:lnSpc>
            </a:pPr>
            <a:r>
              <a:rPr lang="cs-CZ" sz="1400" b="1" dirty="0"/>
              <a:t>Schwarze, J. </a:t>
            </a:r>
            <a:r>
              <a:rPr lang="cs-CZ" sz="1400" dirty="0" err="1"/>
              <a:t>Administrative</a:t>
            </a:r>
            <a:r>
              <a:rPr lang="cs-CZ" sz="1400" dirty="0"/>
              <a:t> </a:t>
            </a:r>
            <a:r>
              <a:rPr lang="cs-CZ" sz="1400" dirty="0" err="1"/>
              <a:t>Law</a:t>
            </a:r>
            <a:r>
              <a:rPr lang="cs-CZ" sz="1400" dirty="0"/>
              <a:t> </a:t>
            </a:r>
            <a:r>
              <a:rPr lang="cs-CZ" sz="1400" dirty="0" err="1"/>
              <a:t>under</a:t>
            </a:r>
            <a:r>
              <a:rPr lang="cs-CZ" sz="1400" dirty="0"/>
              <a:t> </a:t>
            </a:r>
            <a:r>
              <a:rPr lang="cs-CZ" sz="1400" dirty="0" err="1"/>
              <a:t>European</a:t>
            </a:r>
            <a:r>
              <a:rPr lang="cs-CZ" sz="1400" dirty="0"/>
              <a:t> Influence. On </a:t>
            </a:r>
            <a:r>
              <a:rPr lang="cs-CZ" sz="1400" dirty="0" err="1"/>
              <a:t>the</a:t>
            </a:r>
            <a:r>
              <a:rPr lang="cs-CZ" sz="1400" dirty="0"/>
              <a:t> </a:t>
            </a:r>
            <a:r>
              <a:rPr lang="cs-CZ" sz="1400" dirty="0" err="1"/>
              <a:t>convergence</a:t>
            </a:r>
            <a:r>
              <a:rPr lang="cs-CZ" sz="1400" dirty="0"/>
              <a:t> </a:t>
            </a:r>
            <a:r>
              <a:rPr lang="cs-CZ" sz="1400" dirty="0" err="1"/>
              <a:t>of</a:t>
            </a:r>
            <a:r>
              <a:rPr lang="cs-CZ" sz="1400" dirty="0"/>
              <a:t> </a:t>
            </a:r>
            <a:r>
              <a:rPr lang="cs-CZ" sz="1400" dirty="0" err="1"/>
              <a:t>the</a:t>
            </a:r>
            <a:r>
              <a:rPr lang="cs-CZ" sz="1400" dirty="0"/>
              <a:t> </a:t>
            </a:r>
            <a:r>
              <a:rPr lang="cs-CZ" sz="1400" dirty="0" err="1"/>
              <a:t>administrative</a:t>
            </a:r>
            <a:r>
              <a:rPr lang="cs-CZ" sz="1400" dirty="0"/>
              <a:t> las </a:t>
            </a:r>
            <a:r>
              <a:rPr lang="cs-CZ" sz="1400" dirty="0" err="1"/>
              <a:t>of</a:t>
            </a:r>
            <a:r>
              <a:rPr lang="cs-CZ" sz="1400" dirty="0"/>
              <a:t> </a:t>
            </a:r>
            <a:r>
              <a:rPr lang="cs-CZ" sz="1400" dirty="0" err="1"/>
              <a:t>the</a:t>
            </a:r>
            <a:r>
              <a:rPr lang="cs-CZ" sz="1400" dirty="0"/>
              <a:t> EU </a:t>
            </a:r>
            <a:r>
              <a:rPr lang="cs-CZ" sz="1400" dirty="0" err="1"/>
              <a:t>Member</a:t>
            </a:r>
            <a:r>
              <a:rPr lang="cs-CZ" sz="1400" dirty="0"/>
              <a:t> </a:t>
            </a:r>
            <a:r>
              <a:rPr lang="cs-CZ" sz="1400" dirty="0" err="1"/>
              <a:t>States</a:t>
            </a:r>
            <a:r>
              <a:rPr lang="cs-CZ" sz="1400" dirty="0"/>
              <a:t>. Baden-Baden : Nomos, 1996</a:t>
            </a:r>
          </a:p>
          <a:p>
            <a:pPr lvl="0" algn="just">
              <a:lnSpc>
                <a:spcPct val="100000"/>
              </a:lnSpc>
            </a:pPr>
            <a:r>
              <a:rPr lang="cs-CZ" sz="1400" dirty="0"/>
              <a:t>Schwarze, J. </a:t>
            </a:r>
            <a:r>
              <a:rPr lang="cs-CZ" sz="1400" dirty="0" err="1"/>
              <a:t>Europäisches</a:t>
            </a:r>
            <a:r>
              <a:rPr lang="cs-CZ" sz="1400" dirty="0"/>
              <a:t> </a:t>
            </a:r>
            <a:r>
              <a:rPr lang="cs-CZ" sz="1400" dirty="0" err="1"/>
              <a:t>Verwaltungsrecht</a:t>
            </a:r>
            <a:r>
              <a:rPr lang="cs-CZ" sz="1400" dirty="0"/>
              <a:t>: </a:t>
            </a:r>
            <a:r>
              <a:rPr lang="cs-CZ" sz="1400" dirty="0" err="1"/>
              <a:t>Entstehung</a:t>
            </a:r>
            <a:r>
              <a:rPr lang="cs-CZ" sz="1400" dirty="0"/>
              <a:t> </a:t>
            </a:r>
            <a:r>
              <a:rPr lang="cs-CZ" sz="1400" dirty="0" err="1"/>
              <a:t>und</a:t>
            </a:r>
            <a:r>
              <a:rPr lang="cs-CZ" sz="1400" dirty="0"/>
              <a:t> </a:t>
            </a:r>
            <a:r>
              <a:rPr lang="cs-CZ" sz="1400" dirty="0" err="1"/>
              <a:t>Entwicklung</a:t>
            </a:r>
            <a:r>
              <a:rPr lang="cs-CZ" sz="1400" dirty="0"/>
              <a:t> </a:t>
            </a:r>
            <a:r>
              <a:rPr lang="cs-CZ" sz="1400" dirty="0" err="1"/>
              <a:t>im</a:t>
            </a:r>
            <a:r>
              <a:rPr lang="cs-CZ" sz="1400" dirty="0"/>
              <a:t> </a:t>
            </a:r>
            <a:r>
              <a:rPr lang="cs-CZ" sz="1400" dirty="0" err="1"/>
              <a:t>Rahmen</a:t>
            </a:r>
            <a:r>
              <a:rPr lang="cs-CZ" sz="1400" dirty="0"/>
              <a:t> der </a:t>
            </a:r>
            <a:r>
              <a:rPr lang="cs-CZ" sz="1400" dirty="0" err="1"/>
              <a:t>Europäischen</a:t>
            </a:r>
            <a:r>
              <a:rPr lang="cs-CZ" sz="1400" dirty="0"/>
              <a:t> </a:t>
            </a:r>
            <a:r>
              <a:rPr lang="cs-CZ" sz="1400" dirty="0" err="1"/>
              <a:t>Gemeinschaft</a:t>
            </a:r>
            <a:r>
              <a:rPr lang="cs-CZ" sz="1400" dirty="0"/>
              <a:t>. 2. </a:t>
            </a:r>
            <a:r>
              <a:rPr lang="cs-CZ" sz="1400" dirty="0" err="1"/>
              <a:t>erw</a:t>
            </a:r>
            <a:r>
              <a:rPr lang="cs-CZ" sz="1400" dirty="0"/>
              <a:t>. </a:t>
            </a:r>
            <a:r>
              <a:rPr lang="cs-CZ" sz="1400" dirty="0" err="1"/>
              <a:t>Aufl</a:t>
            </a:r>
            <a:r>
              <a:rPr lang="cs-CZ" sz="1400" dirty="0"/>
              <a:t>. Baden-Baden: Nomos, 2005.</a:t>
            </a:r>
          </a:p>
          <a:p>
            <a:pPr>
              <a:lnSpc>
                <a:spcPct val="100000"/>
              </a:lnSpc>
            </a:pPr>
            <a:r>
              <a:rPr lang="cs-CZ" sz="1400" dirty="0" err="1"/>
              <a:t>Hanns</a:t>
            </a:r>
            <a:r>
              <a:rPr lang="cs-CZ" sz="1400" dirty="0"/>
              <a:t> Peter </a:t>
            </a:r>
            <a:r>
              <a:rPr lang="cs-CZ" sz="1400" dirty="0" err="1"/>
              <a:t>Nehl</a:t>
            </a:r>
            <a:r>
              <a:rPr lang="cs-CZ" sz="1400" dirty="0"/>
              <a:t>: </a:t>
            </a:r>
            <a:r>
              <a:rPr lang="cs-CZ" sz="1400" dirty="0" err="1"/>
              <a:t>Principles</a:t>
            </a:r>
            <a:r>
              <a:rPr lang="cs-CZ" sz="1400" dirty="0"/>
              <a:t> </a:t>
            </a:r>
            <a:r>
              <a:rPr lang="cs-CZ" sz="1400" dirty="0" err="1"/>
              <a:t>of</a:t>
            </a:r>
            <a:r>
              <a:rPr lang="cs-CZ" sz="1400" dirty="0"/>
              <a:t> </a:t>
            </a:r>
            <a:r>
              <a:rPr lang="cs-CZ" sz="1400" dirty="0" err="1"/>
              <a:t>Administrative</a:t>
            </a:r>
            <a:r>
              <a:rPr lang="cs-CZ" sz="1400" dirty="0"/>
              <a:t> </a:t>
            </a:r>
            <a:r>
              <a:rPr lang="cs-CZ" sz="1400" dirty="0" err="1"/>
              <a:t>Procedure</a:t>
            </a:r>
            <a:r>
              <a:rPr lang="cs-CZ" sz="1400" dirty="0"/>
              <a:t> in EC </a:t>
            </a:r>
            <a:r>
              <a:rPr lang="cs-CZ" sz="1400" dirty="0" err="1"/>
              <a:t>Law</a:t>
            </a:r>
            <a:r>
              <a:rPr lang="cs-CZ" sz="1400" dirty="0"/>
              <a:t>. Hart </a:t>
            </a:r>
            <a:r>
              <a:rPr lang="cs-CZ" sz="1400" dirty="0" err="1"/>
              <a:t>Publishing</a:t>
            </a:r>
            <a:r>
              <a:rPr lang="cs-CZ" sz="1400" dirty="0"/>
              <a:t>, 1999, Oxford, ISBN 1-84113-008-7.</a:t>
            </a:r>
          </a:p>
          <a:p>
            <a:pPr>
              <a:lnSpc>
                <a:spcPct val="100000"/>
              </a:lnSpc>
            </a:pPr>
            <a:r>
              <a:rPr lang="en-GB" sz="1400" dirty="0"/>
              <a:t>European Agencies. Law and Practices of Accountability/ Madalina </a:t>
            </a:r>
            <a:r>
              <a:rPr lang="en-GB" sz="1400" dirty="0" err="1"/>
              <a:t>Busuioc</a:t>
            </a:r>
            <a:r>
              <a:rPr lang="en-GB" sz="1400" dirty="0"/>
              <a:t>, </a:t>
            </a:r>
            <a:r>
              <a:rPr lang="en-GB" sz="1400" dirty="0" err="1"/>
              <a:t>Nakladatelství</a:t>
            </a:r>
            <a:r>
              <a:rPr lang="en-GB" sz="1400" dirty="0"/>
              <a:t>: Oxford University Press, 2013 </a:t>
            </a:r>
            <a:endParaRPr lang="cs-CZ" sz="1400" dirty="0"/>
          </a:p>
          <a:p>
            <a:pPr>
              <a:lnSpc>
                <a:spcPct val="100000"/>
              </a:lnSpc>
            </a:pPr>
            <a:r>
              <a:rPr lang="en-US" sz="1400" b="1" dirty="0"/>
              <a:t>Review of European Administrative Law (</a:t>
            </a:r>
            <a:r>
              <a:rPr lang="en-US" sz="1400" b="1" dirty="0" err="1"/>
              <a:t>REALaw</a:t>
            </a:r>
            <a:r>
              <a:rPr lang="en-US" sz="1400" b="1" dirty="0"/>
              <a:t>)</a:t>
            </a:r>
            <a:endParaRPr lang="cs-CZ" sz="1400" b="1" dirty="0"/>
          </a:p>
          <a:p>
            <a:pPr>
              <a:lnSpc>
                <a:spcPct val="100000"/>
              </a:lnSpc>
            </a:pPr>
            <a:r>
              <a:rPr lang="cs-CZ" sz="1400" dirty="0">
                <a:hlinkClick r:id="rId2"/>
              </a:rPr>
              <a:t>https://www.uitgeverijparis.nl/nl/tijdschriften-online/review-of-european-administrative-law-realaw</a:t>
            </a:r>
            <a:r>
              <a:rPr lang="cs-CZ" sz="1400" dirty="0"/>
              <a:t> </a:t>
            </a:r>
          </a:p>
          <a:p>
            <a:pPr algn="just">
              <a:lnSpc>
                <a:spcPct val="100000"/>
              </a:lnSpc>
            </a:pPr>
            <a:endParaRPr lang="cs-CZ" sz="1400" dirty="0"/>
          </a:p>
          <a:p>
            <a:pPr algn="just">
              <a:lnSpc>
                <a:spcPct val="100000"/>
              </a:lnSpc>
            </a:pPr>
            <a:endParaRPr lang="cs-CZ" sz="1400" dirty="0"/>
          </a:p>
        </p:txBody>
      </p:sp>
    </p:spTree>
    <p:extLst>
      <p:ext uri="{BB962C8B-B14F-4D97-AF65-F5344CB8AC3E}">
        <p14:creationId xmlns:p14="http://schemas.microsoft.com/office/powerpoint/2010/main" val="3324201728"/>
      </p:ext>
    </p:extLst>
  </p:cSld>
  <p:clrMapOvr>
    <a:masterClrMapping/>
  </p:clrMapOvr>
  <mc:AlternateContent xmlns:mc="http://schemas.openxmlformats.org/markup-compatibility/2006" xmlns:p14="http://schemas.microsoft.com/office/powerpoint/2010/main">
    <mc:Choice Requires="p14">
      <p:transition spd="slow" p14:dur="2000" advTm="158256"/>
    </mc:Choice>
    <mc:Fallback xmlns="">
      <p:transition spd="slow" advTm="15825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pPr algn="ctr"/>
            <a:r>
              <a:rPr lang="cs-CZ" dirty="0"/>
              <a:t>Ukončení předmětu</a:t>
            </a:r>
          </a:p>
        </p:txBody>
      </p:sp>
      <p:sp>
        <p:nvSpPr>
          <p:cNvPr id="5" name="Zástupný symbol pro obsah 4"/>
          <p:cNvSpPr>
            <a:spLocks noGrp="1"/>
          </p:cNvSpPr>
          <p:nvPr>
            <p:ph idx="1"/>
          </p:nvPr>
        </p:nvSpPr>
        <p:spPr>
          <a:xfrm>
            <a:off x="540094" y="1442301"/>
            <a:ext cx="8066301" cy="4389699"/>
          </a:xfrm>
        </p:spPr>
        <p:txBody>
          <a:bodyPr>
            <a:noAutofit/>
          </a:bodyPr>
          <a:lstStyle/>
          <a:p>
            <a:pPr marL="342900" lvl="0" indent="-342900" algn="just">
              <a:lnSpc>
                <a:spcPct val="100000"/>
              </a:lnSpc>
              <a:spcBef>
                <a:spcPct val="20000"/>
              </a:spcBef>
              <a:buClr>
                <a:srgbClr val="00287D"/>
              </a:buClr>
              <a:buFont typeface="Wingdings" panose="05000000000000000000" pitchFamily="2" charset="2"/>
              <a:buChar char="q"/>
              <a:defRPr/>
            </a:pPr>
            <a:r>
              <a:rPr lang="cs-CZ" altLang="cs-CZ" sz="2400" dirty="0">
                <a:solidFill>
                  <a:srgbClr val="000000"/>
                </a:solidFill>
              </a:rPr>
              <a:t>Ukončení předmětu</a:t>
            </a:r>
          </a:p>
          <a:p>
            <a:pPr marL="342900" lvl="0" indent="-342900" algn="just">
              <a:lnSpc>
                <a:spcPct val="100000"/>
              </a:lnSpc>
              <a:spcBef>
                <a:spcPct val="20000"/>
              </a:spcBef>
              <a:buClr>
                <a:srgbClr val="00287D"/>
              </a:buClr>
              <a:buFont typeface="Arial" panose="020B0604020202020204" pitchFamily="34" charset="0"/>
              <a:buChar char="•"/>
              <a:defRPr/>
            </a:pPr>
            <a:r>
              <a:rPr lang="cs-CZ" sz="2400" dirty="0">
                <a:solidFill>
                  <a:srgbClr val="000000"/>
                </a:solidFill>
              </a:rPr>
              <a:t>Předmět se ukončuje </a:t>
            </a:r>
            <a:r>
              <a:rPr lang="cs-CZ" sz="2400" b="1" dirty="0">
                <a:solidFill>
                  <a:srgbClr val="000000"/>
                </a:solidFill>
              </a:rPr>
              <a:t>kolokviem</a:t>
            </a:r>
            <a:r>
              <a:rPr lang="cs-CZ" sz="2400" dirty="0">
                <a:solidFill>
                  <a:srgbClr val="000000"/>
                </a:solidFill>
              </a:rPr>
              <a:t>. Podmínkou je, mimo absolvování výuky, zpracování seminární </a:t>
            </a:r>
            <a:r>
              <a:rPr lang="cs-CZ" sz="2400" b="1" dirty="0">
                <a:solidFill>
                  <a:srgbClr val="000000"/>
                </a:solidFill>
              </a:rPr>
              <a:t>práce</a:t>
            </a:r>
            <a:r>
              <a:rPr lang="cs-CZ" sz="2400" dirty="0">
                <a:solidFill>
                  <a:srgbClr val="000000"/>
                </a:solidFill>
              </a:rPr>
              <a:t> (v rozsahu cca 10 stran) na zvolené téma:</a:t>
            </a:r>
          </a:p>
          <a:p>
            <a:pPr marL="457200" lvl="0" indent="-457200" algn="just">
              <a:lnSpc>
                <a:spcPct val="100000"/>
              </a:lnSpc>
              <a:spcBef>
                <a:spcPct val="20000"/>
              </a:spcBef>
              <a:buClr>
                <a:srgbClr val="00287D"/>
              </a:buClr>
              <a:buFont typeface="+mj-lt"/>
              <a:buAutoNum type="arabicPeriod"/>
              <a:defRPr/>
            </a:pPr>
            <a:r>
              <a:rPr lang="cs-CZ" altLang="cs-CZ" sz="2400" b="1" dirty="0">
                <a:solidFill>
                  <a:srgbClr val="000000"/>
                </a:solidFill>
              </a:rPr>
              <a:t>Evropeizace v daném odvětví SP</a:t>
            </a:r>
          </a:p>
          <a:p>
            <a:pPr marL="457200" lvl="0" indent="-457200" algn="just">
              <a:lnSpc>
                <a:spcPct val="100000"/>
              </a:lnSpc>
              <a:spcBef>
                <a:spcPct val="20000"/>
              </a:spcBef>
              <a:buClr>
                <a:srgbClr val="00287D"/>
              </a:buClr>
              <a:buFont typeface="+mj-lt"/>
              <a:buAutoNum type="arabicPeriod"/>
              <a:defRPr/>
            </a:pPr>
            <a:r>
              <a:rPr lang="cs-CZ" altLang="cs-CZ" sz="2400" b="1" dirty="0">
                <a:solidFill>
                  <a:srgbClr val="000000"/>
                </a:solidFill>
              </a:rPr>
              <a:t>Charakteristika vybrané agentury EU</a:t>
            </a:r>
          </a:p>
          <a:p>
            <a:pPr marL="457200" lvl="0" indent="-457200" algn="just">
              <a:lnSpc>
                <a:spcPct val="100000"/>
              </a:lnSpc>
              <a:spcBef>
                <a:spcPct val="20000"/>
              </a:spcBef>
              <a:buClr>
                <a:srgbClr val="00287D"/>
              </a:buClr>
              <a:buFont typeface="+mj-lt"/>
              <a:buAutoNum type="arabicPeriod"/>
              <a:defRPr/>
            </a:pPr>
            <a:r>
              <a:rPr lang="cs-CZ" altLang="cs-CZ" sz="2400" b="1" dirty="0">
                <a:solidFill>
                  <a:srgbClr val="000000"/>
                </a:solidFill>
              </a:rPr>
              <a:t>Volné téma </a:t>
            </a:r>
            <a:r>
              <a:rPr lang="cs-CZ" altLang="cs-CZ" sz="2400" dirty="0">
                <a:solidFill>
                  <a:srgbClr val="000000"/>
                </a:solidFill>
              </a:rPr>
              <a:t>(nutno předem předjednat s vyučujícím)</a:t>
            </a:r>
          </a:p>
          <a:p>
            <a:pPr marL="457200" lvl="0" indent="-457200" algn="just">
              <a:lnSpc>
                <a:spcPct val="100000"/>
              </a:lnSpc>
              <a:spcBef>
                <a:spcPct val="20000"/>
              </a:spcBef>
              <a:buClr>
                <a:srgbClr val="00287D"/>
              </a:buClr>
              <a:buFont typeface="Arial" panose="020B0604020202020204" pitchFamily="34" charset="0"/>
              <a:buChar char="•"/>
              <a:defRPr/>
            </a:pPr>
            <a:r>
              <a:rPr lang="cs-CZ" altLang="cs-CZ" sz="2400" dirty="0">
                <a:solidFill>
                  <a:srgbClr val="000000"/>
                </a:solidFill>
              </a:rPr>
              <a:t>Vložit/Odevzdat do složky „Odevzdávárna“ v </a:t>
            </a:r>
            <a:r>
              <a:rPr lang="cs-CZ" altLang="cs-CZ" sz="2400" dirty="0" err="1">
                <a:solidFill>
                  <a:srgbClr val="000000"/>
                </a:solidFill>
              </a:rPr>
              <a:t>ISu</a:t>
            </a:r>
            <a:r>
              <a:rPr lang="cs-CZ" altLang="cs-CZ" sz="2400" dirty="0">
                <a:solidFill>
                  <a:srgbClr val="000000"/>
                </a:solidFill>
              </a:rPr>
              <a:t> do </a:t>
            </a:r>
            <a:r>
              <a:rPr lang="cs-CZ" altLang="cs-CZ" sz="2400" dirty="0">
                <a:solidFill>
                  <a:srgbClr val="FF0000"/>
                </a:solidFill>
              </a:rPr>
              <a:t>31</a:t>
            </a:r>
            <a:r>
              <a:rPr lang="cs-CZ" altLang="cs-CZ" sz="2400" dirty="0">
                <a:solidFill>
                  <a:srgbClr val="FF0000"/>
                </a:solidFill>
                <a:effectLst>
                  <a:outerShdw blurRad="38100" dist="38100" dir="2700000" algn="tl">
                    <a:srgbClr val="000000">
                      <a:alpha val="43137"/>
                    </a:srgbClr>
                  </a:outerShdw>
                </a:effectLst>
              </a:rPr>
              <a:t>. 5. 2024 </a:t>
            </a:r>
            <a:r>
              <a:rPr lang="cs-CZ" altLang="cs-CZ" sz="2400" dirty="0">
                <a:solidFill>
                  <a:srgbClr val="000000"/>
                </a:solidFill>
              </a:rPr>
              <a:t>včetně, k pozdě odevzdaným pracím nebude brán zřetel!</a:t>
            </a:r>
          </a:p>
          <a:p>
            <a:endParaRPr lang="cs-CZ" sz="1400" dirty="0"/>
          </a:p>
          <a:p>
            <a:pPr algn="just"/>
            <a:endParaRPr lang="cs-CZ" sz="1400" dirty="0"/>
          </a:p>
        </p:txBody>
      </p:sp>
    </p:spTree>
    <p:extLst>
      <p:ext uri="{BB962C8B-B14F-4D97-AF65-F5344CB8AC3E}">
        <p14:creationId xmlns:p14="http://schemas.microsoft.com/office/powerpoint/2010/main" val="2914569800"/>
      </p:ext>
    </p:extLst>
  </p:cSld>
  <p:clrMapOvr>
    <a:masterClrMapping/>
  </p:clrMapOvr>
  <mc:AlternateContent xmlns:mc="http://schemas.openxmlformats.org/markup-compatibility/2006" xmlns:p14="http://schemas.microsoft.com/office/powerpoint/2010/main">
    <mc:Choice Requires="p14">
      <p:transition spd="slow" p14:dur="2000" advTm="303762"/>
    </mc:Choice>
    <mc:Fallback xmlns="">
      <p:transition spd="slow" advTm="303762"/>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pPr algn="ctr"/>
            <a:r>
              <a:rPr lang="cs-CZ" dirty="0"/>
              <a:t>Ukončení předmětu</a:t>
            </a:r>
          </a:p>
        </p:txBody>
      </p:sp>
      <p:sp>
        <p:nvSpPr>
          <p:cNvPr id="5" name="Zástupný symbol pro obsah 4"/>
          <p:cNvSpPr>
            <a:spLocks noGrp="1"/>
          </p:cNvSpPr>
          <p:nvPr>
            <p:ph idx="1"/>
          </p:nvPr>
        </p:nvSpPr>
        <p:spPr>
          <a:xfrm>
            <a:off x="540094" y="1442301"/>
            <a:ext cx="8066301" cy="4389699"/>
          </a:xfrm>
        </p:spPr>
        <p:txBody>
          <a:bodyPr>
            <a:noAutofit/>
          </a:bodyPr>
          <a:lstStyle/>
          <a:p>
            <a:pPr marL="342900" lvl="0" indent="-342900" algn="just">
              <a:lnSpc>
                <a:spcPct val="100000"/>
              </a:lnSpc>
              <a:spcBef>
                <a:spcPct val="20000"/>
              </a:spcBef>
              <a:buClr>
                <a:srgbClr val="00287D"/>
              </a:buClr>
              <a:buFont typeface="Wingdings" panose="05000000000000000000" pitchFamily="2" charset="2"/>
              <a:buChar char="q"/>
              <a:defRPr/>
            </a:pPr>
            <a:r>
              <a:rPr lang="cs-CZ" altLang="cs-CZ" sz="2400" dirty="0">
                <a:solidFill>
                  <a:srgbClr val="000000"/>
                </a:solidFill>
              </a:rPr>
              <a:t>Ukončení předmětu</a:t>
            </a:r>
          </a:p>
          <a:p>
            <a:r>
              <a:rPr lang="cs-CZ" sz="1400" dirty="0" err="1"/>
              <a:t>Odpovědníky</a:t>
            </a:r>
            <a:r>
              <a:rPr lang="cs-CZ" sz="1400" dirty="0"/>
              <a:t> (do 31. 5. 2024) v </a:t>
            </a:r>
            <a:r>
              <a:rPr lang="cs-CZ" sz="1400" dirty="0" err="1"/>
              <a:t>Isu</a:t>
            </a:r>
            <a:r>
              <a:rPr lang="cs-CZ" sz="1400" dirty="0"/>
              <a:t>, podrobnosti budou sděleny dodatečně</a:t>
            </a:r>
          </a:p>
          <a:p>
            <a:pPr algn="just"/>
            <a:endParaRPr lang="cs-CZ" sz="1400" dirty="0"/>
          </a:p>
        </p:txBody>
      </p:sp>
    </p:spTree>
    <p:extLst>
      <p:ext uri="{BB962C8B-B14F-4D97-AF65-F5344CB8AC3E}">
        <p14:creationId xmlns:p14="http://schemas.microsoft.com/office/powerpoint/2010/main" val="2033738529"/>
      </p:ext>
    </p:extLst>
  </p:cSld>
  <p:clrMapOvr>
    <a:masterClrMapping/>
  </p:clrMapOvr>
  <mc:AlternateContent xmlns:mc="http://schemas.openxmlformats.org/markup-compatibility/2006" xmlns:p14="http://schemas.microsoft.com/office/powerpoint/2010/main">
    <mc:Choice Requires="p14">
      <p:transition spd="slow" p14:dur="2000" advTm="303762"/>
    </mc:Choice>
    <mc:Fallback xmlns="">
      <p:transition spd="slow" advTm="30376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a:t>Program přednášky</a:t>
            </a:r>
          </a:p>
        </p:txBody>
      </p:sp>
      <p:sp>
        <p:nvSpPr>
          <p:cNvPr id="5" name="Zástupný symbol pro obsah 4"/>
          <p:cNvSpPr>
            <a:spLocks noGrp="1"/>
          </p:cNvSpPr>
          <p:nvPr>
            <p:ph idx="1"/>
          </p:nvPr>
        </p:nvSpPr>
        <p:spPr/>
        <p:txBody>
          <a:bodyPr/>
          <a:lstStyle/>
          <a:p>
            <a:pPr algn="just">
              <a:lnSpc>
                <a:spcPct val="100000"/>
              </a:lnSpc>
            </a:pPr>
            <a:r>
              <a:rPr lang="cs-CZ" b="1" dirty="0"/>
              <a:t>Pojem „evropské správní právo“</a:t>
            </a:r>
          </a:p>
          <a:p>
            <a:pPr algn="just">
              <a:lnSpc>
                <a:spcPct val="100000"/>
              </a:lnSpc>
            </a:pPr>
            <a:r>
              <a:rPr lang="cs-CZ" b="1" dirty="0"/>
              <a:t>Europeizace národního (domácího) správního práva</a:t>
            </a:r>
            <a:r>
              <a:rPr lang="cs-CZ" dirty="0"/>
              <a:t> </a:t>
            </a:r>
          </a:p>
          <a:p>
            <a:pPr algn="just">
              <a:lnSpc>
                <a:spcPct val="100000"/>
              </a:lnSpc>
            </a:pPr>
            <a:r>
              <a:rPr lang="cs-CZ" b="1" dirty="0"/>
              <a:t>Pojetí europeizace v domácím právním řádu</a:t>
            </a:r>
          </a:p>
          <a:p>
            <a:pPr algn="just">
              <a:lnSpc>
                <a:spcPct val="100000"/>
              </a:lnSpc>
            </a:pPr>
            <a:r>
              <a:rPr lang="cs-CZ" b="1" dirty="0"/>
              <a:t>Rada Evropy a Evropská unie</a:t>
            </a:r>
          </a:p>
        </p:txBody>
      </p:sp>
    </p:spTree>
    <p:extLst>
      <p:ext uri="{BB962C8B-B14F-4D97-AF65-F5344CB8AC3E}">
        <p14:creationId xmlns:p14="http://schemas.microsoft.com/office/powerpoint/2010/main" val="147877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Evropské správní právo</a:t>
            </a:r>
          </a:p>
        </p:txBody>
      </p:sp>
      <p:sp>
        <p:nvSpPr>
          <p:cNvPr id="5" name="Zástupný symbol pro obsah 4"/>
          <p:cNvSpPr>
            <a:spLocks noGrp="1"/>
          </p:cNvSpPr>
          <p:nvPr>
            <p:ph idx="1"/>
          </p:nvPr>
        </p:nvSpPr>
        <p:spPr/>
        <p:txBody>
          <a:bodyPr/>
          <a:lstStyle/>
          <a:p>
            <a:pPr marL="342900" indent="-342900" algn="just">
              <a:lnSpc>
                <a:spcPct val="100000"/>
              </a:lnSpc>
              <a:buClr>
                <a:srgbClr val="7D1E1E"/>
              </a:buClr>
              <a:buSzPct val="90000"/>
              <a:buFont typeface="+mj-lt"/>
              <a:buAutoNum type="arabicPeriod"/>
              <a:defRPr/>
            </a:pPr>
            <a:r>
              <a:rPr lang="cs-CZ" sz="1800" b="1" dirty="0">
                <a:solidFill>
                  <a:srgbClr val="FF0000"/>
                </a:solidFill>
              </a:rPr>
              <a:t>SP</a:t>
            </a:r>
            <a:r>
              <a:rPr lang="cs-CZ" sz="1800" dirty="0">
                <a:solidFill>
                  <a:srgbClr val="FF0000"/>
                </a:solidFill>
              </a:rPr>
              <a:t> </a:t>
            </a:r>
            <a:r>
              <a:rPr lang="cs-CZ" sz="1800" b="1" dirty="0">
                <a:solidFill>
                  <a:srgbClr val="FF0000"/>
                </a:solidFill>
              </a:rPr>
              <a:t>EU </a:t>
            </a:r>
            <a:r>
              <a:rPr lang="cs-CZ" sz="1800" b="1" dirty="0"/>
              <a:t>– </a:t>
            </a:r>
            <a:r>
              <a:rPr lang="cs-CZ" sz="2000" b="1" dirty="0">
                <a:solidFill>
                  <a:srgbClr val="000000"/>
                </a:solidFill>
              </a:rPr>
              <a:t>součást práva EU</a:t>
            </a:r>
            <a:r>
              <a:rPr lang="cs-CZ" sz="2000" dirty="0">
                <a:solidFill>
                  <a:srgbClr val="000000"/>
                </a:solidFill>
              </a:rPr>
              <a:t>, a) inspiruje („nuceně“) vnitrostátní právní úpravu, b) inspiruje se vnitrostátní právní úpravou; </a:t>
            </a:r>
            <a:r>
              <a:rPr lang="cs-CZ" sz="2000" b="1" dirty="0">
                <a:solidFill>
                  <a:srgbClr val="000000"/>
                </a:solidFill>
              </a:rPr>
              <a:t>právo EU + orgány EU/ vnitrostátní právo + orgány čl. států </a:t>
            </a:r>
            <a:r>
              <a:rPr lang="cs-CZ" sz="2000" dirty="0">
                <a:solidFill>
                  <a:srgbClr val="000000"/>
                </a:solidFill>
              </a:rPr>
              <a:t>(tzv. víceúrovňová správa) – přímí a nepřímí vykonavatelé, evropské sítě </a:t>
            </a:r>
            <a:r>
              <a:rPr lang="cs-CZ" sz="1800" b="1" dirty="0"/>
              <a:t>vliv EU a práva EU</a:t>
            </a:r>
            <a:r>
              <a:rPr lang="cs-CZ" sz="1800" dirty="0"/>
              <a:t>, tzv. víceúrovňová správa (P. </a:t>
            </a:r>
            <a:r>
              <a:rPr lang="cs-CZ" sz="1800" dirty="0" err="1"/>
              <a:t>Craig</a:t>
            </a:r>
            <a:r>
              <a:rPr lang="cs-CZ" sz="1800" dirty="0"/>
              <a:t>)</a:t>
            </a:r>
          </a:p>
          <a:p>
            <a:pPr marL="342900" indent="-342900" algn="just">
              <a:lnSpc>
                <a:spcPct val="100000"/>
              </a:lnSpc>
              <a:buClr>
                <a:srgbClr val="7D1E1E"/>
              </a:buClr>
              <a:buSzPct val="90000"/>
              <a:buFont typeface="+mj-lt"/>
              <a:buAutoNum type="arabicPeriod"/>
              <a:defRPr/>
            </a:pPr>
            <a:r>
              <a:rPr lang="cs-CZ" sz="1800" b="1" dirty="0">
                <a:solidFill>
                  <a:srgbClr val="7D1E1E"/>
                </a:solidFill>
              </a:rPr>
              <a:t>SP</a:t>
            </a:r>
            <a:r>
              <a:rPr lang="cs-CZ" sz="1800" dirty="0">
                <a:solidFill>
                  <a:srgbClr val="7D1E1E"/>
                </a:solidFill>
              </a:rPr>
              <a:t> společného </a:t>
            </a:r>
            <a:r>
              <a:rPr lang="cs-CZ" sz="1800" b="1" dirty="0">
                <a:solidFill>
                  <a:srgbClr val="FF0000"/>
                </a:solidFill>
              </a:rPr>
              <a:t>evropského správního prostoru</a:t>
            </a:r>
            <a:r>
              <a:rPr lang="cs-CZ" sz="1800" b="1" dirty="0"/>
              <a:t> </a:t>
            </a:r>
            <a:r>
              <a:rPr lang="cs-CZ" sz="1800" dirty="0"/>
              <a:t>– spolupráce na administrativní úrovni,</a:t>
            </a:r>
            <a:r>
              <a:rPr lang="cs-CZ" sz="1800" b="1" dirty="0"/>
              <a:t> přeshraniční</a:t>
            </a:r>
            <a:r>
              <a:rPr lang="cs-CZ" sz="1800" dirty="0"/>
              <a:t> spolupráce</a:t>
            </a:r>
          </a:p>
          <a:p>
            <a:pPr marL="342900" indent="-342900" algn="just">
              <a:lnSpc>
                <a:spcPct val="100000"/>
              </a:lnSpc>
              <a:buClr>
                <a:srgbClr val="7D1E1E"/>
              </a:buClr>
              <a:buSzPct val="90000"/>
              <a:buFont typeface="+mj-lt"/>
              <a:buAutoNum type="arabicPeriod"/>
              <a:defRPr/>
            </a:pPr>
            <a:r>
              <a:rPr lang="cs-CZ" sz="1800" b="1" dirty="0">
                <a:solidFill>
                  <a:srgbClr val="FF0000"/>
                </a:solidFill>
              </a:rPr>
              <a:t>Společné principy a hodnoty, jakož i instituty SP v Evropě </a:t>
            </a:r>
            <a:r>
              <a:rPr lang="cs-CZ" sz="1800" dirty="0">
                <a:solidFill>
                  <a:srgbClr val="7D1E1E"/>
                </a:solidFill>
              </a:rPr>
              <a:t>– </a:t>
            </a:r>
            <a:r>
              <a:rPr lang="cs-CZ" sz="1800" i="1" dirty="0">
                <a:solidFill>
                  <a:srgbClr val="7D1E1E"/>
                </a:solidFill>
              </a:rPr>
              <a:t>ius </a:t>
            </a:r>
            <a:r>
              <a:rPr lang="cs-CZ" sz="1800" i="1" dirty="0" err="1">
                <a:solidFill>
                  <a:srgbClr val="7D1E1E"/>
                </a:solidFill>
              </a:rPr>
              <a:t>commune</a:t>
            </a:r>
            <a:r>
              <a:rPr lang="cs-CZ" sz="1800" i="1" dirty="0">
                <a:solidFill>
                  <a:srgbClr val="7D1E1E"/>
                </a:solidFill>
              </a:rPr>
              <a:t> </a:t>
            </a:r>
            <a:r>
              <a:rPr lang="cs-CZ" sz="1800" b="1" dirty="0"/>
              <a:t>– </a:t>
            </a:r>
            <a:r>
              <a:rPr lang="cs-CZ" sz="1800" dirty="0"/>
              <a:t>vzájemné ovlivňování, řízené/usměrňované </a:t>
            </a:r>
            <a:r>
              <a:rPr lang="cs-CZ" sz="1800" b="1" dirty="0"/>
              <a:t>RE </a:t>
            </a:r>
            <a:endParaRPr lang="cs-CZ" sz="1800" b="1" i="1" dirty="0"/>
          </a:p>
          <a:p>
            <a:pPr marL="342900" indent="-342900" algn="just">
              <a:lnSpc>
                <a:spcPct val="100000"/>
              </a:lnSpc>
              <a:buClr>
                <a:srgbClr val="7D1E1E"/>
              </a:buClr>
              <a:buFont typeface="+mj-lt"/>
              <a:buAutoNum type="arabicPeriod"/>
              <a:defRPr/>
            </a:pPr>
            <a:r>
              <a:rPr lang="cs-CZ" sz="1800" b="1" dirty="0"/>
              <a:t>správní právo evropských států</a:t>
            </a:r>
            <a:endParaRPr lang="cs-CZ" sz="1800" b="1" i="1" dirty="0"/>
          </a:p>
          <a:p>
            <a:pPr marL="342900" indent="-342900" algn="just">
              <a:lnSpc>
                <a:spcPct val="100000"/>
              </a:lnSpc>
              <a:buClr>
                <a:srgbClr val="7D1E1E"/>
              </a:buClr>
              <a:buFont typeface="+mj-lt"/>
              <a:buAutoNum type="arabicPeriod"/>
              <a:defRPr/>
            </a:pPr>
            <a:r>
              <a:rPr lang="cs-CZ" sz="1800" b="1" dirty="0"/>
              <a:t>europeizované (národní) správní právo </a:t>
            </a:r>
            <a:r>
              <a:rPr lang="cs-CZ" sz="1800" dirty="0"/>
              <a:t>(poslední část přednášky)</a:t>
            </a:r>
          </a:p>
          <a:p>
            <a:pPr>
              <a:lnSpc>
                <a:spcPct val="100000"/>
              </a:lnSpc>
            </a:pPr>
            <a:endParaRPr lang="cs-CZ" sz="1800" dirty="0"/>
          </a:p>
        </p:txBody>
      </p:sp>
    </p:spTree>
    <p:extLst>
      <p:ext uri="{BB962C8B-B14F-4D97-AF65-F5344CB8AC3E}">
        <p14:creationId xmlns:p14="http://schemas.microsoft.com/office/powerpoint/2010/main" val="3896339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Europeizace</a:t>
            </a:r>
          </a:p>
        </p:txBody>
      </p:sp>
      <p:sp>
        <p:nvSpPr>
          <p:cNvPr id="5" name="Zástupný symbol pro obsah 4"/>
          <p:cNvSpPr>
            <a:spLocks noGrp="1"/>
          </p:cNvSpPr>
          <p:nvPr>
            <p:ph idx="1"/>
          </p:nvPr>
        </p:nvSpPr>
        <p:spPr/>
        <p:txBody>
          <a:bodyPr/>
          <a:lstStyle/>
          <a:p>
            <a:pPr algn="just">
              <a:lnSpc>
                <a:spcPct val="100000"/>
              </a:lnSpc>
              <a:buClr>
                <a:srgbClr val="7D1E1E"/>
              </a:buClr>
              <a:buFont typeface="Wingdings" panose="05000000000000000000" pitchFamily="2" charset="2"/>
              <a:buChar char="q"/>
            </a:pPr>
            <a:r>
              <a:rPr lang="cs-CZ" altLang="cs-CZ" sz="2400" b="1" dirty="0">
                <a:solidFill>
                  <a:srgbClr val="FF0000"/>
                </a:solidFill>
              </a:rPr>
              <a:t>Europeizace</a:t>
            </a:r>
            <a:r>
              <a:rPr lang="cs-CZ" altLang="cs-CZ" sz="2400" dirty="0"/>
              <a:t> (evropeizace, </a:t>
            </a:r>
            <a:r>
              <a:rPr lang="cs-CZ" altLang="cs-CZ" sz="2400" dirty="0" err="1"/>
              <a:t>europeanizace</a:t>
            </a:r>
            <a:r>
              <a:rPr lang="cs-CZ" altLang="cs-CZ" sz="2400" dirty="0"/>
              <a:t>) – vnímání a přijímaní společných evropských požadavků, hodnot, trendů, norem, judikatury a jejich promítnutí do jednotlivých národních (s)právních řádů; sbližování, odstraňování rozdílů</a:t>
            </a:r>
          </a:p>
          <a:p>
            <a:pPr algn="just">
              <a:lnSpc>
                <a:spcPct val="100000"/>
              </a:lnSpc>
              <a:buClr>
                <a:srgbClr val="7D1E1E"/>
              </a:buClr>
              <a:buFont typeface="Wingdings" panose="05000000000000000000" pitchFamily="2" charset="2"/>
              <a:buChar char="q"/>
            </a:pPr>
            <a:r>
              <a:rPr lang="cs-CZ" altLang="cs-CZ" sz="2400" dirty="0"/>
              <a:t>Budování, šíření, institucionalizace formálních a neformálních pravidel, postupů, stylů, …, způsobů „jak věci dělat“</a:t>
            </a:r>
          </a:p>
          <a:p>
            <a:pPr>
              <a:lnSpc>
                <a:spcPct val="100000"/>
              </a:lnSpc>
            </a:pPr>
            <a:endParaRPr lang="cs-CZ" dirty="0"/>
          </a:p>
        </p:txBody>
      </p:sp>
    </p:spTree>
    <p:extLst>
      <p:ext uri="{BB962C8B-B14F-4D97-AF65-F5344CB8AC3E}">
        <p14:creationId xmlns:p14="http://schemas.microsoft.com/office/powerpoint/2010/main" val="3042872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Europeizace</a:t>
            </a:r>
          </a:p>
        </p:txBody>
      </p:sp>
      <p:sp>
        <p:nvSpPr>
          <p:cNvPr id="5" name="Zástupný symbol pro obsah 4"/>
          <p:cNvSpPr>
            <a:spLocks noGrp="1"/>
          </p:cNvSpPr>
          <p:nvPr>
            <p:ph idx="1"/>
          </p:nvPr>
        </p:nvSpPr>
        <p:spPr>
          <a:xfrm>
            <a:off x="499588" y="1692002"/>
            <a:ext cx="8106808" cy="4139998"/>
          </a:xfrm>
        </p:spPr>
        <p:txBody>
          <a:bodyPr/>
          <a:lstStyle/>
          <a:p>
            <a:pPr algn="just">
              <a:lnSpc>
                <a:spcPct val="100000"/>
              </a:lnSpc>
              <a:buClr>
                <a:srgbClr val="7D1E1E"/>
              </a:buClr>
            </a:pPr>
            <a:r>
              <a:rPr lang="cs-CZ" altLang="cs-CZ" sz="2400" b="1" dirty="0"/>
              <a:t>Pasivní</a:t>
            </a:r>
            <a:r>
              <a:rPr lang="cs-CZ" altLang="cs-CZ" sz="2400" dirty="0"/>
              <a:t> – nechat se ovlivňovat okolními evropskými právními úpravami, naplňovat požadavky práva EU</a:t>
            </a:r>
          </a:p>
          <a:p>
            <a:pPr algn="just">
              <a:lnSpc>
                <a:spcPct val="100000"/>
              </a:lnSpc>
              <a:buClr>
                <a:srgbClr val="7D1E1E"/>
              </a:buClr>
            </a:pPr>
            <a:r>
              <a:rPr lang="cs-CZ" altLang="cs-CZ" sz="2400" b="1" dirty="0"/>
              <a:t>Aktivní</a:t>
            </a:r>
            <a:r>
              <a:rPr lang="cs-CZ" altLang="cs-CZ" sz="2400" dirty="0"/>
              <a:t> – ovlivňovat okolní právní úpravy</a:t>
            </a:r>
          </a:p>
          <a:p>
            <a:pPr algn="just">
              <a:lnSpc>
                <a:spcPct val="100000"/>
              </a:lnSpc>
              <a:buClr>
                <a:srgbClr val="7D1E1E"/>
              </a:buClr>
            </a:pPr>
            <a:r>
              <a:rPr lang="cs-CZ" altLang="cs-CZ" sz="2400" b="1" dirty="0"/>
              <a:t>Dynamická</a:t>
            </a:r>
            <a:r>
              <a:rPr lang="cs-CZ" altLang="cs-CZ" sz="2400" dirty="0"/>
              <a:t> (proces, uskutečňování) </a:t>
            </a:r>
            <a:r>
              <a:rPr lang="cs-CZ" altLang="cs-CZ" sz="2400" b="1" dirty="0"/>
              <a:t>x statická</a:t>
            </a:r>
            <a:r>
              <a:rPr lang="cs-CZ" altLang="cs-CZ" sz="2400" dirty="0"/>
              <a:t> (výsledek)</a:t>
            </a:r>
          </a:p>
          <a:p>
            <a:pPr algn="just">
              <a:lnSpc>
                <a:spcPct val="100000"/>
              </a:lnSpc>
              <a:buClr>
                <a:srgbClr val="7D1E1E"/>
              </a:buClr>
            </a:pPr>
            <a:r>
              <a:rPr lang="cs-CZ" altLang="cs-CZ" sz="2400" b="1" dirty="0"/>
              <a:t>Právní</a:t>
            </a:r>
            <a:r>
              <a:rPr lang="cs-CZ" altLang="cs-CZ" sz="2400" dirty="0"/>
              <a:t> (ovlivnění právní úpravy) </a:t>
            </a:r>
            <a:r>
              <a:rPr lang="cs-CZ" altLang="cs-CZ" sz="2400" b="1" dirty="0"/>
              <a:t>x mimoprávní</a:t>
            </a:r>
            <a:r>
              <a:rPr lang="cs-CZ" altLang="cs-CZ" sz="2400" dirty="0"/>
              <a:t> (realita, praxe, tzv. evropský pohled)</a:t>
            </a:r>
          </a:p>
          <a:p>
            <a:pPr algn="just">
              <a:lnSpc>
                <a:spcPct val="100000"/>
              </a:lnSpc>
              <a:buClr>
                <a:srgbClr val="7D1E1E"/>
              </a:buClr>
            </a:pPr>
            <a:r>
              <a:rPr lang="cs-CZ" altLang="cs-CZ" sz="2400" b="1" dirty="0"/>
              <a:t>Integrační</a:t>
            </a:r>
            <a:r>
              <a:rPr lang="cs-CZ" altLang="cs-CZ" sz="2400" dirty="0"/>
              <a:t> proces do EU a RE</a:t>
            </a:r>
          </a:p>
          <a:p>
            <a:pPr algn="just">
              <a:lnSpc>
                <a:spcPct val="100000"/>
              </a:lnSpc>
              <a:buClr>
                <a:srgbClr val="7D1E1E"/>
              </a:buClr>
            </a:pPr>
            <a:r>
              <a:rPr lang="cs-CZ" altLang="cs-CZ" sz="2400" b="1" dirty="0"/>
              <a:t>Regionální globalizace? – globální správní právo</a:t>
            </a:r>
          </a:p>
          <a:p>
            <a:pPr algn="just">
              <a:lnSpc>
                <a:spcPct val="100000"/>
              </a:lnSpc>
              <a:buClr>
                <a:srgbClr val="7D1E1E"/>
              </a:buClr>
            </a:pPr>
            <a:r>
              <a:rPr lang="cs-CZ" altLang="cs-CZ" sz="2400" b="1" dirty="0"/>
              <a:t>Horizontální x vertikální (vzestupná a sestupná)</a:t>
            </a:r>
          </a:p>
          <a:p>
            <a:pPr algn="just">
              <a:lnSpc>
                <a:spcPct val="100000"/>
              </a:lnSpc>
            </a:pPr>
            <a:endParaRPr lang="cs-CZ" sz="2400" dirty="0"/>
          </a:p>
        </p:txBody>
      </p:sp>
    </p:spTree>
    <p:extLst>
      <p:ext uri="{BB962C8B-B14F-4D97-AF65-F5344CB8AC3E}">
        <p14:creationId xmlns:p14="http://schemas.microsoft.com/office/powerpoint/2010/main" val="2006524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Europeizace</a:t>
            </a:r>
          </a:p>
        </p:txBody>
      </p:sp>
      <p:sp>
        <p:nvSpPr>
          <p:cNvPr id="5" name="Zástupný symbol pro obsah 4"/>
          <p:cNvSpPr>
            <a:spLocks noGrp="1"/>
          </p:cNvSpPr>
          <p:nvPr>
            <p:ph idx="1"/>
          </p:nvPr>
        </p:nvSpPr>
        <p:spPr/>
        <p:txBody>
          <a:bodyPr/>
          <a:lstStyle/>
          <a:p>
            <a:pPr algn="just">
              <a:lnSpc>
                <a:spcPct val="100000"/>
              </a:lnSpc>
              <a:buClr>
                <a:srgbClr val="7D1E1E"/>
              </a:buClr>
              <a:buFont typeface="Wingdings" panose="05000000000000000000" pitchFamily="2" charset="2"/>
              <a:buChar char="q"/>
              <a:defRPr/>
            </a:pPr>
            <a:r>
              <a:rPr lang="cs-CZ" altLang="cs-CZ" sz="2400" dirty="0"/>
              <a:t> Stejná právní úprava (harmonizace)</a:t>
            </a:r>
          </a:p>
          <a:p>
            <a:pPr marL="457200" indent="-457200" algn="just">
              <a:lnSpc>
                <a:spcPct val="100000"/>
              </a:lnSpc>
              <a:buClr>
                <a:srgbClr val="7D1E1E"/>
              </a:buClr>
              <a:buFont typeface="Wingdings" panose="05000000000000000000" pitchFamily="2" charset="2"/>
              <a:buChar char="q"/>
              <a:defRPr/>
            </a:pPr>
            <a:r>
              <a:rPr lang="cs-CZ" altLang="cs-CZ" sz="2400" dirty="0"/>
              <a:t>Stejné (sdílené) principy, hodnoty, instituty</a:t>
            </a:r>
          </a:p>
          <a:p>
            <a:pPr marL="457200" indent="-457200" algn="just">
              <a:lnSpc>
                <a:spcPct val="100000"/>
              </a:lnSpc>
              <a:buClr>
                <a:srgbClr val="7D1E1E"/>
              </a:buClr>
              <a:buFont typeface="Wingdings" panose="05000000000000000000" pitchFamily="2" charset="2"/>
              <a:buChar char="q"/>
              <a:defRPr/>
            </a:pPr>
            <a:r>
              <a:rPr lang="cs-CZ" altLang="cs-CZ" sz="2400" dirty="0"/>
              <a:t>Státy v Evropě (1.) nabízejí principy, jsou (2.) přebírány na evropské úrovni a dále (3.) distribuovány v Evropě</a:t>
            </a:r>
          </a:p>
          <a:p>
            <a:pPr>
              <a:lnSpc>
                <a:spcPct val="100000"/>
              </a:lnSpc>
            </a:pPr>
            <a:endParaRPr lang="cs-CZ" sz="2400" dirty="0"/>
          </a:p>
        </p:txBody>
      </p:sp>
    </p:spTree>
    <p:extLst>
      <p:ext uri="{BB962C8B-B14F-4D97-AF65-F5344CB8AC3E}">
        <p14:creationId xmlns:p14="http://schemas.microsoft.com/office/powerpoint/2010/main" val="924450710"/>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emplate>prezentace-law-cz-4-3</Template>
  <TotalTime>2</TotalTime>
  <Words>1562</Words>
  <Application>Microsoft Office PowerPoint</Application>
  <PresentationFormat>Vlastní</PresentationFormat>
  <Paragraphs>128</Paragraphs>
  <Slides>16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Arial</vt:lpstr>
      <vt:lpstr>Tahoma</vt:lpstr>
      <vt:lpstr>Wingdings</vt:lpstr>
      <vt:lpstr>Prezentace_MU_CZ</vt:lpstr>
      <vt:lpstr>MV858K Evropské správní právo  </vt:lpstr>
      <vt:lpstr>Prameny - zahraniční</vt:lpstr>
      <vt:lpstr>Ukončení předmětu</vt:lpstr>
      <vt:lpstr>Ukončení předmětu</vt:lpstr>
      <vt:lpstr>Program přednášky</vt:lpstr>
      <vt:lpstr>Evropské správní právo</vt:lpstr>
      <vt:lpstr>Europeizace</vt:lpstr>
      <vt:lpstr>Europeizace</vt:lpstr>
      <vt:lpstr>Europeizace</vt:lpstr>
      <vt:lpstr>Europeizace</vt:lpstr>
      <vt:lpstr>Europeizace</vt:lpstr>
      <vt:lpstr>Rada Evropy</vt:lpstr>
      <vt:lpstr>Rada Evropy</vt:lpstr>
      <vt:lpstr>Projevy europeizace </vt:lpstr>
      <vt:lpstr>Projevy europeizace </vt:lpstr>
      <vt:lpstr>Projevy europeizace </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Lukas Potesil</dc:creator>
  <cp:lastModifiedBy>Lukáš Potěšil</cp:lastModifiedBy>
  <cp:revision>46</cp:revision>
  <cp:lastPrinted>1601-01-01T00:00:00Z</cp:lastPrinted>
  <dcterms:created xsi:type="dcterms:W3CDTF">2019-02-27T15:02:38Z</dcterms:created>
  <dcterms:modified xsi:type="dcterms:W3CDTF">2024-03-13T16:43:59Z</dcterms:modified>
</cp:coreProperties>
</file>