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7" r:id="rId5"/>
    <p:sldId id="268" r:id="rId6"/>
    <p:sldId id="272" r:id="rId7"/>
    <p:sldId id="269" r:id="rId8"/>
    <p:sldId id="273" r:id="rId9"/>
    <p:sldId id="291" r:id="rId10"/>
    <p:sldId id="275" r:id="rId11"/>
    <p:sldId id="276" r:id="rId12"/>
    <p:sldId id="279" r:id="rId13"/>
    <p:sldId id="277" r:id="rId14"/>
    <p:sldId id="278" r:id="rId15"/>
    <p:sldId id="280" r:id="rId16"/>
    <p:sldId id="281" r:id="rId17"/>
    <p:sldId id="282" r:id="rId18"/>
    <p:sldId id="283" r:id="rId19"/>
    <p:sldId id="299" r:id="rId20"/>
    <p:sldId id="292" r:id="rId21"/>
    <p:sldId id="284" r:id="rId22"/>
    <p:sldId id="285" r:id="rId23"/>
    <p:sldId id="286" r:id="rId24"/>
    <p:sldId id="287" r:id="rId25"/>
    <p:sldId id="296" r:id="rId26"/>
    <p:sldId id="288" r:id="rId27"/>
    <p:sldId id="295" r:id="rId28"/>
    <p:sldId id="290" r:id="rId29"/>
    <p:sldId id="289" r:id="rId30"/>
    <p:sldId id="293" r:id="rId31"/>
    <p:sldId id="294" r:id="rId32"/>
    <p:sldId id="300" r:id="rId33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C7931-D68A-4C1B-9526-0593F89F9195}" v="1" dt="2024-04-24T14:18:40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0" d="100"/>
          <a:sy n="70" d="100"/>
        </p:scale>
        <p:origin x="60" y="3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Potěšil" userId="55e8e81d-a3dd-4a27-8785-501dd2148269" providerId="ADAL" clId="{352C7931-D68A-4C1B-9526-0593F89F9195}"/>
    <pc:docChg chg="custSel addSld delSld modSld">
      <pc:chgData name="Lukáš Potěšil" userId="55e8e81d-a3dd-4a27-8785-501dd2148269" providerId="ADAL" clId="{352C7931-D68A-4C1B-9526-0593F89F9195}" dt="2024-04-24T14:18:40.453" v="39"/>
      <pc:docMkLst>
        <pc:docMk/>
      </pc:docMkLst>
      <pc:sldChg chg="modSp mod">
        <pc:chgData name="Lukáš Potěšil" userId="55e8e81d-a3dd-4a27-8785-501dd2148269" providerId="ADAL" clId="{352C7931-D68A-4C1B-9526-0593F89F9195}" dt="2024-04-24T14:10:16.082" v="1" actId="20577"/>
        <pc:sldMkLst>
          <pc:docMk/>
          <pc:sldMk cId="3358711652" sldId="256"/>
        </pc:sldMkLst>
        <pc:spChg chg="mod">
          <ac:chgData name="Lukáš Potěšil" userId="55e8e81d-a3dd-4a27-8785-501dd2148269" providerId="ADAL" clId="{352C7931-D68A-4C1B-9526-0593F89F9195}" dt="2024-04-24T14:10:16.082" v="1" actId="20577"/>
          <ac:spMkLst>
            <pc:docMk/>
            <pc:sldMk cId="3358711652" sldId="256"/>
            <ac:spMk id="5" creationId="{00000000-0000-0000-0000-000000000000}"/>
          </ac:spMkLst>
        </pc:spChg>
      </pc:sldChg>
      <pc:sldChg chg="delSp mod delAnim">
        <pc:chgData name="Lukáš Potěšil" userId="55e8e81d-a3dd-4a27-8785-501dd2148269" providerId="ADAL" clId="{352C7931-D68A-4C1B-9526-0593F89F9195}" dt="2024-04-24T14:10:21.753" v="2" actId="478"/>
        <pc:sldMkLst>
          <pc:docMk/>
          <pc:sldMk cId="147877245" sldId="257"/>
        </pc:sldMkLst>
        <pc:picChg chg="del">
          <ac:chgData name="Lukáš Potěšil" userId="55e8e81d-a3dd-4a27-8785-501dd2148269" providerId="ADAL" clId="{352C7931-D68A-4C1B-9526-0593F89F9195}" dt="2024-04-24T14:10:21.753" v="2" actId="478"/>
          <ac:picMkLst>
            <pc:docMk/>
            <pc:sldMk cId="147877245" sldId="257"/>
            <ac:picMk id="6" creationId="{2D7D5B41-AC71-487E-8468-59F4C7FABB53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26.499" v="4" actId="478"/>
        <pc:sldMkLst>
          <pc:docMk/>
          <pc:sldMk cId="3896339793" sldId="258"/>
        </pc:sldMkLst>
        <pc:picChg chg="del">
          <ac:chgData name="Lukáš Potěšil" userId="55e8e81d-a3dd-4a27-8785-501dd2148269" providerId="ADAL" clId="{352C7931-D68A-4C1B-9526-0593F89F9195}" dt="2024-04-24T14:10:25.587" v="3" actId="478"/>
          <ac:picMkLst>
            <pc:docMk/>
            <pc:sldMk cId="3896339793" sldId="258"/>
            <ac:picMk id="6" creationId="{28D0FEA2-4705-4077-ACB2-94381DBDB2BA}"/>
          </ac:picMkLst>
        </pc:picChg>
        <pc:picChg chg="del">
          <ac:chgData name="Lukáš Potěšil" userId="55e8e81d-a3dd-4a27-8785-501dd2148269" providerId="ADAL" clId="{352C7931-D68A-4C1B-9526-0593F89F9195}" dt="2024-04-24T14:10:26.499" v="4" actId="478"/>
          <ac:picMkLst>
            <pc:docMk/>
            <pc:sldMk cId="3896339793" sldId="258"/>
            <ac:picMk id="7" creationId="{CFA1A844-8B71-46D7-B03E-C28957204627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28.952" v="5" actId="478"/>
        <pc:sldMkLst>
          <pc:docMk/>
          <pc:sldMk cId="158439331" sldId="267"/>
        </pc:sldMkLst>
        <pc:picChg chg="del">
          <ac:chgData name="Lukáš Potěšil" userId="55e8e81d-a3dd-4a27-8785-501dd2148269" providerId="ADAL" clId="{352C7931-D68A-4C1B-9526-0593F89F9195}" dt="2024-04-24T14:10:28.952" v="5" actId="478"/>
          <ac:picMkLst>
            <pc:docMk/>
            <pc:sldMk cId="158439331" sldId="267"/>
            <ac:picMk id="6" creationId="{257FCEDA-2215-480F-A741-94B73208D444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31.339" v="6" actId="478"/>
        <pc:sldMkLst>
          <pc:docMk/>
          <pc:sldMk cId="271858694" sldId="268"/>
        </pc:sldMkLst>
        <pc:picChg chg="del">
          <ac:chgData name="Lukáš Potěšil" userId="55e8e81d-a3dd-4a27-8785-501dd2148269" providerId="ADAL" clId="{352C7931-D68A-4C1B-9526-0593F89F9195}" dt="2024-04-24T14:10:31.339" v="6" actId="478"/>
          <ac:picMkLst>
            <pc:docMk/>
            <pc:sldMk cId="271858694" sldId="268"/>
            <ac:picMk id="6" creationId="{0C76F5E6-3312-4A65-98DA-2414963772D9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36.949" v="8" actId="478"/>
        <pc:sldMkLst>
          <pc:docMk/>
          <pc:sldMk cId="3553402815" sldId="269"/>
        </pc:sldMkLst>
        <pc:picChg chg="del">
          <ac:chgData name="Lukáš Potěšil" userId="55e8e81d-a3dd-4a27-8785-501dd2148269" providerId="ADAL" clId="{352C7931-D68A-4C1B-9526-0593F89F9195}" dt="2024-04-24T14:10:36.949" v="8" actId="478"/>
          <ac:picMkLst>
            <pc:docMk/>
            <pc:sldMk cId="3553402815" sldId="269"/>
            <ac:picMk id="6" creationId="{41424B0B-9A5F-4BFF-8EE4-C61FA00346EA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34.891" v="7" actId="478"/>
        <pc:sldMkLst>
          <pc:docMk/>
          <pc:sldMk cId="1658923971" sldId="272"/>
        </pc:sldMkLst>
        <pc:picChg chg="del">
          <ac:chgData name="Lukáš Potěšil" userId="55e8e81d-a3dd-4a27-8785-501dd2148269" providerId="ADAL" clId="{352C7931-D68A-4C1B-9526-0593F89F9195}" dt="2024-04-24T14:10:34.891" v="7" actId="478"/>
          <ac:picMkLst>
            <pc:docMk/>
            <pc:sldMk cId="1658923971" sldId="272"/>
            <ac:picMk id="6" creationId="{91217520-8229-4F9B-8146-C50FEE1EDF28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40.469" v="9" actId="478"/>
        <pc:sldMkLst>
          <pc:docMk/>
          <pc:sldMk cId="1156795373" sldId="273"/>
        </pc:sldMkLst>
        <pc:picChg chg="del">
          <ac:chgData name="Lukáš Potěšil" userId="55e8e81d-a3dd-4a27-8785-501dd2148269" providerId="ADAL" clId="{352C7931-D68A-4C1B-9526-0593F89F9195}" dt="2024-04-24T14:10:40.469" v="9" actId="478"/>
          <ac:picMkLst>
            <pc:docMk/>
            <pc:sldMk cId="1156795373" sldId="273"/>
            <ac:picMk id="6" creationId="{CE77CA27-6F38-4CA1-B138-1E6330CEEE6D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45.100" v="11" actId="478"/>
        <pc:sldMkLst>
          <pc:docMk/>
          <pc:sldMk cId="370792401" sldId="275"/>
        </pc:sldMkLst>
        <pc:picChg chg="del">
          <ac:chgData name="Lukáš Potěšil" userId="55e8e81d-a3dd-4a27-8785-501dd2148269" providerId="ADAL" clId="{352C7931-D68A-4C1B-9526-0593F89F9195}" dt="2024-04-24T14:10:45.100" v="11" actId="478"/>
          <ac:picMkLst>
            <pc:docMk/>
            <pc:sldMk cId="370792401" sldId="275"/>
            <ac:picMk id="6" creationId="{10873999-F4C3-474B-909D-3145ABAA793C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48.497" v="12" actId="478"/>
        <pc:sldMkLst>
          <pc:docMk/>
          <pc:sldMk cId="3633808338" sldId="276"/>
        </pc:sldMkLst>
        <pc:picChg chg="del">
          <ac:chgData name="Lukáš Potěšil" userId="55e8e81d-a3dd-4a27-8785-501dd2148269" providerId="ADAL" clId="{352C7931-D68A-4C1B-9526-0593F89F9195}" dt="2024-04-24T14:10:48.497" v="12" actId="478"/>
          <ac:picMkLst>
            <pc:docMk/>
            <pc:sldMk cId="3633808338" sldId="276"/>
            <ac:picMk id="6" creationId="{A2003BBC-DC28-4E39-B26F-E06EEBFC6B40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52.679" v="14" actId="478"/>
        <pc:sldMkLst>
          <pc:docMk/>
          <pc:sldMk cId="802537712" sldId="277"/>
        </pc:sldMkLst>
        <pc:picChg chg="del">
          <ac:chgData name="Lukáš Potěšil" userId="55e8e81d-a3dd-4a27-8785-501dd2148269" providerId="ADAL" clId="{352C7931-D68A-4C1B-9526-0593F89F9195}" dt="2024-04-24T14:10:52.679" v="14" actId="478"/>
          <ac:picMkLst>
            <pc:docMk/>
            <pc:sldMk cId="802537712" sldId="277"/>
            <ac:picMk id="6" creationId="{25468BFE-852D-44ED-A975-21807148574B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55.540" v="15" actId="478"/>
        <pc:sldMkLst>
          <pc:docMk/>
          <pc:sldMk cId="3069943444" sldId="278"/>
        </pc:sldMkLst>
        <pc:picChg chg="del">
          <ac:chgData name="Lukáš Potěšil" userId="55e8e81d-a3dd-4a27-8785-501dd2148269" providerId="ADAL" clId="{352C7931-D68A-4C1B-9526-0593F89F9195}" dt="2024-04-24T14:10:55.540" v="15" actId="478"/>
          <ac:picMkLst>
            <pc:docMk/>
            <pc:sldMk cId="3069943444" sldId="278"/>
            <ac:picMk id="6" creationId="{2A8175C0-3919-4A6A-97E6-5AC769AB3204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50.510" v="13" actId="478"/>
        <pc:sldMkLst>
          <pc:docMk/>
          <pc:sldMk cId="3100093112" sldId="279"/>
        </pc:sldMkLst>
        <pc:picChg chg="del">
          <ac:chgData name="Lukáš Potěšil" userId="55e8e81d-a3dd-4a27-8785-501dd2148269" providerId="ADAL" clId="{352C7931-D68A-4C1B-9526-0593F89F9195}" dt="2024-04-24T14:10:50.510" v="13" actId="478"/>
          <ac:picMkLst>
            <pc:docMk/>
            <pc:sldMk cId="3100093112" sldId="279"/>
            <ac:picMk id="6" creationId="{DC30BF4C-2074-43BB-8320-A0F2373A2A64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57.726" v="16" actId="478"/>
        <pc:sldMkLst>
          <pc:docMk/>
          <pc:sldMk cId="3734826707" sldId="280"/>
        </pc:sldMkLst>
        <pc:picChg chg="del">
          <ac:chgData name="Lukáš Potěšil" userId="55e8e81d-a3dd-4a27-8785-501dd2148269" providerId="ADAL" clId="{352C7931-D68A-4C1B-9526-0593F89F9195}" dt="2024-04-24T14:10:57.726" v="16" actId="478"/>
          <ac:picMkLst>
            <pc:docMk/>
            <pc:sldMk cId="3734826707" sldId="280"/>
            <ac:picMk id="6" creationId="{80B5CBD3-9341-4CEF-999F-DAC13CF30C41}"/>
          </ac:picMkLst>
        </pc:picChg>
      </pc:sldChg>
      <pc:sldChg chg="delSp modSp mod delAnim">
        <pc:chgData name="Lukáš Potěšil" userId="55e8e81d-a3dd-4a27-8785-501dd2148269" providerId="ADAL" clId="{352C7931-D68A-4C1B-9526-0593F89F9195}" dt="2024-04-24T14:15:28.462" v="37" actId="6549"/>
        <pc:sldMkLst>
          <pc:docMk/>
          <pc:sldMk cId="695621681" sldId="281"/>
        </pc:sldMkLst>
        <pc:spChg chg="mod">
          <ac:chgData name="Lukáš Potěšil" userId="55e8e81d-a3dd-4a27-8785-501dd2148269" providerId="ADAL" clId="{352C7931-D68A-4C1B-9526-0593F89F9195}" dt="2024-04-24T14:15:28.462" v="37" actId="6549"/>
          <ac:spMkLst>
            <pc:docMk/>
            <pc:sldMk cId="695621681" sldId="281"/>
            <ac:spMk id="5" creationId="{00000000-0000-0000-0000-000000000000}"/>
          </ac:spMkLst>
        </pc:spChg>
        <pc:picChg chg="del">
          <ac:chgData name="Lukáš Potěšil" userId="55e8e81d-a3dd-4a27-8785-501dd2148269" providerId="ADAL" clId="{352C7931-D68A-4C1B-9526-0593F89F9195}" dt="2024-04-24T14:11:00.309" v="17" actId="478"/>
          <ac:picMkLst>
            <pc:docMk/>
            <pc:sldMk cId="695621681" sldId="281"/>
            <ac:picMk id="6" creationId="{11A96C52-F0A5-4008-B330-D6317EEA3768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05.222" v="18" actId="478"/>
        <pc:sldMkLst>
          <pc:docMk/>
          <pc:sldMk cId="3212604212" sldId="282"/>
        </pc:sldMkLst>
        <pc:picChg chg="del">
          <ac:chgData name="Lukáš Potěšil" userId="55e8e81d-a3dd-4a27-8785-501dd2148269" providerId="ADAL" clId="{352C7931-D68A-4C1B-9526-0593F89F9195}" dt="2024-04-24T14:11:05.222" v="18" actId="478"/>
          <ac:picMkLst>
            <pc:docMk/>
            <pc:sldMk cId="3212604212" sldId="282"/>
            <ac:picMk id="6" creationId="{DD45D8FA-4699-4AF9-AB99-9E2EFE76B67D}"/>
          </ac:picMkLst>
        </pc:picChg>
      </pc:sldChg>
      <pc:sldChg chg="delSp modSp mod delAnim">
        <pc:chgData name="Lukáš Potěšil" userId="55e8e81d-a3dd-4a27-8785-501dd2148269" providerId="ADAL" clId="{352C7931-D68A-4C1B-9526-0593F89F9195}" dt="2024-04-24T14:16:44.629" v="38"/>
        <pc:sldMkLst>
          <pc:docMk/>
          <pc:sldMk cId="4040409468" sldId="283"/>
        </pc:sldMkLst>
        <pc:spChg chg="mod">
          <ac:chgData name="Lukáš Potěšil" userId="55e8e81d-a3dd-4a27-8785-501dd2148269" providerId="ADAL" clId="{352C7931-D68A-4C1B-9526-0593F89F9195}" dt="2024-04-24T14:16:44.629" v="38"/>
          <ac:spMkLst>
            <pc:docMk/>
            <pc:sldMk cId="4040409468" sldId="283"/>
            <ac:spMk id="5" creationId="{00000000-0000-0000-0000-000000000000}"/>
          </ac:spMkLst>
        </pc:spChg>
        <pc:picChg chg="del">
          <ac:chgData name="Lukáš Potěšil" userId="55e8e81d-a3dd-4a27-8785-501dd2148269" providerId="ADAL" clId="{352C7931-D68A-4C1B-9526-0593F89F9195}" dt="2024-04-24T14:11:07.876" v="19" actId="478"/>
          <ac:picMkLst>
            <pc:docMk/>
            <pc:sldMk cId="4040409468" sldId="283"/>
            <ac:picMk id="6" creationId="{8DEAE120-042A-4BA5-A1E5-AFD47234C2CC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16.284" v="22" actId="478"/>
        <pc:sldMkLst>
          <pc:docMk/>
          <pc:sldMk cId="2443904985" sldId="284"/>
        </pc:sldMkLst>
        <pc:picChg chg="del">
          <ac:chgData name="Lukáš Potěšil" userId="55e8e81d-a3dd-4a27-8785-501dd2148269" providerId="ADAL" clId="{352C7931-D68A-4C1B-9526-0593F89F9195}" dt="2024-04-24T14:11:16.284" v="22" actId="478"/>
          <ac:picMkLst>
            <pc:docMk/>
            <pc:sldMk cId="2443904985" sldId="284"/>
            <ac:picMk id="6" creationId="{D956FD5C-11A8-440F-8A5D-4644F6EE4782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18.956" v="23" actId="478"/>
        <pc:sldMkLst>
          <pc:docMk/>
          <pc:sldMk cId="2200378698" sldId="285"/>
        </pc:sldMkLst>
        <pc:picChg chg="del">
          <ac:chgData name="Lukáš Potěšil" userId="55e8e81d-a3dd-4a27-8785-501dd2148269" providerId="ADAL" clId="{352C7931-D68A-4C1B-9526-0593F89F9195}" dt="2024-04-24T14:11:18.956" v="23" actId="478"/>
          <ac:picMkLst>
            <pc:docMk/>
            <pc:sldMk cId="2200378698" sldId="285"/>
            <ac:picMk id="6" creationId="{6612E126-1ED4-4D01-A80B-2F1626A7F079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22.227" v="24" actId="478"/>
        <pc:sldMkLst>
          <pc:docMk/>
          <pc:sldMk cId="3133341316" sldId="286"/>
        </pc:sldMkLst>
        <pc:picChg chg="del">
          <ac:chgData name="Lukáš Potěšil" userId="55e8e81d-a3dd-4a27-8785-501dd2148269" providerId="ADAL" clId="{352C7931-D68A-4C1B-9526-0593F89F9195}" dt="2024-04-24T14:11:22.227" v="24" actId="478"/>
          <ac:picMkLst>
            <pc:docMk/>
            <pc:sldMk cId="3133341316" sldId="286"/>
            <ac:picMk id="6" creationId="{46324B55-8396-4D8C-A171-30FE2CD22D04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24.271" v="25" actId="478"/>
        <pc:sldMkLst>
          <pc:docMk/>
          <pc:sldMk cId="3638771781" sldId="287"/>
        </pc:sldMkLst>
        <pc:picChg chg="del">
          <ac:chgData name="Lukáš Potěšil" userId="55e8e81d-a3dd-4a27-8785-501dd2148269" providerId="ADAL" clId="{352C7931-D68A-4C1B-9526-0593F89F9195}" dt="2024-04-24T14:11:24.271" v="25" actId="478"/>
          <ac:picMkLst>
            <pc:docMk/>
            <pc:sldMk cId="3638771781" sldId="287"/>
            <ac:picMk id="6" creationId="{E7228C68-E534-4271-A8A0-55E01C0DB128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28.566" v="27" actId="478"/>
        <pc:sldMkLst>
          <pc:docMk/>
          <pc:sldMk cId="1519625757" sldId="288"/>
        </pc:sldMkLst>
        <pc:picChg chg="del">
          <ac:chgData name="Lukáš Potěšil" userId="55e8e81d-a3dd-4a27-8785-501dd2148269" providerId="ADAL" clId="{352C7931-D68A-4C1B-9526-0593F89F9195}" dt="2024-04-24T14:11:28.566" v="27" actId="478"/>
          <ac:picMkLst>
            <pc:docMk/>
            <pc:sldMk cId="1519625757" sldId="288"/>
            <ac:picMk id="6" creationId="{8CB1EDC8-84C3-4168-AB61-80501B4C6614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35.050" v="30" actId="478"/>
        <pc:sldMkLst>
          <pc:docMk/>
          <pc:sldMk cId="552832667" sldId="289"/>
        </pc:sldMkLst>
        <pc:picChg chg="del">
          <ac:chgData name="Lukáš Potěšil" userId="55e8e81d-a3dd-4a27-8785-501dd2148269" providerId="ADAL" clId="{352C7931-D68A-4C1B-9526-0593F89F9195}" dt="2024-04-24T14:11:35.050" v="30" actId="478"/>
          <ac:picMkLst>
            <pc:docMk/>
            <pc:sldMk cId="552832667" sldId="289"/>
            <ac:picMk id="6" creationId="{9D4997F8-58CD-4A52-92AB-76BB9FE6CA1B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33.088" v="29" actId="478"/>
        <pc:sldMkLst>
          <pc:docMk/>
          <pc:sldMk cId="1444415789" sldId="290"/>
        </pc:sldMkLst>
        <pc:picChg chg="del">
          <ac:chgData name="Lukáš Potěšil" userId="55e8e81d-a3dd-4a27-8785-501dd2148269" providerId="ADAL" clId="{352C7931-D68A-4C1B-9526-0593F89F9195}" dt="2024-04-24T14:11:33.088" v="29" actId="478"/>
          <ac:picMkLst>
            <pc:docMk/>
            <pc:sldMk cId="1444415789" sldId="290"/>
            <ac:picMk id="6" creationId="{DD58A4C7-BE48-4F83-A71D-BCAE7BC0284E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0:43.136" v="10" actId="478"/>
        <pc:sldMkLst>
          <pc:docMk/>
          <pc:sldMk cId="4188375093" sldId="291"/>
        </pc:sldMkLst>
        <pc:picChg chg="del">
          <ac:chgData name="Lukáš Potěšil" userId="55e8e81d-a3dd-4a27-8785-501dd2148269" providerId="ADAL" clId="{352C7931-D68A-4C1B-9526-0593F89F9195}" dt="2024-04-24T14:10:43.136" v="10" actId="478"/>
          <ac:picMkLst>
            <pc:docMk/>
            <pc:sldMk cId="4188375093" sldId="291"/>
            <ac:picMk id="6" creationId="{51E1D9D0-7C25-48E0-833E-239576D3F805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13.849" v="21" actId="478"/>
        <pc:sldMkLst>
          <pc:docMk/>
          <pc:sldMk cId="3818568577" sldId="292"/>
        </pc:sldMkLst>
        <pc:picChg chg="del">
          <ac:chgData name="Lukáš Potěšil" userId="55e8e81d-a3dd-4a27-8785-501dd2148269" providerId="ADAL" clId="{352C7931-D68A-4C1B-9526-0593F89F9195}" dt="2024-04-24T14:11:13.849" v="21" actId="478"/>
          <ac:picMkLst>
            <pc:docMk/>
            <pc:sldMk cId="3818568577" sldId="292"/>
            <ac:picMk id="7" creationId="{B33DD07F-E837-4DCB-B699-74957B41E251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38.384" v="31" actId="478"/>
        <pc:sldMkLst>
          <pc:docMk/>
          <pc:sldMk cId="2927937031" sldId="293"/>
        </pc:sldMkLst>
        <pc:picChg chg="del">
          <ac:chgData name="Lukáš Potěšil" userId="55e8e81d-a3dd-4a27-8785-501dd2148269" providerId="ADAL" clId="{352C7931-D68A-4C1B-9526-0593F89F9195}" dt="2024-04-24T14:11:38.384" v="31" actId="478"/>
          <ac:picMkLst>
            <pc:docMk/>
            <pc:sldMk cId="2927937031" sldId="293"/>
            <ac:picMk id="6" creationId="{D3A3A54F-352D-44B3-8738-665FAC857A8B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40.222" v="32" actId="478"/>
        <pc:sldMkLst>
          <pc:docMk/>
          <pc:sldMk cId="2029350105" sldId="294"/>
        </pc:sldMkLst>
        <pc:picChg chg="del">
          <ac:chgData name="Lukáš Potěšil" userId="55e8e81d-a3dd-4a27-8785-501dd2148269" providerId="ADAL" clId="{352C7931-D68A-4C1B-9526-0593F89F9195}" dt="2024-04-24T14:11:40.222" v="32" actId="478"/>
          <ac:picMkLst>
            <pc:docMk/>
            <pc:sldMk cId="2029350105" sldId="294"/>
            <ac:picMk id="6" creationId="{2131D90F-37DB-45D4-811D-018FE2402505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31.202" v="28" actId="478"/>
        <pc:sldMkLst>
          <pc:docMk/>
          <pc:sldMk cId="3914421132" sldId="295"/>
        </pc:sldMkLst>
        <pc:picChg chg="del">
          <ac:chgData name="Lukáš Potěšil" userId="55e8e81d-a3dd-4a27-8785-501dd2148269" providerId="ADAL" clId="{352C7931-D68A-4C1B-9526-0593F89F9195}" dt="2024-04-24T14:11:31.202" v="28" actId="478"/>
          <ac:picMkLst>
            <pc:docMk/>
            <pc:sldMk cId="3914421132" sldId="295"/>
            <ac:picMk id="6" creationId="{5273779F-E7BA-4606-80A4-285D29C6B15B}"/>
          </ac:picMkLst>
        </pc:picChg>
      </pc:sldChg>
      <pc:sldChg chg="delSp mod delAnim">
        <pc:chgData name="Lukáš Potěšil" userId="55e8e81d-a3dd-4a27-8785-501dd2148269" providerId="ADAL" clId="{352C7931-D68A-4C1B-9526-0593F89F9195}" dt="2024-04-24T14:11:26.161" v="26" actId="478"/>
        <pc:sldMkLst>
          <pc:docMk/>
          <pc:sldMk cId="4025559138" sldId="296"/>
        </pc:sldMkLst>
        <pc:picChg chg="del">
          <ac:chgData name="Lukáš Potěšil" userId="55e8e81d-a3dd-4a27-8785-501dd2148269" providerId="ADAL" clId="{352C7931-D68A-4C1B-9526-0593F89F9195}" dt="2024-04-24T14:11:26.161" v="26" actId="478"/>
          <ac:picMkLst>
            <pc:docMk/>
            <pc:sldMk cId="4025559138" sldId="296"/>
            <ac:picMk id="6" creationId="{4942533C-1408-4083-A866-3984BA983AAD}"/>
          </ac:picMkLst>
        </pc:picChg>
      </pc:sldChg>
      <pc:sldChg chg="del">
        <pc:chgData name="Lukáš Potěšil" userId="55e8e81d-a3dd-4a27-8785-501dd2148269" providerId="ADAL" clId="{352C7931-D68A-4C1B-9526-0593F89F9195}" dt="2024-04-24T14:11:45.884" v="33" actId="47"/>
        <pc:sldMkLst>
          <pc:docMk/>
          <pc:sldMk cId="500399931" sldId="298"/>
        </pc:sldMkLst>
      </pc:sldChg>
      <pc:sldChg chg="delSp mod delAnim">
        <pc:chgData name="Lukáš Potěšil" userId="55e8e81d-a3dd-4a27-8785-501dd2148269" providerId="ADAL" clId="{352C7931-D68A-4C1B-9526-0593F89F9195}" dt="2024-04-24T14:11:09.950" v="20" actId="478"/>
        <pc:sldMkLst>
          <pc:docMk/>
          <pc:sldMk cId="1964017978" sldId="299"/>
        </pc:sldMkLst>
        <pc:picChg chg="del">
          <ac:chgData name="Lukáš Potěšil" userId="55e8e81d-a3dd-4a27-8785-501dd2148269" providerId="ADAL" clId="{352C7931-D68A-4C1B-9526-0593F89F9195}" dt="2024-04-24T14:11:09.950" v="20" actId="478"/>
          <ac:picMkLst>
            <pc:docMk/>
            <pc:sldMk cId="1964017978" sldId="299"/>
            <ac:picMk id="6" creationId="{8DEAE120-042A-4BA5-A1E5-AFD47234C2CC}"/>
          </ac:picMkLst>
        </pc:picChg>
      </pc:sldChg>
      <pc:sldChg chg="add">
        <pc:chgData name="Lukáš Potěšil" userId="55e8e81d-a3dd-4a27-8785-501dd2148269" providerId="ADAL" clId="{352C7931-D68A-4C1B-9526-0593F89F9195}" dt="2024-04-24T14:18:40.453" v="39"/>
        <pc:sldMkLst>
          <pc:docMk/>
          <pc:sldMk cId="855339025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about-european-commission/departments-and-executive-agencies/european-climate-infrastructure-and-environment-executive-agency_cs" TargetMode="External"/><Relationship Id="rId7" Type="http://schemas.openxmlformats.org/officeDocument/2006/relationships/hyperlink" Target="https://ec.europa.eu/info/departments/european-health-and-digital-executive-agency_cs" TargetMode="External"/><Relationship Id="rId2" Type="http://schemas.openxmlformats.org/officeDocument/2006/relationships/hyperlink" Target="https://ec.europa.eu/info/departments/small-and-medium-sized-enterprises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departments/european-research-executive-agency_cs" TargetMode="External"/><Relationship Id="rId5" Type="http://schemas.openxmlformats.org/officeDocument/2006/relationships/hyperlink" Target="https://ec.europa.eu/info/departments/european-research-council_cs" TargetMode="External"/><Relationship Id="rId4" Type="http://schemas.openxmlformats.org/officeDocument/2006/relationships/hyperlink" Target="https://commission.europa.eu/about-european-commission/departments-and-executive-agencies/european-education-and-culture-executive-agency_c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union.europa.eu/institutions-law-budget/institutions-and-bodies/search-all-eu-institutions-and-bodies/europes-rail-joint-undertaking_cs" TargetMode="External"/><Relationship Id="rId13" Type="http://schemas.openxmlformats.org/officeDocument/2006/relationships/hyperlink" Target="https://www.edctp.org/" TargetMode="External"/><Relationship Id="rId3" Type="http://schemas.openxmlformats.org/officeDocument/2006/relationships/hyperlink" Target="https://europa.eu/european-union/about-eu/agencies/iss_cs" TargetMode="External"/><Relationship Id="rId7" Type="http://schemas.openxmlformats.org/officeDocument/2006/relationships/hyperlink" Target="https://european-union.europa.eu/institutions-law-budget/institutions-and-bodies/search-all-eu-institutions-and-bodies/key-digital-technologies-joint-undertaking_cs" TargetMode="External"/><Relationship Id="rId12" Type="http://schemas.openxmlformats.org/officeDocument/2006/relationships/hyperlink" Target="https://european-union.europa.eu/institutions-law-budget/institutions-and-bodies/search-all-eu-institutions-and-bodies/innovative-health-initiative-joint-undertaking-ihi-ju_cs" TargetMode="External"/><Relationship Id="rId2" Type="http://schemas.openxmlformats.org/officeDocument/2006/relationships/hyperlink" Target="https://europa.eu/european-union/about-eu/agencies/ed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union.europa.eu/institutions-law-budget/institutions-and-bodies/search-all-eu-institutions-and-bodies/smart-networks-and-services-joint-undertaking_cs" TargetMode="External"/><Relationship Id="rId11" Type="http://schemas.openxmlformats.org/officeDocument/2006/relationships/hyperlink" Target="https://european-union.europa.eu/institutions-law-budget/institutions-and-bodies/search-all-eu-institutions-and-bodies/clean-aviation-joint-undertaking_cs" TargetMode="External"/><Relationship Id="rId5" Type="http://schemas.openxmlformats.org/officeDocument/2006/relationships/hyperlink" Target="https://europa.eu/european-union/about-eu/agencies/eit_cs" TargetMode="External"/><Relationship Id="rId15" Type="http://schemas.openxmlformats.org/officeDocument/2006/relationships/hyperlink" Target="https://european-union.europa.eu/institutions-law-budget/institutions-and-bodies/search-all-eu-institutions-and-bodies/european-high-performance-computing-joint-undertaking-eurohpc-ju_cs" TargetMode="External"/><Relationship Id="rId10" Type="http://schemas.openxmlformats.org/officeDocument/2006/relationships/hyperlink" Target="https://european-union.europa.eu/institutions-law-budget/institutions-and-bodies/search-all-eu-institutions-and-bodies/clean-hydrogen-joint-undertaking_cs" TargetMode="External"/><Relationship Id="rId4" Type="http://schemas.openxmlformats.org/officeDocument/2006/relationships/hyperlink" Target="https://europa.eu/european-union/about-eu/agencies/satcen_cs" TargetMode="External"/><Relationship Id="rId9" Type="http://schemas.openxmlformats.org/officeDocument/2006/relationships/hyperlink" Target="https://european-union.europa.eu/institutions-law-budget/institutions-and-bodies/search-all-eu-institutions-and-bodies/circular-bio-based-europe-joint-undertaking-cbe-ju_cs" TargetMode="External"/><Relationship Id="rId14" Type="http://schemas.openxmlformats.org/officeDocument/2006/relationships/hyperlink" Target="https://european-union.europa.eu/institutions-law-budget/institutions-and-bodies/search-all-eu-institutions-and-bodies/sesar-3-joint-undertaking_c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institutions-law-budget/institutions-and-bodies/institutions-and-bodies-profiles/epso_cs" TargetMode="External"/><Relationship Id="rId2" Type="http://schemas.openxmlformats.org/officeDocument/2006/relationships/hyperlink" Target="https://european-union.europa.eu/institutions-law-budget/institutions-and-bodies/institutions-and-bodies-profiles/cert-eu_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opean-union.europa.eu/institutions-law-budget/institutions-and-bodies/institutions-and-bodies-profiles/publications-office-european-union_cs" TargetMode="External"/><Relationship Id="rId4" Type="http://schemas.openxmlformats.org/officeDocument/2006/relationships/hyperlink" Target="https://european-union.europa.eu/institutions-law-budget/institutions-and-bodies/institutions-and-bodies-profiles/european-school-administration_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agencies/overhaul_c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PI_ullrWo" TargetMode="External"/><Relationship Id="rId2" Type="http://schemas.openxmlformats.org/officeDocument/2006/relationships/hyperlink" Target="https://www.youtube.com/watch?v=r5uTJZ6JVo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aso.europa.eu/" TargetMode="External"/><Relationship Id="rId3" Type="http://schemas.openxmlformats.org/officeDocument/2006/relationships/hyperlink" Target="https://europa.eu/european-union/about-eu/agencies/berec_cs" TargetMode="External"/><Relationship Id="rId7" Type="http://schemas.openxmlformats.org/officeDocument/2006/relationships/hyperlink" Target="https://europa.eu/european-union/about-eu/agencies/eu-lisa_cs" TargetMode="External"/><Relationship Id="rId2" Type="http://schemas.openxmlformats.org/officeDocument/2006/relationships/hyperlink" Target="https://europa.eu/european-union/about-eu/agencies/acer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frontex_cs" TargetMode="External"/><Relationship Id="rId5" Type="http://schemas.openxmlformats.org/officeDocument/2006/relationships/hyperlink" Target="https://europa.eu/european-union/about-eu/agencies/eu-osha_cs" TargetMode="External"/><Relationship Id="rId10" Type="http://schemas.openxmlformats.org/officeDocument/2006/relationships/hyperlink" Target="https://europa.eu/european-union/about-eu/agencies/eba_cs" TargetMode="External"/><Relationship Id="rId4" Type="http://schemas.openxmlformats.org/officeDocument/2006/relationships/hyperlink" Target="https://europa.eu/european-union/about-eu/agencies/cpvo_cs" TargetMode="External"/><Relationship Id="rId9" Type="http://schemas.openxmlformats.org/officeDocument/2006/relationships/hyperlink" Target="https://europa.eu/european-union/about-eu/agencies/easa_c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urofound_cs" TargetMode="External"/><Relationship Id="rId3" Type="http://schemas.openxmlformats.org/officeDocument/2006/relationships/hyperlink" Target="https://europa.eu/european-union/about-eu/agencies/cedefop_cs" TargetMode="External"/><Relationship Id="rId7" Type="http://schemas.openxmlformats.org/officeDocument/2006/relationships/hyperlink" Target="https://europa.eu/european-union/about-eu/agencies/efsa_cs" TargetMode="External"/><Relationship Id="rId2" Type="http://schemas.openxmlformats.org/officeDocument/2006/relationships/hyperlink" Target="https://europa.eu/european-union/about-eu/agencies/ecdc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fca_cs" TargetMode="External"/><Relationship Id="rId5" Type="http://schemas.openxmlformats.org/officeDocument/2006/relationships/hyperlink" Target="https://europa.eu/european-union/about-eu/agencies/eea_cs" TargetMode="External"/><Relationship Id="rId10" Type="http://schemas.openxmlformats.org/officeDocument/2006/relationships/hyperlink" Target="https://europa.eu/european-union/about-eu/agencies/eiopa_cs" TargetMode="External"/><Relationship Id="rId4" Type="http://schemas.openxmlformats.org/officeDocument/2006/relationships/hyperlink" Target="https://europa.eu/european-union/about-eu/agencies/echa_cs" TargetMode="External"/><Relationship Id="rId9" Type="http://schemas.openxmlformats.org/officeDocument/2006/relationships/hyperlink" Target="https://europa.eu/european-union/about-eu/agencies/eige_c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ra_cs" TargetMode="External"/><Relationship Id="rId3" Type="http://schemas.openxmlformats.org/officeDocument/2006/relationships/hyperlink" Target="https://europa.eu/european-union/about-eu/agencies/ema_cs" TargetMode="External"/><Relationship Id="rId7" Type="http://schemas.openxmlformats.org/officeDocument/2006/relationships/hyperlink" Target="https://europa.eu/european-union/about-eu/agencies/europol_cs" TargetMode="External"/><Relationship Id="rId2" Type="http://schemas.openxmlformats.org/officeDocument/2006/relationships/hyperlink" Target="https://europa.eu/european-union/about-eu/agencies/ems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epol_cs" TargetMode="External"/><Relationship Id="rId5" Type="http://schemas.openxmlformats.org/officeDocument/2006/relationships/hyperlink" Target="https://europa.eu/european-union/about-eu/agencies/enisa_cs" TargetMode="External"/><Relationship Id="rId10" Type="http://schemas.openxmlformats.org/officeDocument/2006/relationships/hyperlink" Target="https://europa.eu/european-union/about-eu/agencies/etf_cs" TargetMode="External"/><Relationship Id="rId4" Type="http://schemas.openxmlformats.org/officeDocument/2006/relationships/hyperlink" Target="https://europa.eu/european-union/about-eu/agencies/emcdda_cs" TargetMode="External"/><Relationship Id="rId9" Type="http://schemas.openxmlformats.org/officeDocument/2006/relationships/hyperlink" Target="https://europa.eu/european-union/about-eu/agencies/esma_c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uipo_cs" TargetMode="External"/><Relationship Id="rId7" Type="http://schemas.openxmlformats.org/officeDocument/2006/relationships/hyperlink" Target="https://op.europa.eu/en/publication-detail/-/publication/8c134ef0-8907-11e5-b8b7-01aa75ed71a1" TargetMode="External"/><Relationship Id="rId2" Type="http://schemas.openxmlformats.org/officeDocument/2006/relationships/hyperlink" Target="https://europa.eu/european-union/about-eu/agencies/fr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dt_cs" TargetMode="External"/><Relationship Id="rId5" Type="http://schemas.openxmlformats.org/officeDocument/2006/relationships/hyperlink" Target="https://europa.eu/european-union/about-eu/agencies/eurojust_cs" TargetMode="External"/><Relationship Id="rId4" Type="http://schemas.openxmlformats.org/officeDocument/2006/relationships/hyperlink" Target="https://europa.eu/european-union/about-eu/agencies/srb_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MV858K Evropské správní právo 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5. přednáška</a:t>
            </a:r>
          </a:p>
          <a:p>
            <a:pPr algn="ctr"/>
            <a:r>
              <a:rPr lang="cs-CZ" dirty="0"/>
              <a:t>doc. JUDr. Lukáš Potěšil, Ph.D. </a:t>
            </a:r>
          </a:p>
          <a:p>
            <a:pPr algn="ctr"/>
            <a:r>
              <a:rPr lang="cs-CZ" dirty="0"/>
              <a:t>24. 4. 2024</a:t>
            </a:r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3028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Nárůst </a:t>
            </a:r>
            <a:r>
              <a:rPr lang="cs-CZ" altLang="cs-CZ" sz="2000" b="1" dirty="0">
                <a:solidFill>
                  <a:srgbClr val="000000"/>
                </a:solidFill>
              </a:rPr>
              <a:t>správních aktivit </a:t>
            </a:r>
            <a:r>
              <a:rPr lang="cs-CZ" altLang="cs-CZ" sz="2000" dirty="0">
                <a:solidFill>
                  <a:srgbClr val="000000"/>
                </a:solidFill>
              </a:rPr>
              <a:t>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je i </a:t>
            </a:r>
            <a:r>
              <a:rPr lang="cs-CZ" altLang="cs-CZ" sz="2000" b="1" dirty="0">
                <a:solidFill>
                  <a:srgbClr val="000000"/>
                </a:solidFill>
              </a:rPr>
              <a:t>správním prostorem</a:t>
            </a:r>
            <a:r>
              <a:rPr lang="cs-CZ" altLang="cs-CZ" sz="2000" dirty="0">
                <a:solidFill>
                  <a:srgbClr val="000000"/>
                </a:solidFill>
              </a:rPr>
              <a:t>, vychází z tzv. </a:t>
            </a:r>
            <a:r>
              <a:rPr lang="cs-CZ" altLang="cs-CZ" sz="2000" i="1" dirty="0" err="1">
                <a:solidFill>
                  <a:srgbClr val="000000"/>
                </a:solidFill>
              </a:rPr>
              <a:t>mixed-administration</a:t>
            </a:r>
            <a:r>
              <a:rPr lang="cs-CZ" altLang="cs-CZ" sz="2000" dirty="0">
                <a:solidFill>
                  <a:srgbClr val="000000"/>
                </a:solidFill>
              </a:rPr>
              <a:t> (smíšená či víceúrovňová správa)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sdílené </a:t>
            </a:r>
            <a:r>
              <a:rPr lang="cs-CZ" altLang="cs-CZ" sz="2000" dirty="0">
                <a:solidFill>
                  <a:srgbClr val="000000"/>
                </a:solidFill>
              </a:rPr>
              <a:t>(čl. 4 SFEU)</a:t>
            </a:r>
            <a:r>
              <a:rPr lang="cs-CZ" altLang="cs-CZ" sz="2000" b="1" dirty="0">
                <a:solidFill>
                  <a:srgbClr val="000000"/>
                </a:solidFill>
              </a:rPr>
              <a:t> a výlučné (správní) pravomoci </a:t>
            </a:r>
            <a:r>
              <a:rPr lang="cs-CZ" altLang="cs-CZ" sz="2000" dirty="0">
                <a:solidFill>
                  <a:srgbClr val="000000"/>
                </a:solidFill>
              </a:rPr>
              <a:t>(čl. 3 SFEU)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orgány, instituce a jiné subjekty Evropské unie (čl. 298 SFEU „</a:t>
            </a:r>
            <a:r>
              <a:rPr lang="cs-CZ" altLang="cs-CZ" sz="20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000" dirty="0">
                <a:solidFill>
                  <a:srgbClr val="000000"/>
                </a:solidFill>
              </a:rPr>
              <a:t>“)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nepřímá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uskutečňováno </a:t>
            </a:r>
            <a:r>
              <a:rPr lang="cs-CZ" altLang="cs-CZ" sz="2000" dirty="0">
                <a:solidFill>
                  <a:srgbClr val="FF0000"/>
                </a:solidFill>
              </a:rPr>
              <a:t>správními orgány členských států</a:t>
            </a:r>
            <a:r>
              <a:rPr lang="cs-CZ" altLang="cs-CZ" sz="2000" dirty="0">
                <a:solidFill>
                  <a:srgbClr val="000000"/>
                </a:solidFill>
              </a:rPr>
              <a:t> podle </a:t>
            </a:r>
            <a:r>
              <a:rPr lang="cs-CZ" altLang="cs-CZ" sz="2000" dirty="0">
                <a:solidFill>
                  <a:srgbClr val="FF0000"/>
                </a:solidFill>
              </a:rPr>
              <a:t>vnitrostátních předpisů</a:t>
            </a:r>
            <a:r>
              <a:rPr lang="cs-CZ" altLang="cs-CZ" sz="2000" dirty="0">
                <a:solidFill>
                  <a:srgbClr val="000000"/>
                </a:solidFill>
              </a:rPr>
              <a:t>, soudní ochrana vnitrostátní - ? Jak zajistit, aby byly více (pro)evropské a méně národní?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Jednotnost </a:t>
            </a:r>
            <a:r>
              <a:rPr lang="cs-CZ" altLang="cs-CZ" sz="2000" dirty="0">
                <a:solidFill>
                  <a:srgbClr val="000000"/>
                </a:solidFill>
              </a:rPr>
              <a:t>u přímé a nepřímé unijní správy?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Složitost a nepřehlednost právní regulace, transparentnost, přístupnost </a:t>
            </a:r>
            <a:r>
              <a:rPr lang="cs-CZ" altLang="cs-CZ" sz="2000" b="1" dirty="0">
                <a:solidFill>
                  <a:srgbClr val="000000"/>
                </a:solidFill>
              </a:rPr>
              <a:t>přímé unijní správy</a:t>
            </a:r>
            <a:r>
              <a:rPr lang="cs-CZ" altLang="cs-CZ" sz="2000" dirty="0">
                <a:solidFill>
                  <a:srgbClr val="000000"/>
                </a:solidFill>
              </a:rPr>
              <a:t> po stránce </a:t>
            </a:r>
            <a:r>
              <a:rPr lang="cs-CZ" altLang="cs-CZ" sz="2000" b="1" dirty="0">
                <a:solidFill>
                  <a:srgbClr val="000000"/>
                </a:solidFill>
              </a:rPr>
              <a:t>funkcionální a organizační</a:t>
            </a:r>
            <a:r>
              <a:rPr lang="cs-CZ" altLang="cs-CZ" sz="2000" dirty="0">
                <a:solidFill>
                  <a:srgbClr val="000000"/>
                </a:solidFill>
              </a:rPr>
              <a:t>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předvídatelnost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disponuje také „jinými subjekty“, což je více jak 40 tzv. </a:t>
            </a:r>
            <a:r>
              <a:rPr lang="cs-CZ" altLang="cs-CZ" sz="2000" b="1" dirty="0">
                <a:solidFill>
                  <a:srgbClr val="000000"/>
                </a:solidFill>
              </a:rPr>
              <a:t>nezávislých agentur </a:t>
            </a:r>
            <a:r>
              <a:rPr lang="cs-CZ" altLang="cs-CZ" sz="2000" dirty="0">
                <a:solidFill>
                  <a:srgbClr val="000000"/>
                </a:solidFill>
              </a:rPr>
              <a:t>zřizovaných nařízeními pro konkrétní oblast; klasifikace agentur (rozhodovací, řídící, koordinační, výkonné, decentralizované, …) 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(ne)dostatečnost čl. 41 LZPEU?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Dvě verze – „unijní“ a „profesorská“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0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Dopad „toliko“ na </a:t>
            </a:r>
            <a:r>
              <a:rPr lang="cs-CZ" altLang="cs-CZ" sz="2400" b="1" dirty="0">
                <a:solidFill>
                  <a:srgbClr val="FF0000"/>
                </a:solidFill>
              </a:rPr>
              <a:t>přímou unijní správu </a:t>
            </a:r>
            <a:r>
              <a:rPr lang="cs-CZ" altLang="cs-CZ" sz="2400" dirty="0">
                <a:solidFill>
                  <a:srgbClr val="000000"/>
                </a:solidFill>
              </a:rPr>
              <a:t>– orgány, instituce a jiné subjekty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Povaha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</a:rPr>
              <a:t>procesních pravidel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generalis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a </a:t>
            </a:r>
            <a:r>
              <a:rPr lang="cs-CZ" altLang="cs-CZ" sz="2400" i="1" dirty="0">
                <a:solidFill>
                  <a:srgbClr val="000000"/>
                </a:solidFill>
              </a:rPr>
              <a:t>de </a:t>
            </a:r>
            <a:r>
              <a:rPr lang="cs-CZ" altLang="cs-CZ" sz="2400" i="1" dirty="0" err="1">
                <a:solidFill>
                  <a:srgbClr val="000000"/>
                </a:solidFill>
              </a:rPr>
              <a:t>minimis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kde není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endParaRPr lang="cs-CZ" altLang="cs-CZ" sz="2400" i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Zásady </a:t>
            </a:r>
            <a:r>
              <a:rPr lang="cs-CZ" altLang="cs-CZ" sz="2400" dirty="0">
                <a:solidFill>
                  <a:srgbClr val="000000"/>
                </a:solidFill>
              </a:rPr>
              <a:t>ovlivňující výkon správní činnosti vycházející z principu dobré správy podle </a:t>
            </a:r>
            <a:r>
              <a:rPr lang="cs-CZ" altLang="cs-CZ" sz="2400" b="1" dirty="0">
                <a:solidFill>
                  <a:srgbClr val="000000"/>
                </a:solidFill>
              </a:rPr>
              <a:t>čl. 41 LZPEU </a:t>
            </a:r>
            <a:r>
              <a:rPr lang="cs-CZ" altLang="cs-CZ" sz="2400" dirty="0">
                <a:solidFill>
                  <a:srgbClr val="000000"/>
                </a:solidFill>
              </a:rPr>
              <a:t>(právo na dobrou správu) a </a:t>
            </a:r>
            <a:r>
              <a:rPr lang="cs-CZ" altLang="cs-CZ" sz="2400" b="1" dirty="0">
                <a:solidFill>
                  <a:srgbClr val="000000"/>
                </a:solidFill>
              </a:rPr>
              <a:t>Kodexu řádné správní praxe: 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Zákonnosti, rovného zacházení, přiměřenosti, nestrannosti, jednotnosti a oprávněného očekávání, ochrany soukromí, spravedlnosti, transparentnosti a účinnosti a služby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09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Usnesení Evropského parlamentu z 15. 1. 2013, 2012/2024(INI), výzva Evropské komisi k přijetí nařízení </a:t>
            </a:r>
            <a:r>
              <a:rPr lang="cs-CZ" altLang="cs-CZ" sz="2000" b="1" dirty="0">
                <a:solidFill>
                  <a:srgbClr val="000000"/>
                </a:solidFill>
              </a:rPr>
              <a:t>o správním právu procesním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6 doporučení </a:t>
            </a:r>
            <a:r>
              <a:rPr lang="cs-CZ" altLang="cs-CZ" sz="2000" dirty="0">
                <a:solidFill>
                  <a:srgbClr val="000000"/>
                </a:solidFill>
              </a:rPr>
              <a:t>(1.rozsah působnosti, 2. vztah k jiným předpisům, 3. obecné zásady, 4. pravidla pro správní řízení a vydání rozhodnutí, 5. opravné prostředky a 6. požadavky na nařízení samotné)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Usnesení Evropského parlamentu ze dne 9. června 2016 o otevřené, efektivní a nezávislé správě Evropské unie (2016/2610(RSP))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53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Vědecká síť Re-NEUAL </a:t>
            </a:r>
            <a:r>
              <a:rPr lang="cs-CZ" altLang="cs-CZ" sz="2400" i="1" dirty="0">
                <a:solidFill>
                  <a:srgbClr val="000000"/>
                </a:solidFill>
              </a:rPr>
              <a:t>(</a:t>
            </a:r>
            <a:r>
              <a:rPr lang="en-US" altLang="cs-CZ" sz="2400" i="1" dirty="0">
                <a:solidFill>
                  <a:srgbClr val="000000"/>
                </a:solidFill>
              </a:rPr>
              <a:t>Research Network on EU Administrative Law</a:t>
            </a:r>
            <a:r>
              <a:rPr lang="cs-CZ" altLang="cs-CZ" sz="2400" i="1" dirty="0">
                <a:solidFill>
                  <a:srgbClr val="000000"/>
                </a:solidFill>
              </a:rPr>
              <a:t>) </a:t>
            </a:r>
            <a:r>
              <a:rPr lang="cs-CZ" altLang="cs-CZ" sz="2400" dirty="0">
                <a:solidFill>
                  <a:srgbClr val="000000"/>
                </a:solidFill>
              </a:rPr>
              <a:t>od 2009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Představen </a:t>
            </a:r>
            <a:r>
              <a:rPr lang="cs-CZ" altLang="cs-CZ" sz="2400" b="1" dirty="0">
                <a:solidFill>
                  <a:srgbClr val="000000"/>
                </a:solidFill>
              </a:rPr>
              <a:t>návrh správního řádu Evropské unie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>
                <a:solidFill>
                  <a:srgbClr val="000000"/>
                </a:solidFill>
              </a:rPr>
              <a:t>Model </a:t>
            </a:r>
            <a:r>
              <a:rPr lang="cs-CZ" altLang="cs-CZ" sz="2400" i="1" dirty="0" err="1">
                <a:solidFill>
                  <a:srgbClr val="000000"/>
                </a:solidFill>
              </a:rPr>
              <a:t>Rules</a:t>
            </a:r>
            <a:r>
              <a:rPr lang="cs-CZ" altLang="cs-CZ" sz="2400" i="1" dirty="0">
                <a:solidFill>
                  <a:srgbClr val="000000"/>
                </a:solidFill>
              </a:rPr>
              <a:t> on EU </a:t>
            </a:r>
            <a:r>
              <a:rPr lang="cs-CZ" altLang="cs-CZ" sz="2400" i="1" dirty="0" err="1">
                <a:solidFill>
                  <a:srgbClr val="000000"/>
                </a:solidFill>
              </a:rPr>
              <a:t>Adminisrative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</a:rPr>
              <a:t>Procedure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Pasivní a zdrženlivá role EK – budoucnost „profesorského“ návrhu?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 EU - </a:t>
            </a:r>
            <a:r>
              <a:rPr lang="cs-CZ" dirty="0" err="1"/>
              <a:t>ReNEUAL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6 částí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Obecná ustanovení </a:t>
            </a:r>
            <a:r>
              <a:rPr lang="cs-CZ" altLang="cs-CZ" sz="2400" dirty="0">
                <a:solidFill>
                  <a:srgbClr val="000000"/>
                </a:solidFill>
              </a:rPr>
              <a:t>(rozsah působnosti, vztah k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r>
              <a:rPr lang="cs-CZ" altLang="cs-CZ" sz="2400" dirty="0">
                <a:solidFill>
                  <a:srgbClr val="000000"/>
                </a:solidFill>
              </a:rPr>
              <a:t>, definice pojmů „správní činnost“ – právně závazné akty v č. II, rozhodnutí v č. III, smlouvy v č. IV, spolupráce v č. V a  informace v č. VI)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Správní normotvorba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Individuální rozhodování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Veřejnoprávní smlouvy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Vzájemná spolupráce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informace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2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založeno na dělbě moci, ale na </a:t>
            </a:r>
            <a:r>
              <a:rPr lang="cs-CZ" sz="2000" b="1" dirty="0">
                <a:solidFill>
                  <a:srgbClr val="FF0000"/>
                </a:solidFill>
              </a:rPr>
              <a:t>institucionální rovnováze </a:t>
            </a:r>
            <a:r>
              <a:rPr lang="cs-CZ" sz="2000" dirty="0"/>
              <a:t>mezi klíčovými 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298 SFEU – </a:t>
            </a:r>
            <a:r>
              <a:rPr lang="cs-CZ" sz="2000" b="1" dirty="0"/>
              <a:t>orgány, instituce a 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13 SEU, vzájemná spolupráce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Instituce</a:t>
            </a:r>
          </a:p>
          <a:p>
            <a:pPr mar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dirty="0"/>
              <a:t>Poradní charakter, dle primárního práva (HSV, Evropský výbor regionů, COREPER), ze sekundárního práva, EIB, Evropská služba pro vnější činnost, Evropský inspektor ochrany údajů, Evropský veřejný ochránce práv </a:t>
            </a:r>
            <a:endParaRPr lang="cs-CZ" sz="2000" b="1" dirty="0"/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dirty="0"/>
              <a:t>Agentury, ale také </a:t>
            </a:r>
            <a:r>
              <a:rPr lang="cs-CZ" sz="2000" b="1" dirty="0"/>
              <a:t>Úřad pro publikace EU</a:t>
            </a:r>
            <a:r>
              <a:rPr lang="cs-CZ" sz="2000" dirty="0"/>
              <a:t>, EUROSTAT – Evropský statistický úřad, </a:t>
            </a:r>
            <a:r>
              <a:rPr lang="cs-CZ" sz="2000" b="1" dirty="0"/>
              <a:t>EPSO – Úřad pro výběr personálu</a:t>
            </a:r>
            <a:r>
              <a:rPr lang="cs-CZ" sz="2000" dirty="0"/>
              <a:t>, </a:t>
            </a:r>
            <a:r>
              <a:rPr lang="cs-CZ" sz="2000" b="1" dirty="0"/>
              <a:t>Evropská správní škola, </a:t>
            </a:r>
            <a:r>
              <a:rPr lang="pl-PL" sz="2000" b="1" dirty="0"/>
              <a:t>Skupina pro reakci na počítačové hrozby (CERT)</a:t>
            </a:r>
            <a:r>
              <a:rPr lang="cs-CZ" sz="2000" dirty="0"/>
              <a:t> …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62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21122"/>
            <a:ext cx="8066301" cy="451576"/>
          </a:xfrm>
        </p:spPr>
        <p:txBody>
          <a:bodyPr/>
          <a:lstStyle/>
          <a:p>
            <a:r>
              <a:rPr lang="cs-CZ" altLang="cs-CZ" dirty="0"/>
              <a:t>Orgány, instituce a jiné 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892277"/>
            <a:ext cx="8066301" cy="493972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v současné době je více než </a:t>
            </a:r>
            <a:r>
              <a:rPr lang="cs-CZ" sz="2000" b="1" dirty="0"/>
              <a:t>30 agentur </a:t>
            </a:r>
            <a:r>
              <a:rPr lang="cs-CZ" sz="2000" dirty="0"/>
              <a:t>a lze je rozdělit do čtyř/pěti skupin: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1. decentralizované agentury (viz dále)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dirty="0"/>
              <a:t>2. výkonné agentury: 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b="1" u="none" strike="noStrike" dirty="0">
                <a:solidFill>
                  <a:srgbClr val="0E47CB"/>
                </a:solidFill>
                <a:effectLst/>
                <a:hlinkClick r:id="rId2"/>
              </a:rPr>
              <a:t>EISMEA</a:t>
            </a:r>
            <a:r>
              <a:rPr lang="cs-CZ" sz="1400" b="1" u="none" strike="noStrike" dirty="0">
                <a:solidFill>
                  <a:srgbClr val="0E47CB"/>
                </a:solidFill>
                <a:effectLst/>
              </a:rPr>
              <a:t> (</a:t>
            </a:r>
            <a:r>
              <a:rPr lang="cs-CZ" sz="1400" dirty="0">
                <a:solidFill>
                  <a:srgbClr val="171A22"/>
                </a:solidFill>
                <a:effectLst/>
              </a:rPr>
              <a:t>Tato výkonná agentura Evropské komise řídí evropské programy, které pomáhají malým podnikům udržet si konkurenceschopnost, a dále programy týkající se výzkumu, životního prostředí, energetiky a rybolovu.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b="1" u="none" strike="noStrike" dirty="0">
                <a:solidFill>
                  <a:srgbClr val="0E47CB"/>
                </a:solidFill>
                <a:effectLst/>
                <a:hlinkClick r:id="rId3"/>
              </a:rPr>
              <a:t>CINEA</a:t>
            </a:r>
            <a:endParaRPr lang="cs-CZ" sz="1400" b="1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dirty="0">
                <a:solidFill>
                  <a:srgbClr val="171A22"/>
                </a:solidFill>
                <a:effectLst/>
              </a:rPr>
              <a:t>Evropská výkonná agentura pro klima, infrastrukturu a životní prostředí (CINEA) řídí programy Evropské komise, které přispívají k dekarbonizaci a udržitelnému růstu.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b="1" u="none" strike="noStrike" dirty="0">
                <a:solidFill>
                  <a:srgbClr val="0E47CB"/>
                </a:solidFill>
                <a:effectLst/>
                <a:hlinkClick r:id="rId4"/>
              </a:rPr>
              <a:t>EACEA</a:t>
            </a:r>
            <a:endParaRPr lang="cs-CZ" sz="1400" b="1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dirty="0">
                <a:solidFill>
                  <a:srgbClr val="171A22"/>
                </a:solidFill>
                <a:effectLst/>
              </a:rPr>
              <a:t>Evropská výkonná agentura pro vzdělávání a kulturu (EACEA) spravuje finanční prostředky určené na oblast vzdělávání, kultury, audiovizuální média, sport, občanství a dobrovolnictví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b="1" u="none" strike="noStrike" dirty="0">
                <a:solidFill>
                  <a:srgbClr val="0E47CB"/>
                </a:solidFill>
                <a:effectLst/>
                <a:hlinkClick r:id="rId5"/>
              </a:rPr>
              <a:t>ERCEA</a:t>
            </a:r>
            <a:endParaRPr lang="cs-CZ" sz="1400" b="1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dirty="0">
                <a:solidFill>
                  <a:srgbClr val="171A22"/>
                </a:solidFill>
                <a:effectLst/>
              </a:rPr>
              <a:t>Výkonná agentura Evropské rady pro výzkum řídí evropské programy týkající se výzkumu.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b="1" u="none" strike="noStrike" dirty="0">
                <a:solidFill>
                  <a:srgbClr val="0E47CB"/>
                </a:solidFill>
                <a:effectLst/>
                <a:hlinkClick r:id="rId6"/>
              </a:rPr>
              <a:t>Evropská výkonná agentura pro výzkum (REA)</a:t>
            </a:r>
            <a:endParaRPr lang="cs-CZ" sz="1400" b="1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dirty="0">
                <a:solidFill>
                  <a:srgbClr val="171A22"/>
                </a:solidFill>
                <a:effectLst/>
              </a:rPr>
              <a:t>Výkonná agentura pro výzkum je orgán, který rozděluje finanční prostředky na výzkum a inovace. Spravuje evropské výzkumné granty.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b="1" u="none" strike="noStrike" dirty="0">
                <a:solidFill>
                  <a:srgbClr val="0E47CB"/>
                </a:solidFill>
                <a:effectLst/>
                <a:hlinkClick r:id="rId7"/>
              </a:rPr>
              <a:t>HADEA</a:t>
            </a:r>
            <a:endParaRPr lang="cs-CZ" sz="1400" b="1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400" dirty="0">
                <a:solidFill>
                  <a:srgbClr val="171A22"/>
                </a:solidFill>
                <a:effectLst/>
              </a:rPr>
              <a:t>Evropská výkonná agentura pro zdraví a digitální oblast (</a:t>
            </a:r>
            <a:r>
              <a:rPr lang="cs-CZ" sz="1400" dirty="0" err="1">
                <a:solidFill>
                  <a:srgbClr val="171A22"/>
                </a:solidFill>
                <a:effectLst/>
              </a:rPr>
              <a:t>HaDEA</a:t>
            </a:r>
            <a:r>
              <a:rPr lang="cs-CZ" sz="1400" dirty="0">
                <a:solidFill>
                  <a:srgbClr val="171A22"/>
                </a:solidFill>
                <a:effectLst/>
              </a:rPr>
              <a:t>) má přispět k dosažení cíle Evropské komise oživit Evropu po skončení pandemie COVID-19 a zajistit, že Evropa bude ekologičtější, </a:t>
            </a:r>
            <a:r>
              <a:rPr lang="cs-CZ" sz="1400" dirty="0" err="1">
                <a:solidFill>
                  <a:srgbClr val="171A22"/>
                </a:solidFill>
                <a:effectLst/>
              </a:rPr>
              <a:t>digitálnější</a:t>
            </a:r>
            <a:r>
              <a:rPr lang="cs-CZ" sz="1400" dirty="0">
                <a:solidFill>
                  <a:srgbClr val="171A22"/>
                </a:solidFill>
                <a:effectLst/>
              </a:rPr>
              <a:t>, odolnější a lépe připravena na stávající i budoucí výzvy.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800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endParaRPr lang="cs-CZ" sz="800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endParaRPr lang="cs-CZ" sz="800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endParaRPr lang="cs-CZ" sz="1050" dirty="0">
              <a:solidFill>
                <a:srgbClr val="171A22"/>
              </a:solidFill>
              <a:effectLst/>
            </a:endParaRPr>
          </a:p>
          <a:p>
            <a:pPr marL="72000" indent="0" algn="just">
              <a:lnSpc>
                <a:spcPct val="100000"/>
              </a:lnSpc>
              <a:buNone/>
            </a:pPr>
            <a:endParaRPr lang="cs-CZ" sz="1400" dirty="0">
              <a:solidFill>
                <a:srgbClr val="171A22"/>
              </a:solidFill>
              <a:effectLst/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0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3. agentura v rámci </a:t>
            </a:r>
            <a:r>
              <a:rPr lang="cs-CZ" sz="2000" dirty="0" err="1"/>
              <a:t>EURATOMu</a:t>
            </a:r>
            <a:r>
              <a:rPr lang="cs-CZ" sz="2000" dirty="0"/>
              <a:t> (ESA + F4E – Energie z jaderné syntézy)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4. Agentury společné bezpečnostní a obranné politiky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u="sng" dirty="0">
                <a:solidFill>
                  <a:srgbClr val="00B050"/>
                </a:solidFill>
                <a:hlinkClick r:id="rId2"/>
              </a:rPr>
              <a:t>(Evropská obranná </a:t>
            </a:r>
            <a:r>
              <a:rPr lang="cs-CZ" sz="2000" dirty="0">
                <a:solidFill>
                  <a:srgbClr val="00B050"/>
                </a:solidFill>
                <a:hlinkClick r:id="rId2"/>
              </a:rPr>
              <a:t>agentura</a:t>
            </a:r>
            <a:r>
              <a:rPr lang="cs-CZ" sz="2000" u="sng" dirty="0">
                <a:solidFill>
                  <a:srgbClr val="00B050"/>
                </a:solidFill>
                <a:hlinkClick r:id="rId2"/>
              </a:rPr>
              <a:t> (EDA</a:t>
            </a:r>
            <a:r>
              <a:rPr lang="cs-CZ" sz="2000" u="sng" dirty="0">
                <a:solidFill>
                  <a:schemeClr val="tx2"/>
                </a:solidFill>
                <a:hlinkClick r:id="rId2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Ú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stav </a:t>
            </a:r>
            <a:r>
              <a:rPr lang="cs-CZ" sz="2000" u="sng" dirty="0">
                <a:solidFill>
                  <a:srgbClr val="00B050"/>
                </a:solidFill>
                <a:hlinkClick r:id="rId3"/>
              </a:rPr>
              <a:t>Evropské unie pro studium bezpečnosti (EUISS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</a:t>
            </a:r>
            <a:r>
              <a:rPr lang="cs-CZ" sz="2000" u="sng" dirty="0">
                <a:solidFill>
                  <a:schemeClr val="tx2"/>
                </a:solidFill>
                <a:hlinkClick r:id="rId4"/>
              </a:rPr>
              <a:t>Satelitní 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středisko Evropské unie (</a:t>
            </a:r>
            <a:r>
              <a:rPr lang="cs-CZ" sz="2000" u="sng" dirty="0" err="1">
                <a:solidFill>
                  <a:srgbClr val="00B050"/>
                </a:solidFill>
                <a:hlinkClick r:id="rId4"/>
              </a:rPr>
              <a:t>SatCen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)</a:t>
            </a:r>
            <a:endParaRPr lang="cs-CZ" sz="2000" dirty="0">
              <a:solidFill>
                <a:srgbClr val="7D1E1E"/>
              </a:solidFill>
            </a:endParaRPr>
          </a:p>
          <a:p>
            <a:pPr mar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5. Další: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Evropský inovační a technologický institut (EIT)</a:t>
            </a:r>
            <a:r>
              <a:rPr lang="cs-CZ" sz="2000" dirty="0">
                <a:solidFill>
                  <a:srgbClr val="000000"/>
                </a:solidFill>
              </a:rPr>
              <a:t> nebo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6"/>
              </a:rPr>
              <a:t>SPOLEČNÝ PODNIK SNS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7"/>
              </a:rPr>
              <a:t>Společný podnik pro klíčové digitální technologie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8"/>
              </a:rPr>
              <a:t>Společný podnik pro evropské železnice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sng" dirty="0">
                <a:solidFill>
                  <a:srgbClr val="082B7A"/>
                </a:solidFill>
                <a:effectLst/>
                <a:latin typeface="arial" panose="020B0604020202020204" pitchFamily="34" charset="0"/>
                <a:hlinkClick r:id="rId9"/>
              </a:rPr>
              <a:t>Společný podnik pro evropské oběhové biohospodářství (CBE JU)</a:t>
            </a:r>
            <a:r>
              <a:rPr lang="cs-CZ" sz="2000" u="sng" dirty="0">
                <a:solidFill>
                  <a:srgbClr val="082B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0"/>
              </a:rPr>
              <a:t>Společný podnik pro čistý vodík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1"/>
              </a:rPr>
              <a:t>Společný podnik pro čisté letectví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2"/>
              </a:rPr>
              <a:t>Společný podnik iniciativy pro inovativní zdravotnictví (IHI)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3"/>
              </a:rPr>
              <a:t>Společný podnik EDCTP3 v oblasti globálního zdraví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sng" dirty="0">
                <a:solidFill>
                  <a:srgbClr val="082B7A"/>
                </a:solidFill>
                <a:effectLst/>
                <a:latin typeface="arial" panose="020B0604020202020204" pitchFamily="34" charset="0"/>
                <a:hlinkClick r:id="rId14"/>
              </a:rPr>
              <a:t>SESAR 3</a:t>
            </a:r>
            <a:r>
              <a:rPr lang="cs-CZ" sz="2000" u="sng" dirty="0">
                <a:solidFill>
                  <a:srgbClr val="082B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5"/>
              </a:rPr>
              <a:t>Evropský společný podnik pro vysoce výkonnou výpočetní techniku (</a:t>
            </a:r>
            <a:r>
              <a:rPr lang="cs-CZ" sz="2000" u="none" strike="noStrike" dirty="0" err="1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5"/>
              </a:rPr>
              <a:t>EuroHPC</a:t>
            </a:r>
            <a:r>
              <a:rPr lang="cs-CZ" sz="200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15"/>
              </a:rPr>
              <a:t> JU)</a:t>
            </a:r>
            <a:endParaRPr lang="cs-CZ" sz="2000" dirty="0">
              <a:solidFill>
                <a:srgbClr val="171A22"/>
              </a:solidFill>
              <a:effectLst/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>
                <a:solidFill>
                  <a:srgbClr val="000000"/>
                </a:solidFill>
              </a:rPr>
              <a:t>6. Právnické osoby EU: Evropský sbor pro ochranu osobních údajů a Úřad pro evropské politické strany a politické nadace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40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defRPr/>
            </a:pPr>
            <a:r>
              <a:rPr lang="cs-CZ" sz="2000" dirty="0"/>
              <a:t>Tzv. interinstitucionální služby</a:t>
            </a:r>
          </a:p>
          <a:p>
            <a:pPr marL="72000" indent="0" algn="l">
              <a:buNone/>
            </a:pPr>
            <a:r>
              <a:rPr lang="cs-CZ" sz="1600" b="1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2"/>
              </a:rPr>
              <a:t>CERT-EU</a:t>
            </a:r>
            <a:endParaRPr lang="cs-CZ" sz="1600" b="1" dirty="0">
              <a:solidFill>
                <a:srgbClr val="171A22"/>
              </a:solidFill>
              <a:effectLst/>
            </a:endParaRPr>
          </a:p>
          <a:p>
            <a:pPr marL="72000" indent="0" algn="l">
              <a:buNone/>
            </a:pPr>
            <a:r>
              <a:rPr lang="cs-CZ" sz="1600" dirty="0">
                <a:solidFill>
                  <a:srgbClr val="171A22"/>
                </a:solidFill>
                <a:effectLst/>
              </a:rPr>
              <a:t>Tým CERT-EU reaguje na incidenty v oblasti bezpečnosti informací a kybernetické hrozby, které mají dopad na počítačové systémy všech orgánů, agentur a subjektů EU.</a:t>
            </a:r>
          </a:p>
          <a:p>
            <a:pPr marL="72000" indent="0" algn="l">
              <a:buNone/>
            </a:pPr>
            <a:r>
              <a:rPr lang="cs-CZ" sz="1600" b="1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3"/>
              </a:rPr>
              <a:t>EPSO</a:t>
            </a:r>
            <a:endParaRPr lang="cs-CZ" sz="1600" b="1" dirty="0">
              <a:solidFill>
                <a:srgbClr val="171A22"/>
              </a:solidFill>
              <a:effectLst/>
            </a:endParaRPr>
          </a:p>
          <a:p>
            <a:pPr marL="72000" indent="0" algn="l">
              <a:buNone/>
            </a:pPr>
            <a:r>
              <a:rPr lang="cs-CZ" sz="1600" dirty="0">
                <a:solidFill>
                  <a:srgbClr val="171A22"/>
                </a:solidFill>
                <a:effectLst/>
              </a:rPr>
              <a:t>Úřad EPSO zajišťuje výběrová řízení pro nábor zaměstnanců pro orgány, instituce a další subjekty EU.</a:t>
            </a:r>
          </a:p>
          <a:p>
            <a:pPr marL="72000" indent="0" algn="l">
              <a:buNone/>
            </a:pPr>
            <a:r>
              <a:rPr lang="cs-CZ" sz="1600" b="1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4"/>
              </a:rPr>
              <a:t>Evropská správní škola</a:t>
            </a:r>
            <a:endParaRPr lang="cs-CZ" sz="1600" b="1" dirty="0">
              <a:solidFill>
                <a:srgbClr val="171A22"/>
              </a:solidFill>
              <a:effectLst/>
            </a:endParaRPr>
          </a:p>
          <a:p>
            <a:pPr marL="72000" indent="0" algn="l">
              <a:buNone/>
            </a:pPr>
            <a:r>
              <a:rPr lang="cs-CZ" sz="1600" dirty="0">
                <a:solidFill>
                  <a:srgbClr val="171A22"/>
                </a:solidFill>
                <a:effectLst/>
              </a:rPr>
              <a:t>Evropská správní škola (</a:t>
            </a:r>
            <a:r>
              <a:rPr lang="cs-CZ" sz="1600" dirty="0" err="1">
                <a:solidFill>
                  <a:srgbClr val="171A22"/>
                </a:solidFill>
                <a:effectLst/>
              </a:rPr>
              <a:t>EuSA</a:t>
            </a:r>
            <a:r>
              <a:rPr lang="cs-CZ" sz="1600" dirty="0">
                <a:solidFill>
                  <a:srgbClr val="171A22"/>
                </a:solidFill>
                <a:effectLst/>
              </a:rPr>
              <a:t>) poskytuje specializovaná školení zaměstnancům EU.</a:t>
            </a:r>
          </a:p>
          <a:p>
            <a:pPr marL="72000" indent="0" algn="l">
              <a:buNone/>
            </a:pPr>
            <a:r>
              <a:rPr lang="cs-CZ" sz="1600" b="1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5"/>
              </a:rPr>
              <a:t>Úřad pro publikace Evropské unie</a:t>
            </a:r>
            <a:endParaRPr lang="cs-CZ" sz="1600" b="1" dirty="0">
              <a:solidFill>
                <a:srgbClr val="171A22"/>
              </a:solidFill>
              <a:effectLst/>
            </a:endParaRPr>
          </a:p>
          <a:p>
            <a:pPr marL="72000" indent="0" algn="l">
              <a:buNone/>
            </a:pPr>
            <a:r>
              <a:rPr lang="cs-CZ" sz="1600" dirty="0">
                <a:solidFill>
                  <a:srgbClr val="171A22"/>
                </a:solidFill>
                <a:effectLst/>
              </a:rPr>
              <a:t>Úřad pro publikace Evropské unie je oficiálním poskytovatelem vydavatelských služeb všem orgánům, institucím a agenturám EU.</a:t>
            </a:r>
          </a:p>
          <a:p>
            <a:pPr marL="72000" indent="0" algn="l">
              <a:buNone/>
            </a:pPr>
            <a:endParaRPr lang="cs-CZ" sz="800" dirty="0">
              <a:solidFill>
                <a:srgbClr val="171A22"/>
              </a:solidFill>
              <a:effectLst/>
            </a:endParaRPr>
          </a:p>
          <a:p>
            <a:pPr marL="72000" indent="0" algn="l">
              <a:buNone/>
            </a:pPr>
            <a:endParaRPr lang="cs-CZ" sz="1050" dirty="0">
              <a:solidFill>
                <a:srgbClr val="171A22"/>
              </a:solidFill>
              <a:effectLst/>
            </a:endParaRPr>
          </a:p>
          <a:p>
            <a:pPr marL="72000" indent="0" algn="l">
              <a:buNone/>
            </a:pPr>
            <a:endParaRPr lang="cs-CZ" sz="1400" dirty="0">
              <a:solidFill>
                <a:srgbClr val="171A22"/>
              </a:solidFill>
              <a:effectLst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01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/>
              <a:t>správní právo Evropské unie 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správní pravomoc Evropské unie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správní řád Evropské unie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/>
              <a:t>Orgány, instituce a jiné subjekty (agentury) EU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tzv. správní sítě</a:t>
            </a:r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Decentralizace</a:t>
            </a:r>
            <a:r>
              <a:rPr lang="cs-CZ" sz="2200" b="1" dirty="0">
                <a:solidFill>
                  <a:srgbClr val="000000"/>
                </a:solidFill>
              </a:rPr>
              <a:t> </a:t>
            </a:r>
            <a:r>
              <a:rPr lang="cs-CZ" sz="2200" dirty="0"/>
              <a:t>– delegace agend na </a:t>
            </a:r>
            <a:r>
              <a:rPr lang="cs-CZ" sz="2200" b="1" dirty="0"/>
              <a:t>jiné unijní subjekty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Nestačí přímý výkon EK, vytváření speciálních vykonavatelů v jednotlivých správních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Věcná specializace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Právní subjektivita, rozpočet, nezávislost, trvalost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Rozdílná </a:t>
            </a:r>
            <a:r>
              <a:rPr lang="cs-CZ" sz="2200" b="1" dirty="0"/>
              <a:t>náplň</a:t>
            </a:r>
            <a:r>
              <a:rPr lang="cs-CZ" sz="2200" dirty="0"/>
              <a:t>: Koordinace/pomoc/dozor/kontrola/přímé rozhodování/vyhledávání/výměna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000000"/>
                </a:solidFill>
                <a:hlinkClick r:id="rId2"/>
              </a:rPr>
              <a:t>https://europa.eu/european-union/about-eu/agencies/overhaul_cs</a:t>
            </a:r>
            <a:r>
              <a:rPr lang="cs-CZ" sz="2200" dirty="0">
                <a:solidFill>
                  <a:srgbClr val="000000"/>
                </a:solidFill>
              </a:rPr>
              <a:t> 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90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Právní </a:t>
            </a:r>
            <a:r>
              <a:rPr lang="cs-CZ" sz="2200" b="1" dirty="0"/>
              <a:t>základ</a:t>
            </a:r>
            <a:r>
              <a:rPr lang="cs-CZ" sz="2200" dirty="0"/>
              <a:t>: „</a:t>
            </a:r>
            <a:r>
              <a:rPr lang="cs-CZ" sz="2200" i="1" dirty="0" err="1"/>
              <a:t>Meroni</a:t>
            </a:r>
            <a:r>
              <a:rPr lang="cs-CZ" sz="2200" dirty="0"/>
              <a:t>“ (9/56) – není zakázáno delegovat pravomoci na jiné subjekty, ale musí to respektovat následující: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200" dirty="0"/>
              <a:t>Nelze převést víc, než sám má, b) musí to být zřetelné a dohledatelné a c) zcela konkrétní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„</a:t>
            </a:r>
            <a:r>
              <a:rPr lang="cs-CZ" sz="2200" dirty="0" err="1"/>
              <a:t>Short-selling</a:t>
            </a:r>
            <a:r>
              <a:rPr lang="cs-CZ" sz="2200" dirty="0"/>
              <a:t>“ (C-270/12)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7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Zřizovány nařízením (ad hoc)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Za činnost odpovídá EK</a:t>
            </a:r>
            <a:r>
              <a:rPr lang="cs-CZ" altLang="cs-CZ" sz="2200" dirty="0"/>
              <a:t>, ale samá má vůči nim malé kompetence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Vývoj: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70. léta</a:t>
            </a:r>
            <a:r>
              <a:rPr lang="cs-CZ" altLang="cs-CZ" sz="2200" dirty="0"/>
              <a:t> – koordinace, vyhledávání a 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90. léta</a:t>
            </a:r>
            <a:r>
              <a:rPr lang="cs-CZ" altLang="cs-CZ" sz="2200" dirty="0"/>
              <a:t> – koordinace a rozhodování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Po roce 2000 </a:t>
            </a:r>
            <a:r>
              <a:rPr lang="cs-CZ" altLang="cs-CZ" sz="2200" dirty="0"/>
              <a:t>–rozhodovací proces a soudní přezkum jejich aktů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Integrují </a:t>
            </a:r>
            <a:r>
              <a:rPr lang="cs-CZ" altLang="cs-CZ" sz="2200" dirty="0"/>
              <a:t>členské státy a jejich správní orgány do vzájemné spolupráce (sítě)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Vnitřní struktura</a:t>
            </a:r>
            <a:r>
              <a:rPr lang="cs-CZ" altLang="cs-CZ" sz="2200" dirty="0"/>
              <a:t>: výkonný orgán a ředitel/president/předseda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„Agentura EU pro …“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34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Pomáhají EK ve specifických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Podpora pro unijní, ale národní orgány, vydávání podkladů a stanovisek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Nahodilost a neuspořádanost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7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https://www.youtube.com/watch?v=r5uTJZ6JVoY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https://www.youtube.com/watch?v=DwPI_ullrWo</a:t>
            </a:r>
            <a:endParaRPr lang="cs-CZ" dirty="0"/>
          </a:p>
          <a:p>
            <a:endParaRPr lang="cs-CZ" dirty="0"/>
          </a:p>
          <a:p>
            <a:r>
              <a:rPr lang="cs-CZ" dirty="0"/>
              <a:t>Novinka 2019:  </a:t>
            </a:r>
            <a:r>
              <a:rPr lang="cs-CZ" b="1" dirty="0"/>
              <a:t>Evropský orgán pro pracovní záležitosti (ELA)  </a:t>
            </a:r>
          </a:p>
        </p:txBody>
      </p:sp>
    </p:spTree>
    <p:extLst>
      <p:ext uri="{BB962C8B-B14F-4D97-AF65-F5344CB8AC3E}">
        <p14:creationId xmlns:p14="http://schemas.microsoft.com/office/powerpoint/2010/main" val="4025559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2"/>
              </a:rPr>
              <a:t>Evropský orgán pro pracovní záležitosti (ELA)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2"/>
              </a:rPr>
              <a:t>Agentura pro spolupráci energetických regulačních orgánů (ACER)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3"/>
              </a:rPr>
              <a:t>Úřad Sdružení evropských regulačních orgánů v oblasti elektronických komunikací (Úřad BEREC)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4"/>
              </a:rPr>
              <a:t>Odrůdový úřad Společenství (CPVO)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5"/>
              </a:rPr>
              <a:t>Evropská agentura pro bezpečnost a ochranu zdraví při práci (EU–OSHA)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6"/>
              </a:rPr>
              <a:t>Evropská agentura pro pohraniční a pobřežní stráž (</a:t>
            </a:r>
            <a:r>
              <a:rPr lang="cs-CZ" altLang="cs-CZ" sz="2000" u="sng" dirty="0" err="1">
                <a:hlinkClick r:id="rId6"/>
              </a:rPr>
              <a:t>Frontex</a:t>
            </a:r>
            <a:r>
              <a:rPr lang="cs-CZ" altLang="cs-CZ" sz="2000" u="sng" dirty="0">
                <a:hlinkClick r:id="rId6"/>
              </a:rPr>
              <a:t>) 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7"/>
              </a:rPr>
              <a:t>Evropská agentura pro provozní řízení rozsáhlých informačních systémů v prostoru svobody, bezpečnosti a práva („</a:t>
            </a:r>
            <a:r>
              <a:rPr lang="cs-CZ" altLang="cs-CZ" sz="2000" u="sng" dirty="0" err="1">
                <a:hlinkClick r:id="rId7"/>
              </a:rPr>
              <a:t>eu</a:t>
            </a:r>
            <a:r>
              <a:rPr lang="cs-CZ" altLang="cs-CZ" sz="2000" u="sng" dirty="0">
                <a:hlinkClick r:id="rId7"/>
              </a:rPr>
              <a:t>-LISA“)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8"/>
              </a:rPr>
              <a:t>European </a:t>
            </a:r>
            <a:r>
              <a:rPr lang="cs-CZ" altLang="cs-CZ" sz="2000" u="sng" dirty="0" err="1">
                <a:hlinkClick r:id="rId8"/>
              </a:rPr>
              <a:t>Asylum</a:t>
            </a:r>
            <a:r>
              <a:rPr lang="cs-CZ" altLang="cs-CZ" sz="2000" u="sng" dirty="0">
                <a:hlinkClick r:id="rId8"/>
              </a:rPr>
              <a:t> Support Office (EASO)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9"/>
              </a:rPr>
              <a:t>Evropská agentura pro bezpečnost letectví (EASA)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10"/>
              </a:rPr>
              <a:t>Evropský orgán pro bankovnictví (EBA)</a:t>
            </a:r>
            <a:endParaRPr lang="cs-CZ" altLang="cs-CZ" sz="2000" u="sng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625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Evropské středisko pro prevenci a kontrolu nemocí (ECDC)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Evropské středisko pro rozvoj odborného vzdělávání (</a:t>
            </a:r>
            <a:r>
              <a:rPr lang="cs-CZ" altLang="cs-CZ" sz="2000" dirty="0" err="1">
                <a:solidFill>
                  <a:srgbClr val="000000"/>
                </a:solidFill>
                <a:hlinkClick r:id="rId3"/>
              </a:rPr>
              <a:t>Cedefop</a:t>
            </a: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Evropská agentura pro chemické látky (ECHA)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Evropská agentura pro životní prostředí (EEA)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Evropská agentura pro kontrolu rybolovu (EFCA)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úřad pro bezpečnost potravin (EFSA)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Evropská nadace pro zlepšení životních a pracovních podmínek (</a:t>
            </a:r>
            <a:r>
              <a:rPr lang="cs-CZ" altLang="cs-CZ" sz="2000" dirty="0" err="1">
                <a:solidFill>
                  <a:srgbClr val="000000"/>
                </a:solidFill>
                <a:hlinkClick r:id="rId8"/>
              </a:rPr>
              <a:t>Eurofound</a:t>
            </a: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</a:rPr>
              <a:t>Agentura GSA (Agentura Evropské unie pro Kosmický program (EUSPA)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Evropský institut pro rovnost žen a mužů (EIGE)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Evropský orgán pro pojišťovnictví a zaměstnanecké penzijní pojištění (EIOPA)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42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Evropská agentura pro námořní bezpečnost (EMSA)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Evropská agentura pro léčivé přípravky (EMA)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Evropské monitorovací centrum pro drogy a drogovou závislost (EMCDDA)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Agentura Evropské unie pro bezpečnost sítí a informací (ENISA)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Agentura Evropské unie pro vzdělávání a výcvik v oblasti prosazování práva (CEPOL)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policejní úřad (</a:t>
            </a:r>
            <a:r>
              <a:rPr lang="cs-CZ" altLang="cs-CZ" sz="2000" dirty="0" err="1">
                <a:solidFill>
                  <a:srgbClr val="000000"/>
                </a:solidFill>
                <a:hlinkClick r:id="rId7"/>
              </a:rPr>
              <a:t>Europol</a:t>
            </a: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Agentura Evropské unie pro železnice (ERA)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Evropský orgán pro cenné papíry a trhy (ESMA)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Evropská nadace odborného vzdělávání (ETF)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15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2"/>
              </a:rPr>
              <a:t>Agentura Evropské unie pro základní práva (FRA)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3"/>
              </a:rPr>
              <a:t>Úřad Evropské unie pro duševní vlastnictví (EUIPO)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4"/>
              </a:rPr>
              <a:t>Jednotný výbor pro řešení krizí (SRB)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 err="1">
                <a:hlinkClick r:id="rId5"/>
              </a:rPr>
              <a:t>Eurojust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6"/>
              </a:rPr>
              <a:t>Překladatelské středisko pro instituce Evropské unie (</a:t>
            </a:r>
            <a:r>
              <a:rPr lang="cs-CZ" sz="2000" u="sng" dirty="0" err="1">
                <a:hlinkClick r:id="rId6"/>
              </a:rPr>
              <a:t>CdT</a:t>
            </a:r>
            <a:r>
              <a:rPr lang="cs-CZ" sz="2000" u="sng" dirty="0">
                <a:hlinkClick r:id="rId6"/>
              </a:rPr>
              <a:t>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Úřad evropského veřejného žalobce (EPPO) 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Evropský úřad pro boj proti podvodům (OLAF)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  <a:hlinkClick r:id="rId7"/>
              </a:rPr>
              <a:t>https://op.europa.eu/en/publication-detail/-/publication/8c134ef0-8907-11e5-b8b7-01aa75ed71a1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3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právo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7389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Právo EU, které se zaměřuje na </a:t>
            </a:r>
            <a:r>
              <a:rPr lang="cs-CZ" altLang="cs-CZ" sz="2400" b="1" dirty="0">
                <a:solidFill>
                  <a:srgbClr val="000000"/>
                </a:solidFill>
              </a:rPr>
              <a:t>správní agendy </a:t>
            </a:r>
            <a:r>
              <a:rPr lang="cs-CZ" altLang="cs-CZ" sz="2400" dirty="0">
                <a:solidFill>
                  <a:srgbClr val="000000"/>
                </a:solidFill>
              </a:rPr>
              <a:t>orgánů, institucí a jiných subjektů EU; projevují se v něm specifika práva EU (</a:t>
            </a:r>
            <a:r>
              <a:rPr lang="cs-CZ" altLang="cs-CZ" sz="2400" b="1" dirty="0">
                <a:solidFill>
                  <a:srgbClr val="000000"/>
                </a:solidFill>
              </a:rPr>
              <a:t>přednost a přímá použitelnost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Správní právo obecně spojeno se státem a veřejnou mocí – jak je to s povahou EU? – veřejná moc delegována od čl. států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Organizace a činnost </a:t>
            </a:r>
            <a:r>
              <a:rPr lang="cs-CZ" altLang="cs-CZ" sz="2400" dirty="0">
                <a:solidFill>
                  <a:srgbClr val="000000"/>
                </a:solidFill>
              </a:rPr>
              <a:t>při provádění aktů 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>
                <a:solidFill>
                  <a:srgbClr val="000000"/>
                </a:solidFill>
              </a:rPr>
              <a:t>přímá unijní správa</a:t>
            </a:r>
            <a:r>
              <a:rPr lang="cs-CZ" altLang="cs-CZ" sz="2400" dirty="0">
                <a:solidFill>
                  <a:srgbClr val="000000"/>
                </a:solidFill>
              </a:rPr>
              <a:t> (proces v rámci EU, soudní kontrola v rámci EU), 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>
                <a:solidFill>
                  <a:srgbClr val="000000"/>
                </a:solidFill>
              </a:rPr>
              <a:t>nepřímá unijní správa </a:t>
            </a:r>
            <a:r>
              <a:rPr lang="cs-CZ" altLang="cs-CZ" sz="2400" dirty="0">
                <a:solidFill>
                  <a:srgbClr val="000000"/>
                </a:solidFill>
              </a:rPr>
              <a:t>– orgány čl. států, vnitrostátní proces a soudní ochrana;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a) + b) = smíšená (</a:t>
            </a:r>
            <a:r>
              <a:rPr lang="cs-CZ" altLang="cs-CZ" sz="2400" b="1" dirty="0" err="1">
                <a:solidFill>
                  <a:srgbClr val="FF0000"/>
                </a:solidFill>
              </a:rPr>
              <a:t>mixed</a:t>
            </a:r>
            <a:r>
              <a:rPr lang="cs-CZ" altLang="cs-CZ" sz="2400" b="1" dirty="0">
                <a:solidFill>
                  <a:srgbClr val="FF0000"/>
                </a:solidFill>
              </a:rPr>
              <a:t>) unijní správa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9633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Sítě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Transevropské sítě </a:t>
            </a:r>
            <a:r>
              <a:rPr lang="cs-CZ" altLang="cs-CZ" sz="2400" dirty="0"/>
              <a:t>(čl. 170 SFEU) – technická existence a propojení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Sítě elektronické </a:t>
            </a:r>
            <a:r>
              <a:rPr lang="cs-CZ" altLang="cs-CZ" sz="2400" b="1" dirty="0"/>
              <a:t>– </a:t>
            </a:r>
            <a:r>
              <a:rPr lang="cs-CZ" altLang="cs-CZ" sz="2400" dirty="0"/>
              <a:t>oběh informací a dat, </a:t>
            </a:r>
            <a:r>
              <a:rPr lang="cs-CZ" altLang="cs-CZ" sz="2400" b="1" dirty="0"/>
              <a:t>ENISA – Evropská agentura pro bezpečnost sítí a informací; </a:t>
            </a:r>
            <a:r>
              <a:rPr lang="cs-CZ" altLang="cs-CZ" sz="2400" dirty="0"/>
              <a:t>informační systémy </a:t>
            </a:r>
            <a:r>
              <a:rPr lang="cs-CZ" altLang="cs-CZ" sz="2400" b="1" dirty="0"/>
              <a:t>– Schengenský, vízový, ECC-Net, EJN, EMN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Vzájemná spolupráce </a:t>
            </a:r>
            <a:r>
              <a:rPr lang="cs-CZ" altLang="cs-CZ" sz="2400" b="1" dirty="0"/>
              <a:t>– „sítě správních orgánů“, propojení národní a evropské úrovně, sítě agentur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93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Sítě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Informační sítě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/>
              <a:t>– sdílení a výměna informací, REITOX, RAXEN, EIONET, EIPA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Plánovací sítě </a:t>
            </a: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Vynucovací/regulatorní sítě </a:t>
            </a:r>
            <a:r>
              <a:rPr lang="cs-CZ" altLang="cs-CZ" sz="2400" dirty="0"/>
              <a:t>– (čl. 101 + 102 SFEU), ECN – Evropská soutěžní síť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400" dirty="0"/>
              <a:t>Tam, kde se nedaří přímý přenos kompetencí na EU a agentury, vytváření se „alespoň“ sítě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5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B3C8AB-9A83-4D7C-8C5E-CC958F937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BF0B4A-77DA-45E8-A803-99485C120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D7F3BC-B8EE-4B86-8A53-B3E3F64A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875307B-FD7C-4B19-B747-9F0F87CF1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err="1"/>
              <a:t>Pítrová</a:t>
            </a:r>
            <a:r>
              <a:rPr lang="cs-CZ" sz="2000" dirty="0"/>
              <a:t>, L., Pomahač, R. Evropské správní soudnictví, C. H. Beck, 1998</a:t>
            </a:r>
          </a:p>
          <a:p>
            <a:pPr algn="just"/>
            <a:r>
              <a:rPr lang="cs-CZ" sz="2000" dirty="0"/>
              <a:t>EU </a:t>
            </a:r>
            <a:r>
              <a:rPr lang="cs-CZ" sz="2000" dirty="0" err="1"/>
              <a:t>Agencies</a:t>
            </a:r>
            <a:r>
              <a:rPr lang="cs-CZ" sz="2000" dirty="0"/>
              <a:t> (Miroslava </a:t>
            </a:r>
            <a:r>
              <a:rPr lang="cs-CZ" sz="2000" dirty="0" err="1"/>
              <a:t>Scholten</a:t>
            </a:r>
            <a:r>
              <a:rPr lang="cs-CZ" sz="2000" dirty="0"/>
              <a:t>, Alex </a:t>
            </a:r>
            <a:r>
              <a:rPr lang="cs-CZ" sz="2000" dirty="0" err="1"/>
              <a:t>Brenninkmeijer</a:t>
            </a:r>
            <a:r>
              <a:rPr lang="cs-CZ" sz="2000" dirty="0"/>
              <a:t> Controlling EU </a:t>
            </a:r>
            <a:r>
              <a:rPr lang="cs-CZ" sz="2000" dirty="0" err="1"/>
              <a:t>Agencies</a:t>
            </a:r>
            <a:r>
              <a:rPr lang="cs-CZ" sz="2000" dirty="0"/>
              <a:t>, Edward </a:t>
            </a:r>
            <a:r>
              <a:rPr lang="cs-CZ" sz="2000" dirty="0" err="1"/>
              <a:t>Elgar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, 2020; </a:t>
            </a:r>
          </a:p>
          <a:p>
            <a:pPr algn="just"/>
            <a:r>
              <a:rPr lang="cs-CZ" sz="2000" dirty="0" err="1"/>
              <a:t>Chamon</a:t>
            </a:r>
            <a:r>
              <a:rPr lang="cs-CZ" sz="2000" dirty="0"/>
              <a:t>, </a:t>
            </a:r>
            <a:r>
              <a:rPr lang="cs-CZ" sz="2000" dirty="0" err="1"/>
              <a:t>Merijn</a:t>
            </a:r>
            <a:r>
              <a:rPr lang="cs-CZ" sz="2000" dirty="0"/>
              <a:t> </a:t>
            </a:r>
            <a:r>
              <a:rPr lang="en-US" sz="2000" dirty="0"/>
              <a:t>EU agencies: legal and political limits to the transformation of the EU administration</a:t>
            </a:r>
            <a:r>
              <a:rPr lang="cs-CZ" sz="2000" dirty="0"/>
              <a:t>, </a:t>
            </a:r>
            <a:r>
              <a:rPr lang="en-US" sz="2000" dirty="0"/>
              <a:t>Oxford: Oxford University Press, 2016</a:t>
            </a:r>
            <a:r>
              <a:rPr lang="cs-CZ" sz="2000" dirty="0"/>
              <a:t>; </a:t>
            </a:r>
          </a:p>
          <a:p>
            <a:pPr algn="just"/>
            <a:r>
              <a:rPr lang="cs-CZ" sz="2000" dirty="0" err="1"/>
              <a:t>Simoncini</a:t>
            </a:r>
            <a:r>
              <a:rPr lang="cs-CZ" sz="2000" dirty="0"/>
              <a:t>, Marta </a:t>
            </a:r>
            <a:r>
              <a:rPr lang="en-US" sz="2000" dirty="0"/>
              <a:t>Administrative regulation beyond the non-delegation doctrine: a study on EU agencies</a:t>
            </a:r>
            <a:r>
              <a:rPr lang="cs-CZ" sz="2000" dirty="0"/>
              <a:t>, Oxford: Hart, 2018</a:t>
            </a:r>
            <a:endParaRPr lang="en-US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533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právo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4241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Produkt tzv. </a:t>
            </a:r>
            <a:r>
              <a:rPr lang="cs-CZ" altLang="cs-CZ" sz="2400" b="1" dirty="0">
                <a:solidFill>
                  <a:srgbClr val="000000"/>
                </a:solidFill>
              </a:rPr>
              <a:t>sekundárního práva</a:t>
            </a:r>
            <a:r>
              <a:rPr lang="cs-CZ" altLang="cs-CZ" sz="2400" dirty="0">
                <a:solidFill>
                  <a:srgbClr val="000000"/>
                </a:solidFill>
              </a:rPr>
              <a:t>, a to v oblasti tzv. </a:t>
            </a:r>
            <a:r>
              <a:rPr lang="cs-CZ" altLang="cs-CZ" sz="2400" b="1" dirty="0">
                <a:solidFill>
                  <a:srgbClr val="FF0000"/>
                </a:solidFill>
              </a:rPr>
              <a:t>svěřených</a:t>
            </a:r>
            <a:r>
              <a:rPr lang="cs-CZ" altLang="cs-CZ" sz="2400" dirty="0">
                <a:solidFill>
                  <a:srgbClr val="000000"/>
                </a:solidFill>
              </a:rPr>
              <a:t> pravomocí (svěřeno od čl. států)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zásady subsidiarity </a:t>
            </a:r>
            <a:r>
              <a:rPr lang="cs-CZ" altLang="cs-CZ" sz="2400" dirty="0">
                <a:solidFill>
                  <a:srgbClr val="000000"/>
                </a:solidFill>
              </a:rPr>
              <a:t>(čl. 5/2 a 3 SEU – v mezích svěřených pravomocí pro dosažení cílů, nejde-li jinak ze strany čl. států, nýbrž vhodněji z EU) a </a:t>
            </a:r>
            <a:r>
              <a:rPr lang="cs-CZ" altLang="cs-CZ" sz="2400" b="1" dirty="0">
                <a:solidFill>
                  <a:srgbClr val="000000"/>
                </a:solidFill>
              </a:rPr>
              <a:t>proporcionality</a:t>
            </a:r>
            <a:r>
              <a:rPr lang="cs-CZ" altLang="cs-CZ" sz="2400" dirty="0">
                <a:solidFill>
                  <a:srgbClr val="000000"/>
                </a:solidFill>
              </a:rPr>
              <a:t> (čl. 5/4 SEU – nezbytnost a nutnost činnosti EU)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4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správního práva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9657"/>
            <a:ext cx="8066301" cy="473891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00"/>
                </a:solidFill>
              </a:rPr>
              <a:t>Důsledek integrace, nové požadavky a způsoby jejich řešení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50. – 60.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„správní atmosféra“, podobnost správních systémů zakladatelských států, rozvoj judikatury, inspirace čl. státy a pro čl. státy, věc „</a:t>
            </a:r>
            <a:r>
              <a:rPr lang="cs-CZ" altLang="cs-CZ" sz="1800" dirty="0" err="1">
                <a:solidFill>
                  <a:srgbClr val="000000"/>
                </a:solidFill>
              </a:rPr>
              <a:t>Meroni</a:t>
            </a:r>
            <a:r>
              <a:rPr lang="cs-CZ" altLang="cs-CZ" sz="1800" dirty="0">
                <a:solidFill>
                  <a:srgbClr val="000000"/>
                </a:solidFill>
              </a:rPr>
              <a:t>“ – přípustnost vzniku tzv. agentur, přesun pravomocí na ně, </a:t>
            </a:r>
            <a:r>
              <a:rPr lang="cs-CZ" altLang="cs-CZ" sz="1800" b="1" dirty="0">
                <a:solidFill>
                  <a:srgbClr val="000000"/>
                </a:solidFill>
              </a:rPr>
              <a:t>1. agentura ESA (1957)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70.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přechod od správní k ústavní atmosféře, sloučení v ES, důraz na </a:t>
            </a:r>
            <a:r>
              <a:rPr lang="cs-CZ" altLang="cs-CZ" sz="1800" b="1" dirty="0">
                <a:solidFill>
                  <a:srgbClr val="000000"/>
                </a:solidFill>
              </a:rPr>
              <a:t>rovnováhu jednotlivých orgánů, normotvorné a správní funkce nerozdělené</a:t>
            </a:r>
            <a:r>
              <a:rPr lang="cs-CZ" altLang="cs-CZ" sz="1800" dirty="0">
                <a:solidFill>
                  <a:srgbClr val="000000"/>
                </a:solidFill>
              </a:rPr>
              <a:t> (ale sdílené)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80. – 90.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koordinace čl. států a EU, posilování tzv. přímé unijní správy, vznik řady </a:t>
            </a:r>
            <a:r>
              <a:rPr lang="cs-CZ" altLang="cs-CZ" sz="1800" b="1" dirty="0">
                <a:solidFill>
                  <a:srgbClr val="000000"/>
                </a:solidFill>
              </a:rPr>
              <a:t>nových agentur </a:t>
            </a:r>
            <a:r>
              <a:rPr lang="cs-CZ" altLang="cs-CZ" sz="1800" dirty="0">
                <a:solidFill>
                  <a:srgbClr val="000000"/>
                </a:solidFill>
              </a:rPr>
              <a:t>a posilování jejich pravomocí; v důsledku toho zřízení </a:t>
            </a:r>
            <a:r>
              <a:rPr lang="cs-CZ" altLang="cs-CZ" sz="1800" b="1" dirty="0">
                <a:solidFill>
                  <a:srgbClr val="000000"/>
                </a:solidFill>
              </a:rPr>
              <a:t>VOP/ombudsmana</a:t>
            </a:r>
            <a:r>
              <a:rPr lang="cs-CZ" altLang="cs-CZ" sz="1800" dirty="0">
                <a:solidFill>
                  <a:srgbClr val="000000"/>
                </a:solidFill>
              </a:rPr>
              <a:t> (stížnosti na nesprávný úřední postup)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90. léta – 2000: </a:t>
            </a:r>
            <a:r>
              <a:rPr lang="cs-CZ" altLang="cs-CZ" sz="1800" dirty="0">
                <a:solidFill>
                  <a:srgbClr val="000000"/>
                </a:solidFill>
              </a:rPr>
              <a:t>transparentnost, dobrá správa, </a:t>
            </a:r>
            <a:r>
              <a:rPr lang="cs-CZ" altLang="cs-CZ" sz="1800" b="1" dirty="0">
                <a:solidFill>
                  <a:srgbClr val="000000"/>
                </a:solidFill>
              </a:rPr>
              <a:t>etické kodexy, role VOP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2009 (Lisabon): </a:t>
            </a:r>
            <a:r>
              <a:rPr lang="cs-CZ" altLang="cs-CZ" sz="1800" dirty="0">
                <a:solidFill>
                  <a:srgbClr val="000000"/>
                </a:solidFill>
              </a:rPr>
              <a:t>čl. 263 SFEU (</a:t>
            </a:r>
            <a:r>
              <a:rPr lang="cs-CZ" altLang="cs-CZ" sz="1800" b="1" dirty="0">
                <a:solidFill>
                  <a:srgbClr val="000000"/>
                </a:solidFill>
              </a:rPr>
              <a:t>soudní kontrola </a:t>
            </a:r>
            <a:r>
              <a:rPr lang="cs-CZ" altLang="cs-CZ" sz="1800" dirty="0">
                <a:solidFill>
                  <a:srgbClr val="000000"/>
                </a:solidFill>
              </a:rPr>
              <a:t>správních aktů EU – správní soudnictví EU), právo na </a:t>
            </a:r>
            <a:r>
              <a:rPr lang="cs-CZ" altLang="cs-CZ" sz="1800" b="1" dirty="0">
                <a:solidFill>
                  <a:srgbClr val="000000"/>
                </a:solidFill>
              </a:rPr>
              <a:t>dobrou správu </a:t>
            </a:r>
            <a:r>
              <a:rPr lang="cs-CZ" altLang="cs-CZ" sz="1800" dirty="0">
                <a:solidFill>
                  <a:srgbClr val="000000"/>
                </a:solidFill>
              </a:rPr>
              <a:t>podle čl. 41 LZPEU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SP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394458"/>
            <a:ext cx="8066301" cy="444754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E7BB01">
                    <a:lumMod val="75000"/>
                  </a:srgbClr>
                </a:solidFill>
              </a:rPr>
              <a:t>Sekundární předpisy: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EK – </a:t>
            </a:r>
            <a:r>
              <a:rPr lang="cs-CZ" altLang="cs-CZ" sz="2400" b="1" dirty="0">
                <a:solidFill>
                  <a:srgbClr val="000000"/>
                </a:solidFill>
              </a:rPr>
              <a:t>nelegislativní akty</a:t>
            </a:r>
            <a:r>
              <a:rPr lang="cs-CZ" altLang="cs-CZ" sz="2400" dirty="0">
                <a:solidFill>
                  <a:srgbClr val="000000"/>
                </a:solidFill>
              </a:rPr>
              <a:t>, kterými se doplňují nebo mění akty legislativní, podmínka přenesení pravomoci na EK, označení „v přenesené pravomoci“ nebo „prováděcí“ předpis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Tzv. </a:t>
            </a:r>
            <a:r>
              <a:rPr lang="cs-CZ" altLang="cs-CZ" sz="2400" b="1" dirty="0" err="1">
                <a:solidFill>
                  <a:srgbClr val="000000"/>
                </a:solidFill>
              </a:rPr>
              <a:t>komitologie</a:t>
            </a:r>
            <a:r>
              <a:rPr lang="cs-CZ" altLang="cs-CZ" sz="2400" dirty="0">
                <a:solidFill>
                  <a:srgbClr val="000000"/>
                </a:solidFill>
              </a:rPr>
              <a:t>, čl. 290 SFEU, jde o </a:t>
            </a:r>
            <a:r>
              <a:rPr lang="cs-CZ" altLang="cs-CZ" sz="2400" b="1" dirty="0">
                <a:solidFill>
                  <a:srgbClr val="FF0000"/>
                </a:solidFill>
              </a:rPr>
              <a:t>přenesené předpisy</a:t>
            </a:r>
            <a:r>
              <a:rPr lang="cs-CZ" altLang="cs-CZ" sz="2400" dirty="0"/>
              <a:t>, čl. 291 SFEU </a:t>
            </a:r>
            <a:r>
              <a:rPr lang="cs-CZ" altLang="cs-CZ" sz="2400" b="1" dirty="0"/>
              <a:t>prováděcí předpisy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Nařízení EP a ER č. 182/2011, mělo by být výjimečné, dva postupy pro tzv. </a:t>
            </a:r>
            <a:r>
              <a:rPr lang="cs-CZ" altLang="cs-CZ" sz="2400" dirty="0" err="1">
                <a:solidFill>
                  <a:srgbClr val="000000"/>
                </a:solidFill>
              </a:rPr>
              <a:t>komitologii</a:t>
            </a:r>
            <a:r>
              <a:rPr lang="cs-CZ" altLang="cs-CZ" sz="2400" dirty="0">
                <a:solidFill>
                  <a:srgbClr val="000000"/>
                </a:solidFill>
              </a:rPr>
              <a:t> – </a:t>
            </a:r>
            <a:r>
              <a:rPr lang="cs-CZ" altLang="cs-CZ" sz="2400" b="1" dirty="0">
                <a:solidFill>
                  <a:srgbClr val="000000"/>
                </a:solidFill>
              </a:rPr>
              <a:t>poradní nebo přezkumný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2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pravomoc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Přenos pravomocí členských států na EU (</a:t>
            </a:r>
            <a:r>
              <a:rPr lang="cs-CZ" altLang="cs-CZ" sz="2000" b="1" dirty="0"/>
              <a:t>co nenáleží EU, náleží členským státům </a:t>
            </a:r>
            <a:r>
              <a:rPr lang="cs-CZ" altLang="cs-CZ" sz="2000" dirty="0"/>
              <a:t>„zbytková kategorie“) – pravomoci jsou EU „svěřeny“ – </a:t>
            </a:r>
            <a:r>
              <a:rPr lang="cs-CZ" altLang="cs-CZ" sz="2000" b="1" dirty="0">
                <a:solidFill>
                  <a:srgbClr val="FF0000"/>
                </a:solidFill>
              </a:rPr>
              <a:t>svěřené pravomoci </a:t>
            </a:r>
            <a:r>
              <a:rPr lang="cs-CZ" altLang="cs-CZ" sz="2000" dirty="0"/>
              <a:t>(čl. 5 SEU)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V rámci </a:t>
            </a:r>
            <a:r>
              <a:rPr lang="cs-CZ" altLang="cs-CZ" sz="2000" b="1" dirty="0"/>
              <a:t>svěřených pravomocí: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Výlučné pravomoci </a:t>
            </a:r>
            <a:r>
              <a:rPr lang="cs-CZ" altLang="cs-CZ" sz="2000" dirty="0"/>
              <a:t>EU (čl. 2/1 SFEU), taxativní výčet (čl. 3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Sdílené pravomoci </a:t>
            </a:r>
            <a:r>
              <a:rPr lang="cs-CZ" altLang="cs-CZ" sz="2000" dirty="0"/>
              <a:t>– mezi členským státem a EU (čl. 2 odst. 2 a čl. 4 SFEU), </a:t>
            </a:r>
            <a:r>
              <a:rPr lang="cs-CZ" altLang="cs-CZ" sz="2000" dirty="0">
                <a:solidFill>
                  <a:srgbClr val="FF0000"/>
                </a:solidFill>
              </a:rPr>
              <a:t>SUBSIDIARITA</a:t>
            </a:r>
            <a:r>
              <a:rPr lang="cs-CZ" altLang="cs-CZ" sz="2000" dirty="0"/>
              <a:t> (čl. 5/2 SFEU), EU má mít místo tam, kde je to vhodnější, nežli to ponechat členským státům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Podpůrné/koordinační pravomoci </a:t>
            </a:r>
            <a:r>
              <a:rPr lang="cs-CZ" altLang="cs-CZ" sz="2000" dirty="0"/>
              <a:t>(čl. 2/5 a čl. 6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Důsledkem je </a:t>
            </a:r>
            <a:r>
              <a:rPr lang="cs-CZ" altLang="cs-CZ" sz="2000" b="1" dirty="0">
                <a:solidFill>
                  <a:srgbClr val="FF0000"/>
                </a:solidFill>
              </a:rPr>
              <a:t>spolupráce národní a unijní úrovně </a:t>
            </a:r>
            <a:r>
              <a:rPr lang="cs-CZ" altLang="cs-CZ" sz="2000" dirty="0"/>
              <a:t>v rozličných agendách (nejde-li o výlučnou pravomoc)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40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pravomoc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SP EU je u sdílených pravomoci převážně vykonáváno </a:t>
            </a:r>
            <a:r>
              <a:rPr lang="cs-CZ" altLang="cs-CZ" sz="2000" b="1" dirty="0"/>
              <a:t>čl. státy (jejich správními orgány)</a:t>
            </a:r>
            <a:r>
              <a:rPr lang="cs-CZ" altLang="cs-CZ" sz="2000" dirty="0"/>
              <a:t>, ale základ je v právu EU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Tyto správní orgány </a:t>
            </a:r>
            <a:r>
              <a:rPr lang="cs-CZ" altLang="cs-CZ" sz="2000" b="1" dirty="0">
                <a:solidFill>
                  <a:srgbClr val="FF0000"/>
                </a:solidFill>
              </a:rPr>
              <a:t>působí jako správní orgán EU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, předem jsou tzv. europeizovány, požadavek </a:t>
            </a:r>
            <a:r>
              <a:rPr lang="cs-CZ" altLang="cs-CZ" sz="2000" dirty="0" err="1">
                <a:solidFill>
                  <a:srgbClr val="E7BB01">
                    <a:lumMod val="75000"/>
                  </a:srgbClr>
                </a:solidFill>
              </a:rPr>
              <a:t>eurokonformního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 výkladu, …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Nepřímá unijní správa 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(„přenesená působnost“)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Národní úroveň realizuje</a:t>
            </a: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, unijní úroveň koordinuje, řídí (sdílení)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Vytváření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správních sítí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Procesní postup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podle (s)právních řádů členských států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Soudní ochrana podle členských států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pravomoc EU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Přímá unijní správa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ve věcech tzv. výlučných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kompetencí/pravomocí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orgány, instituce a jiné subjekty Evropské unie (čl. 298 SFEU „</a:t>
            </a:r>
            <a:r>
              <a:rPr lang="cs-CZ" altLang="cs-CZ" sz="22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200" dirty="0">
                <a:solidFill>
                  <a:srgbClr val="000000"/>
                </a:solidFill>
              </a:rPr>
              <a:t>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Uskutečňována </a:t>
            </a:r>
            <a:r>
              <a:rPr lang="cs-CZ" altLang="cs-CZ" sz="2200" b="1" dirty="0">
                <a:solidFill>
                  <a:srgbClr val="E7BB01"/>
                </a:solidFill>
              </a:rPr>
              <a:t>výlučně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subjekty, orgány a institucemi 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Přímo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podle práva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(hmotněprávní)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Absence správního řádu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– podle čeho procesně postupovat? – REZORTISMUS, roztříštěná úprava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Správní soudnictví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(SDEU) – soudní ochrana vůči aktům EU přímo na úrovni EU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3750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10</TotalTime>
  <Words>2952</Words>
  <Application>Microsoft Office PowerPoint</Application>
  <PresentationFormat>Vlastní</PresentationFormat>
  <Paragraphs>391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Arial</vt:lpstr>
      <vt:lpstr>Tahoma</vt:lpstr>
      <vt:lpstr>Trebuchet MS</vt:lpstr>
      <vt:lpstr>Wingdings</vt:lpstr>
      <vt:lpstr>Prezentace_MU_CZ</vt:lpstr>
      <vt:lpstr>MV858K Evropské správní právo  </vt:lpstr>
      <vt:lpstr>Program přednášky</vt:lpstr>
      <vt:lpstr>Správní právo EU</vt:lpstr>
      <vt:lpstr>Správní právo EU</vt:lpstr>
      <vt:lpstr>Vývoj správního práva EU</vt:lpstr>
      <vt:lpstr>Prameny SP EU</vt:lpstr>
      <vt:lpstr>Správní pravomoc EU</vt:lpstr>
      <vt:lpstr>Správní pravomoc EU</vt:lpstr>
      <vt:lpstr>Správní pravomoc EU</vt:lpstr>
      <vt:lpstr>Správní řád EU</vt:lpstr>
      <vt:lpstr>Správní řád EU</vt:lpstr>
      <vt:lpstr>Správní řád EU</vt:lpstr>
      <vt:lpstr>Správní řád EU</vt:lpstr>
      <vt:lpstr>Správní řád EU</vt:lpstr>
      <vt:lpstr>Správní řád EU - ReNEUAL</vt:lpstr>
      <vt:lpstr>Orgány, instituce a jiné subjekty</vt:lpstr>
      <vt:lpstr>Orgány, instituce a jiné subjekty</vt:lpstr>
      <vt:lpstr>Orgány, instituce a jiné subjekty</vt:lpstr>
      <vt:lpstr>Orgány, instituce a jiné subjekty</vt:lpstr>
      <vt:lpstr>Agentury EU</vt:lpstr>
      <vt:lpstr>Agentury EU</vt:lpstr>
      <vt:lpstr>Agentury EU</vt:lpstr>
      <vt:lpstr>Agentury EU</vt:lpstr>
      <vt:lpstr>Agentury EU</vt:lpstr>
      <vt:lpstr>Agentury EU </vt:lpstr>
      <vt:lpstr>Agentury EU</vt:lpstr>
      <vt:lpstr>Agentury EU</vt:lpstr>
      <vt:lpstr>Agentury EU</vt:lpstr>
      <vt:lpstr>Agentury EU</vt:lpstr>
      <vt:lpstr>Sítě</vt:lpstr>
      <vt:lpstr>Sítě</vt:lpstr>
      <vt:lpstr>Prameny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Lukáš Potěšil</cp:lastModifiedBy>
  <cp:revision>83</cp:revision>
  <cp:lastPrinted>2023-04-05T14:23:20Z</cp:lastPrinted>
  <dcterms:created xsi:type="dcterms:W3CDTF">2019-02-27T15:02:38Z</dcterms:created>
  <dcterms:modified xsi:type="dcterms:W3CDTF">2024-04-24T14:18:48Z</dcterms:modified>
</cp:coreProperties>
</file>