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8" r:id="rId3"/>
    <p:sldId id="267" r:id="rId4"/>
    <p:sldId id="276" r:id="rId5"/>
    <p:sldId id="282" r:id="rId6"/>
    <p:sldId id="268" r:id="rId7"/>
    <p:sldId id="269" r:id="rId8"/>
    <p:sldId id="272" r:id="rId9"/>
    <p:sldId id="283" r:id="rId10"/>
    <p:sldId id="284" r:id="rId11"/>
    <p:sldId id="270" r:id="rId12"/>
    <p:sldId id="271" r:id="rId13"/>
    <p:sldId id="273" r:id="rId14"/>
    <p:sldId id="274" r:id="rId15"/>
    <p:sldId id="275" r:id="rId16"/>
    <p:sldId id="281" r:id="rId17"/>
    <p:sldId id="277" r:id="rId18"/>
    <p:sldId id="278" r:id="rId19"/>
    <p:sldId id="279" r:id="rId20"/>
    <p:sldId id="280" r:id="rId21"/>
    <p:sldId id="260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C414279-0FD0-4F9D-8EED-D4CBBD6B1F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A99A9D-9EF3-4E46-957B-51A892DC8E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E324EA0-A26A-4941-BA93-9FEDF7E5AEF4}" type="datetime1">
              <a:rPr lang="cs-CZ"/>
              <a:pPr>
                <a:defRPr/>
              </a:pPr>
              <a:t>03.04.2021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12AF70-B72B-4D34-8882-EF7A409BAD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66DC1E-3CB0-4E99-9AA2-B9C3BF74BD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5F8C826-514B-44DD-8296-AE756F29CC0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E60C170-A6C5-42E3-ABCC-C6D4EC6244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4892E1F-ABC1-4ED4-A4EC-B50371A537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A72E27E-3600-4B65-928F-A6496D253EA3}" type="datetime1">
              <a:rPr lang="cs-CZ"/>
              <a:pPr>
                <a:defRPr/>
              </a:pPr>
              <a:t>03.04.2021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FFB750C-94A0-474B-A9B5-2D195A5B24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E5C65B5-2965-4BF0-9CAA-6CA297E93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34FA0F-AEAA-4F46-829D-AB38992B4B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E440D7-FC61-4FE7-94F0-E26E366F94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2389455-113D-453F-98CC-566ADC3B12C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9FBA94-F67A-43B0-BB8F-2910A4F2BD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092CA38-EC41-4BAF-ADD1-950120669A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9884" y="2930991"/>
            <a:ext cx="5996866" cy="1525654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29934" y="4518726"/>
            <a:ext cx="5996816" cy="11541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B7865175-FF2D-41B2-9BEA-1FA4F679A8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B6B61B-A0F6-423F-991D-D5882070C5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286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57190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4040188" cy="714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8868"/>
            <a:ext cx="4040188" cy="33575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14488"/>
            <a:ext cx="4041775" cy="714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8868"/>
            <a:ext cx="4041775" cy="33575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ADF0AA9-95AE-4730-B10E-3E3FED7E25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FC0D2-4AC3-4909-94B0-2AEC5E94A7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825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A1F55556-72A5-4CC3-A2C5-D08EDFFABB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885895-5AC4-4099-B9B7-348B82C4FB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75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8AFCC57E-C4FD-4703-B5C8-E189505BAF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4F7282-CFF4-4E10-A815-BE0483F650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501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39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142983"/>
            <a:ext cx="5111750" cy="46434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08313" cy="3500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5BF2448-3CEA-4DDA-BECD-5E9001C51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612818-7208-41B3-9E12-F086DC35A6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2486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7158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4286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A593DC4B-74B9-4330-9222-9D43B4109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0AD9A6-F2E4-411E-A20C-4B986513FC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096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4322" y="4071942"/>
            <a:ext cx="592140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34324" y="3631004"/>
            <a:ext cx="5921404" cy="4054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0232773D-1CBD-4618-8A60-909713DE8C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872D2E-B0BB-4374-8E05-5E08CCCA9C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898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B134C53F-8716-45A7-B932-8CBC8A3D82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F50544-3DCC-4E23-97EB-0AF29A1AA8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786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uvod_projekt">
            <a:extLst>
              <a:ext uri="{FF2B5EF4-FFF2-40B4-BE49-F238E27FC236}">
                <a16:creationId xmlns:a16="http://schemas.microsoft.com/office/drawing/2014/main" id="{32806E4A-917C-4CB8-BC4C-FB2E237BFB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E20E90A-C69B-451D-A01A-14CEE46F1653}"/>
              </a:ext>
            </a:extLst>
          </p:cNvPr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80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67D2D5F-45FB-4B7B-92E9-F3BC80085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02DD6A6-F76F-4508-81E7-2F4451625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OPVK_MU_rgb">
            <a:extLst>
              <a:ext uri="{FF2B5EF4-FFF2-40B4-BE49-F238E27FC236}">
                <a16:creationId xmlns:a16="http://schemas.microsoft.com/office/drawing/2014/main" id="{6F0316A3-C072-4538-BC5A-7D0EFFE2FF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725445" y="2840852"/>
            <a:ext cx="6010182" cy="252543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724442" y="5392917"/>
            <a:ext cx="5993429" cy="404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BDFF6889-F0A5-43C4-9568-8F9B0ABDD9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257E8A-0779-45A8-8DE5-8453742B71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82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3D525208-A7ED-4C85-B4BC-9281F7FA96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49D58A-D9D9-4B25-B980-4DDDDED935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277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824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323BA24D-1948-4481-98BF-8A10A8D883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DC7415-9590-4B2B-BD13-340A6F000B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05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99"/>
            <a:ext cx="8229600" cy="39283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470"/>
            <a:ext cx="8229600" cy="4223969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9195B9D-A1CC-4B4A-9BFF-5C864DEE09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13170B-0D82-4FD6-9E4C-FEA1E8FAEA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9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071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CE6ECC68-C26D-463E-9C7F-FEC2102790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DD64C3-7BAF-4A57-988E-92883D00B2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144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50006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57365"/>
            <a:ext cx="4038600" cy="3929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57365"/>
            <a:ext cx="4038600" cy="3929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E69722C1-45B0-49C4-BDE5-76BA018152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7E994A-AC30-49EA-AF29-17B371B81F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409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vod_projekt">
            <a:extLst>
              <a:ext uri="{FF2B5EF4-FFF2-40B4-BE49-F238E27FC236}">
                <a16:creationId xmlns:a16="http://schemas.microsoft.com/office/drawing/2014/main" id="{E5468152-960D-4B2E-B893-5C9EA43273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478CD8E9-E5B4-4474-932C-966643F0DC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25738" y="2909888"/>
            <a:ext cx="5956300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4E5AC78-ED15-49D9-94E1-EF52FAE01C99}"/>
              </a:ext>
            </a:extLst>
          </p:cNvPr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800"/>
          </a:p>
        </p:txBody>
      </p:sp>
      <p:pic>
        <p:nvPicPr>
          <p:cNvPr id="1029" name="Picture 2">
            <a:extLst>
              <a:ext uri="{FF2B5EF4-FFF2-40B4-BE49-F238E27FC236}">
                <a16:creationId xmlns:a16="http://schemas.microsoft.com/office/drawing/2014/main" id="{26921D40-09CC-4EFD-8661-868275B43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5AA08E-A578-472B-84E6-740C5571F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55635F5-0D4D-4F2D-8E87-EF7052E55CFD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C49951D9-BD8D-420F-847A-D10A48009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Zástupný symbol pro číslo snímku 5">
            <a:extLst>
              <a:ext uri="{FF2B5EF4-FFF2-40B4-BE49-F238E27FC236}">
                <a16:creationId xmlns:a16="http://schemas.microsoft.com/office/drawing/2014/main" id="{4AF9E24D-7C14-4094-8FE6-823E7A374292}"/>
              </a:ext>
            </a:extLst>
          </p:cNvPr>
          <p:cNvSpPr>
            <a:spLocks/>
          </p:cNvSpPr>
          <p:nvPr/>
        </p:nvSpPr>
        <p:spPr bwMode="auto">
          <a:xfrm>
            <a:off x="7948613" y="704850"/>
            <a:ext cx="1042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 sz="1200">
              <a:solidFill>
                <a:srgbClr val="898989"/>
              </a:solidFill>
            </a:endParaRPr>
          </a:p>
        </p:txBody>
      </p:sp>
      <p:pic>
        <p:nvPicPr>
          <p:cNvPr id="1033" name="Picture 16" descr="OPVK_MU_rgb">
            <a:extLst>
              <a:ext uri="{FF2B5EF4-FFF2-40B4-BE49-F238E27FC236}">
                <a16:creationId xmlns:a16="http://schemas.microsoft.com/office/drawing/2014/main" id="{605C4BCE-46DE-4ED4-BB04-097282373A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62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8">
            <a:extLst>
              <a:ext uri="{FF2B5EF4-FFF2-40B4-BE49-F238E27FC236}">
                <a16:creationId xmlns:a16="http://schemas.microsoft.com/office/drawing/2014/main" id="{58DAA6AB-3A65-4D18-9076-EF6733E10E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688"/>
            <a:ext cx="9144000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>
            <a:extLst>
              <a:ext uri="{FF2B5EF4-FFF2-40B4-BE49-F238E27FC236}">
                <a16:creationId xmlns:a16="http://schemas.microsoft.com/office/drawing/2014/main" id="{56188FE1-4474-4F55-BC48-E753EF8194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2" name="Zástupný symbol pro text 2">
            <a:extLst>
              <a:ext uri="{FF2B5EF4-FFF2-40B4-BE49-F238E27FC236}">
                <a16:creationId xmlns:a16="http://schemas.microsoft.com/office/drawing/2014/main" id="{3D645EE4-8DF0-479C-B2E6-9ECA1B210C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92275"/>
            <a:ext cx="82296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C31655D-C45A-4E43-8627-C45914502177}"/>
              </a:ext>
            </a:extLst>
          </p:cNvPr>
          <p:cNvSpPr/>
          <p:nvPr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800"/>
          </a:p>
        </p:txBody>
      </p:sp>
      <p:pic>
        <p:nvPicPr>
          <p:cNvPr id="2054" name="Picture 2">
            <a:extLst>
              <a:ext uri="{FF2B5EF4-FFF2-40B4-BE49-F238E27FC236}">
                <a16:creationId xmlns:a16="http://schemas.microsoft.com/office/drawing/2014/main" id="{7820C4D3-CE45-4C45-9BBA-9BB9BEF5B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65188" y="6008688"/>
            <a:ext cx="1428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754E02-CCB1-4E97-BA6B-48C0AAA7B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5B5A01D-76AB-4F92-8CB2-B00195C25DE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056" name="Picture 12" descr="hlavicka_projekt">
            <a:extLst>
              <a:ext uri="{FF2B5EF4-FFF2-40B4-BE49-F238E27FC236}">
                <a16:creationId xmlns:a16="http://schemas.microsoft.com/office/drawing/2014/main" id="{7A16A3DE-D20B-4A9C-A76E-DE80E51CAD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3" descr="OPVK_MU_rgb">
            <a:extLst>
              <a:ext uri="{FF2B5EF4-FFF2-40B4-BE49-F238E27FC236}">
                <a16:creationId xmlns:a16="http://schemas.microsoft.com/office/drawing/2014/main" id="{D38992D9-1DDB-494D-BBEB-D363D44B87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>
            <a:extLst>
              <a:ext uri="{FF2B5EF4-FFF2-40B4-BE49-F238E27FC236}">
                <a16:creationId xmlns:a16="http://schemas.microsoft.com/office/drawing/2014/main" id="{5D1F1AB7-E1F0-40AE-9F93-9E776C2BDD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DADAAE-82DC-43F6-AEF6-1FED90F14E1C}" type="slidenum">
              <a:rPr lang="cs-CZ" altLang="cs-CZ" sz="1200">
                <a:solidFill>
                  <a:srgbClr val="898989"/>
                </a:solidFill>
              </a:rPr>
              <a:pPr/>
              <a:t>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147" name="Nadpis 1">
            <a:extLst>
              <a:ext uri="{FF2B5EF4-FFF2-40B4-BE49-F238E27FC236}">
                <a16:creationId xmlns:a16="http://schemas.microsoft.com/office/drawing/2014/main" id="{5E677CC0-24CA-45C6-9076-EF31872FF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0500" y="2930525"/>
            <a:ext cx="5995988" cy="1525588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Právní pojem a jeho struktura.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id="{BC7DA6C7-156E-4E13-BB2D-7EFB30A5A90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730500" y="4518025"/>
            <a:ext cx="5995988" cy="1154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rgbClr val="898989"/>
                </a:solidFill>
                <a:latin typeface="Arial" panose="020B0604020202020204" pitchFamily="34" charset="0"/>
              </a:rPr>
              <a:t>Právní pojmy, kategorizace právních pojmů, sémantická struktura právního pojmu.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>
            <a:extLst>
              <a:ext uri="{FF2B5EF4-FFF2-40B4-BE49-F238E27FC236}">
                <a16:creationId xmlns:a16="http://schemas.microsoft.com/office/drawing/2014/main" id="{070438DA-425B-4AF8-A7DF-C7874D0E24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137E4D-8118-4D5B-AE32-5C8851E25CFA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B722B3E-1C08-40AA-8C81-932E83BE3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/>
              <a:t>Neurčitost </a:t>
            </a:r>
            <a:r>
              <a:rPr lang="cs-CZ" altLang="cs-CZ" sz="2400" b="1">
                <a:latin typeface="Arial" panose="020B0604020202020204" pitchFamily="34" charset="0"/>
              </a:rPr>
              <a:t>právních pojmů</a:t>
            </a:r>
            <a:r>
              <a:rPr lang="cs-CZ" altLang="cs-CZ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C60471B-5732-40B0-BE27-D3DD2EF96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dirty="0">
                <a:latin typeface="Arial" panose="020B0604020202020204" pitchFamily="34" charset="0"/>
              </a:rPr>
              <a:t>Co je to tzv. neurčitý právní pojem?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terminus </a:t>
            </a:r>
            <a:r>
              <a:rPr lang="cs-CZ" altLang="cs-CZ" dirty="0" err="1"/>
              <a:t>technicus</a:t>
            </a:r>
            <a:r>
              <a:rPr lang="cs-CZ" altLang="cs-CZ" dirty="0">
                <a:latin typeface="Arial" panose="020B0604020202020204" pitchFamily="34" charset="0"/>
              </a:rPr>
              <a:t> – nejde o každý právní pojem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jsou prostředkem vyjádření vůle zákonodárce k dotváření obsahu právní normy interpretací</a:t>
            </a:r>
            <a:endParaRPr lang="cs-CZ" altLang="cs-CZ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Často k těmto pojmům neexistují výslovné (explicitní) legální definice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např. veřejný zájem, společenská škodlivost, dobré mravy, dobrá víra, poctivý obchodní styk, péče řádného hospodáře, apod.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Jsou užívány v předpisech práva soukromého i veřejného, a to i v předpisech poměrně kazuistických a v předpisech procesního práva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Souvisejí úzce s diskrecí </a:t>
            </a:r>
            <a:r>
              <a:rPr lang="cs-CZ" altLang="cs-CZ" dirty="0">
                <a:latin typeface="Arial" panose="020B0604020202020204" pitchFamily="34" charset="0"/>
              </a:rPr>
              <a:t>(uvážením, volnou úvahou) </a:t>
            </a:r>
            <a:r>
              <a:rPr lang="cs-CZ" altLang="cs-CZ" dirty="0"/>
              <a:t>orgánu aplikace práva</a:t>
            </a:r>
            <a:endParaRPr lang="cs-CZ" altLang="cs-CZ" dirty="0"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 b="1" u="sng" dirty="0">
                <a:latin typeface="Arial" panose="020B0604020202020204" pitchFamily="34" charset="0"/>
              </a:rPr>
              <a:t>výklad </a:t>
            </a:r>
            <a:r>
              <a:rPr lang="cs-CZ" altLang="cs-CZ" dirty="0">
                <a:latin typeface="Arial" panose="020B0604020202020204" pitchFamily="34" charset="0"/>
              </a:rPr>
              <a:t>neurčitých právních pojmů se zaměřuje na konkrétní skutkovou podstatu a na její vyhodnocení, </a:t>
            </a:r>
            <a:r>
              <a:rPr lang="cs-CZ" altLang="cs-CZ" b="1" u="sng" dirty="0">
                <a:latin typeface="Arial" panose="020B0604020202020204" pitchFamily="34" charset="0"/>
              </a:rPr>
              <a:t>volné uvážení (diskrece)</a:t>
            </a:r>
            <a:r>
              <a:rPr lang="cs-CZ" altLang="cs-CZ" dirty="0">
                <a:latin typeface="Arial" panose="020B0604020202020204" pitchFamily="34" charset="0"/>
              </a:rPr>
              <a:t> je orientováno na způsob užití právního následku</a:t>
            </a:r>
            <a:r>
              <a:rPr lang="cs-CZ" altLang="cs-CZ" dirty="0"/>
              <a:t> </a:t>
            </a:r>
            <a:r>
              <a:rPr lang="cs-CZ" altLang="cs-CZ" dirty="0">
                <a:latin typeface="Arial" panose="020B0604020202020204" pitchFamily="34" charset="0"/>
              </a:rPr>
              <a:t>(často se jedná o sankci)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39F37733-4AC9-482B-840E-2759A37D4C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DD8BB6-C1FC-4247-9EE3-5A118DBCE754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D31D0A6-EC33-42FC-BECA-BD05BDC2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pPr>
              <a:defRPr/>
            </a:pPr>
            <a:r>
              <a:rPr lang="cs-CZ" altLang="cs-CZ" sz="2400" b="1" dirty="0">
                <a:latin typeface="Arial" charset="0"/>
              </a:rPr>
              <a:t>Řešení n</a:t>
            </a:r>
            <a:r>
              <a:rPr lang="cs-CZ" altLang="cs-CZ" sz="2400" b="1" dirty="0">
                <a:latin typeface="+mn-lt"/>
              </a:rPr>
              <a:t>eurčitosti</a:t>
            </a:r>
            <a:r>
              <a:rPr lang="cs-CZ" altLang="cs-CZ" sz="2400" b="1" dirty="0">
                <a:latin typeface="Arial" charset="0"/>
              </a:rPr>
              <a:t> právních pojmů</a:t>
            </a:r>
            <a:r>
              <a:rPr lang="cs-CZ" altLang="cs-CZ" sz="2400" b="1" dirty="0"/>
              <a:t> </a:t>
            </a:r>
            <a:endParaRPr lang="cs-CZ" altLang="cs-CZ" sz="2400" b="1" dirty="0">
              <a:latin typeface="Arial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E0755B8-0AC7-4562-B939-90A590958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řešení problému neurčitosti </a:t>
            </a:r>
            <a:r>
              <a:rPr lang="cs-CZ" altLang="cs-CZ" sz="1800">
                <a:latin typeface="Arial" panose="020B0604020202020204" pitchFamily="34" charset="0"/>
              </a:rPr>
              <a:t>právních pojmů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normotvorba a její kvalita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kauzuistické právní předpisy (např. nový trestní zákoník)</a:t>
            </a:r>
            <a:endParaRPr lang="cs-CZ" altLang="cs-CZ" i="1"/>
          </a:p>
          <a:p>
            <a:pPr lvl="2">
              <a:lnSpc>
                <a:spcPct val="80000"/>
              </a:lnSpc>
            </a:pPr>
            <a:r>
              <a:rPr lang="cs-CZ" altLang="cs-CZ" i="1"/>
              <a:t>Zvyšování jednoznačnosti, přesnosti právního jazyka a tedy zvyšování stupně jeho exaktnosti, vede k jeho nesrozumitelnosti, ke snížení informační hodnoty práv, a naopak. Je tím založen paradox právního jazyka: Zvyšování přesnosti, exaktnosti, vede k nesrozumitelnosti, a opačně, zvyšování srozumitelnosti vede ke snižování přesnosti. Snižování entropie přesností vede ke zvýšení nesrozumitelnosti.“(</a:t>
            </a:r>
            <a:r>
              <a:rPr lang="cs-CZ" altLang="cs-CZ"/>
              <a:t> Holländer, P. Filosofie práva. Plzeň:Vydavatelství a nakladatelství Aleš Čeněk, 2006, s. 216)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interpretace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využívání logicko-systematického a teleologického výkladu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do jaké míry může interpret dotvářet v důsledku neurčitosti práva jeho obsah, příp. vytvářet interpretací nová pravidla chování, která normotvůrce výslovně nestanovil?</a:t>
            </a:r>
            <a:endParaRPr lang="cs-CZ" altLang="cs-CZ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600">
                <a:latin typeface="Arial" panose="020B0604020202020204" pitchFamily="34" charset="0"/>
              </a:rPr>
              <a:t>Tyto otázky představují základní rámec zkoumání právní metodologie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>
            <a:extLst>
              <a:ext uri="{FF2B5EF4-FFF2-40B4-BE49-F238E27FC236}">
                <a16:creationId xmlns:a16="http://schemas.microsoft.com/office/drawing/2014/main" id="{0C6A3748-9C7C-4141-B9D8-822D90D839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622DE3-10AD-41C7-9EA1-9BBD89B699ED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643F02B-D319-4666-A7C7-6C4500C25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Kategorizace (třídění) právních pojmů I.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C039D6F-D3AB-4023-8D4F-33C3FBB8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Právní pojmy se odlišují z hlediska své </a:t>
            </a:r>
            <a:r>
              <a:rPr lang="cs-CZ" altLang="cs-CZ" b="1">
                <a:latin typeface="Arial" panose="020B0604020202020204" pitchFamily="34" charset="0"/>
              </a:rPr>
              <a:t>funkce, která zároveň determinuje způsob jejich porozumění</a:t>
            </a:r>
          </a:p>
          <a:p>
            <a:r>
              <a:rPr lang="cs-CZ" altLang="cs-CZ">
                <a:latin typeface="Arial" panose="020B0604020202020204" pitchFamily="34" charset="0"/>
              </a:rPr>
              <a:t>Lze rozlišit:</a:t>
            </a:r>
          </a:p>
          <a:p>
            <a:r>
              <a:rPr lang="cs-CZ" altLang="cs-CZ">
                <a:latin typeface="Arial" panose="020B0604020202020204" pitchFamily="34" charset="0"/>
              </a:rPr>
              <a:t>A) dle způsobu užití právního pojmu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Popisné pojmy („dítě“, „domácnost“, „povrchové vody“ apod.).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Náleží k nim také tzv. zkušenostní pojmy (např. „přiměřená rychlost“)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Užívají se k popisu skutkových podstat (faktických podmínek nastoupení právních následků)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Mají pravdivostní rozměr (pravda x nepravda)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Hodnotící pojmy („nemravný“, „správný“, „nepřezkoumatelný“ apod.)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Mohou k nim patřit i pojmy vyjadřující kvantitu (např. značná škoda, množství větší než malé…)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Připisující pojmy (např. pojem „vina“)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27475950-6674-4F15-8EB5-E27AE32EF3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0E1E48-CE7E-4758-9E5F-8A7071898945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0A00B47-C1F8-4377-98BE-36F23AC3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Kategorizace (třídění) právních pojmů II.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0B05343-0942-499C-9AAF-F3F8F2C6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B) podle vztahu mezi strukturními prvky pojmu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Třídy (třídní pojmy)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Jejich pojmové znaky jsou definovány konjuktivně či alternativně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Čím méně má pojem pojmových znaků, tím je vágnější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Čím je pojem vágnější, tím větší má aplikační dosah (rozsah)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Typové pojmy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Jsou definovány disjunktivně</a:t>
            </a:r>
          </a:p>
          <a:p>
            <a:pPr lvl="3"/>
            <a:r>
              <a:rPr lang="cs-CZ" altLang="cs-CZ">
                <a:latin typeface="Arial" panose="020B0604020202020204" pitchFamily="34" charset="0"/>
              </a:rPr>
              <a:t>Lze je popsat pomocí vztahu dvou pojmových znaků  v přímé či nepřímé úměře</a:t>
            </a:r>
          </a:p>
          <a:p>
            <a:pPr lvl="3"/>
            <a:r>
              <a:rPr lang="cs-CZ" altLang="cs-CZ">
                <a:latin typeface="Arial" panose="020B0604020202020204" pitchFamily="34" charset="0"/>
              </a:rPr>
              <a:t>Např. pojem „nepřímý úmysl“</a:t>
            </a:r>
          </a:p>
          <a:p>
            <a:pPr lvl="4"/>
            <a:r>
              <a:rPr lang="cs-CZ" altLang="cs-CZ">
                <a:latin typeface="Arial" panose="020B0604020202020204" pitchFamily="34" charset="0"/>
              </a:rPr>
              <a:t>Pojmové znaky „vědění“ a „vůle“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určují okruhy skutků  (může to být průběh nebo děj), zájmů a hodnot, tedy dané určité rámce</a:t>
            </a:r>
            <a:r>
              <a:rPr lang="cs-CZ" altLang="cs-CZ"/>
              <a:t> </a:t>
            </a:r>
            <a:endParaRPr lang="cs-CZ" altLang="cs-CZ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>
            <a:extLst>
              <a:ext uri="{FF2B5EF4-FFF2-40B4-BE49-F238E27FC236}">
                <a16:creationId xmlns:a16="http://schemas.microsoft.com/office/drawing/2014/main" id="{79B96EE8-9AA7-42BD-BFF2-A6B53309D1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089189-188E-4893-9052-20BE7B7EE664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3F6E85A-ABA7-4CDA-8BB4-CD9D91CC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Právní pojem a právní termín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CFC0339-3309-427F-A596-94077B26E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Proces terminologizace právních pojmů</a:t>
            </a:r>
          </a:p>
          <a:p>
            <a:r>
              <a:rPr lang="cs-CZ" altLang="cs-CZ">
                <a:latin typeface="Arial" panose="020B0604020202020204" pitchFamily="34" charset="0"/>
              </a:rPr>
              <a:t>Právní termín – teorie a praxe: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jednoslovný či víceslovný výraz právního jazyka, který je natolik ustálený a vnitřně významově konzistentní, že je považován za součást ustálené právní terminologie</a:t>
            </a:r>
            <a:r>
              <a:rPr lang="cs-CZ" altLang="cs-CZ"/>
              <a:t> </a:t>
            </a:r>
            <a:endParaRPr lang="cs-CZ" altLang="cs-CZ">
              <a:latin typeface="Arial" panose="020B0604020202020204" pitchFamily="34" charset="0"/>
            </a:endParaRPr>
          </a:p>
          <a:p>
            <a:pPr lvl="1"/>
            <a:r>
              <a:rPr lang="cs-CZ" altLang="cs-CZ">
                <a:latin typeface="Arial" panose="020B0604020202020204" pitchFamily="34" charset="0"/>
              </a:rPr>
              <a:t>Představuje výrazovou složku (designátor) právního pojmu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V běžné právnické komunikaci se „právní pojem“ a „termín“ užívají promiscue</a:t>
            </a:r>
          </a:p>
          <a:p>
            <a:r>
              <a:rPr lang="cs-CZ" altLang="cs-CZ">
                <a:latin typeface="Arial" panose="020B0604020202020204" pitchFamily="34" charset="0"/>
              </a:rPr>
              <a:t>Mnoho právních pojmů nemá reálně existující denotáty, neboť jejich designáty jsou instituty (právní konstrukce)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Např. vydržení, promlčení, apod.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96ADE05E-7035-4E42-AF16-AC8AA565FC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AB2F44-6123-46B8-8DCC-14B1A38E2E6F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844A02E-451A-41F2-92CC-1B8E1870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Sémantické pole právních pojmů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B6EA94E-FE68-4FC9-80E2-3699F4B9A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>
                <a:latin typeface="Arial" panose="020B0604020202020204" pitchFamily="34" charset="0"/>
              </a:rPr>
              <a:t>Právní pojmy mohou mít:</a:t>
            </a:r>
          </a:p>
          <a:p>
            <a:r>
              <a:rPr lang="cs-CZ" altLang="cs-CZ">
                <a:latin typeface="Arial" panose="020B0604020202020204" pitchFamily="34" charset="0"/>
              </a:rPr>
              <a:t>Totožné sémantické pole jako pojmy obecného jazyka</a:t>
            </a:r>
          </a:p>
          <a:p>
            <a:r>
              <a:rPr lang="cs-CZ" altLang="cs-CZ">
                <a:latin typeface="Arial" panose="020B0604020202020204" pitchFamily="34" charset="0"/>
              </a:rPr>
              <a:t>Zvláštní sémantické pole (průnik sémantických polí)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Liší se rozsahem (extenzí)</a:t>
            </a:r>
          </a:p>
          <a:p>
            <a:r>
              <a:rPr lang="cs-CZ" altLang="cs-CZ">
                <a:latin typeface="Arial" panose="020B0604020202020204" pitchFamily="34" charset="0"/>
              </a:rPr>
              <a:t>Úplně autonomní sémantické pole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Ačkoliv je termín homonymem jiného pojmu obecného jazyka, znamená něco úplně jiného 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Legální definice „pro účely tohoto zákona“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př. termíny rodina, dítě, domácnost </a:t>
            </a:r>
          </a:p>
          <a:p>
            <a:r>
              <a:rPr lang="cs-CZ" altLang="cs-CZ">
                <a:latin typeface="Arial" panose="020B0604020202020204" pitchFamily="34" charset="0"/>
              </a:rPr>
              <a:t>Základní problémy 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Polysémie (mnohovýznamovost)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Hypertrofie autonomních pojmů</a:t>
            </a:r>
          </a:p>
          <a:p>
            <a:pPr lvl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>
            <a:extLst>
              <a:ext uri="{FF2B5EF4-FFF2-40B4-BE49-F238E27FC236}">
                <a16:creationId xmlns:a16="http://schemas.microsoft.com/office/drawing/2014/main" id="{A7F95632-7272-4955-A1BD-79668E4690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FAB002-6E06-4F17-882D-D8A5CEF92270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3BEDA2C-2321-4A8F-AB6D-1060BC1A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Právní argumentace a právní pojmy I.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1E0650-3AE2-408C-BF65-59EDFEE9A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70075"/>
            <a:ext cx="8229600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600"/>
              <a:t>Pro právní komunikaci je typické tzv. případové myšlení</a:t>
            </a:r>
          </a:p>
          <a:p>
            <a:pPr lvl="1">
              <a:lnSpc>
                <a:spcPct val="90000"/>
              </a:lnSpc>
            </a:pPr>
            <a:r>
              <a:rPr lang="cs-CZ" altLang="cs-CZ" sz="1600"/>
              <a:t>Právní normy jsou typizovaná pravidla pro řešení obdobných případů téhož druhu (tzn. typu)</a:t>
            </a:r>
          </a:p>
          <a:p>
            <a:pPr lvl="1">
              <a:lnSpc>
                <a:spcPct val="90000"/>
              </a:lnSpc>
            </a:pPr>
            <a:r>
              <a:rPr lang="cs-CZ" altLang="cs-CZ" sz="1600"/>
              <a:t>PRÁVNÍ PŘÍPAD (kvalifikační schéma):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SKUTKOVÁ PODSTATA (TYP) </a:t>
            </a:r>
            <a:r>
              <a:rPr lang="en-US" altLang="cs-CZ">
                <a:cs typeface="Tahoma" panose="020B0604030504040204" pitchFamily="34" charset="0"/>
              </a:rPr>
              <a:t>&lt;=&gt;</a:t>
            </a:r>
            <a:r>
              <a:rPr lang="cs-CZ" altLang="cs-CZ"/>
              <a:t>  SKUTEK (konkrétní případ)</a:t>
            </a:r>
            <a:endParaRPr lang="cs-CZ" altLang="cs-CZ"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SP je vyjádřena popisnými (deskriptivními) právními pojmy</a:t>
            </a:r>
          </a:p>
          <a:p>
            <a:pPr>
              <a:lnSpc>
                <a:spcPct val="90000"/>
              </a:lnSpc>
            </a:pPr>
            <a:r>
              <a:rPr lang="cs-CZ" altLang="cs-CZ" sz="1600"/>
              <a:t>Základní jednotkou </a:t>
            </a:r>
            <a:r>
              <a:rPr lang="cs-CZ" altLang="cs-CZ" sz="1600">
                <a:latin typeface="Arial" panose="020B0604020202020204" pitchFamily="34" charset="0"/>
              </a:rPr>
              <a:t>právní argumentace </a:t>
            </a:r>
            <a:r>
              <a:rPr lang="cs-CZ" altLang="cs-CZ" sz="1600"/>
              <a:t>je argument (či argumentační výpověď)</a:t>
            </a:r>
          </a:p>
          <a:p>
            <a:pPr lvl="1">
              <a:lnSpc>
                <a:spcPct val="90000"/>
              </a:lnSpc>
            </a:pPr>
            <a:r>
              <a:rPr lang="cs-CZ" altLang="cs-CZ" sz="1600"/>
              <a:t>Právní argument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Právní argumentační tvrzení (právní argument) v zásadě může vypovídat o obsahu právní normy, právního principu, právní zásady, tedy souhrnně vzato o obsahu práva</a:t>
            </a:r>
            <a:endParaRPr lang="cs-CZ" altLang="cs-CZ"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Právní argument je sémanticky tvořen právními pojmy + modem normativity (příkaz, zákaz a dovolení)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>
            <a:extLst>
              <a:ext uri="{FF2B5EF4-FFF2-40B4-BE49-F238E27FC236}">
                <a16:creationId xmlns:a16="http://schemas.microsoft.com/office/drawing/2014/main" id="{8AA79B8D-3358-45B5-AFE5-93194DA5F9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E9E24E-F7E2-4764-9C31-7FF30D5E251A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46820D-B9C8-46E7-A93C-CF0EFD38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Právní argumentace a právní pojmy II.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85CCBD0-E348-4359-AB63-F06722D61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Skutkový argument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skutečnostech světa bytí (tzv. skutkových dějích, okolnostech, tedy o právně relevantních skutečnostech)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Tyto argumenty vypovídají o tzv. skutkovém stavu (SKUTKU)</a:t>
            </a:r>
            <a:endParaRPr lang="cs-CZ" altLang="cs-CZ">
              <a:latin typeface="Arial" panose="020B0604020202020204" pitchFamily="34" charset="0"/>
            </a:endParaRPr>
          </a:p>
          <a:p>
            <a:pPr lvl="2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</a:rPr>
              <a:t>Jsou vyjádřeny větami, u nichž se zkoumá </a:t>
            </a:r>
            <a:r>
              <a:rPr lang="cs-CZ" altLang="cs-CZ" b="1">
                <a:latin typeface="Arial" panose="020B0604020202020204" pitchFamily="34" charset="0"/>
              </a:rPr>
              <a:t>pravdivost</a:t>
            </a:r>
          </a:p>
          <a:p>
            <a:pPr>
              <a:lnSpc>
                <a:spcPct val="80000"/>
              </a:lnSpc>
            </a:pPr>
            <a:endParaRPr lang="cs-CZ" altLang="cs-CZ" sz="16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600"/>
              <a:t>Vlastnosti argumentu: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Skutkový argument: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Věcná správnost, pravdivost (tzn. korespondence s objektivně zjistitelným stavem věcí) – zásady objektivní pravdy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Nebo alespoň vysoká pravděpodobnost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Verifikace probíhá v procesu dokazování (interpretace skutkových okolností)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Právní argument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Právní správnost (tzn. musí být dovoditelný z pramenů práva, které jsou součástí předmětného systému práva – přináležitost argumentu k systému práva a k pravidlům vedení právní argumentace)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Plausibilita (hodnověrnost, přesvědčivost)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Verifikace probíhá v procesu </a:t>
            </a:r>
            <a:r>
              <a:rPr lang="cs-CZ" altLang="cs-CZ" b="1"/>
              <a:t>právní interpretace</a:t>
            </a:r>
            <a:endParaRPr lang="cs-CZ" altLang="cs-CZ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>
            <a:extLst>
              <a:ext uri="{FF2B5EF4-FFF2-40B4-BE49-F238E27FC236}">
                <a16:creationId xmlns:a16="http://schemas.microsoft.com/office/drawing/2014/main" id="{B9DFA91E-B3A3-475B-B9D6-7562C26E28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75DF31-268D-4FE9-883F-69F4B0506F0C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81FF0BA-FBA4-4D50-AEB4-70C7F38F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/>
              <a:t>Struktura právní argumentace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9082EC5-2709-4D23-9140-BD0EA8000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Argumentační řetězec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Spojení (řazení) jednotlivých argumentů (výpovědí) souvislého komunikačního toku (textu)</a:t>
            </a:r>
          </a:p>
          <a:p>
            <a:pPr>
              <a:lnSpc>
                <a:spcPct val="90000"/>
              </a:lnSpc>
            </a:pPr>
            <a:r>
              <a:rPr lang="cs-CZ" altLang="cs-CZ"/>
              <a:t>Ad argumentační řetězec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Typy řetězců: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Lineární</a:t>
            </a:r>
          </a:p>
          <a:p>
            <a:pPr lvl="3">
              <a:lnSpc>
                <a:spcPct val="90000"/>
              </a:lnSpc>
            </a:pPr>
            <a:r>
              <a:rPr lang="cs-CZ" altLang="cs-CZ"/>
              <a:t>řadí do jednoduchého nevětveného řetězce za sebe, aniž by docházelo k nějakým myšlenkovým odbočkám či zvažování různých variant. Jeden argument logicky vyplývá z druhého, přičemž o ostatních možných argumentech není řeč (nejsou explicitně použity) 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Dialektický</a:t>
            </a:r>
          </a:p>
          <a:p>
            <a:pPr lvl="3">
              <a:lnSpc>
                <a:spcPct val="90000"/>
              </a:lnSpc>
            </a:pPr>
            <a:r>
              <a:rPr lang="cs-CZ" altLang="cs-CZ"/>
              <a:t>je založen na rozporu jednotlivých argumentačních tvrzení a jeho odstraňování. Při snaze nalézt řešení mohou vznikat další rozpory mezi argumentačními tvrzeními. Dialektická argumentace má své kořeny v antické filosofii dialogu. </a:t>
            </a:r>
            <a:endParaRPr lang="cs-CZ" altLang="cs-CZ">
              <a:latin typeface="Arial" panose="020B0604020202020204" pitchFamily="34" charset="0"/>
            </a:endParaRPr>
          </a:p>
          <a:p>
            <a:pPr lvl="3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Teze – Antiteze - Synteze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BF64F62D-D539-40A7-A552-DA5E79D3C2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6629D5-A21C-4BC6-A8E9-F8E3C51E6995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064B7A5-B9D6-4499-B7BD-8962E7A7C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/>
              <a:t>Struktura argumentu v právní argumentaci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C5FFF9B-1D23-484C-97DE-9C430D08D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Argument má podobu úsudkového schématu (sylogismu), který může mít různé dílčí formy</a:t>
            </a:r>
          </a:p>
          <a:p>
            <a:pPr>
              <a:lnSpc>
                <a:spcPct val="90000"/>
              </a:lnSpc>
            </a:pPr>
            <a:r>
              <a:rPr lang="cs-CZ" altLang="cs-CZ"/>
              <a:t>Model sylogismu: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P1 + P2 + …. Pn (premisy) </a:t>
            </a:r>
            <a:r>
              <a:rPr lang="en-US" altLang="cs-CZ">
                <a:cs typeface="Tahoma" panose="020B0604030504040204" pitchFamily="34" charset="0"/>
              </a:rPr>
              <a:t>=&gt;</a:t>
            </a:r>
            <a:r>
              <a:rPr lang="cs-CZ" altLang="cs-CZ">
                <a:cs typeface="Tahoma" panose="020B0604030504040204" pitchFamily="34" charset="0"/>
              </a:rPr>
              <a:t> Z (argumentační závěr)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cs typeface="Tahoma" panose="020B0604030504040204" pitchFamily="34" charset="0"/>
              </a:rPr>
              <a:t>Závěr vyplývá z premis, nejde však vždy o </a:t>
            </a:r>
            <a:r>
              <a:rPr lang="cs-CZ" altLang="cs-CZ" b="1">
                <a:latin typeface="Arial" panose="020B0604020202020204" pitchFamily="34" charset="0"/>
                <a:cs typeface="Tahoma" panose="020B0604030504040204" pitchFamily="34" charset="0"/>
              </a:rPr>
              <a:t>čistě </a:t>
            </a:r>
            <a:r>
              <a:rPr lang="cs-CZ" altLang="cs-CZ" b="1">
                <a:cs typeface="Tahoma" panose="020B0604030504040204" pitchFamily="34" charset="0"/>
              </a:rPr>
              <a:t>logické</a:t>
            </a:r>
            <a:r>
              <a:rPr lang="cs-CZ" altLang="cs-CZ">
                <a:cs typeface="Tahoma" panose="020B0604030504040204" pitchFamily="34" charset="0"/>
              </a:rPr>
              <a:t> vyplývání</a:t>
            </a:r>
            <a:r>
              <a:rPr lang="cs-CZ" altLang="cs-CZ">
                <a:latin typeface="Arial" panose="020B0604020202020204" pitchFamily="34" charset="0"/>
                <a:cs typeface="Tahoma" panose="020B0604030504040204" pitchFamily="34" charset="0"/>
              </a:rPr>
              <a:t> na principu </a:t>
            </a:r>
            <a:r>
              <a:rPr lang="cs-CZ" altLang="cs-CZ" b="1">
                <a:latin typeface="Arial" panose="020B0604020202020204" pitchFamily="34" charset="0"/>
                <a:cs typeface="Tahoma" panose="020B0604030504040204" pitchFamily="34" charset="0"/>
              </a:rPr>
              <a:t>nutnosti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cs typeface="Tahoma" panose="020B0604030504040204" pitchFamily="34" charset="0"/>
              </a:rPr>
              <a:t>Některé premisy mohou být skryté (zejména tzv. isomorfismy)</a:t>
            </a:r>
            <a:endParaRPr lang="en-US" altLang="cs-CZ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>
            <a:extLst>
              <a:ext uri="{FF2B5EF4-FFF2-40B4-BE49-F238E27FC236}">
                <a16:creationId xmlns:a16="http://schemas.microsoft.com/office/drawing/2014/main" id="{29EF9645-9C60-40DB-90CB-0057A65DF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D5A988-BD9E-43AF-ADF3-D364E4655FF5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A70302A-38DF-4350-BBFC-0C462C5A6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Právní jazyk, nebo právní jazyky?</a:t>
            </a:r>
            <a:br>
              <a:rPr lang="cs-CZ" altLang="cs-CZ" sz="2000"/>
            </a:br>
            <a:endParaRPr lang="cs-CZ" altLang="cs-CZ" sz="20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45A18EF-735A-476D-9C64-9C568FDB8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27163"/>
            <a:ext cx="8229600" cy="526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600"/>
              <a:t>jazykové vyjádření práva – právní texty</a:t>
            </a:r>
            <a:endParaRPr lang="cs-CZ" altLang="cs-CZ" sz="16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600" i="1">
                <a:latin typeface="Arial" panose="020B0604020202020204" pitchFamily="34" charset="0"/>
              </a:rPr>
              <a:t>Jazyk v sobě skrývá myšlenku, takže limity jazyka jsou současně limitami myšlení   (L. Wittgenstein)</a:t>
            </a:r>
          </a:p>
          <a:p>
            <a:pPr>
              <a:lnSpc>
                <a:spcPct val="90000"/>
              </a:lnSpc>
            </a:pPr>
            <a:r>
              <a:rPr lang="cs-CZ" altLang="cs-CZ" sz="1600"/>
              <a:t>relativně samostatný subsystém obecného přirozeného jazyka – právní jazyk (technolekt)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definuje si vlastní „právní“ významové pole, které je specifické vůči obecnému jazyku</a:t>
            </a:r>
          </a:p>
          <a:p>
            <a:pPr>
              <a:lnSpc>
                <a:spcPct val="90000"/>
              </a:lnSpc>
            </a:pPr>
            <a:r>
              <a:rPr lang="cs-CZ" altLang="cs-CZ" sz="1600"/>
              <a:t>právně-politické požadavky na právní jazyk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jasnost, přesnost, srozumitelnost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současná metodologie je označuje utopii – </a:t>
            </a:r>
            <a:r>
              <a:rPr lang="cs-CZ" altLang="cs-CZ" sz="1400" b="1"/>
              <a:t>PROČ?</a:t>
            </a:r>
          </a:p>
          <a:p>
            <a:pPr>
              <a:lnSpc>
                <a:spcPct val="90000"/>
              </a:lnSpc>
            </a:pPr>
            <a:r>
              <a:rPr lang="cs-CZ" altLang="cs-CZ" sz="1600"/>
              <a:t>dělení jazyků (Nalimow, Wróblewski)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jazyky tvrdé (v nichž lze jednoznačně podřadit konkrétní prvek do obecné třídy)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měkké (nelze jednoznačně podřadit konkrétní prvek do obecné třídy) 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neostré (neurčité), v nichž je podřazení v některých případech možné, zatímco v jiných nikoliv</a:t>
            </a:r>
            <a:r>
              <a:rPr lang="cs-CZ" altLang="cs-CZ" sz="1600"/>
              <a:t> </a:t>
            </a:r>
            <a:endParaRPr lang="cs-CZ" altLang="cs-CZ" sz="16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>
                <a:latin typeface="Arial" panose="020B0604020202020204" pitchFamily="34" charset="0"/>
              </a:rPr>
              <a:t>Teorie sémantických stupňů právního jazyka (V. Knapp)</a:t>
            </a:r>
          </a:p>
          <a:p>
            <a:pPr lvl="1">
              <a:lnSpc>
                <a:spcPct val="90000"/>
              </a:lnSpc>
            </a:pPr>
            <a:r>
              <a:rPr lang="cs-CZ" altLang="cs-CZ" sz="1600">
                <a:latin typeface="Arial" panose="020B0604020202020204" pitchFamily="34" charset="0"/>
              </a:rPr>
              <a:t>Jazyk právních předpisů</a:t>
            </a:r>
          </a:p>
          <a:p>
            <a:pPr lvl="1">
              <a:lnSpc>
                <a:spcPct val="90000"/>
              </a:lnSpc>
            </a:pPr>
            <a:r>
              <a:rPr lang="cs-CZ" altLang="cs-CZ" sz="1600">
                <a:latin typeface="Arial" panose="020B0604020202020204" pitchFamily="34" charset="0"/>
              </a:rPr>
              <a:t>Jazyk právních rozhodnutí</a:t>
            </a:r>
          </a:p>
          <a:p>
            <a:pPr lvl="1">
              <a:lnSpc>
                <a:spcPct val="90000"/>
              </a:lnSpc>
            </a:pPr>
            <a:r>
              <a:rPr lang="cs-CZ" altLang="cs-CZ" sz="1600">
                <a:latin typeface="Arial" panose="020B0604020202020204" pitchFamily="34" charset="0"/>
              </a:rPr>
              <a:t>Jazyk právní doktríny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>
            <a:extLst>
              <a:ext uri="{FF2B5EF4-FFF2-40B4-BE49-F238E27FC236}">
                <a16:creationId xmlns:a16="http://schemas.microsoft.com/office/drawing/2014/main" id="{365F8D1F-BC4F-410F-9DA2-79DFA0640A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A2DDFB-853C-4125-AA5E-5C46381222FE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4579" name="Nadpis 1">
            <a:extLst>
              <a:ext uri="{FF2B5EF4-FFF2-40B4-BE49-F238E27FC236}">
                <a16:creationId xmlns:a16="http://schemas.microsoft.com/office/drawing/2014/main" id="{2CC8E593-AF8A-47FD-9559-C04A728B9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388" y="1630363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/>
              <a:t>Děkuji za pozornost</a:t>
            </a:r>
          </a:p>
        </p:txBody>
      </p:sp>
      <p:sp>
        <p:nvSpPr>
          <p:cNvPr id="24580" name="Podnadpis 2">
            <a:extLst>
              <a:ext uri="{FF2B5EF4-FFF2-40B4-BE49-F238E27FC236}">
                <a16:creationId xmlns:a16="http://schemas.microsoft.com/office/drawing/2014/main" id="{DDDDD373-9E69-4943-97C4-B546BB67F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838" y="3705225"/>
            <a:ext cx="7818437" cy="390525"/>
          </a:xfrm>
        </p:spPr>
        <p:txBody>
          <a:bodyPr/>
          <a:lstStyle/>
          <a:p>
            <a:pPr algn="l" eaLnBrk="1" hangingPunct="1"/>
            <a:r>
              <a:rPr lang="cs-CZ" altLang="cs-CZ" sz="1700">
                <a:solidFill>
                  <a:schemeClr val="tx1"/>
                </a:solidFill>
              </a:rPr>
              <a:t>Tento studijní materiál byl vytvořen jako výstup z projektu č. CZ.1.07/2.2.00/15.0198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4964D7B3-ADE7-41D2-9021-22686281E3E6}"/>
              </a:ext>
            </a:extLst>
          </p:cNvPr>
          <p:cNvSpPr txBox="1">
            <a:spLocks/>
          </p:cNvSpPr>
          <p:nvPr/>
        </p:nvSpPr>
        <p:spPr bwMode="auto">
          <a:xfrm>
            <a:off x="857250" y="4329113"/>
            <a:ext cx="7816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cs-CZ" sz="1400" dirty="0">
                <a:latin typeface="+mn-lt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6BEB22E-D664-49D3-9538-0D378D12CAC6}"/>
              </a:ext>
            </a:extLst>
          </p:cNvPr>
          <p:cNvSpPr/>
          <p:nvPr/>
        </p:nvSpPr>
        <p:spPr>
          <a:xfrm>
            <a:off x="2560638" y="5999163"/>
            <a:ext cx="4699000" cy="849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800"/>
          </a:p>
        </p:txBody>
      </p:sp>
      <p:pic>
        <p:nvPicPr>
          <p:cNvPr id="24583" name="Picture 10" descr="OPVK_MU_rgb">
            <a:extLst>
              <a:ext uri="{FF2B5EF4-FFF2-40B4-BE49-F238E27FC236}">
                <a16:creationId xmlns:a16="http://schemas.microsoft.com/office/drawing/2014/main" id="{9556DB1F-E123-44F8-9116-7E5B39D46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4738688"/>
            <a:ext cx="6426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D85ABEEF-0E43-4E68-AAC7-A4F1F5D60C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C82C2F-21A7-40A0-B378-E6E9B739C855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DAA8ED0-D785-4A79-9C25-3FBC9EB7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0288"/>
            <a:ext cx="8229600" cy="508000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Pojem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9C165F7-2A8E-41CD-8DAE-111772A24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60500"/>
            <a:ext cx="8229600" cy="4465638"/>
          </a:xfrm>
        </p:spPr>
        <p:txBody>
          <a:bodyPr/>
          <a:lstStyle/>
          <a:p>
            <a:r>
              <a:rPr lang="cs-CZ" altLang="cs-CZ" sz="1800">
                <a:latin typeface="Arial" panose="020B0604020202020204" pitchFamily="34" charset="0"/>
              </a:rPr>
              <a:t>Spor o universália – existují tzv. obecniny, a pokud ano, tak jaká je forma jejich existence a jak je můžeme poznat?</a:t>
            </a:r>
          </a:p>
          <a:p>
            <a:pPr lvl="1"/>
            <a:r>
              <a:rPr lang="cs-CZ" altLang="cs-CZ" sz="1600">
                <a:latin typeface="Arial" panose="020B0604020202020204" pitchFamily="34" charset="0"/>
              </a:rPr>
              <a:t>Realismus (Platon)</a:t>
            </a:r>
          </a:p>
          <a:p>
            <a:pPr lvl="1"/>
            <a:r>
              <a:rPr lang="cs-CZ" altLang="cs-CZ" sz="1600">
                <a:latin typeface="Arial" panose="020B0604020202020204" pitchFamily="34" charset="0"/>
              </a:rPr>
              <a:t>Nominalismus (Aristotelés)</a:t>
            </a:r>
          </a:p>
          <a:p>
            <a:pPr lvl="1"/>
            <a:r>
              <a:rPr lang="cs-CZ" altLang="cs-CZ" sz="1600">
                <a:latin typeface="Arial" panose="020B0604020202020204" pitchFamily="34" charset="0"/>
              </a:rPr>
              <a:t>Konceptualismus (moderní pojetí - Locke)</a:t>
            </a:r>
          </a:p>
          <a:p>
            <a:pPr lvl="2"/>
            <a:r>
              <a:rPr lang="cs-CZ" altLang="cs-CZ" sz="1400">
                <a:latin typeface="Arial" panose="020B0604020202020204" pitchFamily="34" charset="0"/>
              </a:rPr>
              <a:t>Pojmy (třídy, kategorie, obecniny…) existují jen v myšlené podobě</a:t>
            </a:r>
          </a:p>
          <a:p>
            <a:pPr lvl="2"/>
            <a:r>
              <a:rPr lang="cs-CZ" altLang="cs-CZ" sz="1400">
                <a:latin typeface="Arial" panose="020B0604020202020204" pitchFamily="34" charset="0"/>
              </a:rPr>
              <a:t>Myšlenkový odraz skutečnosti</a:t>
            </a:r>
          </a:p>
          <a:p>
            <a:pPr lvl="1"/>
            <a:r>
              <a:rPr lang="cs-CZ" altLang="cs-CZ" sz="1600">
                <a:latin typeface="Arial" panose="020B0604020202020204" pitchFamily="34" charset="0"/>
              </a:rPr>
              <a:t>Fenomenologie (podstata věcí – zření podstaty)</a:t>
            </a:r>
          </a:p>
          <a:p>
            <a:pPr lvl="1"/>
            <a:r>
              <a:rPr lang="cs-CZ" altLang="cs-CZ" sz="1600">
                <a:latin typeface="Arial" panose="020B0604020202020204" pitchFamily="34" charset="0"/>
              </a:rPr>
              <a:t>Empirismus (není v rozumu, co nebylo dříve ve smyslech)</a:t>
            </a:r>
          </a:p>
          <a:p>
            <a:r>
              <a:rPr lang="cs-CZ" altLang="cs-CZ" sz="1800">
                <a:latin typeface="Arial" panose="020B0604020202020204" pitchFamily="34" charset="0"/>
              </a:rPr>
              <a:t>Jsou všechny pojmy odrazem skutečnosti?</a:t>
            </a:r>
          </a:p>
          <a:p>
            <a:pPr lvl="1"/>
            <a:r>
              <a:rPr lang="cs-CZ" altLang="cs-CZ" sz="1600">
                <a:latin typeface="Arial" panose="020B0604020202020204" pitchFamily="34" charset="0"/>
              </a:rPr>
              <a:t>Otázka reference, sdělitelnost myšlenkového obsahu pojmu - --) znak</a:t>
            </a:r>
          </a:p>
          <a:p>
            <a:pPr lvl="1"/>
            <a:r>
              <a:rPr lang="cs-CZ" altLang="cs-CZ" sz="1600">
                <a:latin typeface="Arial" panose="020B0604020202020204" pitchFamily="34" charset="0"/>
              </a:rPr>
              <a:t>Sémantický trojúhelník / lichoběžník</a:t>
            </a:r>
          </a:p>
          <a:p>
            <a:pPr lvl="2"/>
            <a:r>
              <a:rPr lang="cs-CZ" altLang="cs-CZ" sz="1400">
                <a:latin typeface="Arial" panose="020B0604020202020204" pitchFamily="34" charset="0"/>
              </a:rPr>
              <a:t>Designátor (znak) </a:t>
            </a: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→ Designát (označovaný objekt – myšlený – „představa“) → Denotát (reálně existující jsoucno)</a:t>
            </a:r>
          </a:p>
          <a:p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Všechny pojmy nemají reálný denotát – jsou pouhými názvy myšlenkových konstrukcí (de dicto)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>
            <a:extLst>
              <a:ext uri="{FF2B5EF4-FFF2-40B4-BE49-F238E27FC236}">
                <a16:creationId xmlns:a16="http://schemas.microsoft.com/office/drawing/2014/main" id="{40B3B605-9362-4C84-B540-019A71A7B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49EF20-76BD-40D0-AF0B-35FD27CEEF38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6F9338F-9B83-4E6B-B8FE-F5E4DA7F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Současné filosoficko-právní náhledy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7200979-18E2-4B1A-9DBC-0BA4B5716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Analytická filosofie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L. Wittgenstein (Filosofická zkoumání)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B. Russel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R. Carnap</a:t>
            </a:r>
          </a:p>
          <a:p>
            <a:r>
              <a:rPr lang="cs-CZ" altLang="cs-CZ">
                <a:latin typeface="Arial" panose="020B0604020202020204" pitchFamily="34" charset="0"/>
              </a:rPr>
              <a:t>Filosofie jazyka – navazuje na analytickou filosofii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Důraz na pragmatickou rovinu jazyka („parole“ - výpověď)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J. R. Searle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J. Strawson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J. L. Austin (Jak udělat něco slovy)</a:t>
            </a:r>
          </a:p>
          <a:p>
            <a:r>
              <a:rPr lang="cs-CZ" altLang="cs-CZ">
                <a:latin typeface="Arial" panose="020B0604020202020204" pitchFamily="34" charset="0"/>
              </a:rPr>
              <a:t>Diskursivní teorie (J. Habermas)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Diskursivní definice pojmu – zohledňuje argumentativnost a dynamiku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EEF1AD06-20D5-4744-ACE3-075B8C1AE2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A71956-808E-40C9-AF64-85C210D0268C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E03408B-4993-4FA2-9810-2CEF3148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Právní pojem a jeho struktura I.</a:t>
            </a:r>
            <a:endParaRPr lang="cs-CZ" altLang="cs-CZ" sz="24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E76E145-5295-4B8B-A406-003F67760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91513" cy="5083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600" b="1"/>
              <a:t>PRÁVNÍ JAZYK JE JAZYKEM NEURČITÝM (NEOSTRÝM)</a:t>
            </a:r>
          </a:p>
          <a:p>
            <a:pPr>
              <a:lnSpc>
                <a:spcPct val="90000"/>
              </a:lnSpc>
            </a:pPr>
            <a:r>
              <a:rPr lang="cs-CZ" altLang="cs-CZ" sz="1800"/>
              <a:t>základní významovou jednotkou právního jazyka je </a:t>
            </a:r>
            <a:r>
              <a:rPr lang="cs-CZ" altLang="cs-CZ" sz="1800" b="1"/>
              <a:t>právní pojem </a:t>
            </a:r>
            <a:endParaRPr lang="cs-CZ" altLang="cs-CZ" sz="1600" b="1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základní myšlenkový objekt právní interpretace</a:t>
            </a:r>
            <a:r>
              <a:rPr lang="cs-CZ" altLang="cs-CZ"/>
              <a:t> </a:t>
            </a:r>
            <a:endParaRPr lang="cs-CZ" altLang="cs-CZ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i="1">
                <a:latin typeface="Arial" panose="020B0604020202020204" pitchFamily="34" charset="0"/>
              </a:rPr>
              <a:t>„shrnutí objektů a přístupů v nejširším slova smylu do skupin a tříd, které vytvářejí společné juristické hodnoty a popisy.“</a:t>
            </a:r>
            <a:r>
              <a:rPr lang="cs-CZ" altLang="cs-CZ"/>
              <a:t> </a:t>
            </a:r>
            <a:r>
              <a:rPr lang="cs-CZ" altLang="cs-CZ">
                <a:latin typeface="Arial" panose="020B0604020202020204" pitchFamily="34" charset="0"/>
              </a:rPr>
              <a:t>(K. Engisch)</a:t>
            </a:r>
          </a:p>
          <a:p>
            <a:pPr>
              <a:lnSpc>
                <a:spcPct val="90000"/>
              </a:lnSpc>
            </a:pPr>
            <a:r>
              <a:rPr lang="cs-CZ" altLang="cs-CZ" sz="1600">
                <a:latin typeface="Arial" panose="020B0604020202020204" pitchFamily="34" charset="0"/>
              </a:rPr>
              <a:t>Základní dva rozměry porozumění pojmu / termínu:</a:t>
            </a:r>
          </a:p>
          <a:p>
            <a:pPr lvl="1">
              <a:lnSpc>
                <a:spcPct val="90000"/>
              </a:lnSpc>
            </a:pPr>
            <a:r>
              <a:rPr lang="cs-CZ" altLang="cs-CZ" sz="1400" b="1">
                <a:latin typeface="Arial" panose="020B0604020202020204" pitchFamily="34" charset="0"/>
              </a:rPr>
              <a:t>OBSAH (INTENZE) </a:t>
            </a:r>
            <a:r>
              <a:rPr lang="cs-CZ" altLang="cs-CZ" sz="1400" b="1">
                <a:latin typeface="Arial" panose="020B0604020202020204" pitchFamily="34" charset="0"/>
                <a:cs typeface="Arial" panose="020B0604020202020204" pitchFamily="34" charset="0"/>
              </a:rPr>
              <a:t>→ porozumění pojmu v podobě věty</a:t>
            </a:r>
          </a:p>
          <a:p>
            <a:pPr lvl="2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souhrn obecných rozlišovacích </a:t>
            </a:r>
            <a:r>
              <a:rPr lang="cs-CZ" altLang="cs-CZ" b="1">
                <a:latin typeface="Arial" panose="020B0604020202020204" pitchFamily="34" charset="0"/>
              </a:rPr>
              <a:t>znaků</a:t>
            </a:r>
            <a:r>
              <a:rPr lang="cs-CZ" altLang="cs-CZ">
                <a:latin typeface="Arial" panose="020B0604020202020204" pitchFamily="34" charset="0"/>
              </a:rPr>
              <a:t>, jimiž je pojem jako myšlenkový odraz skutečnosti určen (pojmové znaky)</a:t>
            </a:r>
          </a:p>
          <a:p>
            <a:pPr lvl="2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Někdy se intenze ztotožňuje s pojmem jako takovým („význam“)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140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400">
                <a:latin typeface="Arial" panose="020B0604020202020204" pitchFamily="34" charset="0"/>
              </a:rPr>
              <a:t>	</a:t>
            </a:r>
            <a:r>
              <a:rPr lang="cs-CZ" altLang="cs-CZ" sz="1400" b="1">
                <a:latin typeface="Arial" panose="020B0604020202020204" pitchFamily="34" charset="0"/>
              </a:rPr>
              <a:t>XXXX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1400" b="1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1400" b="1">
                <a:latin typeface="Arial" panose="020B0604020202020204" pitchFamily="34" charset="0"/>
              </a:rPr>
              <a:t>ROZSAH (EXTENZE) </a:t>
            </a:r>
            <a:r>
              <a:rPr lang="cs-CZ" altLang="cs-CZ" sz="1400" b="1">
                <a:latin typeface="Arial" panose="020B0604020202020204" pitchFamily="34" charset="0"/>
                <a:cs typeface="Arial" panose="020B0604020202020204" pitchFamily="34" charset="0"/>
              </a:rPr>
              <a:t>→ porozumění pojmu v podobě výčtu prvků</a:t>
            </a:r>
            <a:endParaRPr lang="cs-CZ" altLang="cs-CZ" sz="1400" b="1"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třída jedinců nebo tříd, na něž se pojem vztahuje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E5AD4C15-9179-46E6-B2D2-9FCAEB15D7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D8A645-4B82-4EB8-8759-3E635F1C6B35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5F226E3-6B57-49FD-8A40-3EA001D78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Právní pojem a jeho struktura II.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4495557-D494-4B92-8853-130FD61C7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7363"/>
            <a:ext cx="8229600" cy="4065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800"/>
              <a:t>model tří oblastí pojmu (Philipp Heck, Franz Bydlinski) – rozsah pojmu (extenze)</a:t>
            </a:r>
          </a:p>
          <a:p>
            <a:pPr lvl="1">
              <a:lnSpc>
                <a:spcPct val="90000"/>
              </a:lnSpc>
            </a:pPr>
            <a:r>
              <a:rPr lang="cs-CZ" altLang="cs-CZ" sz="1600" b="1"/>
              <a:t>JÁDRO </a:t>
            </a:r>
          </a:p>
          <a:p>
            <a:pPr lvl="2">
              <a:lnSpc>
                <a:spcPct val="90000"/>
              </a:lnSpc>
            </a:pPr>
            <a:r>
              <a:rPr lang="cs-CZ" altLang="cs-CZ" sz="1400"/>
              <a:t>význam pojmu vyplývající z obecného či právem definovaného významu</a:t>
            </a:r>
          </a:p>
          <a:p>
            <a:pPr lvl="1">
              <a:lnSpc>
                <a:spcPct val="90000"/>
              </a:lnSpc>
            </a:pPr>
            <a:r>
              <a:rPr lang="cs-CZ" altLang="cs-CZ" sz="1600" b="1"/>
              <a:t>NEURČITÁ OBLAST</a:t>
            </a:r>
            <a:r>
              <a:rPr lang="cs-CZ" altLang="cs-CZ" sz="1600"/>
              <a:t> (tzv. furry edges – H. L. A. Hart)</a:t>
            </a:r>
          </a:p>
          <a:p>
            <a:pPr lvl="2">
              <a:lnSpc>
                <a:spcPct val="90000"/>
              </a:lnSpc>
            </a:pPr>
            <a:r>
              <a:rPr lang="cs-CZ" altLang="cs-CZ" sz="1400"/>
              <a:t>podřazení určitého jevu či skutečnosti (znaku) je závislé na subjektivních faktorech a není jednoznačné</a:t>
            </a:r>
          </a:p>
          <a:p>
            <a:pPr lvl="1">
              <a:lnSpc>
                <a:spcPct val="90000"/>
              </a:lnSpc>
            </a:pPr>
            <a:r>
              <a:rPr lang="cs-CZ" altLang="cs-CZ" sz="1600" b="1"/>
              <a:t>HRANICE POJMU</a:t>
            </a:r>
          </a:p>
          <a:p>
            <a:pPr lvl="2">
              <a:lnSpc>
                <a:spcPct val="90000"/>
              </a:lnSpc>
            </a:pPr>
            <a:r>
              <a:rPr lang="cs-CZ" altLang="cs-CZ" sz="1400"/>
              <a:t>fiktivní sémantická hranice, za níž již sémanticky nelze předmětnou skutečnost (znak) </a:t>
            </a:r>
            <a:r>
              <a:rPr lang="cs-CZ" altLang="cs-CZ" sz="1400">
                <a:latin typeface="Arial" panose="020B0604020202020204" pitchFamily="34" charset="0"/>
              </a:rPr>
              <a:t>podřadit </a:t>
            </a:r>
            <a:r>
              <a:rPr lang="cs-CZ" altLang="cs-CZ" sz="1400"/>
              <a:t>pod význam pojmu</a:t>
            </a:r>
          </a:p>
          <a:p>
            <a:pPr lvl="2">
              <a:lnSpc>
                <a:spcPct val="90000"/>
              </a:lnSpc>
            </a:pPr>
            <a:r>
              <a:rPr lang="cs-CZ" altLang="cs-CZ" sz="1400"/>
              <a:t>v rámci rozsahu pojmu (jeho hranic) lze provádět výklad:</a:t>
            </a:r>
          </a:p>
          <a:p>
            <a:pPr lvl="3">
              <a:lnSpc>
                <a:spcPct val="90000"/>
              </a:lnSpc>
            </a:pPr>
            <a:r>
              <a:rPr lang="cs-CZ" altLang="cs-CZ" sz="1200"/>
              <a:t>striktní (přesný) </a:t>
            </a:r>
          </a:p>
          <a:p>
            <a:pPr lvl="3">
              <a:lnSpc>
                <a:spcPct val="90000"/>
              </a:lnSpc>
            </a:pPr>
            <a:r>
              <a:rPr lang="cs-CZ" altLang="cs-CZ" sz="1200"/>
              <a:t>restriktivní (zužující)</a:t>
            </a:r>
          </a:p>
          <a:p>
            <a:pPr lvl="3">
              <a:lnSpc>
                <a:spcPct val="90000"/>
              </a:lnSpc>
            </a:pPr>
            <a:r>
              <a:rPr lang="cs-CZ" altLang="cs-CZ" sz="1200"/>
              <a:t>extenzívní (rozšiřující)</a:t>
            </a:r>
            <a:endParaRPr lang="cs-CZ" altLang="cs-CZ" sz="120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1600" b="1"/>
              <a:t>OBLAST MIMO ROZSAH POJMU</a:t>
            </a:r>
          </a:p>
          <a:p>
            <a:pPr lvl="2">
              <a:lnSpc>
                <a:spcPct val="90000"/>
              </a:lnSpc>
            </a:pPr>
            <a:r>
              <a:rPr lang="cs-CZ" altLang="cs-CZ" sz="1400"/>
              <a:t>pokud má být podřazen jev či skutečnost mimo rozsah pojmu, je třeba užít jiné než sémantickou metodu výkladu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8A0FD787-1D57-4F9A-B7A4-0F82C8DE6A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63F575-7E1E-4522-A4DE-F1CFDD398CDB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AF95B8B-C22A-4FE5-BC25-3A42E03C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>
                <a:latin typeface="Arial" panose="020B0604020202020204" pitchFamily="34" charset="0"/>
              </a:rPr>
              <a:t>Právní pojem a jeho struktura III.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ED1B57D-416F-4389-BA02-012B0502E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600" b="1" u="sng" dirty="0">
                <a:latin typeface="Arial" panose="020B0604020202020204" pitchFamily="34" charset="0"/>
              </a:rPr>
              <a:t>Jaké vlastnosti tedy má právní jazyk? </a:t>
            </a:r>
          </a:p>
          <a:p>
            <a:pPr lvl="1">
              <a:lnSpc>
                <a:spcPct val="90000"/>
              </a:lnSpc>
            </a:pPr>
            <a:r>
              <a:rPr lang="cs-CZ" altLang="cs-CZ" sz="1600" dirty="0" err="1">
                <a:latin typeface="Arial" panose="020B0604020202020204" pitchFamily="34" charset="0"/>
              </a:rPr>
              <a:t>Právněpolitické</a:t>
            </a:r>
            <a:r>
              <a:rPr lang="cs-CZ" altLang="cs-CZ" sz="1600" dirty="0">
                <a:latin typeface="Arial" panose="020B0604020202020204" pitchFamily="34" charset="0"/>
              </a:rPr>
              <a:t> požadavky na právní jazyk: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Srozumitelnost, určitost a jednoznačnost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právní jazyk je neurčitý, protože právní pojmy jsou ze své povahy neurčité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obecnost x neurčitost pojmu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právní pojem je obecný, protože se vztahuje na neurčitý počet skutečností (jevů) téhož druhu (třídy, významu)</a:t>
            </a:r>
          </a:p>
          <a:p>
            <a:pPr lvl="3">
              <a:lnSpc>
                <a:spcPct val="90000"/>
              </a:lnSpc>
            </a:pPr>
            <a:r>
              <a:rPr lang="cs-CZ" altLang="cs-CZ" sz="1600" i="1" dirty="0">
                <a:latin typeface="Arial" panose="020B0604020202020204" pitchFamily="34" charset="0"/>
              </a:rPr>
              <a:t>Vlastník je oprávněn věc držet, užívat, požívat její plody a užitky a nakládat s ní (§ 123 OZ)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→ každá osoba, jíž svědčí vlastnické právo k věci 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právní pojem je neurčitý, protože na základě jazykového výkladu nelze v každém posuzovaném případě kvalifikace dospět k jednoznačnému závěru, že: </a:t>
            </a:r>
            <a:r>
              <a:rPr lang="cs-CZ" altLang="cs-CZ" i="1" dirty="0">
                <a:latin typeface="Arial" panose="020B0604020202020204" pitchFamily="34" charset="0"/>
              </a:rPr>
              <a:t>„prvek x náleží do rozsahu (třídy) pojmu X “</a:t>
            </a:r>
            <a:r>
              <a:rPr lang="cs-CZ" altLang="cs-CZ" dirty="0"/>
              <a:t> </a:t>
            </a:r>
            <a:endParaRPr lang="cs-CZ" altLang="cs-CZ" dirty="0">
              <a:latin typeface="Arial" panose="020B0604020202020204" pitchFamily="34" charset="0"/>
            </a:endParaRPr>
          </a:p>
          <a:p>
            <a:pPr lvl="3">
              <a:lnSpc>
                <a:spcPct val="90000"/>
              </a:lnSpc>
            </a:pPr>
            <a:r>
              <a:rPr lang="cs-CZ" altLang="cs-CZ" sz="1600" i="1" dirty="0">
                <a:latin typeface="Arial" panose="020B0604020202020204" pitchFamily="34" charset="0"/>
              </a:rPr>
              <a:t>Má stejná oprávnění i </a:t>
            </a:r>
            <a:r>
              <a:rPr lang="cs-CZ" altLang="cs-CZ" sz="1600" b="1" i="1" dirty="0">
                <a:latin typeface="Arial" panose="020B0604020202020204" pitchFamily="34" charset="0"/>
              </a:rPr>
              <a:t>podílový spoluvlastník</a:t>
            </a:r>
            <a:r>
              <a:rPr lang="cs-CZ" altLang="cs-CZ" sz="1600" i="1" dirty="0">
                <a:latin typeface="Arial" panose="020B0604020202020204" pitchFamily="34" charset="0"/>
              </a:rPr>
              <a:t> věci? </a:t>
            </a:r>
          </a:p>
          <a:p>
            <a:pPr lvl="3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600" i="1" dirty="0">
                <a:latin typeface="Arial" panose="020B0604020202020204" pitchFamily="34" charset="0"/>
              </a:rPr>
              <a:t>= náleží spoluvlastník do rozsahu pojmu vlastník pro účely § 123 OZ?</a:t>
            </a:r>
          </a:p>
          <a:p>
            <a:pPr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82681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E29C8-1C3D-412B-8A75-1DEDC9EE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Neurčitost v jazyce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96423-5534-406C-B7C4-41EE2D674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2470"/>
            <a:ext cx="8229600" cy="4358039"/>
          </a:xfrm>
        </p:spPr>
        <p:txBody>
          <a:bodyPr/>
          <a:lstStyle/>
          <a:p>
            <a:r>
              <a:rPr lang="cs-CZ" dirty="0"/>
              <a:t>Filosofie jazyka (též epistemologie a logika) zkoumá tzv. </a:t>
            </a:r>
            <a:r>
              <a:rPr lang="cs-CZ" dirty="0" err="1"/>
              <a:t>Sorites</a:t>
            </a:r>
            <a:r>
              <a:rPr lang="cs-CZ" dirty="0"/>
              <a:t> paradox (</a:t>
            </a:r>
            <a:r>
              <a:rPr lang="cs-CZ" dirty="0" err="1"/>
              <a:t>Eubildes</a:t>
            </a:r>
            <a:r>
              <a:rPr lang="cs-CZ" dirty="0"/>
              <a:t> – 4. stol. před n.l.):</a:t>
            </a:r>
          </a:p>
          <a:p>
            <a:r>
              <a:rPr lang="cs-CZ" dirty="0"/>
              <a:t>Kupa (hromada) </a:t>
            </a:r>
            <a:r>
              <a:rPr lang="cs-CZ" i="1" dirty="0"/>
              <a:t>písku, </a:t>
            </a:r>
            <a:r>
              <a:rPr lang="cs-CZ" i="1" dirty="0" err="1"/>
              <a:t>zrní,sena</a:t>
            </a:r>
            <a:r>
              <a:rPr lang="cs-CZ" i="1" dirty="0"/>
              <a:t>,  slámy, vlasů </a:t>
            </a:r>
            <a:r>
              <a:rPr lang="cs-CZ" dirty="0"/>
              <a:t>atd.</a:t>
            </a:r>
          </a:p>
          <a:p>
            <a:pPr lvl="1"/>
            <a:r>
              <a:rPr lang="cs-CZ" dirty="0"/>
              <a:t>Kolik </a:t>
            </a:r>
            <a:r>
              <a:rPr lang="cs-CZ" i="1" dirty="0"/>
              <a:t>zrn, stébel,….</a:t>
            </a:r>
            <a:r>
              <a:rPr lang="cs-CZ" dirty="0"/>
              <a:t>tzn. jednotlivin je zapotřebí, aby se jednalo o „hromadu“ těchto věcí?</a:t>
            </a:r>
          </a:p>
          <a:p>
            <a:pPr lvl="1"/>
            <a:r>
              <a:rPr lang="cs-CZ" dirty="0"/>
              <a:t>Otázka použitelnosti formální logiky k poznání konstrukcí přirozeného jazyka</a:t>
            </a:r>
          </a:p>
          <a:p>
            <a:pPr lvl="1"/>
            <a:r>
              <a:rPr lang="cs-CZ" dirty="0"/>
              <a:t>Obdobný problém s dalšími vlastnostmi (barvy, chutě, </a:t>
            </a:r>
          </a:p>
          <a:p>
            <a:r>
              <a:rPr lang="cs-CZ" dirty="0"/>
              <a:t>Problém subjekt predikátové logiky – určení hranic přičitatelnosti predikátu (vlastnosti) k určitému subjektu</a:t>
            </a:r>
          </a:p>
          <a:p>
            <a:pPr lvl="1"/>
            <a:r>
              <a:rPr lang="cs-CZ" dirty="0"/>
              <a:t>Jestliže </a:t>
            </a:r>
            <a:r>
              <a:rPr lang="cs-CZ" b="1" dirty="0"/>
              <a:t>jedno x</a:t>
            </a:r>
            <a:r>
              <a:rPr lang="cs-CZ" dirty="0"/>
              <a:t> netvoří „hromadu“ X, pak ani  </a:t>
            </a:r>
            <a:r>
              <a:rPr lang="cs-CZ" b="1" dirty="0"/>
              <a:t>n</a:t>
            </a:r>
            <a:r>
              <a:rPr lang="cs-CZ" dirty="0"/>
              <a:t> </a:t>
            </a:r>
            <a:r>
              <a:rPr lang="cs-CZ" b="1" dirty="0"/>
              <a:t>x</a:t>
            </a:r>
            <a:r>
              <a:rPr lang="cs-CZ" dirty="0"/>
              <a:t> netvoří „hromadu“ X</a:t>
            </a:r>
          </a:p>
          <a:p>
            <a:pPr lvl="1"/>
            <a:r>
              <a:rPr lang="cs-CZ" dirty="0"/>
              <a:t>Kde je chyba?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2207C1-AFD7-4253-887F-22643C1CA0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3170B-0D82-4FD6-9E4C-FEA1E8FAEA1E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943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06F9E-2467-41E6-9809-4293D200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Neurčitost v právním jazyce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25EFB6-E2DF-4653-A94A-D52C9D069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 právních pojmů - dělení z hlediska škály URČITOST – NEURČITOST</a:t>
            </a:r>
          </a:p>
          <a:p>
            <a:pPr lvl="1"/>
            <a:r>
              <a:rPr lang="cs-CZ" dirty="0"/>
              <a:t>URČITÉ POJMY </a:t>
            </a:r>
          </a:p>
          <a:p>
            <a:pPr lvl="2"/>
            <a:r>
              <a:rPr lang="cs-CZ" dirty="0"/>
              <a:t>Jedinečné názvy (Měsíc, Antarktida…)</a:t>
            </a:r>
          </a:p>
          <a:p>
            <a:pPr lvl="3"/>
            <a:r>
              <a:rPr lang="cs-CZ" dirty="0"/>
              <a:t>Pojmy mají obvykle jeden </a:t>
            </a:r>
            <a:r>
              <a:rPr lang="cs-CZ" dirty="0" err="1"/>
              <a:t>existentní</a:t>
            </a:r>
            <a:r>
              <a:rPr lang="cs-CZ" dirty="0"/>
              <a:t> denotát</a:t>
            </a:r>
          </a:p>
          <a:p>
            <a:pPr lvl="2"/>
            <a:r>
              <a:rPr lang="cs-CZ" dirty="0"/>
              <a:t>Číslovky </a:t>
            </a:r>
          </a:p>
          <a:p>
            <a:pPr lvl="3"/>
            <a:r>
              <a:rPr lang="cs-CZ" dirty="0"/>
              <a:t>Paradox: zcela abstraktní x absolutně určité</a:t>
            </a:r>
          </a:p>
          <a:p>
            <a:pPr lvl="3"/>
            <a:r>
              <a:rPr lang="cs-CZ" dirty="0"/>
              <a:t>Neurčitost číslovek vytváří kontext jejich užití</a:t>
            </a:r>
          </a:p>
          <a:p>
            <a:pPr marL="1371600" lvl="3" indent="0">
              <a:buNone/>
            </a:pPr>
            <a:endParaRPr lang="cs-CZ" dirty="0"/>
          </a:p>
          <a:p>
            <a:pPr lvl="1"/>
            <a:r>
              <a:rPr lang="cs-CZ" dirty="0"/>
              <a:t>RELATIVNĚ URČITÉ</a:t>
            </a:r>
          </a:p>
          <a:p>
            <a:pPr lvl="2"/>
            <a:r>
              <a:rPr lang="cs-CZ" dirty="0"/>
              <a:t>Většina právních pojmů </a:t>
            </a:r>
          </a:p>
          <a:p>
            <a:pPr lvl="2"/>
            <a:r>
              <a:rPr lang="cs-CZ" dirty="0"/>
              <a:t>Náleží sem i pojmy, které mají legální definice či pojmy zcela ustálené pro obor právního myšlení</a:t>
            </a:r>
          </a:p>
          <a:p>
            <a:pPr lvl="1"/>
            <a:r>
              <a:rPr lang="cs-CZ" dirty="0"/>
              <a:t>NEURČITÉ</a:t>
            </a:r>
          </a:p>
          <a:p>
            <a:pPr lvl="2"/>
            <a:r>
              <a:rPr lang="cs-CZ" dirty="0"/>
              <a:t>Specifický případ neurčitosti v právní komunikaci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7A790B-D8F0-4A96-A803-773D30642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3170B-0D82-4FD6-9E4C-FEA1E8FAEA1E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2040722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008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lona_00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Sablona_008</Template>
  <TotalTime>372</TotalTime>
  <Words>2099</Words>
  <Application>Microsoft Office PowerPoint</Application>
  <PresentationFormat>Předvádění na obrazovce (4:3)</PresentationFormat>
  <Paragraphs>231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Arial</vt:lpstr>
      <vt:lpstr>Tahoma</vt:lpstr>
      <vt:lpstr>Sablona_008</vt:lpstr>
      <vt:lpstr>Sablona_002</vt:lpstr>
      <vt:lpstr>Právní pojem a jeho struktura.</vt:lpstr>
      <vt:lpstr>Právní jazyk, nebo právní jazyky? </vt:lpstr>
      <vt:lpstr>Pojem</vt:lpstr>
      <vt:lpstr>Současné filosoficko-právní náhledy</vt:lpstr>
      <vt:lpstr>Právní pojem a jeho struktura I.</vt:lpstr>
      <vt:lpstr>Právní pojem a jeho struktura II.</vt:lpstr>
      <vt:lpstr>Právní pojem a jeho struktura III.</vt:lpstr>
      <vt:lpstr>Neurčitost v jazyce</vt:lpstr>
      <vt:lpstr>Neurčitost v právním jazyce</vt:lpstr>
      <vt:lpstr>Neurčitost právních pojmů </vt:lpstr>
      <vt:lpstr>Řešení neurčitosti právních pojmů </vt:lpstr>
      <vt:lpstr>Kategorizace (třídění) právních pojmů I.</vt:lpstr>
      <vt:lpstr>Kategorizace (třídění) právních pojmů II.</vt:lpstr>
      <vt:lpstr>Právní pojem a právní termín</vt:lpstr>
      <vt:lpstr>Sémantické pole právních pojmů</vt:lpstr>
      <vt:lpstr>Právní argumentace a právní pojmy I.</vt:lpstr>
      <vt:lpstr>Právní argumentace a právní pojmy II.</vt:lpstr>
      <vt:lpstr>Struktura právní argumentace</vt:lpstr>
      <vt:lpstr>Struktura argumentu v právní argumentaci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 user</dc:creator>
  <cp:lastModifiedBy>Lukáš Hlouch</cp:lastModifiedBy>
  <cp:revision>28</cp:revision>
  <dcterms:created xsi:type="dcterms:W3CDTF">2011-02-09T13:14:16Z</dcterms:created>
  <dcterms:modified xsi:type="dcterms:W3CDTF">2021-04-03T07:55:26Z</dcterms:modified>
</cp:coreProperties>
</file>