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1" r:id="rId3"/>
    <p:sldId id="262" r:id="rId4"/>
    <p:sldId id="264" r:id="rId5"/>
    <p:sldId id="269" r:id="rId6"/>
    <p:sldId id="263" r:id="rId7"/>
    <p:sldId id="265" r:id="rId8"/>
    <p:sldId id="266" r:id="rId9"/>
    <p:sldId id="267" r:id="rId10"/>
    <p:sldId id="268" r:id="rId11"/>
    <p:sldId id="270" r:id="rId12"/>
    <p:sldId id="271" r:id="rId13"/>
    <p:sldId id="272" r:id="rId14"/>
    <p:sldId id="273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2BF9CE-87D3-49BB-8D3D-B3A6CD4A807A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411C-3FA2-4FE3-A5EC-12294F36317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601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411C-3FA2-4FE3-A5EC-12294F363172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031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585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6659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91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94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504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130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4173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8803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8899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3595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635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F9B0E-F76B-403F-8851-B0E3ABA027A8}" type="datetimeFigureOut">
              <a:rPr lang="cs-CZ" smtClean="0"/>
              <a:t>05.03.2024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9CC75-39F9-4753-9843-A01B4AF92F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978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720079"/>
          </a:xfrm>
        </p:spPr>
        <p:txBody>
          <a:bodyPr>
            <a:normAutofit fontScale="90000"/>
          </a:bodyPr>
          <a:lstStyle/>
          <a:p>
            <a:r>
              <a:rPr lang="cs-CZ" dirty="0" err="1">
                <a:solidFill>
                  <a:srgbClr val="FF0000"/>
                </a:solidFill>
              </a:rPr>
              <a:t>Imperativos</a:t>
            </a:r>
            <a:r>
              <a:rPr lang="cs-CZ" dirty="0">
                <a:solidFill>
                  <a:srgbClr val="FF0000"/>
                </a:solidFill>
              </a:rPr>
              <a:t> – </a:t>
            </a:r>
            <a:r>
              <a:rPr lang="cs-CZ" i="1" dirty="0">
                <a:solidFill>
                  <a:srgbClr val="FF0000"/>
                </a:solidFill>
              </a:rPr>
              <a:t>rozkazy/ zákazy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908720"/>
            <a:ext cx="8064896" cy="5832648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solidFill>
                  <a:srgbClr val="FF0000"/>
                </a:solidFill>
              </a:rPr>
              <a:t>HABLAR                                              COMER                             VIVIR</a:t>
            </a: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es-DO" sz="2000" dirty="0">
              <a:solidFill>
                <a:srgbClr val="FF0000"/>
              </a:solidFill>
            </a:endParaRP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3E8F6B5C-1271-4F2B-9441-BD0BBD4E1F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780663"/>
              </p:ext>
            </p:extLst>
          </p:nvPr>
        </p:nvGraphicFramePr>
        <p:xfrm>
          <a:off x="323529" y="1647711"/>
          <a:ext cx="8496944" cy="25938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07020">
                  <a:extLst>
                    <a:ext uri="{9D8B030D-6E8A-4147-A177-3AD203B41FA5}">
                      <a16:colId xmlns:a16="http://schemas.microsoft.com/office/drawing/2014/main" val="3297026593"/>
                    </a:ext>
                  </a:extLst>
                </a:gridCol>
                <a:gridCol w="1251834">
                  <a:extLst>
                    <a:ext uri="{9D8B030D-6E8A-4147-A177-3AD203B41FA5}">
                      <a16:colId xmlns:a16="http://schemas.microsoft.com/office/drawing/2014/main" val="3280555398"/>
                    </a:ext>
                  </a:extLst>
                </a:gridCol>
                <a:gridCol w="1207618">
                  <a:extLst>
                    <a:ext uri="{9D8B030D-6E8A-4147-A177-3AD203B41FA5}">
                      <a16:colId xmlns:a16="http://schemas.microsoft.com/office/drawing/2014/main" val="3409543007"/>
                    </a:ext>
                  </a:extLst>
                </a:gridCol>
                <a:gridCol w="1207618">
                  <a:extLst>
                    <a:ext uri="{9D8B030D-6E8A-4147-A177-3AD203B41FA5}">
                      <a16:colId xmlns:a16="http://schemas.microsoft.com/office/drawing/2014/main" val="3650588825"/>
                    </a:ext>
                  </a:extLst>
                </a:gridCol>
                <a:gridCol w="1207618">
                  <a:extLst>
                    <a:ext uri="{9D8B030D-6E8A-4147-A177-3AD203B41FA5}">
                      <a16:colId xmlns:a16="http://schemas.microsoft.com/office/drawing/2014/main" val="1614323588"/>
                    </a:ext>
                  </a:extLst>
                </a:gridCol>
                <a:gridCol w="1207618">
                  <a:extLst>
                    <a:ext uri="{9D8B030D-6E8A-4147-A177-3AD203B41FA5}">
                      <a16:colId xmlns:a16="http://schemas.microsoft.com/office/drawing/2014/main" val="1875430752"/>
                    </a:ext>
                  </a:extLst>
                </a:gridCol>
                <a:gridCol w="1207618">
                  <a:extLst>
                    <a:ext uri="{9D8B030D-6E8A-4147-A177-3AD203B41FA5}">
                      <a16:colId xmlns:a16="http://schemas.microsoft.com/office/drawing/2014/main" val="1206152134"/>
                    </a:ext>
                  </a:extLst>
                </a:gridCol>
              </a:tblGrid>
              <a:tr h="506640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TÚ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>
                          <a:solidFill>
                            <a:schemeClr val="tx1"/>
                          </a:solidFill>
                          <a:effectLst/>
                        </a:rPr>
                        <a:t>HABL</a:t>
                      </a:r>
                      <a:endParaRPr lang="cs-CZ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NO HABL</a:t>
                      </a:r>
                      <a:endParaRPr lang="cs-CZ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>
                          <a:solidFill>
                            <a:schemeClr val="tx1"/>
                          </a:solidFill>
                          <a:effectLst/>
                        </a:rPr>
                        <a:t>COM</a:t>
                      </a:r>
                      <a:endParaRPr lang="cs-CZ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NO COM</a:t>
                      </a:r>
                      <a:endParaRPr lang="cs-CZ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>
                          <a:solidFill>
                            <a:schemeClr val="tx1"/>
                          </a:solidFill>
                          <a:effectLst/>
                        </a:rPr>
                        <a:t>VIV</a:t>
                      </a:r>
                      <a:endParaRPr lang="cs-CZ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NO VIV</a:t>
                      </a:r>
                      <a:endParaRPr lang="cs-CZ" sz="1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2636412880"/>
                  </a:ext>
                </a:extLst>
              </a:tr>
              <a:tr h="619228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ÉL/ELLA/USTED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effectLst/>
                        </a:rPr>
                        <a:t>HABL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effectLst/>
                        </a:rPr>
                        <a:t>NO HABL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COM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effectLst/>
                        </a:rPr>
                        <a:t>NO COM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VIV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VIV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734003339"/>
                  </a:ext>
                </a:extLst>
              </a:tr>
              <a:tr h="398561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NOSOTROS/AS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HABL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HABL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COM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COM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VIV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VIV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426558596"/>
                  </a:ext>
                </a:extLst>
              </a:tr>
              <a:tr h="398561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VOSOTROS/AS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HABL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HABL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COM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COM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VIV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VIV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2633350866"/>
                  </a:ext>
                </a:extLst>
              </a:tr>
              <a:tr h="398561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effectLst/>
                        </a:rPr>
                        <a:t>ELLOS/AS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HABL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HABL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COM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NO COM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effectLst/>
                        </a:rPr>
                        <a:t>VIV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effectLst/>
                        </a:rPr>
                        <a:t>NO VIV</a:t>
                      </a: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637577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9527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400" dirty="0" err="1">
                <a:solidFill>
                  <a:schemeClr val="accent6">
                    <a:lumMod val="75000"/>
                  </a:schemeClr>
                </a:solidFill>
              </a:rPr>
              <a:t>Imperativos</a:t>
            </a:r>
            <a:r>
              <a:rPr lang="cs-CZ" sz="44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cs-CZ" sz="4400" i="1" dirty="0">
                <a:solidFill>
                  <a:schemeClr val="accent6">
                    <a:lumMod val="75000"/>
                  </a:schemeClr>
                </a:solidFill>
              </a:rPr>
              <a:t>rozkazy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5</a:t>
            </a:r>
            <a:r>
              <a:rPr lang="es-BO" sz="1800" b="1" dirty="0">
                <a:solidFill>
                  <a:schemeClr val="accent1"/>
                </a:solidFill>
              </a:rPr>
              <a:t>.Completa los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siguientes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consejos</a:t>
            </a:r>
            <a:r>
              <a:rPr lang="cs-CZ" sz="1800" b="1" dirty="0">
                <a:solidFill>
                  <a:schemeClr val="accent1"/>
                </a:solidFill>
              </a:rPr>
              <a:t> para </a:t>
            </a:r>
            <a:r>
              <a:rPr lang="cs-CZ" sz="1800" b="1" dirty="0" err="1">
                <a:solidFill>
                  <a:schemeClr val="accent1"/>
                </a:solidFill>
              </a:rPr>
              <a:t>aumentar</a:t>
            </a:r>
            <a:r>
              <a:rPr lang="cs-CZ" sz="1800" b="1" dirty="0">
                <a:solidFill>
                  <a:schemeClr val="accent1"/>
                </a:solidFill>
              </a:rPr>
              <a:t> el </a:t>
            </a:r>
            <a:r>
              <a:rPr lang="cs-CZ" sz="1800" b="1" dirty="0" err="1">
                <a:solidFill>
                  <a:schemeClr val="accent1"/>
                </a:solidFill>
              </a:rPr>
              <a:t>éxito</a:t>
            </a:r>
            <a:r>
              <a:rPr lang="cs-CZ" sz="1800" b="1" dirty="0">
                <a:solidFill>
                  <a:schemeClr val="accent1"/>
                </a:solidFill>
              </a:rPr>
              <a:t> en la </a:t>
            </a:r>
            <a:r>
              <a:rPr lang="cs-CZ" sz="1800" b="1" dirty="0" err="1">
                <a:solidFill>
                  <a:schemeClr val="accent1"/>
                </a:solidFill>
              </a:rPr>
              <a:t>contratación</a:t>
            </a:r>
            <a:r>
              <a:rPr lang="cs-CZ" sz="1800" b="1" dirty="0">
                <a:solidFill>
                  <a:schemeClr val="accent1"/>
                </a:solidFill>
              </a:rPr>
              <a:t> – la </a:t>
            </a:r>
            <a:r>
              <a:rPr lang="cs-CZ" sz="1800" b="1" dirty="0" err="1">
                <a:solidFill>
                  <a:schemeClr val="accent1"/>
                </a:solidFill>
              </a:rPr>
              <a:t>tercera</a:t>
            </a:r>
            <a:r>
              <a:rPr lang="cs-CZ" sz="1800" b="1" dirty="0">
                <a:solidFill>
                  <a:schemeClr val="accent1"/>
                </a:solidFill>
              </a:rPr>
              <a:t> persona </a:t>
            </a:r>
            <a:r>
              <a:rPr lang="cs-CZ" sz="1800" b="1" dirty="0" err="1">
                <a:solidFill>
                  <a:schemeClr val="accent1"/>
                </a:solidFill>
              </a:rPr>
              <a:t>del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singular</a:t>
            </a:r>
            <a:r>
              <a:rPr lang="cs-CZ" sz="1800" b="1" dirty="0">
                <a:solidFill>
                  <a:schemeClr val="accent1"/>
                </a:solidFill>
              </a:rPr>
              <a:t> (= </a:t>
            </a:r>
            <a:r>
              <a:rPr lang="cs-CZ" sz="1800" b="1" dirty="0" err="1">
                <a:solidFill>
                  <a:schemeClr val="accent1"/>
                </a:solidFill>
              </a:rPr>
              <a:t>usted</a:t>
            </a:r>
            <a:r>
              <a:rPr lang="cs-CZ" sz="1800" b="1" dirty="0">
                <a:solidFill>
                  <a:schemeClr val="accent1"/>
                </a:solidFill>
              </a:rPr>
              <a:t>).</a:t>
            </a:r>
          </a:p>
          <a:p>
            <a:pPr marL="0" indent="0">
              <a:buNone/>
            </a:pPr>
            <a:endParaRPr lang="cs-CZ" sz="1800" b="1" dirty="0">
              <a:solidFill>
                <a:schemeClr val="accent1"/>
              </a:solidFill>
            </a:endParaRPr>
          </a:p>
          <a:p>
            <a:pPr>
              <a:buAutoNum type="arabicPeriod"/>
            </a:pPr>
            <a:r>
              <a:rPr lang="cs-CZ" sz="1800" dirty="0"/>
              <a:t>(</a:t>
            </a:r>
            <a:r>
              <a:rPr lang="cs-CZ" sz="1800" dirty="0" err="1"/>
              <a:t>Definir</a:t>
            </a:r>
            <a:r>
              <a:rPr lang="cs-CZ" sz="1800" dirty="0"/>
              <a:t>)………………………..los </a:t>
            </a:r>
            <a:r>
              <a:rPr lang="cs-CZ" sz="1800" dirty="0" err="1"/>
              <a:t>objetivos</a:t>
            </a:r>
            <a:r>
              <a:rPr lang="cs-CZ" sz="1800" dirty="0"/>
              <a:t> </a:t>
            </a:r>
            <a:r>
              <a:rPr lang="cs-CZ" sz="1800" dirty="0" err="1"/>
              <a:t>del</a:t>
            </a:r>
            <a:r>
              <a:rPr lang="cs-CZ" sz="1800" dirty="0"/>
              <a:t> </a:t>
            </a:r>
            <a:r>
              <a:rPr lang="cs-CZ" sz="1800" dirty="0" err="1"/>
              <a:t>puesto</a:t>
            </a:r>
            <a:r>
              <a:rPr lang="cs-CZ" sz="1800" dirty="0"/>
              <a:t>.</a:t>
            </a:r>
          </a:p>
          <a:p>
            <a:pPr>
              <a:buAutoNum type="arabicPeriod"/>
            </a:pPr>
            <a:r>
              <a:rPr lang="cs-CZ" sz="1800" dirty="0"/>
              <a:t>(</a:t>
            </a:r>
            <a:r>
              <a:rPr lang="cs-CZ" sz="1800" dirty="0" err="1"/>
              <a:t>Hacer</a:t>
            </a:r>
            <a:r>
              <a:rPr lang="cs-CZ" sz="1800" dirty="0"/>
              <a:t>)………………….una </a:t>
            </a:r>
            <a:r>
              <a:rPr lang="cs-CZ" sz="1800" dirty="0" err="1"/>
              <a:t>lista</a:t>
            </a:r>
            <a:r>
              <a:rPr lang="cs-CZ" sz="1800" dirty="0"/>
              <a:t> de </a:t>
            </a:r>
            <a:r>
              <a:rPr lang="cs-CZ" sz="1800" dirty="0" err="1"/>
              <a:t>cinco</a:t>
            </a:r>
            <a:r>
              <a:rPr lang="cs-CZ" sz="1800" dirty="0"/>
              <a:t> </a:t>
            </a:r>
            <a:r>
              <a:rPr lang="cs-CZ" sz="1800" dirty="0" err="1"/>
              <a:t>objetivos</a:t>
            </a:r>
            <a:r>
              <a:rPr lang="cs-CZ" sz="1800" dirty="0"/>
              <a:t> </a:t>
            </a:r>
            <a:r>
              <a:rPr lang="cs-CZ" sz="1800" dirty="0" err="1"/>
              <a:t>clave</a:t>
            </a:r>
            <a:r>
              <a:rPr lang="cs-CZ" sz="1800" dirty="0"/>
              <a:t> </a:t>
            </a:r>
            <a:r>
              <a:rPr lang="cs-CZ" sz="1800" dirty="0" err="1"/>
              <a:t>del</a:t>
            </a:r>
            <a:r>
              <a:rPr lang="cs-CZ" sz="1800" dirty="0"/>
              <a:t> </a:t>
            </a:r>
            <a:r>
              <a:rPr lang="cs-CZ" sz="1800" dirty="0" err="1"/>
              <a:t>puesto</a:t>
            </a:r>
            <a:r>
              <a:rPr lang="cs-CZ" sz="1800" dirty="0"/>
              <a:t>.</a:t>
            </a:r>
          </a:p>
          <a:p>
            <a:pPr>
              <a:buAutoNum type="arabicPeriod"/>
            </a:pPr>
            <a:r>
              <a:rPr lang="cs-CZ" sz="1800" dirty="0"/>
              <a:t>(</a:t>
            </a:r>
            <a:r>
              <a:rPr lang="cs-CZ" sz="1800" dirty="0" err="1"/>
              <a:t>Preparar</a:t>
            </a:r>
            <a:r>
              <a:rPr lang="cs-CZ" sz="1800" dirty="0"/>
              <a:t>)……………….una </a:t>
            </a:r>
            <a:r>
              <a:rPr lang="cs-CZ" sz="1800" dirty="0" err="1"/>
              <a:t>descripción</a:t>
            </a:r>
            <a:r>
              <a:rPr lang="cs-CZ" sz="1800" dirty="0"/>
              <a:t> </a:t>
            </a:r>
            <a:r>
              <a:rPr lang="cs-CZ" sz="1800" dirty="0" err="1"/>
              <a:t>amplia</a:t>
            </a:r>
            <a:r>
              <a:rPr lang="cs-CZ" sz="1800" dirty="0"/>
              <a:t> de las </a:t>
            </a:r>
            <a:r>
              <a:rPr lang="cs-CZ" sz="1800" dirty="0" err="1"/>
              <a:t>tareas</a:t>
            </a:r>
            <a:r>
              <a:rPr lang="cs-CZ" sz="1800" dirty="0"/>
              <a:t> </a:t>
            </a:r>
            <a:r>
              <a:rPr lang="cs-CZ" sz="1800" dirty="0" err="1"/>
              <a:t>asociadas</a:t>
            </a:r>
            <a:r>
              <a:rPr lang="cs-CZ" sz="1800" dirty="0"/>
              <a:t> al </a:t>
            </a:r>
            <a:r>
              <a:rPr lang="cs-CZ" sz="1800" dirty="0" err="1"/>
              <a:t>puesto</a:t>
            </a:r>
            <a:r>
              <a:rPr lang="cs-CZ" sz="1800" dirty="0"/>
              <a:t>.</a:t>
            </a:r>
          </a:p>
          <a:p>
            <a:pPr>
              <a:buAutoNum type="arabicPeriod"/>
            </a:pPr>
            <a:r>
              <a:rPr lang="cs-CZ" sz="1800" dirty="0"/>
              <a:t>(</a:t>
            </a:r>
            <a:r>
              <a:rPr lang="cs-CZ" sz="1800" dirty="0" err="1"/>
              <a:t>Usar</a:t>
            </a:r>
            <a:r>
              <a:rPr lang="cs-CZ" sz="1800" dirty="0"/>
              <a:t>)……………….una </a:t>
            </a:r>
            <a:r>
              <a:rPr lang="cs-CZ" sz="1800" dirty="0" err="1"/>
              <a:t>amplia</a:t>
            </a:r>
            <a:r>
              <a:rPr lang="cs-CZ" sz="1800" dirty="0"/>
              <a:t> base de </a:t>
            </a:r>
            <a:r>
              <a:rPr lang="cs-CZ" sz="1800" dirty="0" err="1"/>
              <a:t>recursos</a:t>
            </a:r>
            <a:r>
              <a:rPr lang="cs-CZ" sz="1800" dirty="0"/>
              <a:t> para </a:t>
            </a:r>
            <a:r>
              <a:rPr lang="cs-CZ" sz="1800" dirty="0" err="1"/>
              <a:t>encontrar</a:t>
            </a:r>
            <a:r>
              <a:rPr lang="cs-CZ" sz="1800" dirty="0"/>
              <a:t> </a:t>
            </a:r>
            <a:r>
              <a:rPr lang="cs-CZ" sz="1800" dirty="0" err="1"/>
              <a:t>un</a:t>
            </a:r>
            <a:r>
              <a:rPr lang="cs-CZ" sz="1800" dirty="0"/>
              <a:t> </a:t>
            </a:r>
            <a:r>
              <a:rPr lang="cs-CZ" sz="1800" dirty="0" err="1"/>
              <a:t>número</a:t>
            </a:r>
            <a:r>
              <a:rPr lang="cs-CZ" sz="1800" dirty="0"/>
              <a:t> </a:t>
            </a:r>
            <a:r>
              <a:rPr lang="cs-CZ" sz="1800" dirty="0" err="1"/>
              <a:t>suficiente</a:t>
            </a:r>
            <a:r>
              <a:rPr lang="cs-CZ" sz="1800" dirty="0"/>
              <a:t> de </a:t>
            </a:r>
            <a:r>
              <a:rPr lang="cs-CZ" sz="1800" dirty="0" err="1"/>
              <a:t>candidatos</a:t>
            </a:r>
            <a:r>
              <a:rPr lang="cs-CZ" sz="1800" dirty="0"/>
              <a:t>.</a:t>
            </a:r>
          </a:p>
          <a:p>
            <a:pPr>
              <a:buAutoNum type="arabicPeriod"/>
            </a:pPr>
            <a:r>
              <a:rPr lang="cs-CZ" sz="1800" dirty="0"/>
              <a:t>(</a:t>
            </a:r>
            <a:r>
              <a:rPr lang="cs-CZ" sz="1800" dirty="0" err="1"/>
              <a:t>Preguntar</a:t>
            </a:r>
            <a:r>
              <a:rPr lang="cs-CZ" sz="1800" dirty="0"/>
              <a:t>)…………………..a </a:t>
            </a:r>
            <a:r>
              <a:rPr lang="cs-CZ" sz="1800" dirty="0" err="1"/>
              <a:t>todos</a:t>
            </a:r>
            <a:r>
              <a:rPr lang="cs-CZ" sz="1800" dirty="0"/>
              <a:t> los </a:t>
            </a:r>
            <a:r>
              <a:rPr lang="cs-CZ" sz="1800" dirty="0" err="1"/>
              <a:t>candidatos</a:t>
            </a:r>
            <a:r>
              <a:rPr lang="cs-CZ" sz="1800" dirty="0"/>
              <a:t> </a:t>
            </a:r>
            <a:r>
              <a:rPr lang="cs-CZ" sz="1800" dirty="0" err="1"/>
              <a:t>lo</a:t>
            </a:r>
            <a:r>
              <a:rPr lang="cs-CZ" sz="1800" dirty="0"/>
              <a:t> </a:t>
            </a:r>
            <a:r>
              <a:rPr lang="cs-CZ" sz="1800" dirty="0" err="1"/>
              <a:t>mismo</a:t>
            </a:r>
            <a:r>
              <a:rPr lang="cs-CZ" sz="1800" dirty="0"/>
              <a:t>.</a:t>
            </a:r>
          </a:p>
          <a:p>
            <a:pPr>
              <a:buAutoNum type="arabicPeriod"/>
            </a:pPr>
            <a:r>
              <a:rPr lang="cs-CZ" sz="1800" dirty="0"/>
              <a:t>(</a:t>
            </a:r>
            <a:r>
              <a:rPr lang="cs-CZ" sz="1800" dirty="0" err="1"/>
              <a:t>Verificar</a:t>
            </a:r>
            <a:r>
              <a:rPr lang="cs-CZ" sz="1800" dirty="0"/>
              <a:t>)……………………..las </a:t>
            </a:r>
            <a:r>
              <a:rPr lang="cs-CZ" sz="1800" dirty="0" err="1"/>
              <a:t>referencias</a:t>
            </a:r>
            <a:r>
              <a:rPr lang="cs-CZ" sz="1800" dirty="0"/>
              <a:t> y las </a:t>
            </a:r>
            <a:r>
              <a:rPr lang="cs-CZ" sz="1800" dirty="0" err="1"/>
              <a:t>acreditaciones</a:t>
            </a:r>
            <a:r>
              <a:rPr lang="cs-CZ" sz="1800" dirty="0"/>
              <a:t> de </a:t>
            </a:r>
            <a:r>
              <a:rPr lang="cs-CZ" sz="1800" dirty="0" err="1"/>
              <a:t>estudios</a:t>
            </a:r>
            <a:r>
              <a:rPr lang="cs-CZ" sz="1800" dirty="0"/>
              <a:t>.</a:t>
            </a:r>
          </a:p>
          <a:p>
            <a:pPr marL="0" indent="0">
              <a:buNone/>
            </a:pPr>
            <a:endParaRPr lang="es-BO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s-PE" sz="1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4006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82AAF3-2893-4D23-B7D8-AB704B3BD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4400" dirty="0" err="1">
                <a:solidFill>
                  <a:srgbClr val="FF0000"/>
                </a:solidFill>
              </a:rPr>
              <a:t>Imperativos</a:t>
            </a:r>
            <a:r>
              <a:rPr lang="cs-CZ" sz="4400" dirty="0">
                <a:solidFill>
                  <a:srgbClr val="FF0000"/>
                </a:solidFill>
              </a:rPr>
              <a:t> – </a:t>
            </a:r>
            <a:r>
              <a:rPr lang="cs-CZ" sz="4400" i="1" dirty="0">
                <a:solidFill>
                  <a:srgbClr val="FF0000"/>
                </a:solidFill>
              </a:rPr>
              <a:t>rozkazy/ zákazy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5FA457-CC87-4DBF-BA42-230FF3BBA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6166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PA" sz="1600" b="1" dirty="0">
                <a:solidFill>
                  <a:srgbClr val="FF0000"/>
                </a:solidFill>
              </a:rPr>
              <a:t>Imperativo negativo  + pronombres de OD y OI</a:t>
            </a:r>
          </a:p>
          <a:p>
            <a:pPr marL="0" indent="0">
              <a:buNone/>
            </a:pPr>
            <a:r>
              <a:rPr lang="es-PA" sz="1600" b="1" dirty="0">
                <a:solidFill>
                  <a:srgbClr val="FF0000"/>
                </a:solidFill>
              </a:rPr>
              <a:t>Imperativo afirmativo + pronombres de OD y OI</a:t>
            </a:r>
          </a:p>
          <a:p>
            <a:pPr marL="0" indent="0">
              <a:buNone/>
            </a:pPr>
            <a:endParaRPr lang="es-PA" sz="1600" dirty="0"/>
          </a:p>
          <a:p>
            <a:pPr marL="0" indent="0">
              <a:buNone/>
            </a:pPr>
            <a:r>
              <a:rPr lang="es-PA" sz="1600" dirty="0"/>
              <a:t>No + OD + imperativo negativo: </a:t>
            </a:r>
            <a:r>
              <a:rPr lang="es-PA" sz="1600" i="1" dirty="0"/>
              <a:t>Es un t</a:t>
            </a:r>
            <a:r>
              <a:rPr lang="cs-CZ" sz="1600" i="1" dirty="0"/>
              <a:t>e</a:t>
            </a:r>
            <a:r>
              <a:rPr lang="es-PA" sz="1600" i="1" dirty="0"/>
              <a:t>ma delicado</a:t>
            </a:r>
            <a:r>
              <a:rPr lang="es-PA" sz="1600" dirty="0"/>
              <a:t>.</a:t>
            </a:r>
          </a:p>
          <a:p>
            <a:pPr marL="0" indent="0">
              <a:buNone/>
            </a:pPr>
            <a:r>
              <a:rPr lang="es-PA" sz="1600" dirty="0"/>
              <a:t>                                                         </a:t>
            </a:r>
            <a:r>
              <a:rPr lang="es-PA" sz="1600" i="1" dirty="0"/>
              <a:t>No </a:t>
            </a:r>
            <a:r>
              <a:rPr lang="es-PA" sz="1600" i="1" u="sng" dirty="0">
                <a:solidFill>
                  <a:srgbClr val="FF0000"/>
                </a:solidFill>
              </a:rPr>
              <a:t>lo</a:t>
            </a:r>
            <a:r>
              <a:rPr lang="es-PA" sz="1600" i="1" dirty="0"/>
              <a:t> comentes noc nadie.</a:t>
            </a:r>
          </a:p>
          <a:p>
            <a:pPr marL="0" indent="0">
              <a:buNone/>
            </a:pPr>
            <a:r>
              <a:rPr lang="es-PA" sz="1600" dirty="0"/>
              <a:t>Imperativo afirmativo + OD: </a:t>
            </a:r>
            <a:r>
              <a:rPr lang="cs-CZ" sz="1600" dirty="0">
                <a:solidFill>
                  <a:srgbClr val="FF0000"/>
                </a:solidFill>
              </a:rPr>
              <a:t>Co</a:t>
            </a:r>
            <a:r>
              <a:rPr lang="es-PA" sz="1600" dirty="0">
                <a:solidFill>
                  <a:srgbClr val="FF0000"/>
                </a:solidFill>
              </a:rPr>
              <a:t>méntalo</a:t>
            </a:r>
            <a:r>
              <a:rPr lang="es-PA" sz="1600" dirty="0"/>
              <a:t>.</a:t>
            </a:r>
          </a:p>
          <a:p>
            <a:pPr marL="0" indent="0">
              <a:buNone/>
            </a:pPr>
            <a:r>
              <a:rPr lang="es-PA" sz="1600" dirty="0"/>
              <a:t>No + OI + imperativo negativo: </a:t>
            </a:r>
            <a:r>
              <a:rPr lang="es-PA" sz="1600" i="1" dirty="0"/>
              <a:t>No </a:t>
            </a:r>
            <a:r>
              <a:rPr lang="es-PA" sz="1600" b="1" i="1" dirty="0">
                <a:solidFill>
                  <a:srgbClr val="FF0000"/>
                </a:solidFill>
              </a:rPr>
              <a:t>le</a:t>
            </a:r>
            <a:r>
              <a:rPr lang="es-PA" sz="1600" i="1" dirty="0"/>
              <a:t> comentes el t</a:t>
            </a:r>
            <a:r>
              <a:rPr lang="cs-CZ" sz="1600" i="1" dirty="0"/>
              <a:t>e</a:t>
            </a:r>
            <a:r>
              <a:rPr lang="es-PA" sz="1600" i="1" dirty="0"/>
              <a:t>ma al supervisor.</a:t>
            </a:r>
          </a:p>
          <a:p>
            <a:pPr marL="0" indent="0">
              <a:buNone/>
            </a:pPr>
            <a:r>
              <a:rPr lang="es-PA" sz="1600" dirty="0"/>
              <a:t>Imperativo afirmativo + OI: </a:t>
            </a:r>
            <a:r>
              <a:rPr lang="es-PA" sz="1600" i="1" dirty="0">
                <a:solidFill>
                  <a:srgbClr val="FF0000"/>
                </a:solidFill>
              </a:rPr>
              <a:t>Coméntale</a:t>
            </a:r>
            <a:r>
              <a:rPr lang="es-PA" sz="1600" i="1" dirty="0"/>
              <a:t> el t</a:t>
            </a:r>
            <a:r>
              <a:rPr lang="cs-CZ" sz="1600" i="1" dirty="0"/>
              <a:t>e</a:t>
            </a:r>
            <a:r>
              <a:rPr lang="es-PA" sz="1600" i="1" dirty="0"/>
              <a:t>ma.</a:t>
            </a:r>
          </a:p>
          <a:p>
            <a:pPr marL="0" indent="0">
              <a:buNone/>
            </a:pPr>
            <a:r>
              <a:rPr lang="es-PA" sz="1600" dirty="0"/>
              <a:t>No + OI + OD + imperativo negativo: </a:t>
            </a:r>
            <a:r>
              <a:rPr lang="es-PA" sz="1600" i="1" dirty="0"/>
              <a:t>No </a:t>
            </a:r>
            <a:r>
              <a:rPr lang="es-PA" sz="1600" i="1" u="sng" dirty="0">
                <a:solidFill>
                  <a:srgbClr val="FF0000"/>
                </a:solidFill>
              </a:rPr>
              <a:t>se</a:t>
            </a:r>
            <a:r>
              <a:rPr lang="es-PA" sz="1600" i="1" dirty="0">
                <a:solidFill>
                  <a:srgbClr val="FF0000"/>
                </a:solidFill>
              </a:rPr>
              <a:t> </a:t>
            </a:r>
            <a:r>
              <a:rPr lang="es-PA" sz="1600" b="1" i="1" dirty="0">
                <a:solidFill>
                  <a:srgbClr val="FF0000"/>
                </a:solidFill>
              </a:rPr>
              <a:t>lo</a:t>
            </a:r>
            <a:r>
              <a:rPr lang="es-PA" sz="1600" i="1" dirty="0">
                <a:solidFill>
                  <a:srgbClr val="FF0000"/>
                </a:solidFill>
              </a:rPr>
              <a:t> </a:t>
            </a:r>
            <a:r>
              <a:rPr lang="es-PA" sz="1600" i="1" dirty="0"/>
              <a:t>comentes.</a:t>
            </a:r>
          </a:p>
          <a:p>
            <a:pPr marL="0" indent="0">
              <a:buNone/>
            </a:pPr>
            <a:r>
              <a:rPr lang="es-PA" sz="1600" dirty="0"/>
              <a:t>Imperativo afirmativo + OI + OD. </a:t>
            </a:r>
            <a:r>
              <a:rPr lang="es-PA" sz="1600" i="1" dirty="0"/>
              <a:t>Coménta</a:t>
            </a:r>
            <a:r>
              <a:rPr lang="es-PA" sz="1600" i="1" u="sng" dirty="0">
                <a:solidFill>
                  <a:srgbClr val="FF0000"/>
                </a:solidFill>
              </a:rPr>
              <a:t>se</a:t>
            </a:r>
            <a:r>
              <a:rPr lang="es-PA" sz="1600" b="1" i="1" dirty="0">
                <a:solidFill>
                  <a:srgbClr val="FF0000"/>
                </a:solidFill>
              </a:rPr>
              <a:t>lo</a:t>
            </a:r>
            <a:r>
              <a:rPr lang="es-PA" sz="1600" i="1" dirty="0"/>
              <a:t>.</a:t>
            </a:r>
            <a:endParaRPr lang="cs-CZ" sz="1600" i="1" dirty="0"/>
          </a:p>
          <a:p>
            <a:pPr marL="0" indent="0">
              <a:buNone/>
            </a:pPr>
            <a:endParaRPr lang="cs-CZ" sz="1600" i="1" dirty="0"/>
          </a:p>
          <a:p>
            <a:pPr marL="0" indent="0">
              <a:buNone/>
            </a:pPr>
            <a:r>
              <a:rPr lang="cs-CZ" sz="1600" b="1" dirty="0" err="1">
                <a:solidFill>
                  <a:schemeClr val="accent6">
                    <a:lumMod val="75000"/>
                  </a:schemeClr>
                </a:solidFill>
              </a:rPr>
              <a:t>Práctica</a:t>
            </a:r>
            <a:endParaRPr lang="cs-CZ" sz="16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1600" b="1" dirty="0">
                <a:solidFill>
                  <a:schemeClr val="accent1"/>
                </a:solidFill>
              </a:rPr>
              <a:t>6. </a:t>
            </a:r>
            <a:r>
              <a:rPr lang="cs-CZ" sz="1600" b="1" dirty="0" err="1">
                <a:solidFill>
                  <a:schemeClr val="accent1"/>
                </a:solidFill>
              </a:rPr>
              <a:t>Escribe</a:t>
            </a:r>
            <a:r>
              <a:rPr lang="cs-CZ" sz="1600" b="1" dirty="0">
                <a:solidFill>
                  <a:schemeClr val="accent1"/>
                </a:solidFill>
              </a:rPr>
              <a:t> los </a:t>
            </a:r>
            <a:r>
              <a:rPr lang="cs-CZ" sz="1600" b="1" dirty="0" err="1">
                <a:solidFill>
                  <a:schemeClr val="accent1"/>
                </a:solidFill>
              </a:rPr>
              <a:t>verbos</a:t>
            </a:r>
            <a:r>
              <a:rPr lang="cs-CZ" sz="1600" b="1" dirty="0">
                <a:solidFill>
                  <a:schemeClr val="accent1"/>
                </a:solidFill>
              </a:rPr>
              <a:t> </a:t>
            </a:r>
            <a:r>
              <a:rPr lang="cs-CZ" sz="1600" b="1" dirty="0" err="1">
                <a:solidFill>
                  <a:schemeClr val="accent1"/>
                </a:solidFill>
              </a:rPr>
              <a:t>subrayados</a:t>
            </a:r>
            <a:r>
              <a:rPr lang="cs-CZ" sz="1600" b="1" dirty="0">
                <a:solidFill>
                  <a:schemeClr val="accent1"/>
                </a:solidFill>
              </a:rPr>
              <a:t> en </a:t>
            </a:r>
            <a:r>
              <a:rPr lang="cs-CZ" sz="1600" b="1" dirty="0" err="1">
                <a:solidFill>
                  <a:schemeClr val="accent1"/>
                </a:solidFill>
              </a:rPr>
              <a:t>infinitivo</a:t>
            </a:r>
            <a:r>
              <a:rPr lang="cs-CZ" sz="1600" b="1" dirty="0">
                <a:solidFill>
                  <a:schemeClr val="accent1"/>
                </a:solidFill>
              </a:rPr>
              <a:t> con </a:t>
            </a:r>
            <a:r>
              <a:rPr lang="cs-CZ" sz="1600" b="1" dirty="0" err="1">
                <a:solidFill>
                  <a:schemeClr val="accent1"/>
                </a:solidFill>
              </a:rPr>
              <a:t>sus</a:t>
            </a:r>
            <a:r>
              <a:rPr lang="cs-CZ" sz="1600" b="1" dirty="0">
                <a:solidFill>
                  <a:schemeClr val="accent1"/>
                </a:solidFill>
              </a:rPr>
              <a:t> </a:t>
            </a:r>
            <a:r>
              <a:rPr lang="cs-CZ" sz="1600" b="1" dirty="0" err="1">
                <a:solidFill>
                  <a:schemeClr val="accent1"/>
                </a:solidFill>
              </a:rPr>
              <a:t>pronombres</a:t>
            </a:r>
            <a:r>
              <a:rPr lang="cs-CZ" sz="1600" b="1" dirty="0">
                <a:solidFill>
                  <a:schemeClr val="accent1"/>
                </a:solidFill>
              </a:rPr>
              <a:t> </a:t>
            </a:r>
            <a:r>
              <a:rPr lang="cs-CZ" sz="1600" b="1" dirty="0" err="1">
                <a:solidFill>
                  <a:schemeClr val="accent1"/>
                </a:solidFill>
              </a:rPr>
              <a:t>como</a:t>
            </a:r>
            <a:r>
              <a:rPr lang="cs-CZ" sz="1600" b="1" dirty="0">
                <a:solidFill>
                  <a:schemeClr val="accent1"/>
                </a:solidFill>
              </a:rPr>
              <a:t> en el </a:t>
            </a:r>
            <a:r>
              <a:rPr lang="cs-CZ" sz="1600" b="1" dirty="0" err="1">
                <a:solidFill>
                  <a:schemeClr val="accent1"/>
                </a:solidFill>
              </a:rPr>
              <a:t>modelo</a:t>
            </a:r>
            <a:r>
              <a:rPr lang="cs-CZ" sz="16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r>
              <a:rPr lang="es-CL" sz="1600" dirty="0"/>
              <a:t>1.No </a:t>
            </a:r>
            <a:r>
              <a:rPr lang="es-CL" sz="1600" u="sng" dirty="0"/>
              <a:t>te preocupes</a:t>
            </a:r>
            <a:r>
              <a:rPr lang="es-CL" sz="1600" dirty="0"/>
              <a:t>: </a:t>
            </a:r>
            <a:r>
              <a:rPr lang="es-CL" sz="1600" i="1" dirty="0"/>
              <a:t>no quiero procuparme</a:t>
            </a:r>
            <a:r>
              <a:rPr lang="es-CL" sz="1600" dirty="0"/>
              <a:t>.</a:t>
            </a:r>
          </a:p>
          <a:p>
            <a:pPr marL="0" indent="0">
              <a:buNone/>
            </a:pPr>
            <a:r>
              <a:rPr lang="es-CL" sz="1600" dirty="0"/>
              <a:t>2.No </a:t>
            </a:r>
            <a:r>
              <a:rPr lang="es-CL" sz="1600" u="sng" dirty="0"/>
              <a:t>lo hagas</a:t>
            </a:r>
            <a:r>
              <a:rPr lang="es-CL" sz="1600" dirty="0"/>
              <a:t>: </a:t>
            </a:r>
            <a:r>
              <a:rPr lang="es-CL" sz="1600" i="1" dirty="0"/>
              <a:t>no quiero……………………………. </a:t>
            </a:r>
            <a:r>
              <a:rPr lang="es-CL" sz="1600" dirty="0"/>
              <a:t>.</a:t>
            </a:r>
          </a:p>
          <a:p>
            <a:pPr marL="0" indent="0">
              <a:buNone/>
            </a:pPr>
            <a:r>
              <a:rPr lang="es-CL" sz="1600" dirty="0"/>
              <a:t>3.No </a:t>
            </a:r>
            <a:r>
              <a:rPr lang="es-CL" sz="1600" u="sng" dirty="0"/>
              <a:t>lo cojas</a:t>
            </a:r>
            <a:r>
              <a:rPr lang="es-CL" sz="1600" dirty="0"/>
              <a:t>: </a:t>
            </a:r>
            <a:r>
              <a:rPr lang="es-CL" sz="1600" i="1" dirty="0"/>
              <a:t>no quiero…………………………….. </a:t>
            </a:r>
            <a:r>
              <a:rPr lang="es-CL" sz="1600" dirty="0"/>
              <a:t>.</a:t>
            </a:r>
          </a:p>
          <a:p>
            <a:pPr marL="0" indent="0">
              <a:buNone/>
            </a:pPr>
            <a:r>
              <a:rPr lang="es-CL" sz="1600" dirty="0"/>
              <a:t>4.</a:t>
            </a:r>
            <a:r>
              <a:rPr lang="es-CL" sz="1600" u="sng" dirty="0"/>
              <a:t>Acércate</a:t>
            </a:r>
            <a:r>
              <a:rPr lang="es-CL" sz="1600" dirty="0"/>
              <a:t> (al micrófono): </a:t>
            </a:r>
            <a:r>
              <a:rPr lang="es-CL" sz="1600" i="1" dirty="0"/>
              <a:t>¿quieres………………………..?</a:t>
            </a:r>
          </a:p>
          <a:p>
            <a:pPr marL="0" indent="0">
              <a:buNone/>
            </a:pPr>
            <a:r>
              <a:rPr lang="es-CL" sz="1600" dirty="0"/>
              <a:t>5.</a:t>
            </a:r>
            <a:r>
              <a:rPr lang="es-CL" sz="1600" u="sng" dirty="0"/>
              <a:t>Tráele </a:t>
            </a:r>
            <a:r>
              <a:rPr lang="es-CL" sz="1600" dirty="0"/>
              <a:t>(un café): </a:t>
            </a:r>
            <a:r>
              <a:rPr lang="es-CL" sz="1600" i="1" dirty="0"/>
              <a:t>¿puedes……………………………?</a:t>
            </a:r>
          </a:p>
          <a:p>
            <a:pPr marL="0" indent="0">
              <a:buNone/>
            </a:pPr>
            <a:r>
              <a:rPr lang="es-CL" sz="1600" dirty="0"/>
              <a:t>6. </a:t>
            </a:r>
            <a:r>
              <a:rPr lang="es-CL" sz="1600" u="sng" dirty="0"/>
              <a:t>Sírvaselo:</a:t>
            </a:r>
            <a:r>
              <a:rPr lang="es-CL" sz="1600" dirty="0"/>
              <a:t> </a:t>
            </a:r>
            <a:r>
              <a:rPr lang="es-CL" sz="1600" i="1" dirty="0"/>
              <a:t>¿puede……………………………….?</a:t>
            </a:r>
          </a:p>
          <a:p>
            <a:pPr marL="0" indent="0">
              <a:buNone/>
            </a:pPr>
            <a:r>
              <a:rPr lang="es-CL" sz="1600" dirty="0"/>
              <a:t>7.No </a:t>
            </a:r>
            <a:r>
              <a:rPr lang="es-CL" sz="1600" u="sng" dirty="0"/>
              <a:t>se lo traigas caliente</a:t>
            </a:r>
            <a:r>
              <a:rPr lang="es-CL" sz="1600" dirty="0"/>
              <a:t>: </a:t>
            </a:r>
            <a:r>
              <a:rPr lang="es-CL" sz="1600" i="1" dirty="0"/>
              <a:t>¿puedes………………………………..frío?</a:t>
            </a:r>
          </a:p>
        </p:txBody>
      </p:sp>
    </p:spTree>
    <p:extLst>
      <p:ext uri="{BB962C8B-B14F-4D97-AF65-F5344CB8AC3E}">
        <p14:creationId xmlns:p14="http://schemas.microsoft.com/office/powerpoint/2010/main" val="2761736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400" dirty="0" err="1">
                <a:solidFill>
                  <a:schemeClr val="accent6">
                    <a:lumMod val="75000"/>
                  </a:schemeClr>
                </a:solidFill>
              </a:rPr>
              <a:t>Imperativos</a:t>
            </a:r>
            <a:r>
              <a:rPr lang="cs-CZ" sz="44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cs-CZ" sz="4400" i="1" dirty="0">
                <a:solidFill>
                  <a:schemeClr val="accent6">
                    <a:lumMod val="75000"/>
                  </a:schemeClr>
                </a:solidFill>
              </a:rPr>
              <a:t>rozkazy/ zákazy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7. </a:t>
            </a:r>
            <a:r>
              <a:rPr lang="cs-CZ" sz="1800" b="1" dirty="0" err="1">
                <a:solidFill>
                  <a:schemeClr val="accent1"/>
                </a:solidFill>
              </a:rPr>
              <a:t>Imperativos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negativos</a:t>
            </a:r>
            <a:r>
              <a:rPr lang="cs-CZ" sz="1800" b="1" dirty="0">
                <a:solidFill>
                  <a:schemeClr val="accent1"/>
                </a:solidFill>
              </a:rPr>
              <a:t> – </a:t>
            </a:r>
            <a:r>
              <a:rPr lang="cs-CZ" sz="1800" b="1" dirty="0" err="1">
                <a:solidFill>
                  <a:schemeClr val="accent1"/>
                </a:solidFill>
              </a:rPr>
              <a:t>escribe</a:t>
            </a:r>
            <a:r>
              <a:rPr lang="cs-CZ" sz="1800" b="1" dirty="0">
                <a:solidFill>
                  <a:schemeClr val="accent1"/>
                </a:solidFill>
              </a:rPr>
              <a:t> los </a:t>
            </a:r>
            <a:r>
              <a:rPr lang="cs-CZ" sz="1800" b="1" dirty="0" err="1">
                <a:solidFill>
                  <a:schemeClr val="accent1"/>
                </a:solidFill>
              </a:rPr>
              <a:t>siguientes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imperativos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afirmativos</a:t>
            </a:r>
            <a:r>
              <a:rPr lang="cs-CZ" sz="1800" b="1" dirty="0">
                <a:solidFill>
                  <a:schemeClr val="accent1"/>
                </a:solidFill>
              </a:rPr>
              <a:t> en </a:t>
            </a:r>
            <a:r>
              <a:rPr lang="cs-CZ" sz="1800" b="1" dirty="0" err="1">
                <a:solidFill>
                  <a:schemeClr val="accent1"/>
                </a:solidFill>
              </a:rPr>
              <a:t>negativos</a:t>
            </a:r>
            <a:r>
              <a:rPr lang="cs-CZ" sz="18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s-BO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s-PE" sz="1400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D087800-AD0A-40DF-84EE-DC64E989B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965994"/>
              </p:ext>
            </p:extLst>
          </p:nvPr>
        </p:nvGraphicFramePr>
        <p:xfrm>
          <a:off x="683568" y="1700808"/>
          <a:ext cx="7488832" cy="5109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>
                  <a:extLst>
                    <a:ext uri="{9D8B030D-6E8A-4147-A177-3AD203B41FA5}">
                      <a16:colId xmlns:a16="http://schemas.microsoft.com/office/drawing/2014/main" val="3026855782"/>
                    </a:ext>
                  </a:extLst>
                </a:gridCol>
                <a:gridCol w="3744416">
                  <a:extLst>
                    <a:ext uri="{9D8B030D-6E8A-4147-A177-3AD203B41FA5}">
                      <a16:colId xmlns:a16="http://schemas.microsoft.com/office/drawing/2014/main" val="2353424909"/>
                    </a:ext>
                  </a:extLst>
                </a:gridCol>
              </a:tblGrid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Imperativo </a:t>
                      </a:r>
                      <a:r>
                        <a:rPr lang="cs-CZ" dirty="0" err="1"/>
                        <a:t>afirmativo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Imperativo </a:t>
                      </a:r>
                      <a:r>
                        <a:rPr lang="cs-CZ" dirty="0" err="1"/>
                        <a:t>negativo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4359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 err="1"/>
                        <a:t>compra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tú</a:t>
                      </a:r>
                      <a:r>
                        <a:rPr lang="cs-CZ" dirty="0"/>
                        <a:t>)         </a:t>
                      </a:r>
                      <a:r>
                        <a:rPr lang="cs-CZ" i="1" dirty="0"/>
                        <a:t>No </a:t>
                      </a:r>
                      <a:r>
                        <a:rPr lang="cs-CZ" i="1" dirty="0" err="1"/>
                        <a:t>compres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457301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 err="1"/>
                        <a:t>escribe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Uds</a:t>
                      </a:r>
                      <a:r>
                        <a:rPr lang="cs-CZ" dirty="0"/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692661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vosotros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973929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 err="1"/>
                        <a:t>pon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él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652909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ellos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201073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 err="1"/>
                        <a:t>sal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tú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976115"/>
                  </a:ext>
                </a:extLst>
              </a:tr>
              <a:tr h="353296">
                <a:tc>
                  <a:txBody>
                    <a:bodyPr/>
                    <a:lstStyle/>
                    <a:p>
                      <a:r>
                        <a:rPr lang="cs-CZ" dirty="0" err="1"/>
                        <a:t>haz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él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294296"/>
                  </a:ext>
                </a:extLst>
              </a:tr>
              <a:tr h="353296">
                <a:tc>
                  <a:txBody>
                    <a:bodyPr/>
                    <a:lstStyle/>
                    <a:p>
                      <a:r>
                        <a:rPr lang="cs-CZ" dirty="0"/>
                        <a:t>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vosotros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38076"/>
                  </a:ext>
                </a:extLst>
              </a:tr>
              <a:tr h="353296">
                <a:tc>
                  <a:txBody>
                    <a:bodyPr/>
                    <a:lstStyle/>
                    <a:p>
                      <a:r>
                        <a:rPr lang="cs-CZ" dirty="0" err="1"/>
                        <a:t>cuenta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ellos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036717"/>
                  </a:ext>
                </a:extLst>
              </a:tr>
              <a:tr h="353296">
                <a:tc>
                  <a:txBody>
                    <a:bodyPr/>
                    <a:lstStyle/>
                    <a:p>
                      <a:r>
                        <a:rPr lang="cs-CZ" dirty="0" err="1"/>
                        <a:t>pide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(</a:t>
                      </a:r>
                      <a:r>
                        <a:rPr lang="cs-CZ" dirty="0" err="1"/>
                        <a:t>tú</a:t>
                      </a:r>
                      <a:r>
                        <a:rPr lang="cs-CZ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3716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52878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400" dirty="0" err="1">
                <a:solidFill>
                  <a:schemeClr val="accent6">
                    <a:lumMod val="75000"/>
                  </a:schemeClr>
                </a:solidFill>
              </a:rPr>
              <a:t>Imperativos</a:t>
            </a:r>
            <a:r>
              <a:rPr lang="cs-CZ" sz="44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cs-CZ" sz="4400" i="1" dirty="0">
                <a:solidFill>
                  <a:schemeClr val="accent6">
                    <a:lumMod val="75000"/>
                  </a:schemeClr>
                </a:solidFill>
              </a:rPr>
              <a:t>rozkazy/ zákazy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8. </a:t>
            </a:r>
            <a:r>
              <a:rPr lang="cs-CZ" sz="1800" b="1" dirty="0" err="1">
                <a:solidFill>
                  <a:schemeClr val="accent1"/>
                </a:solidFill>
              </a:rPr>
              <a:t>Imperativos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afirmativos</a:t>
            </a:r>
            <a:r>
              <a:rPr lang="cs-CZ" sz="1800" b="1" dirty="0">
                <a:solidFill>
                  <a:schemeClr val="accent1"/>
                </a:solidFill>
              </a:rPr>
              <a:t> – </a:t>
            </a:r>
            <a:r>
              <a:rPr lang="cs-CZ" sz="1800" b="1" dirty="0" err="1">
                <a:solidFill>
                  <a:schemeClr val="accent1"/>
                </a:solidFill>
              </a:rPr>
              <a:t>transforma</a:t>
            </a:r>
            <a:r>
              <a:rPr lang="cs-CZ" sz="1800" b="1" dirty="0">
                <a:solidFill>
                  <a:schemeClr val="accent1"/>
                </a:solidFill>
              </a:rPr>
              <a:t> los </a:t>
            </a:r>
            <a:r>
              <a:rPr lang="cs-CZ" sz="1800" b="1" dirty="0" err="1">
                <a:solidFill>
                  <a:schemeClr val="accent1"/>
                </a:solidFill>
              </a:rPr>
              <a:t>imperativos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negativos</a:t>
            </a:r>
            <a:r>
              <a:rPr lang="cs-CZ" sz="1800" b="1" dirty="0">
                <a:solidFill>
                  <a:schemeClr val="accent1"/>
                </a:solidFill>
              </a:rPr>
              <a:t> noc </a:t>
            </a:r>
            <a:r>
              <a:rPr lang="cs-CZ" sz="1800" b="1" dirty="0" err="1">
                <a:solidFill>
                  <a:schemeClr val="accent1"/>
                </a:solidFill>
              </a:rPr>
              <a:t>pronombres</a:t>
            </a:r>
            <a:r>
              <a:rPr lang="cs-CZ" sz="1800" b="1" dirty="0">
                <a:solidFill>
                  <a:schemeClr val="accent1"/>
                </a:solidFill>
              </a:rPr>
              <a:t> en </a:t>
            </a:r>
            <a:r>
              <a:rPr lang="cs-CZ" sz="1800" b="1" dirty="0" err="1">
                <a:solidFill>
                  <a:schemeClr val="accent1"/>
                </a:solidFill>
              </a:rPr>
              <a:t>imperativos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afirmativos</a:t>
            </a:r>
            <a:endParaRPr lang="cs-CZ" sz="1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s-BO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s-PE" sz="1400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D087800-AD0A-40DF-84EE-DC64E989B6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025018"/>
              </p:ext>
            </p:extLst>
          </p:nvPr>
        </p:nvGraphicFramePr>
        <p:xfrm>
          <a:off x="611560" y="1700808"/>
          <a:ext cx="7560840" cy="47435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6294">
                  <a:extLst>
                    <a:ext uri="{9D8B030D-6E8A-4147-A177-3AD203B41FA5}">
                      <a16:colId xmlns:a16="http://schemas.microsoft.com/office/drawing/2014/main" val="3026855782"/>
                    </a:ext>
                  </a:extLst>
                </a:gridCol>
                <a:gridCol w="3854546">
                  <a:extLst>
                    <a:ext uri="{9D8B030D-6E8A-4147-A177-3AD203B41FA5}">
                      <a16:colId xmlns:a16="http://schemas.microsoft.com/office/drawing/2014/main" val="2353424909"/>
                    </a:ext>
                  </a:extLst>
                </a:gridCol>
              </a:tblGrid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No </a:t>
                      </a:r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comentes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coméntalo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44359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No </a:t>
                      </a:r>
                      <a:r>
                        <a:rPr lang="cs-CZ" dirty="0" err="1"/>
                        <a:t>me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digas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i="1" dirty="0" err="1"/>
                        <a:t>Dímelo</a:t>
                      </a:r>
                      <a:endParaRPr lang="cs-CZ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457301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No los </a:t>
                      </a:r>
                      <a:r>
                        <a:rPr lang="cs-CZ" dirty="0" err="1"/>
                        <a:t>cuentes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1692661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No las </a:t>
                      </a:r>
                      <a:r>
                        <a:rPr lang="cs-CZ" dirty="0" err="1"/>
                        <a:t>haga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4973929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No se la </a:t>
                      </a:r>
                      <a:r>
                        <a:rPr lang="cs-CZ" dirty="0" err="1"/>
                        <a:t>pidas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652909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No los </a:t>
                      </a:r>
                      <a:r>
                        <a:rPr lang="cs-CZ" dirty="0" err="1"/>
                        <a:t>salude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201073"/>
                  </a:ext>
                </a:extLst>
              </a:tr>
              <a:tr h="520893">
                <a:tc>
                  <a:txBody>
                    <a:bodyPr/>
                    <a:lstStyle/>
                    <a:p>
                      <a:r>
                        <a:rPr lang="cs-CZ" dirty="0"/>
                        <a:t>No </a:t>
                      </a:r>
                      <a:r>
                        <a:rPr lang="cs-CZ" dirty="0" err="1"/>
                        <a:t>me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expliques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976115"/>
                  </a:ext>
                </a:extLst>
              </a:tr>
              <a:tr h="353296">
                <a:tc>
                  <a:txBody>
                    <a:bodyPr/>
                    <a:lstStyle/>
                    <a:p>
                      <a:r>
                        <a:rPr lang="cs-CZ" dirty="0"/>
                        <a:t>No </a:t>
                      </a:r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traduzca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294296"/>
                  </a:ext>
                </a:extLst>
              </a:tr>
              <a:tr h="353296">
                <a:tc>
                  <a:txBody>
                    <a:bodyPr/>
                    <a:lstStyle/>
                    <a:p>
                      <a:r>
                        <a:rPr lang="cs-CZ" dirty="0"/>
                        <a:t>No </a:t>
                      </a:r>
                      <a:r>
                        <a:rPr lang="cs-CZ" dirty="0" err="1"/>
                        <a:t>te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acerques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238076"/>
                  </a:ext>
                </a:extLst>
              </a:tr>
              <a:tr h="353296">
                <a:tc>
                  <a:txBody>
                    <a:bodyPr/>
                    <a:lstStyle/>
                    <a:p>
                      <a:r>
                        <a:rPr lang="cs-CZ" dirty="0"/>
                        <a:t>No se </a:t>
                      </a:r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ordenes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0367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8552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400" dirty="0" err="1">
                <a:solidFill>
                  <a:schemeClr val="accent6">
                    <a:lumMod val="75000"/>
                  </a:schemeClr>
                </a:solidFill>
              </a:rPr>
              <a:t>Imperativos</a:t>
            </a:r>
            <a:r>
              <a:rPr lang="cs-CZ" sz="44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cs-CZ" sz="4400" i="1" dirty="0">
                <a:solidFill>
                  <a:schemeClr val="accent6">
                    <a:lumMod val="75000"/>
                  </a:schemeClr>
                </a:solidFill>
              </a:rPr>
              <a:t>rozkazy/ zákazy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9. </a:t>
            </a:r>
            <a:r>
              <a:rPr lang="cs-CZ" sz="1800" b="1" dirty="0" err="1">
                <a:solidFill>
                  <a:schemeClr val="accent1"/>
                </a:solidFill>
              </a:rPr>
              <a:t>Escribe</a:t>
            </a:r>
            <a:r>
              <a:rPr lang="cs-CZ" sz="1800" b="1" dirty="0">
                <a:solidFill>
                  <a:schemeClr val="accent1"/>
                </a:solidFill>
              </a:rPr>
              <a:t> en imperativo </a:t>
            </a:r>
            <a:r>
              <a:rPr lang="cs-CZ" sz="1800" b="1" dirty="0" err="1">
                <a:solidFill>
                  <a:schemeClr val="accent1"/>
                </a:solidFill>
              </a:rPr>
              <a:t>afirmativo</a:t>
            </a:r>
            <a:r>
              <a:rPr lang="cs-CZ" sz="1800" b="1" dirty="0">
                <a:solidFill>
                  <a:schemeClr val="accent1"/>
                </a:solidFill>
              </a:rPr>
              <a:t> y </a:t>
            </a:r>
            <a:r>
              <a:rPr lang="cs-CZ" sz="1800" b="1" dirty="0" err="1">
                <a:solidFill>
                  <a:schemeClr val="accent1"/>
                </a:solidFill>
              </a:rPr>
              <a:t>negativo</a:t>
            </a:r>
            <a:r>
              <a:rPr lang="cs-CZ" sz="1800" b="1" dirty="0">
                <a:solidFill>
                  <a:schemeClr val="accent1"/>
                </a:solidFill>
              </a:rPr>
              <a:t> y el </a:t>
            </a:r>
            <a:r>
              <a:rPr lang="cs-CZ" sz="1800" b="1" dirty="0" err="1">
                <a:solidFill>
                  <a:schemeClr val="accent1"/>
                </a:solidFill>
              </a:rPr>
              <a:t>pronombre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correspondiente</a:t>
            </a:r>
            <a:r>
              <a:rPr lang="cs-CZ" sz="18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sz="1800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s-VE" sz="1400" dirty="0"/>
              <a:t>1.Promover la creatividad.                                                             A. ………………………..  A. No la promuevas</a:t>
            </a:r>
          </a:p>
          <a:p>
            <a:pPr marL="0" indent="0">
              <a:buNone/>
            </a:pPr>
            <a:r>
              <a:rPr lang="es-VE" sz="1400" dirty="0"/>
              <a:t>2. Incrementar los ingresos.                                                           B. Increméntalos       </a:t>
            </a:r>
            <a:r>
              <a:rPr lang="cs-CZ" sz="1400" dirty="0"/>
              <a:t>B</a:t>
            </a:r>
            <a:r>
              <a:rPr lang="es-VE" sz="1400" dirty="0"/>
              <a:t>. …………………………</a:t>
            </a:r>
          </a:p>
          <a:p>
            <a:pPr marL="0" indent="0">
              <a:buNone/>
            </a:pPr>
            <a:r>
              <a:rPr lang="es-VE" sz="1400" dirty="0"/>
              <a:t>3. Explicar las novedades a los clientes (usted).                         C. ………………………     </a:t>
            </a:r>
            <a:r>
              <a:rPr lang="cs-CZ" sz="1400" dirty="0"/>
              <a:t>C</a:t>
            </a:r>
            <a:r>
              <a:rPr lang="es-VE" sz="1400" dirty="0"/>
              <a:t>. ………………………….</a:t>
            </a:r>
          </a:p>
          <a:p>
            <a:pPr marL="0" indent="0">
              <a:buNone/>
            </a:pPr>
            <a:r>
              <a:rPr lang="es-VE" sz="1400" dirty="0"/>
              <a:t>4. Encontrar los documentos para el director (tú).                    D. ……………………….    D. …………………………</a:t>
            </a:r>
          </a:p>
          <a:p>
            <a:pPr marL="0" indent="0">
              <a:buNone/>
            </a:pPr>
            <a:r>
              <a:rPr lang="es-VE" sz="1400" dirty="0"/>
              <a:t>5. Servir el café al invitado.                                                             E. ………………………...   E. No se lo sirva</a:t>
            </a:r>
          </a:p>
          <a:p>
            <a:pPr marL="0" indent="0">
              <a:buNone/>
            </a:pPr>
            <a:r>
              <a:rPr lang="es-VE" sz="1400" dirty="0"/>
              <a:t>6. Subir el salario a los empleados.                                                F. Súbaselo                 </a:t>
            </a:r>
            <a:r>
              <a:rPr lang="cs-CZ" sz="1400" dirty="0"/>
              <a:t>F</a:t>
            </a:r>
            <a:r>
              <a:rPr lang="es-VE" sz="1400" dirty="0"/>
              <a:t>. ………………………….</a:t>
            </a:r>
          </a:p>
          <a:p>
            <a:pPr marL="0" indent="0">
              <a:buNone/>
            </a:pPr>
            <a:endParaRPr lang="es-BO" sz="1400" dirty="0"/>
          </a:p>
          <a:p>
            <a:pPr marL="0" indent="0">
              <a:buNone/>
            </a:pPr>
            <a:r>
              <a:rPr lang="es-HN" sz="1800" b="1" dirty="0">
                <a:solidFill>
                  <a:schemeClr val="accent1"/>
                </a:solidFill>
              </a:rPr>
              <a:t>10. Completa los siguientes diálogos </a:t>
            </a:r>
            <a:r>
              <a:rPr lang="cs-CZ" sz="1800" b="1" dirty="0">
                <a:solidFill>
                  <a:schemeClr val="accent1"/>
                </a:solidFill>
              </a:rPr>
              <a:t>con</a:t>
            </a:r>
            <a:r>
              <a:rPr lang="es-HN" sz="1800" b="1" dirty="0">
                <a:solidFill>
                  <a:schemeClr val="accent1"/>
                </a:solidFill>
              </a:rPr>
              <a:t> una de estas combinaciones de pronombres.</a:t>
            </a:r>
          </a:p>
          <a:p>
            <a:pPr marL="0" indent="0">
              <a:buNone/>
            </a:pPr>
            <a:r>
              <a:rPr lang="es-HN" sz="1400" i="1" dirty="0">
                <a:solidFill>
                  <a:schemeClr val="accent1"/>
                </a:solidFill>
              </a:rPr>
              <a:t>lo ▪ …selos ▪  …melas ▪  me ▪  …selas ▪  …las ▪  …telas</a:t>
            </a:r>
          </a:p>
          <a:p>
            <a:pPr marL="0" indent="0">
              <a:buNone/>
            </a:pPr>
            <a:endParaRPr lang="es-HN" sz="1400" dirty="0"/>
          </a:p>
          <a:p>
            <a:pPr marL="0" indent="0">
              <a:buNone/>
            </a:pPr>
            <a:r>
              <a:rPr lang="es-HN" sz="1400" dirty="0"/>
              <a:t>1.-Han publicado los cambios de precios esta mañana y hay que informar  a</a:t>
            </a:r>
            <a:r>
              <a:rPr lang="cs-CZ" sz="1400" dirty="0"/>
              <a:t> </a:t>
            </a:r>
            <a:r>
              <a:rPr lang="es-HN" sz="1400" dirty="0"/>
              <a:t>los clientes.</a:t>
            </a:r>
          </a:p>
          <a:p>
            <a:pPr marL="0" indent="0">
              <a:buNone/>
            </a:pPr>
            <a:r>
              <a:rPr lang="cs-CZ" sz="1400" dirty="0"/>
              <a:t>   </a:t>
            </a:r>
            <a:r>
              <a:rPr lang="es-HN" sz="1400" dirty="0"/>
              <a:t>-Voy a comunicar…………….ahora mismo por correo electrónico.</a:t>
            </a:r>
          </a:p>
          <a:p>
            <a:pPr marL="0" indent="0">
              <a:buNone/>
            </a:pPr>
            <a:r>
              <a:rPr lang="es-HN" sz="1400" dirty="0"/>
              <a:t>2.-Todavía no he podido comentar a Luis las recientes encuestas.</a:t>
            </a:r>
          </a:p>
          <a:p>
            <a:pPr marL="0" indent="0">
              <a:buNone/>
            </a:pPr>
            <a:r>
              <a:rPr lang="cs-CZ" sz="1400" dirty="0"/>
              <a:t>   </a:t>
            </a:r>
            <a:r>
              <a:rPr lang="es-HN" sz="1400" dirty="0"/>
              <a:t>-No………….hagas. Quiero comentár……………yo</a:t>
            </a:r>
            <a:r>
              <a:rPr lang="cs-CZ" sz="1400" dirty="0"/>
              <a:t>.</a:t>
            </a:r>
            <a:endParaRPr lang="es-HN" sz="1400" dirty="0"/>
          </a:p>
          <a:p>
            <a:pPr marL="0" indent="0">
              <a:buNone/>
            </a:pPr>
            <a:r>
              <a:rPr lang="es-HN" sz="1400" dirty="0"/>
              <a:t>3.-Me parece que no he entendido bien las instrucciones. ¿Puedes repetir…………….?</a:t>
            </a:r>
          </a:p>
          <a:p>
            <a:pPr marL="0" indent="0">
              <a:buNone/>
            </a:pPr>
            <a:r>
              <a:rPr lang="cs-CZ" sz="1400" dirty="0"/>
              <a:t>   </a:t>
            </a:r>
            <a:r>
              <a:rPr lang="es-HN" sz="1400" dirty="0"/>
              <a:t>-Desde luego, pero esta vez apúnta…………., así podrás recordar………..después.</a:t>
            </a:r>
          </a:p>
          <a:p>
            <a:pPr marL="0" indent="0">
              <a:buNone/>
            </a:pPr>
            <a:r>
              <a:rPr lang="es-HN" sz="1400" dirty="0"/>
              <a:t>4.-Por fin solucionaron el problema </a:t>
            </a:r>
            <a:r>
              <a:rPr lang="cs-CZ" sz="1400" dirty="0"/>
              <a:t>con</a:t>
            </a:r>
            <a:r>
              <a:rPr lang="es-HN" sz="1400" dirty="0"/>
              <a:t> el banco.</a:t>
            </a:r>
          </a:p>
          <a:p>
            <a:pPr marL="0" indent="0">
              <a:buNone/>
            </a:pPr>
            <a:r>
              <a:rPr lang="cs-CZ" sz="1400" dirty="0"/>
              <a:t>    </a:t>
            </a:r>
            <a:r>
              <a:rPr lang="es-HN" sz="1400" dirty="0"/>
              <a:t>-¡No………………….digas! Eso es una excelente noticia.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396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11A59BE-A134-4FA8-8EBA-878527FBB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2002582"/>
              </p:ext>
            </p:extLst>
          </p:nvPr>
        </p:nvGraphicFramePr>
        <p:xfrm>
          <a:off x="539552" y="2598483"/>
          <a:ext cx="8229601" cy="2448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9043">
                  <a:extLst>
                    <a:ext uri="{9D8B030D-6E8A-4147-A177-3AD203B41FA5}">
                      <a16:colId xmlns:a16="http://schemas.microsoft.com/office/drawing/2014/main" val="1619696828"/>
                    </a:ext>
                  </a:extLst>
                </a:gridCol>
                <a:gridCol w="1212448">
                  <a:extLst>
                    <a:ext uri="{9D8B030D-6E8A-4147-A177-3AD203B41FA5}">
                      <a16:colId xmlns:a16="http://schemas.microsoft.com/office/drawing/2014/main" val="2380712836"/>
                    </a:ext>
                  </a:extLst>
                </a:gridCol>
                <a:gridCol w="1169622">
                  <a:extLst>
                    <a:ext uri="{9D8B030D-6E8A-4147-A177-3AD203B41FA5}">
                      <a16:colId xmlns:a16="http://schemas.microsoft.com/office/drawing/2014/main" val="2696018825"/>
                    </a:ext>
                  </a:extLst>
                </a:gridCol>
                <a:gridCol w="1169622">
                  <a:extLst>
                    <a:ext uri="{9D8B030D-6E8A-4147-A177-3AD203B41FA5}">
                      <a16:colId xmlns:a16="http://schemas.microsoft.com/office/drawing/2014/main" val="2976733175"/>
                    </a:ext>
                  </a:extLst>
                </a:gridCol>
                <a:gridCol w="1169622">
                  <a:extLst>
                    <a:ext uri="{9D8B030D-6E8A-4147-A177-3AD203B41FA5}">
                      <a16:colId xmlns:a16="http://schemas.microsoft.com/office/drawing/2014/main" val="1028869508"/>
                    </a:ext>
                  </a:extLst>
                </a:gridCol>
                <a:gridCol w="1169622">
                  <a:extLst>
                    <a:ext uri="{9D8B030D-6E8A-4147-A177-3AD203B41FA5}">
                      <a16:colId xmlns:a16="http://schemas.microsoft.com/office/drawing/2014/main" val="2382578049"/>
                    </a:ext>
                  </a:extLst>
                </a:gridCol>
                <a:gridCol w="1169622">
                  <a:extLst>
                    <a:ext uri="{9D8B030D-6E8A-4147-A177-3AD203B41FA5}">
                      <a16:colId xmlns:a16="http://schemas.microsoft.com/office/drawing/2014/main" val="3828350956"/>
                    </a:ext>
                  </a:extLst>
                </a:gridCol>
              </a:tblGrid>
              <a:tr h="480292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TÚ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>
                          <a:solidFill>
                            <a:schemeClr val="tx1"/>
                          </a:solidFill>
                          <a:effectLst/>
                        </a:rPr>
                        <a:t>HABL</a:t>
                      </a:r>
                      <a:r>
                        <a:rPr lang="cs-CZ" sz="1300" b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</a:t>
                      </a:r>
                      <a:endParaRPr lang="cs-CZ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NO HABL</a:t>
                      </a:r>
                      <a:r>
                        <a:rPr lang="cs-CZ" sz="1300" b="0" dirty="0">
                          <a:solidFill>
                            <a:srgbClr val="FF0000"/>
                          </a:solidFill>
                          <a:effectLst/>
                        </a:rPr>
                        <a:t>ES</a:t>
                      </a:r>
                      <a:endParaRPr lang="cs-CZ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>
                          <a:solidFill>
                            <a:schemeClr val="tx1"/>
                          </a:solidFill>
                          <a:effectLst/>
                        </a:rPr>
                        <a:t>COM</a:t>
                      </a:r>
                      <a:r>
                        <a:rPr lang="cs-CZ" sz="1300" b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</a:t>
                      </a:r>
                      <a:endParaRPr lang="cs-CZ" sz="1000" b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NO COM</a:t>
                      </a:r>
                      <a:r>
                        <a:rPr lang="cs-CZ" sz="1300" b="0" dirty="0">
                          <a:solidFill>
                            <a:srgbClr val="FF0000"/>
                          </a:solidFill>
                          <a:effectLst/>
                        </a:rPr>
                        <a:t>AS</a:t>
                      </a:r>
                      <a:endParaRPr lang="cs-CZ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VIV</a:t>
                      </a:r>
                      <a:r>
                        <a:rPr lang="cs-CZ" sz="1300" b="1" dirty="0">
                          <a:solidFill>
                            <a:srgbClr val="00B050"/>
                          </a:solidFill>
                          <a:effectLst/>
                        </a:rPr>
                        <a:t>E</a:t>
                      </a:r>
                      <a:endParaRPr lang="cs-CZ" sz="1000" b="1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b="0" dirty="0">
                          <a:solidFill>
                            <a:schemeClr val="tx1"/>
                          </a:solidFill>
                          <a:effectLst/>
                        </a:rPr>
                        <a:t>NO VIV</a:t>
                      </a:r>
                      <a:r>
                        <a:rPr lang="cs-CZ" sz="1300" b="0" dirty="0">
                          <a:solidFill>
                            <a:srgbClr val="FF0000"/>
                          </a:solidFill>
                          <a:effectLst/>
                        </a:rPr>
                        <a:t>AS</a:t>
                      </a:r>
                      <a:endParaRPr lang="cs-CZ" sz="1000" b="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126568"/>
                  </a:ext>
                </a:extLst>
              </a:tr>
              <a:tr h="480292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solidFill>
                            <a:schemeClr val="tx1"/>
                          </a:solidFill>
                          <a:effectLst/>
                        </a:rPr>
                        <a:t>ÉL/ELLA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HABL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HABL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E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COM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COM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VIV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VIV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2077147851"/>
                  </a:ext>
                </a:extLst>
              </a:tr>
              <a:tr h="490888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solidFill>
                            <a:schemeClr val="tx1"/>
                          </a:solidFill>
                          <a:effectLst/>
                        </a:rPr>
                        <a:t>NOSOTROS/AS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HABL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EMOS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HABL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EMOS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COM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AMOS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COM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AMOS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VIV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AMOS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VIV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AMOS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3182724107"/>
                  </a:ext>
                </a:extLst>
              </a:tr>
              <a:tr h="480292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VOSOTROS/AS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solidFill>
                            <a:schemeClr val="tx1"/>
                          </a:solidFill>
                          <a:effectLst/>
                        </a:rPr>
                        <a:t>HABL</a:t>
                      </a:r>
                      <a:r>
                        <a:rPr lang="cs-CZ" sz="130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AD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HABL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ÉIS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COM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ED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COM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ÁIS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VIV</a:t>
                      </a: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ID</a:t>
                      </a:r>
                      <a:endParaRPr lang="cs-CZ" sz="10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VIV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ÁIS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2361930984"/>
                  </a:ext>
                </a:extLst>
              </a:tr>
              <a:tr h="480292"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>
                          <a:solidFill>
                            <a:schemeClr val="tx1"/>
                          </a:solidFill>
                          <a:effectLst/>
                        </a:rPr>
                        <a:t>ELLOS/AS</a:t>
                      </a:r>
                      <a:endParaRPr lang="cs-CZ" sz="1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HABL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EN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HABL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EN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COM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AN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COM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AN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VIV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AN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300000"/>
                        </a:lnSpc>
                        <a:spcAft>
                          <a:spcPts val="1000"/>
                        </a:spcAft>
                      </a:pPr>
                      <a:r>
                        <a:rPr lang="cs-CZ" sz="1300" dirty="0">
                          <a:solidFill>
                            <a:schemeClr val="tx1"/>
                          </a:solidFill>
                          <a:effectLst/>
                        </a:rPr>
                        <a:t>NO VIV</a:t>
                      </a:r>
                      <a:r>
                        <a:rPr lang="cs-CZ" sz="1300" dirty="0">
                          <a:solidFill>
                            <a:srgbClr val="FF0000"/>
                          </a:solidFill>
                          <a:effectLst/>
                        </a:rPr>
                        <a:t>AN</a:t>
                      </a:r>
                      <a:endParaRPr lang="cs-CZ" sz="1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503" marR="62503" marT="0" marB="0"/>
                </a:tc>
                <a:extLst>
                  <a:ext uri="{0D108BD9-81ED-4DB2-BD59-A6C34878D82A}">
                    <a16:rowId xmlns:a16="http://schemas.microsoft.com/office/drawing/2014/main" val="2345712015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8AD17F8A-ACA7-4DA3-B05C-C9B9D956C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141276"/>
            <a:ext cx="8456418" cy="4739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3600" dirty="0">
                <a:solidFill>
                  <a:srgbClr val="FF0000"/>
                </a:solidFill>
              </a:rPr>
              <a:t>                 </a:t>
            </a:r>
            <a:r>
              <a:rPr lang="cs-CZ" sz="3600" dirty="0" err="1">
                <a:solidFill>
                  <a:srgbClr val="FF0000"/>
                </a:solidFill>
              </a:rPr>
              <a:t>Imperativos</a:t>
            </a:r>
            <a:r>
              <a:rPr lang="cs-CZ" sz="3600" dirty="0">
                <a:solidFill>
                  <a:srgbClr val="FF0000"/>
                </a:solidFill>
              </a:rPr>
              <a:t> – </a:t>
            </a:r>
            <a:r>
              <a:rPr lang="cs-CZ" sz="3600" i="1" dirty="0">
                <a:solidFill>
                  <a:srgbClr val="FF0000"/>
                </a:solidFill>
              </a:rPr>
              <a:t>rozkazy/ zákazy</a:t>
            </a:r>
            <a:r>
              <a:rPr lang="cs-CZ" sz="3600" dirty="0">
                <a:solidFill>
                  <a:srgbClr val="FF0000"/>
                </a:solidFill>
              </a:rPr>
              <a:t> </a:t>
            </a: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sz="14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14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HABL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                                                             COM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                                                                          VIV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accent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655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CA46D3-9867-4986-B5E3-A27710F5D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4400" dirty="0" err="1">
                <a:solidFill>
                  <a:srgbClr val="FF0000"/>
                </a:solidFill>
              </a:rPr>
              <a:t>Imperativos</a:t>
            </a:r>
            <a:r>
              <a:rPr lang="cs-CZ" sz="4400" dirty="0">
                <a:solidFill>
                  <a:srgbClr val="FF0000"/>
                </a:solidFill>
              </a:rPr>
              <a:t> – </a:t>
            </a:r>
            <a:r>
              <a:rPr lang="cs-CZ" sz="4400" i="1" dirty="0">
                <a:solidFill>
                  <a:srgbClr val="FF0000"/>
                </a:solidFill>
              </a:rPr>
              <a:t>rozkazy/ zákazy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28EA3C-6E15-4495-AE04-F8B97C31F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Umyj </a:t>
            </a:r>
            <a:r>
              <a:rPr lang="cs-CZ" sz="1800" dirty="0">
                <a:solidFill>
                  <a:schemeClr val="accent1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r>
              <a:rPr lang="cs-CZ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                 Umyj </a:t>
            </a:r>
            <a:r>
              <a:rPr lang="cs-CZ" sz="1800" dirty="0">
                <a:solidFill>
                  <a:schemeClr val="accent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cs-CZ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            Umyj </a:t>
            </a:r>
            <a:r>
              <a:rPr lang="cs-CZ" sz="1800" dirty="0">
                <a:solidFill>
                  <a:schemeClr val="accent1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jim</a:t>
            </a:r>
            <a:r>
              <a:rPr lang="cs-CZ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>
                <a:solidFill>
                  <a:schemeClr val="accent1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cs-CZ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LAVARSE= !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láva</a:t>
            </a:r>
            <a:r>
              <a:rPr lang="cs-CZ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   !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láva</a:t>
            </a:r>
            <a:r>
              <a:rPr lang="cs-CZ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                 !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láva</a:t>
            </a:r>
            <a:r>
              <a:rPr lang="cs-CZ" sz="1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r>
              <a:rPr lang="cs-CZ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     </a:t>
            </a:r>
            <a:r>
              <a:rPr lang="cs-CZ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selo=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les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Neumývej se!             Neumývej to!        Neumývej jim to!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!no </a:t>
            </a:r>
            <a:r>
              <a:rPr lang="cs-CZ" sz="1800" dirty="0" err="1">
                <a:effectLst/>
                <a:highlight>
                  <a:srgbClr val="00FFFF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                !no </a:t>
            </a:r>
            <a:r>
              <a:rPr lang="cs-CZ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    !no </a:t>
            </a:r>
            <a:r>
              <a:rPr lang="cs-CZ" sz="1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laves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Vosotros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umyjte se!             Odejděte!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lava</a:t>
            </a:r>
            <a:r>
              <a:rPr lang="cs-CZ" sz="1800" dirty="0" err="1">
                <a:effectLst/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= !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lavaos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!     1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excepción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=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irse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!I</a:t>
            </a:r>
            <a:r>
              <a:rPr lang="cs-CZ" sz="1800" dirty="0">
                <a:effectLst/>
                <a:highlight>
                  <a:srgbClr val="FF0000"/>
                </a:highlight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2340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6D1B0A-4378-40B0-9154-97C34673D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sz="4400" dirty="0" err="1">
                <a:solidFill>
                  <a:srgbClr val="FF0000"/>
                </a:solidFill>
              </a:rPr>
              <a:t>Imperativos</a:t>
            </a:r>
            <a:r>
              <a:rPr lang="cs-CZ" sz="4400" dirty="0">
                <a:solidFill>
                  <a:srgbClr val="FF0000"/>
                </a:solidFill>
              </a:rPr>
              <a:t> – </a:t>
            </a:r>
            <a:r>
              <a:rPr lang="cs-CZ" sz="4400" i="1" dirty="0">
                <a:solidFill>
                  <a:srgbClr val="FF0000"/>
                </a:solidFill>
              </a:rPr>
              <a:t>rozkazy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E558B6-1C21-4048-A7EF-563B2780E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err="1">
                <a:highlight>
                  <a:srgbClr val="FF0000"/>
                </a:highlight>
              </a:rPr>
              <a:t>Imperativos</a:t>
            </a:r>
            <a:r>
              <a:rPr lang="cs-CZ" sz="1800" dirty="0">
                <a:highlight>
                  <a:srgbClr val="FF0000"/>
                </a:highlight>
              </a:rPr>
              <a:t> </a:t>
            </a:r>
            <a:r>
              <a:rPr lang="cs-CZ" sz="1800" dirty="0" err="1">
                <a:highlight>
                  <a:srgbClr val="FF0000"/>
                </a:highlight>
              </a:rPr>
              <a:t>irregulares</a:t>
            </a:r>
            <a:endParaRPr lang="cs-CZ" sz="1800" dirty="0">
              <a:highlight>
                <a:srgbClr val="FF0000"/>
              </a:highlight>
            </a:endParaRPr>
          </a:p>
          <a:p>
            <a:pPr marL="0" indent="0">
              <a:buNone/>
            </a:pPr>
            <a:r>
              <a:rPr lang="cs-CZ" sz="1400" dirty="0" err="1"/>
              <a:t>Decir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di, </a:t>
            </a:r>
            <a:r>
              <a:rPr lang="cs-CZ" sz="1400" dirty="0" err="1">
                <a:solidFill>
                  <a:srgbClr val="FF0000"/>
                </a:solidFill>
              </a:rPr>
              <a:t>diga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digamos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decid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digan</a:t>
            </a:r>
            <a:r>
              <a:rPr lang="cs-CZ" sz="1400" dirty="0"/>
              <a:t>                             </a:t>
            </a:r>
            <a:r>
              <a:rPr lang="cs-CZ" sz="1400" dirty="0" err="1"/>
              <a:t>hacer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haz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haga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hagamos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haced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hagan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/>
              <a:t>Ir: </a:t>
            </a:r>
            <a:r>
              <a:rPr lang="cs-CZ" sz="1400" dirty="0">
                <a:solidFill>
                  <a:srgbClr val="FF0000"/>
                </a:solidFill>
              </a:rPr>
              <a:t>ve, </a:t>
            </a:r>
            <a:r>
              <a:rPr lang="cs-CZ" sz="1400" dirty="0" err="1">
                <a:solidFill>
                  <a:srgbClr val="FF0000"/>
                </a:solidFill>
              </a:rPr>
              <a:t>vaya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vayamos</a:t>
            </a:r>
            <a:r>
              <a:rPr lang="cs-CZ" sz="1400" dirty="0">
                <a:solidFill>
                  <a:srgbClr val="FF0000"/>
                </a:solidFill>
              </a:rPr>
              <a:t>, id, </a:t>
            </a:r>
            <a:r>
              <a:rPr lang="cs-CZ" sz="1400" dirty="0" err="1">
                <a:solidFill>
                  <a:srgbClr val="FF0000"/>
                </a:solidFill>
              </a:rPr>
              <a:t>vayan</a:t>
            </a:r>
            <a:r>
              <a:rPr lang="cs-CZ" sz="1400" dirty="0"/>
              <a:t>                                        </a:t>
            </a:r>
            <a:r>
              <a:rPr lang="cs-CZ" sz="1400" dirty="0" err="1"/>
              <a:t>poner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pon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ponga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pongamos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poned</a:t>
            </a:r>
            <a:r>
              <a:rPr lang="cs-CZ" sz="1400" dirty="0">
                <a:solidFill>
                  <a:srgbClr val="FF0000"/>
                </a:solidFill>
              </a:rPr>
              <a:t> </a:t>
            </a:r>
            <a:r>
              <a:rPr lang="cs-CZ" sz="1400" dirty="0" err="1">
                <a:solidFill>
                  <a:srgbClr val="FF0000"/>
                </a:solidFill>
              </a:rPr>
              <a:t>pongan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 err="1"/>
              <a:t>Salir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sal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salga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salgamos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salid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salgan</a:t>
            </a:r>
            <a:r>
              <a:rPr lang="cs-CZ" sz="1400" dirty="0"/>
              <a:t>                          ser: </a:t>
            </a:r>
            <a:r>
              <a:rPr lang="cs-CZ" sz="1400" dirty="0" err="1">
                <a:solidFill>
                  <a:srgbClr val="FF0000"/>
                </a:solidFill>
              </a:rPr>
              <a:t>sé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sea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seamos</a:t>
            </a:r>
            <a:r>
              <a:rPr lang="cs-CZ" sz="1400" dirty="0">
                <a:solidFill>
                  <a:srgbClr val="FF0000"/>
                </a:solidFill>
              </a:rPr>
              <a:t>, sed, </a:t>
            </a:r>
            <a:r>
              <a:rPr lang="cs-CZ" sz="1400" dirty="0" err="1">
                <a:solidFill>
                  <a:srgbClr val="FF0000"/>
                </a:solidFill>
              </a:rPr>
              <a:t>sean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 err="1"/>
              <a:t>Tener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ten, </a:t>
            </a:r>
            <a:r>
              <a:rPr lang="cs-CZ" sz="1400" dirty="0" err="1">
                <a:solidFill>
                  <a:srgbClr val="FF0000"/>
                </a:solidFill>
              </a:rPr>
              <a:t>tenga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tengamos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tened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tengan</a:t>
            </a:r>
            <a:r>
              <a:rPr lang="cs-CZ" sz="1400" dirty="0"/>
              <a:t>                 </a:t>
            </a:r>
            <a:r>
              <a:rPr lang="cs-CZ" sz="1400" dirty="0" err="1"/>
              <a:t>venir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ve, </a:t>
            </a:r>
            <a:r>
              <a:rPr lang="cs-CZ" sz="1400" dirty="0" err="1">
                <a:solidFill>
                  <a:srgbClr val="FF0000"/>
                </a:solidFill>
              </a:rPr>
              <a:t>vea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veamos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ved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vean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 err="1"/>
              <a:t>Cerrar</a:t>
            </a:r>
            <a:r>
              <a:rPr lang="cs-CZ" sz="1400" dirty="0"/>
              <a:t> y </a:t>
            </a:r>
            <a:r>
              <a:rPr lang="cs-CZ" sz="1400" dirty="0" err="1"/>
              <a:t>preferir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(e&gt;</a:t>
            </a:r>
            <a:r>
              <a:rPr lang="cs-CZ" sz="1400" dirty="0" err="1">
                <a:solidFill>
                  <a:srgbClr val="FF0000"/>
                </a:solidFill>
              </a:rPr>
              <a:t>ie</a:t>
            </a:r>
            <a:r>
              <a:rPr lang="cs-CZ" sz="1400" dirty="0">
                <a:solidFill>
                  <a:srgbClr val="FF0000"/>
                </a:solidFill>
              </a:rPr>
              <a:t>) </a:t>
            </a:r>
            <a:r>
              <a:rPr lang="cs-CZ" sz="1400" dirty="0" err="1">
                <a:solidFill>
                  <a:srgbClr val="FF0000"/>
                </a:solidFill>
              </a:rPr>
              <a:t>cierra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cierre</a:t>
            </a:r>
            <a:r>
              <a:rPr lang="cs-CZ" sz="1400" dirty="0">
                <a:solidFill>
                  <a:srgbClr val="FF0000"/>
                </a:solidFill>
              </a:rPr>
              <a:t>…</a:t>
            </a:r>
            <a:r>
              <a:rPr lang="cs-CZ" sz="1400" dirty="0" err="1">
                <a:solidFill>
                  <a:srgbClr val="FF0000"/>
                </a:solidFill>
              </a:rPr>
              <a:t>prefiere</a:t>
            </a:r>
            <a:r>
              <a:rPr lang="cs-CZ" sz="1400" dirty="0">
                <a:solidFill>
                  <a:srgbClr val="FF0000"/>
                </a:solidFill>
              </a:rPr>
              <a:t>…</a:t>
            </a:r>
            <a:r>
              <a:rPr lang="cs-CZ" sz="1400" dirty="0" err="1">
                <a:solidFill>
                  <a:srgbClr val="FF0000"/>
                </a:solidFill>
              </a:rPr>
              <a:t>prefiera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1400" dirty="0" err="1"/>
              <a:t>Siguen</a:t>
            </a:r>
            <a:r>
              <a:rPr lang="cs-CZ" sz="1400" dirty="0"/>
              <a:t> </a:t>
            </a:r>
            <a:r>
              <a:rPr lang="cs-CZ" sz="1400" dirty="0" err="1"/>
              <a:t>esta</a:t>
            </a:r>
            <a:r>
              <a:rPr lang="cs-CZ" sz="1400" dirty="0"/>
              <a:t> </a:t>
            </a:r>
            <a:r>
              <a:rPr lang="cs-CZ" sz="1400" dirty="0" err="1"/>
              <a:t>irregularidad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empezar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pensar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recomendar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referirse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invertir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etc</a:t>
            </a:r>
            <a:r>
              <a:rPr lang="cs-CZ" sz="14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400" dirty="0" err="1"/>
              <a:t>Recordar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(e&gt;</a:t>
            </a:r>
            <a:r>
              <a:rPr lang="cs-CZ" sz="1400" dirty="0" err="1">
                <a:solidFill>
                  <a:srgbClr val="FF0000"/>
                </a:solidFill>
              </a:rPr>
              <a:t>ue</a:t>
            </a:r>
            <a:r>
              <a:rPr lang="cs-CZ" sz="1400" dirty="0">
                <a:solidFill>
                  <a:srgbClr val="FF0000"/>
                </a:solidFill>
              </a:rPr>
              <a:t>) </a:t>
            </a:r>
            <a:r>
              <a:rPr lang="cs-CZ" sz="1400" dirty="0" err="1">
                <a:solidFill>
                  <a:srgbClr val="FF0000"/>
                </a:solidFill>
              </a:rPr>
              <a:t>recuerda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recuerde</a:t>
            </a:r>
            <a:r>
              <a:rPr lang="cs-CZ" sz="1400" dirty="0">
                <a:solidFill>
                  <a:srgbClr val="FF0000"/>
                </a:solidFill>
              </a:rPr>
              <a:t>…</a:t>
            </a:r>
          </a:p>
          <a:p>
            <a:pPr marL="0" indent="0">
              <a:buNone/>
            </a:pPr>
            <a:r>
              <a:rPr lang="cs-CZ" sz="1400" dirty="0" err="1"/>
              <a:t>Siguen</a:t>
            </a:r>
            <a:r>
              <a:rPr lang="cs-CZ" sz="1400" dirty="0"/>
              <a:t> </a:t>
            </a:r>
            <a:r>
              <a:rPr lang="cs-CZ" sz="1400" dirty="0" err="1"/>
              <a:t>esta</a:t>
            </a:r>
            <a:r>
              <a:rPr lang="cs-CZ" sz="1400" dirty="0"/>
              <a:t> </a:t>
            </a:r>
            <a:r>
              <a:rPr lang="cs-CZ" sz="1400" dirty="0" err="1"/>
              <a:t>irregulardidad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almorzar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costar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contar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etc</a:t>
            </a:r>
            <a:r>
              <a:rPr lang="cs-CZ" sz="14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400" dirty="0" err="1"/>
              <a:t>Repetir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(e&gt;</a:t>
            </a:r>
            <a:r>
              <a:rPr lang="cs-CZ" sz="1400" dirty="0" err="1">
                <a:solidFill>
                  <a:srgbClr val="FF0000"/>
                </a:solidFill>
              </a:rPr>
              <a:t>ie</a:t>
            </a:r>
            <a:r>
              <a:rPr lang="cs-CZ" sz="1400" dirty="0">
                <a:solidFill>
                  <a:srgbClr val="FF0000"/>
                </a:solidFill>
              </a:rPr>
              <a:t>) </a:t>
            </a:r>
            <a:r>
              <a:rPr lang="cs-CZ" sz="1400" dirty="0" err="1">
                <a:solidFill>
                  <a:srgbClr val="FF0000"/>
                </a:solidFill>
              </a:rPr>
              <a:t>repite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repita</a:t>
            </a:r>
            <a:r>
              <a:rPr lang="cs-CZ" sz="1400" dirty="0">
                <a:solidFill>
                  <a:srgbClr val="FF0000"/>
                </a:solidFill>
              </a:rPr>
              <a:t>…</a:t>
            </a:r>
          </a:p>
          <a:p>
            <a:pPr marL="0" indent="0">
              <a:buNone/>
            </a:pPr>
            <a:r>
              <a:rPr lang="cs-CZ" sz="1400" dirty="0" err="1"/>
              <a:t>Siguen</a:t>
            </a:r>
            <a:r>
              <a:rPr lang="cs-CZ" sz="1400" dirty="0"/>
              <a:t> </a:t>
            </a:r>
            <a:r>
              <a:rPr lang="cs-CZ" sz="1400" dirty="0" err="1"/>
              <a:t>esta</a:t>
            </a:r>
            <a:r>
              <a:rPr lang="cs-CZ" sz="1400" dirty="0"/>
              <a:t> </a:t>
            </a:r>
            <a:r>
              <a:rPr lang="cs-CZ" sz="1400" dirty="0" err="1"/>
              <a:t>irregularidad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elegir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conseguir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pedir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seguir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etc</a:t>
            </a:r>
            <a:r>
              <a:rPr lang="cs-CZ" sz="1400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cs-CZ" sz="1400" dirty="0" err="1"/>
              <a:t>Conocer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(c&gt;</a:t>
            </a:r>
            <a:r>
              <a:rPr lang="cs-CZ" sz="1400" dirty="0" err="1">
                <a:solidFill>
                  <a:srgbClr val="FF0000"/>
                </a:solidFill>
              </a:rPr>
              <a:t>zc</a:t>
            </a:r>
            <a:r>
              <a:rPr lang="cs-CZ" sz="1400" dirty="0">
                <a:solidFill>
                  <a:srgbClr val="FF0000"/>
                </a:solidFill>
              </a:rPr>
              <a:t>) </a:t>
            </a:r>
            <a:r>
              <a:rPr lang="cs-CZ" sz="1400" dirty="0" err="1">
                <a:solidFill>
                  <a:srgbClr val="FF0000"/>
                </a:solidFill>
              </a:rPr>
              <a:t>conoce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conozca</a:t>
            </a:r>
            <a:r>
              <a:rPr lang="cs-CZ" sz="1400" dirty="0">
                <a:solidFill>
                  <a:srgbClr val="FF0000"/>
                </a:solidFill>
              </a:rPr>
              <a:t>…</a:t>
            </a:r>
          </a:p>
          <a:p>
            <a:pPr marL="0" indent="0">
              <a:buNone/>
            </a:pPr>
            <a:r>
              <a:rPr lang="cs-CZ" sz="1400" dirty="0" err="1"/>
              <a:t>Siguen</a:t>
            </a:r>
            <a:r>
              <a:rPr lang="cs-CZ" sz="1400" dirty="0"/>
              <a:t> </a:t>
            </a:r>
            <a:r>
              <a:rPr lang="cs-CZ" sz="1400" dirty="0" err="1"/>
              <a:t>esta</a:t>
            </a:r>
            <a:r>
              <a:rPr lang="cs-CZ" sz="1400" dirty="0"/>
              <a:t> </a:t>
            </a:r>
            <a:r>
              <a:rPr lang="cs-CZ" sz="1400" dirty="0" err="1"/>
              <a:t>irregularidad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desconocer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ofrecer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crecer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etc</a:t>
            </a:r>
            <a:r>
              <a:rPr lang="cs-CZ" sz="1400" dirty="0">
                <a:solidFill>
                  <a:srgbClr val="FF0000"/>
                </a:solidFill>
              </a:rPr>
              <a:t>.                           </a:t>
            </a:r>
            <a:r>
              <a:rPr lang="cs-CZ" sz="1400" dirty="0">
                <a:highlight>
                  <a:srgbClr val="C0C0C0"/>
                </a:highlight>
              </a:rPr>
              <a:t>En </a:t>
            </a:r>
            <a:r>
              <a:rPr lang="cs-CZ" sz="1400" dirty="0" err="1">
                <a:highlight>
                  <a:srgbClr val="C0C0C0"/>
                </a:highlight>
              </a:rPr>
              <a:t>Hispanoamérica</a:t>
            </a:r>
            <a:endParaRPr lang="cs-CZ" sz="1400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400" dirty="0" err="1"/>
              <a:t>Distribuir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(</a:t>
            </a:r>
            <a:r>
              <a:rPr lang="cs-CZ" sz="1400" dirty="0" err="1">
                <a:solidFill>
                  <a:srgbClr val="FF0000"/>
                </a:solidFill>
              </a:rPr>
              <a:t>ui</a:t>
            </a:r>
            <a:r>
              <a:rPr lang="cs-CZ" sz="1400" dirty="0">
                <a:solidFill>
                  <a:srgbClr val="FF0000"/>
                </a:solidFill>
              </a:rPr>
              <a:t>&gt;</a:t>
            </a:r>
            <a:r>
              <a:rPr lang="cs-CZ" sz="1400" dirty="0" err="1">
                <a:solidFill>
                  <a:srgbClr val="FF0000"/>
                </a:solidFill>
              </a:rPr>
              <a:t>uy</a:t>
            </a:r>
            <a:r>
              <a:rPr lang="cs-CZ" sz="1400" dirty="0">
                <a:solidFill>
                  <a:srgbClr val="FF0000"/>
                </a:solidFill>
              </a:rPr>
              <a:t>) </a:t>
            </a:r>
            <a:r>
              <a:rPr lang="cs-CZ" sz="1400" dirty="0" err="1">
                <a:solidFill>
                  <a:srgbClr val="FF0000"/>
                </a:solidFill>
              </a:rPr>
              <a:t>distribuye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distribuya</a:t>
            </a:r>
            <a:r>
              <a:rPr lang="cs-CZ" sz="1400" dirty="0">
                <a:solidFill>
                  <a:srgbClr val="FF0000"/>
                </a:solidFill>
              </a:rPr>
              <a:t>…                                                    </a:t>
            </a:r>
            <a:r>
              <a:rPr lang="cs-CZ" sz="1400" i="1" dirty="0">
                <a:highlight>
                  <a:srgbClr val="C0C0C0"/>
                </a:highlight>
              </a:rPr>
              <a:t>Se </a:t>
            </a:r>
            <a:r>
              <a:rPr lang="cs-CZ" sz="1400" i="1" dirty="0" err="1">
                <a:highlight>
                  <a:srgbClr val="C0C0C0"/>
                </a:highlight>
              </a:rPr>
              <a:t>usa</a:t>
            </a:r>
            <a:r>
              <a:rPr lang="cs-CZ" sz="1400" i="1" dirty="0">
                <a:highlight>
                  <a:srgbClr val="C0C0C0"/>
                </a:highlight>
              </a:rPr>
              <a:t> </a:t>
            </a:r>
            <a:r>
              <a:rPr lang="cs-CZ" sz="1400" dirty="0" err="1">
                <a:highlight>
                  <a:srgbClr val="C0C0C0"/>
                </a:highlight>
              </a:rPr>
              <a:t>decime</a:t>
            </a:r>
            <a:r>
              <a:rPr lang="cs-CZ" sz="1400" dirty="0">
                <a:highlight>
                  <a:srgbClr val="C0C0C0"/>
                </a:highlight>
              </a:rPr>
              <a:t> </a:t>
            </a:r>
            <a:r>
              <a:rPr lang="cs-CZ" sz="1400" i="1" dirty="0">
                <a:highlight>
                  <a:srgbClr val="C0C0C0"/>
                </a:highlight>
              </a:rPr>
              <a:t>y</a:t>
            </a:r>
            <a:r>
              <a:rPr lang="cs-CZ" sz="1400" dirty="0">
                <a:highlight>
                  <a:srgbClr val="C0C0C0"/>
                </a:highlight>
              </a:rPr>
              <a:t> </a:t>
            </a:r>
            <a:r>
              <a:rPr lang="cs-CZ" sz="1400" dirty="0" err="1">
                <a:highlight>
                  <a:srgbClr val="C0C0C0"/>
                </a:highlight>
              </a:rPr>
              <a:t>decímelo</a:t>
            </a:r>
            <a:endParaRPr lang="cs-CZ" sz="1400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400" dirty="0" err="1"/>
              <a:t>Siguen</a:t>
            </a:r>
            <a:r>
              <a:rPr lang="cs-CZ" sz="1400" dirty="0"/>
              <a:t> </a:t>
            </a:r>
            <a:r>
              <a:rPr lang="cs-CZ" sz="1400" dirty="0" err="1"/>
              <a:t>esta</a:t>
            </a:r>
            <a:r>
              <a:rPr lang="cs-CZ" sz="1400" dirty="0"/>
              <a:t> </a:t>
            </a:r>
            <a:r>
              <a:rPr lang="cs-CZ" sz="1400" dirty="0" err="1"/>
              <a:t>irregularidad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intuir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destruir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construir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etc</a:t>
            </a:r>
            <a:r>
              <a:rPr lang="cs-CZ" sz="1400" dirty="0">
                <a:solidFill>
                  <a:srgbClr val="FF0000"/>
                </a:solidFill>
              </a:rPr>
              <a:t>.                          </a:t>
            </a:r>
            <a:r>
              <a:rPr lang="cs-CZ" sz="1400" i="1" dirty="0">
                <a:highlight>
                  <a:srgbClr val="C0C0C0"/>
                </a:highlight>
              </a:rPr>
              <a:t>y, en </a:t>
            </a:r>
            <a:r>
              <a:rPr lang="cs-CZ" sz="1400" i="1" dirty="0" err="1">
                <a:highlight>
                  <a:srgbClr val="C0C0C0"/>
                </a:highlight>
              </a:rPr>
              <a:t>España</a:t>
            </a:r>
            <a:r>
              <a:rPr lang="cs-CZ" sz="1400" dirty="0">
                <a:highlight>
                  <a:srgbClr val="C0C0C0"/>
                </a:highlight>
              </a:rPr>
              <a:t>, </a:t>
            </a:r>
            <a:r>
              <a:rPr lang="cs-CZ" sz="1400" dirty="0" err="1">
                <a:highlight>
                  <a:srgbClr val="C0C0C0"/>
                </a:highlight>
              </a:rPr>
              <a:t>dime</a:t>
            </a:r>
            <a:r>
              <a:rPr lang="cs-CZ" sz="1400" dirty="0">
                <a:highlight>
                  <a:srgbClr val="C0C0C0"/>
                </a:highlight>
              </a:rPr>
              <a:t> </a:t>
            </a:r>
            <a:r>
              <a:rPr lang="cs-CZ" sz="1400" i="1" dirty="0">
                <a:highlight>
                  <a:srgbClr val="C0C0C0"/>
                </a:highlight>
              </a:rPr>
              <a:t>y </a:t>
            </a:r>
            <a:r>
              <a:rPr lang="cs-CZ" sz="1400" dirty="0" err="1">
                <a:highlight>
                  <a:srgbClr val="C0C0C0"/>
                </a:highlight>
              </a:rPr>
              <a:t>dímelo</a:t>
            </a:r>
            <a:endParaRPr lang="cs-CZ" sz="1400" dirty="0">
              <a:highlight>
                <a:srgbClr val="C0C0C0"/>
              </a:highlight>
            </a:endParaRPr>
          </a:p>
          <a:p>
            <a:pPr marL="0" indent="0">
              <a:buNone/>
            </a:pPr>
            <a:r>
              <a:rPr lang="cs-CZ" sz="1400" dirty="0" err="1"/>
              <a:t>Explicar</a:t>
            </a:r>
            <a:r>
              <a:rPr lang="cs-CZ" sz="1400" dirty="0"/>
              <a:t>: </a:t>
            </a:r>
            <a:r>
              <a:rPr lang="cs-CZ" sz="1400" dirty="0">
                <a:solidFill>
                  <a:srgbClr val="FF0000"/>
                </a:solidFill>
              </a:rPr>
              <a:t>(c&gt;</a:t>
            </a:r>
            <a:r>
              <a:rPr lang="cs-CZ" sz="1400" dirty="0" err="1">
                <a:solidFill>
                  <a:srgbClr val="FF0000"/>
                </a:solidFill>
              </a:rPr>
              <a:t>qu</a:t>
            </a:r>
            <a:r>
              <a:rPr lang="cs-CZ" sz="1400" dirty="0">
                <a:solidFill>
                  <a:srgbClr val="FF0000"/>
                </a:solidFill>
              </a:rPr>
              <a:t>) </a:t>
            </a:r>
            <a:r>
              <a:rPr lang="cs-CZ" sz="1400" dirty="0" err="1">
                <a:solidFill>
                  <a:srgbClr val="FF0000"/>
                </a:solidFill>
              </a:rPr>
              <a:t>explica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explique</a:t>
            </a:r>
            <a:r>
              <a:rPr lang="cs-CZ" sz="1400" dirty="0">
                <a:solidFill>
                  <a:srgbClr val="FF0000"/>
                </a:solidFill>
              </a:rPr>
              <a:t>…</a:t>
            </a:r>
          </a:p>
          <a:p>
            <a:pPr marL="0" indent="0">
              <a:buNone/>
            </a:pPr>
            <a:r>
              <a:rPr lang="cs-CZ" sz="1400" dirty="0" err="1"/>
              <a:t>Siguen</a:t>
            </a:r>
            <a:r>
              <a:rPr lang="cs-CZ" sz="1400" dirty="0"/>
              <a:t> </a:t>
            </a:r>
            <a:r>
              <a:rPr lang="cs-CZ" sz="1400" dirty="0" err="1"/>
              <a:t>esta</a:t>
            </a:r>
            <a:r>
              <a:rPr lang="cs-CZ" sz="1400" dirty="0"/>
              <a:t> </a:t>
            </a:r>
            <a:r>
              <a:rPr lang="cs-CZ" sz="1400" dirty="0" err="1"/>
              <a:t>irregularidad</a:t>
            </a:r>
            <a:r>
              <a:rPr lang="cs-CZ" sz="1400" dirty="0"/>
              <a:t>: </a:t>
            </a:r>
            <a:r>
              <a:rPr lang="cs-CZ" sz="1400" dirty="0" err="1">
                <a:solidFill>
                  <a:srgbClr val="FF0000"/>
                </a:solidFill>
              </a:rPr>
              <a:t>tocar</a:t>
            </a:r>
            <a:r>
              <a:rPr lang="cs-CZ" sz="1400" dirty="0">
                <a:solidFill>
                  <a:srgbClr val="FF0000"/>
                </a:solidFill>
              </a:rPr>
              <a:t>, </a:t>
            </a:r>
            <a:r>
              <a:rPr lang="cs-CZ" sz="1400" dirty="0" err="1">
                <a:solidFill>
                  <a:srgbClr val="FF0000"/>
                </a:solidFill>
              </a:rPr>
              <a:t>aparcar</a:t>
            </a:r>
            <a:r>
              <a:rPr lang="cs-CZ" sz="1400" dirty="0">
                <a:solidFill>
                  <a:srgbClr val="FF0000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38167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308398-B70A-431C-A5C3-730A51B4A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err="1">
                <a:solidFill>
                  <a:srgbClr val="FF0000"/>
                </a:solidFill>
              </a:rPr>
              <a:t>Imperativos</a:t>
            </a:r>
            <a:r>
              <a:rPr lang="cs-CZ" sz="4400" dirty="0">
                <a:solidFill>
                  <a:srgbClr val="FF0000"/>
                </a:solidFill>
              </a:rPr>
              <a:t> – </a:t>
            </a:r>
            <a:r>
              <a:rPr lang="cs-CZ" sz="4400" i="1" dirty="0">
                <a:solidFill>
                  <a:srgbClr val="FF0000"/>
                </a:solidFill>
              </a:rPr>
              <a:t>rozkazy/ zákazy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2E49E6-BD32-4AEA-820C-1F9F1E0AA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FF0000"/>
                </a:solidFill>
              </a:rPr>
              <a:t>Imperativo </a:t>
            </a:r>
            <a:r>
              <a:rPr lang="cs-CZ" sz="2000" dirty="0" err="1">
                <a:solidFill>
                  <a:srgbClr val="FF0000"/>
                </a:solidFill>
              </a:rPr>
              <a:t>negativo</a:t>
            </a:r>
            <a:r>
              <a:rPr lang="cs-CZ" sz="2000" dirty="0">
                <a:solidFill>
                  <a:srgbClr val="FF0000"/>
                </a:solidFill>
              </a:rPr>
              <a:t>: </a:t>
            </a:r>
            <a:r>
              <a:rPr lang="cs-CZ" sz="2000" dirty="0" err="1">
                <a:solidFill>
                  <a:srgbClr val="FF0000"/>
                </a:solidFill>
              </a:rPr>
              <a:t>algunos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verbos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err="1">
                <a:solidFill>
                  <a:srgbClr val="FF0000"/>
                </a:solidFill>
              </a:rPr>
              <a:t>irregulares</a:t>
            </a:r>
            <a:endParaRPr lang="cs-CZ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rgbClr val="FF0000"/>
              </a:solidFill>
            </a:endParaRP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CE98A600-F86B-4C5F-965C-15EE18D112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08940"/>
              </p:ext>
            </p:extLst>
          </p:nvPr>
        </p:nvGraphicFramePr>
        <p:xfrm>
          <a:off x="323528" y="2204864"/>
          <a:ext cx="8496943" cy="2625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225422588"/>
                    </a:ext>
                  </a:extLst>
                </a:gridCol>
                <a:gridCol w="843522">
                  <a:extLst>
                    <a:ext uri="{9D8B030D-6E8A-4147-A177-3AD203B41FA5}">
                      <a16:colId xmlns:a16="http://schemas.microsoft.com/office/drawing/2014/main" val="3169627645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149037325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301693169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3173163302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2922723063"/>
                    </a:ext>
                  </a:extLst>
                </a:gridCol>
                <a:gridCol w="1213849">
                  <a:extLst>
                    <a:ext uri="{9D8B030D-6E8A-4147-A177-3AD203B41FA5}">
                      <a16:colId xmlns:a16="http://schemas.microsoft.com/office/drawing/2014/main" val="1349416894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TENER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HACER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PEDIR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DECIR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1587366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cs-CZ" sz="1400" dirty="0" err="1"/>
                        <a:t>Tú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Seas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Tengas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Hagas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Pidas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Digas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16606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cs-CZ" sz="1400" dirty="0" err="1"/>
                        <a:t>Él</a:t>
                      </a:r>
                      <a:r>
                        <a:rPr lang="cs-CZ" sz="1400" dirty="0"/>
                        <a:t>, </a:t>
                      </a:r>
                      <a:r>
                        <a:rPr lang="cs-CZ" sz="1400" dirty="0" err="1"/>
                        <a:t>ella</a:t>
                      </a:r>
                      <a:r>
                        <a:rPr lang="cs-CZ" sz="1400" dirty="0"/>
                        <a:t>, </a:t>
                      </a:r>
                      <a:r>
                        <a:rPr lang="cs-CZ" sz="1400" dirty="0" err="1"/>
                        <a:t>usted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NO 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Sea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Tenga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Haga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Pida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Diga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5797257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r>
                        <a:rPr lang="cs-CZ" sz="1400" dirty="0" err="1"/>
                        <a:t>Nosotros</a:t>
                      </a:r>
                      <a:r>
                        <a:rPr lang="cs-CZ" sz="1400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Seamos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Tengamos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Hagamos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Pidamos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Digamos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3986073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cs-CZ" sz="1400" dirty="0" err="1"/>
                        <a:t>Vosotros</a:t>
                      </a:r>
                      <a:r>
                        <a:rPr lang="cs-CZ" sz="1400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Seáis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Tengáis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Hagáis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Pidáis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Digáis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9877708"/>
                  </a:ext>
                </a:extLst>
              </a:tr>
              <a:tr h="252028">
                <a:tc>
                  <a:txBody>
                    <a:bodyPr/>
                    <a:lstStyle/>
                    <a:p>
                      <a:r>
                        <a:rPr lang="cs-CZ" sz="1400" dirty="0" err="1"/>
                        <a:t>Ellos</a:t>
                      </a:r>
                      <a:r>
                        <a:rPr lang="cs-CZ" sz="1400" dirty="0"/>
                        <a:t>, </a:t>
                      </a:r>
                      <a:r>
                        <a:rPr lang="cs-CZ" sz="1400" dirty="0" err="1"/>
                        <a:t>ellas</a:t>
                      </a:r>
                      <a:r>
                        <a:rPr lang="cs-CZ" sz="1400" dirty="0"/>
                        <a:t>, </a:t>
                      </a:r>
                      <a:r>
                        <a:rPr lang="cs-CZ" sz="1400" dirty="0" err="1"/>
                        <a:t>ustedes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sean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tengan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hagan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pidan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digan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926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427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dirty="0" err="1">
                <a:solidFill>
                  <a:srgbClr val="FF0000"/>
                </a:solidFill>
              </a:rPr>
              <a:t>Imperativos</a:t>
            </a:r>
            <a:r>
              <a:rPr lang="cs-CZ" sz="4400" dirty="0">
                <a:solidFill>
                  <a:srgbClr val="FF0000"/>
                </a:solidFill>
              </a:rPr>
              <a:t> – </a:t>
            </a:r>
            <a:r>
              <a:rPr lang="cs-CZ" sz="4400" i="1" dirty="0">
                <a:solidFill>
                  <a:srgbClr val="FF0000"/>
                </a:solidFill>
              </a:rPr>
              <a:t>rozkazy/ zákazy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USO</a:t>
            </a:r>
            <a:r>
              <a:rPr lang="cs-CZ" dirty="0"/>
              <a:t> </a:t>
            </a:r>
            <a:r>
              <a:rPr lang="cs-CZ" dirty="0" err="1"/>
              <a:t>del</a:t>
            </a:r>
            <a:r>
              <a:rPr lang="cs-CZ" dirty="0"/>
              <a:t> </a:t>
            </a:r>
            <a:r>
              <a:rPr lang="cs-CZ" b="1" dirty="0">
                <a:solidFill>
                  <a:schemeClr val="accent1"/>
                </a:solidFill>
              </a:rPr>
              <a:t>imperativo</a:t>
            </a:r>
            <a:r>
              <a:rPr lang="cs-CZ" dirty="0"/>
              <a:t>: </a:t>
            </a:r>
          </a:p>
          <a:p>
            <a:pPr>
              <a:buFontTx/>
              <a:buChar char="-"/>
            </a:pPr>
            <a:r>
              <a:rPr lang="cs-CZ" dirty="0"/>
              <a:t>para </a:t>
            </a:r>
            <a:r>
              <a:rPr lang="cs-CZ" dirty="0" err="1"/>
              <a:t>expresar</a:t>
            </a:r>
            <a:r>
              <a:rPr lang="cs-CZ" dirty="0"/>
              <a:t> </a:t>
            </a:r>
            <a:r>
              <a:rPr lang="cs-CZ" dirty="0" err="1"/>
              <a:t>órdenes</a:t>
            </a:r>
            <a:r>
              <a:rPr lang="cs-CZ" dirty="0"/>
              <a:t>, dar </a:t>
            </a:r>
            <a:r>
              <a:rPr lang="cs-CZ" dirty="0" err="1"/>
              <a:t>instrucciones</a:t>
            </a:r>
            <a:r>
              <a:rPr lang="cs-CZ" dirty="0"/>
              <a:t>, </a:t>
            </a:r>
            <a:r>
              <a:rPr lang="cs-CZ" dirty="0" err="1"/>
              <a:t>coceder</a:t>
            </a:r>
            <a:r>
              <a:rPr lang="cs-CZ" dirty="0"/>
              <a:t> </a:t>
            </a:r>
            <a:r>
              <a:rPr lang="cs-CZ" dirty="0" err="1"/>
              <a:t>permiso</a:t>
            </a:r>
            <a:r>
              <a:rPr lang="cs-CZ" dirty="0"/>
              <a:t>, </a:t>
            </a:r>
            <a:r>
              <a:rPr lang="cs-CZ" dirty="0" err="1"/>
              <a:t>invitar</a:t>
            </a:r>
            <a:r>
              <a:rPr lang="cs-CZ" dirty="0"/>
              <a:t> a </a:t>
            </a:r>
            <a:r>
              <a:rPr lang="cs-CZ" dirty="0" err="1"/>
              <a:t>hacer</a:t>
            </a:r>
            <a:r>
              <a:rPr lang="cs-CZ" dirty="0"/>
              <a:t> </a:t>
            </a:r>
            <a:r>
              <a:rPr lang="cs-CZ" dirty="0" err="1"/>
              <a:t>algo</a:t>
            </a:r>
            <a:r>
              <a:rPr lang="cs-CZ" dirty="0"/>
              <a:t>, dar </a:t>
            </a:r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consejo</a:t>
            </a:r>
            <a:r>
              <a:rPr lang="cs-CZ" dirty="0"/>
              <a:t> o </a:t>
            </a:r>
            <a:r>
              <a:rPr lang="cs-CZ" dirty="0" err="1"/>
              <a:t>llamar</a:t>
            </a:r>
            <a:r>
              <a:rPr lang="cs-CZ" dirty="0"/>
              <a:t> la </a:t>
            </a:r>
            <a:r>
              <a:rPr lang="cs-CZ" dirty="0" err="1"/>
              <a:t>atención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0953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400" dirty="0" err="1">
                <a:solidFill>
                  <a:schemeClr val="accent6">
                    <a:lumMod val="75000"/>
                  </a:schemeClr>
                </a:solidFill>
              </a:rPr>
              <a:t>Imperativos</a:t>
            </a:r>
            <a:r>
              <a:rPr lang="cs-CZ" sz="44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cs-CZ" sz="4400" i="1" dirty="0">
                <a:solidFill>
                  <a:schemeClr val="accent6">
                    <a:lumMod val="75000"/>
                  </a:schemeClr>
                </a:solidFill>
              </a:rPr>
              <a:t>rozkazy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endParaRPr lang="cs-CZ" sz="1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1.Completa el </a:t>
            </a:r>
            <a:r>
              <a:rPr lang="cs-CZ" sz="1800" b="1" dirty="0" err="1">
                <a:solidFill>
                  <a:schemeClr val="accent1"/>
                </a:solidFill>
              </a:rPr>
              <a:t>cuadro</a:t>
            </a:r>
            <a:r>
              <a:rPr lang="cs-CZ" sz="1800" b="1" dirty="0">
                <a:solidFill>
                  <a:schemeClr val="accent1"/>
                </a:solidFill>
              </a:rPr>
              <a:t> – imperativo </a:t>
            </a:r>
            <a:r>
              <a:rPr lang="cs-CZ" sz="1800" b="1" dirty="0" err="1">
                <a:solidFill>
                  <a:schemeClr val="accent1"/>
                </a:solidFill>
              </a:rPr>
              <a:t>afirmativo</a:t>
            </a:r>
            <a:r>
              <a:rPr lang="cs-CZ" sz="18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41FD0F3B-ADEB-4F0F-B7F7-4F974BB4EF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194798"/>
              </p:ext>
            </p:extLst>
          </p:nvPr>
        </p:nvGraphicFramePr>
        <p:xfrm>
          <a:off x="539552" y="1793240"/>
          <a:ext cx="8229599" cy="3003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5657">
                  <a:extLst>
                    <a:ext uri="{9D8B030D-6E8A-4147-A177-3AD203B41FA5}">
                      <a16:colId xmlns:a16="http://schemas.microsoft.com/office/drawing/2014/main" val="3360470306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410063519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806886427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2698834980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1909608561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824372544"/>
                    </a:ext>
                  </a:extLst>
                </a:gridCol>
                <a:gridCol w="1175657">
                  <a:extLst>
                    <a:ext uri="{9D8B030D-6E8A-4147-A177-3AD203B41FA5}">
                      <a16:colId xmlns:a16="http://schemas.microsoft.com/office/drawing/2014/main" val="3490539267"/>
                    </a:ext>
                  </a:extLst>
                </a:gridCol>
              </a:tblGrid>
              <a:tr h="448345"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tener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hacer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poner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ir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salir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decir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878165"/>
                  </a:ext>
                </a:extLst>
              </a:tr>
              <a:tr h="448345">
                <a:tc>
                  <a:txBody>
                    <a:bodyPr/>
                    <a:lstStyle/>
                    <a:p>
                      <a:r>
                        <a:rPr lang="cs-CZ" sz="1400" dirty="0" err="1"/>
                        <a:t>Tú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6462162"/>
                  </a:ext>
                </a:extLst>
              </a:tr>
              <a:tr h="448345">
                <a:tc>
                  <a:txBody>
                    <a:bodyPr/>
                    <a:lstStyle/>
                    <a:p>
                      <a:r>
                        <a:rPr lang="cs-CZ" sz="1400" dirty="0" err="1"/>
                        <a:t>Usted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1423957"/>
                  </a:ext>
                </a:extLst>
              </a:tr>
              <a:tr h="762187">
                <a:tc>
                  <a:txBody>
                    <a:bodyPr/>
                    <a:lstStyle/>
                    <a:p>
                      <a:r>
                        <a:rPr lang="cs-CZ" sz="1400" dirty="0" err="1"/>
                        <a:t>Nosostros</a:t>
                      </a:r>
                      <a:r>
                        <a:rPr lang="cs-CZ" sz="1400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394426"/>
                  </a:ext>
                </a:extLst>
              </a:tr>
              <a:tr h="448345">
                <a:tc>
                  <a:txBody>
                    <a:bodyPr/>
                    <a:lstStyle/>
                    <a:p>
                      <a:r>
                        <a:rPr lang="cs-CZ" sz="1400" dirty="0" err="1"/>
                        <a:t>Vosotros</a:t>
                      </a:r>
                      <a:r>
                        <a:rPr lang="cs-CZ" sz="1400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739821"/>
                  </a:ext>
                </a:extLst>
              </a:tr>
              <a:tr h="448345">
                <a:tc>
                  <a:txBody>
                    <a:bodyPr/>
                    <a:lstStyle/>
                    <a:p>
                      <a:r>
                        <a:rPr lang="cs-CZ" sz="1400" dirty="0" err="1"/>
                        <a:t>Ustedes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2738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3371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400" dirty="0" err="1">
                <a:solidFill>
                  <a:schemeClr val="accent6">
                    <a:lumMod val="75000"/>
                  </a:schemeClr>
                </a:solidFill>
              </a:rPr>
              <a:t>Imperativos</a:t>
            </a:r>
            <a:r>
              <a:rPr lang="cs-CZ" sz="44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cs-CZ" sz="4400" i="1" dirty="0">
                <a:solidFill>
                  <a:schemeClr val="accent6">
                    <a:lumMod val="75000"/>
                  </a:schemeClr>
                </a:solidFill>
              </a:rPr>
              <a:t>rozkazy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cs-CZ" sz="1800" b="1" dirty="0">
                <a:solidFill>
                  <a:schemeClr val="accent1"/>
                </a:solidFill>
              </a:rPr>
              <a:t>2.Escribe los </a:t>
            </a:r>
            <a:r>
              <a:rPr lang="cs-CZ" sz="1800" b="1" dirty="0" err="1">
                <a:solidFill>
                  <a:schemeClr val="accent1"/>
                </a:solidFill>
              </a:rPr>
              <a:t>siguientes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imperativos</a:t>
            </a:r>
            <a:r>
              <a:rPr lang="cs-CZ" sz="1800" b="1" dirty="0">
                <a:solidFill>
                  <a:schemeClr val="accent1"/>
                </a:solidFill>
              </a:rPr>
              <a:t> – </a:t>
            </a:r>
            <a:r>
              <a:rPr lang="cs-CZ" sz="1800" b="1" dirty="0" err="1">
                <a:solidFill>
                  <a:schemeClr val="accent1"/>
                </a:solidFill>
              </a:rPr>
              <a:t>personas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del</a:t>
            </a:r>
            <a:r>
              <a:rPr lang="cs-CZ" sz="1800" b="1" dirty="0">
                <a:solidFill>
                  <a:schemeClr val="accent1"/>
                </a:solidFill>
              </a:rPr>
              <a:t> </a:t>
            </a:r>
            <a:r>
              <a:rPr lang="cs-CZ" sz="1800" b="1" dirty="0" err="1">
                <a:solidFill>
                  <a:schemeClr val="accent1"/>
                </a:solidFill>
              </a:rPr>
              <a:t>plural</a:t>
            </a:r>
            <a:r>
              <a:rPr lang="cs-CZ" sz="18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cs-CZ" sz="1800" b="1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66A0FE2-1F0D-4B14-BA6F-04EC8F3F2A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382125"/>
              </p:ext>
            </p:extLst>
          </p:nvPr>
        </p:nvGraphicFramePr>
        <p:xfrm>
          <a:off x="539552" y="1397000"/>
          <a:ext cx="7992888" cy="426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8222">
                  <a:extLst>
                    <a:ext uri="{9D8B030D-6E8A-4147-A177-3AD203B41FA5}">
                      <a16:colId xmlns:a16="http://schemas.microsoft.com/office/drawing/2014/main" val="4260366116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345636041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2495855615"/>
                    </a:ext>
                  </a:extLst>
                </a:gridCol>
                <a:gridCol w="1998222">
                  <a:extLst>
                    <a:ext uri="{9D8B030D-6E8A-4147-A177-3AD203B41FA5}">
                      <a16:colId xmlns:a16="http://schemas.microsoft.com/office/drawing/2014/main" val="16999970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SV" sz="1600" noProof="0" dirty="0"/>
                        <a:t>2</a:t>
                      </a:r>
                      <a:r>
                        <a:rPr lang="cs-CZ" sz="1600" noProof="0" dirty="0"/>
                        <a:t>ª</a:t>
                      </a:r>
                      <a:r>
                        <a:rPr lang="es-SV" sz="1600" noProof="0" dirty="0"/>
                        <a:t> persona del singular</a:t>
                      </a:r>
                      <a:r>
                        <a:rPr lang="cs-CZ" sz="1600" noProof="0" dirty="0"/>
                        <a:t> (=</a:t>
                      </a:r>
                      <a:r>
                        <a:rPr lang="cs-CZ" sz="1600" noProof="0" dirty="0" err="1"/>
                        <a:t>tú</a:t>
                      </a:r>
                      <a:r>
                        <a:rPr lang="cs-CZ" sz="1600" noProof="0" dirty="0"/>
                        <a:t>)</a:t>
                      </a:r>
                      <a:endParaRPr lang="es-SV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600" noProof="0" dirty="0"/>
                        <a:t>2</a:t>
                      </a:r>
                      <a:r>
                        <a:rPr lang="cs-CZ" sz="1600" noProof="0" dirty="0"/>
                        <a:t>ª</a:t>
                      </a:r>
                      <a:r>
                        <a:rPr lang="es-SV" sz="1600" noProof="0" dirty="0"/>
                        <a:t> persona del </a:t>
                      </a:r>
                      <a:r>
                        <a:rPr lang="cs-CZ" sz="1600" noProof="0" dirty="0" err="1"/>
                        <a:t>plural</a:t>
                      </a:r>
                      <a:r>
                        <a:rPr lang="cs-CZ" sz="1600" noProof="0" dirty="0"/>
                        <a:t> (=</a:t>
                      </a:r>
                      <a:r>
                        <a:rPr lang="cs-CZ" sz="1600" noProof="0" dirty="0" err="1"/>
                        <a:t>vosotros</a:t>
                      </a:r>
                      <a:r>
                        <a:rPr lang="cs-CZ" sz="1600" noProof="0" dirty="0"/>
                        <a:t>/as)</a:t>
                      </a:r>
                      <a:endParaRPr lang="es-SV" sz="1600" noProof="0" dirty="0"/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noProof="0" dirty="0"/>
                        <a:t>3ª</a:t>
                      </a:r>
                      <a:r>
                        <a:rPr lang="es-SV" sz="1600" noProof="0" dirty="0"/>
                        <a:t> persona del singular</a:t>
                      </a:r>
                      <a:r>
                        <a:rPr lang="cs-CZ" sz="1600" noProof="0" dirty="0"/>
                        <a:t> (=</a:t>
                      </a:r>
                      <a:r>
                        <a:rPr lang="cs-CZ" sz="1600" noProof="0" dirty="0" err="1"/>
                        <a:t>Usted</a:t>
                      </a:r>
                      <a:r>
                        <a:rPr lang="cs-CZ" sz="1600" noProof="0" dirty="0"/>
                        <a:t>)</a:t>
                      </a:r>
                      <a:endParaRPr lang="es-SV" sz="1600" noProof="0" dirty="0"/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noProof="0" dirty="0"/>
                        <a:t>3ª</a:t>
                      </a:r>
                      <a:r>
                        <a:rPr lang="es-SV" sz="1600" noProof="0" dirty="0"/>
                        <a:t> persona del </a:t>
                      </a:r>
                      <a:r>
                        <a:rPr lang="cs-CZ" sz="1600" noProof="0" dirty="0" err="1"/>
                        <a:t>plural</a:t>
                      </a:r>
                      <a:r>
                        <a:rPr lang="cs-CZ" sz="1600" noProof="0" dirty="0"/>
                        <a:t> (=</a:t>
                      </a:r>
                      <a:r>
                        <a:rPr lang="cs-CZ" sz="1600" noProof="0" dirty="0" err="1"/>
                        <a:t>Ustedes</a:t>
                      </a:r>
                      <a:r>
                        <a:rPr lang="cs-CZ" sz="1600" noProof="0" dirty="0"/>
                        <a:t>)</a:t>
                      </a:r>
                      <a:endParaRPr lang="es-SV" sz="1600" noProof="0" dirty="0"/>
                    </a:p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19056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/>
                        <a:t>Escribe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 err="1"/>
                        <a:t>escriba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606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/>
                        <a:t>Elabora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77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/>
                        <a:t>Define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6079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/>
                        <a:t>Finaliza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3083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/>
                        <a:t>Toma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234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400" dirty="0" err="1"/>
                        <a:t>Prepara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375673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 dirty="0"/>
                        <a:t>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5818085"/>
                  </a:ext>
                </a:extLst>
              </a:tr>
              <a:tr h="273050">
                <a:tc>
                  <a:txBody>
                    <a:bodyPr/>
                    <a:lstStyle/>
                    <a:p>
                      <a:r>
                        <a:rPr lang="cs-CZ" sz="1400" dirty="0" err="1"/>
                        <a:t>Vuelve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0115121"/>
                  </a:ext>
                </a:extLst>
              </a:tr>
              <a:tr h="180340">
                <a:tc>
                  <a:txBody>
                    <a:bodyPr/>
                    <a:lstStyle/>
                    <a:p>
                      <a:r>
                        <a:rPr lang="cs-CZ" sz="1400" dirty="0" err="1"/>
                        <a:t>Repite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328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cs-CZ" sz="1400" dirty="0" err="1"/>
                        <a:t>sigue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789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72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A97BB-C65A-4DA6-9300-DB3180BC7E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cs-CZ" sz="4400" dirty="0" err="1">
                <a:solidFill>
                  <a:schemeClr val="accent6">
                    <a:lumMod val="75000"/>
                  </a:schemeClr>
                </a:solidFill>
              </a:rPr>
              <a:t>Imperativos</a:t>
            </a:r>
            <a:r>
              <a:rPr lang="cs-CZ" sz="4400" dirty="0">
                <a:solidFill>
                  <a:schemeClr val="accent6">
                    <a:lumMod val="75000"/>
                  </a:schemeClr>
                </a:solidFill>
              </a:rPr>
              <a:t> – </a:t>
            </a:r>
            <a:r>
              <a:rPr lang="cs-CZ" sz="4400" i="1" dirty="0">
                <a:solidFill>
                  <a:schemeClr val="accent6">
                    <a:lumMod val="75000"/>
                  </a:schemeClr>
                </a:solidFill>
              </a:rPr>
              <a:t>rozkazy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C398C5-F691-4397-947C-F5874FAC6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es-BO" sz="1800" b="1" dirty="0">
                <a:solidFill>
                  <a:schemeClr val="accent1"/>
                </a:solidFill>
              </a:rPr>
              <a:t>3.Completa los diálogos.</a:t>
            </a:r>
          </a:p>
          <a:p>
            <a:pPr marL="0" indent="0">
              <a:buNone/>
            </a:pPr>
            <a:r>
              <a:rPr lang="es-BO" sz="1400" dirty="0"/>
              <a:t>1.-Por favor, (sentarse, tú)…………….y cuéntame tus problemas.</a:t>
            </a:r>
          </a:p>
          <a:p>
            <a:pPr marL="0" indent="0">
              <a:buNone/>
            </a:pPr>
            <a:r>
              <a:rPr lang="es-BO" sz="1400" dirty="0"/>
              <a:t>   -No, </a:t>
            </a:r>
            <a:r>
              <a:rPr lang="cs-CZ" sz="1400" dirty="0"/>
              <a:t>F</a:t>
            </a:r>
            <a:r>
              <a:rPr lang="es-BO" sz="1400" dirty="0"/>
              <a:t>abián, no es nada, solo estoy algo preocupado por los resultados del informe, pero nada más.</a:t>
            </a:r>
          </a:p>
          <a:p>
            <a:pPr marL="0" indent="0">
              <a:buNone/>
            </a:pPr>
            <a:r>
              <a:rPr lang="es-BO" sz="1400" dirty="0"/>
              <a:t>2.-Lucía, ¿sabías que Tomás se va de la empresa?</a:t>
            </a:r>
          </a:p>
          <a:p>
            <a:pPr marL="0" indent="0">
              <a:buNone/>
            </a:pPr>
            <a:r>
              <a:rPr lang="es-BO" sz="1400" dirty="0"/>
              <a:t>   -No, no sabía nada, a ver, (explicar, a mí)………….quién te lo ha dicho.</a:t>
            </a:r>
          </a:p>
          <a:p>
            <a:pPr marL="0" indent="0">
              <a:buNone/>
            </a:pPr>
            <a:r>
              <a:rPr lang="es-BO" sz="1400" dirty="0"/>
              <a:t>3.-¿Espero la llamada de la central o voy a comer?</a:t>
            </a:r>
          </a:p>
          <a:p>
            <a:pPr marL="0" indent="0">
              <a:buNone/>
            </a:pPr>
            <a:r>
              <a:rPr lang="cs-CZ" sz="1400" dirty="0"/>
              <a:t>   </a:t>
            </a:r>
            <a:r>
              <a:rPr lang="es-BO" sz="1400" dirty="0"/>
              <a:t>-No, hombre, (esperar, tú)……………….porque esa llamada es muy importante.</a:t>
            </a:r>
          </a:p>
          <a:p>
            <a:pPr marL="0" indent="0">
              <a:buNone/>
            </a:pPr>
            <a:r>
              <a:rPr lang="es-BO" sz="1400" dirty="0"/>
              <a:t>4.-No sé si salir mañana sábado de viaje o esperar al domingo por la noche.</a:t>
            </a:r>
          </a:p>
          <a:p>
            <a:pPr marL="0" indent="0">
              <a:buNone/>
            </a:pPr>
            <a:r>
              <a:rPr lang="cs-CZ" sz="1400" dirty="0"/>
              <a:t>   </a:t>
            </a:r>
            <a:r>
              <a:rPr lang="es-BO" sz="1400" dirty="0"/>
              <a:t>-(Salir, tú)………………….mañana, así tienes tiempo de recuperarte del </a:t>
            </a:r>
            <a:r>
              <a:rPr lang="es-BO" sz="1400" i="1" dirty="0"/>
              <a:t>jet leg</a:t>
            </a:r>
            <a:r>
              <a:rPr lang="es-BO" sz="1400" dirty="0"/>
              <a:t>.</a:t>
            </a:r>
          </a:p>
          <a:p>
            <a:pPr marL="0" indent="0">
              <a:buNone/>
            </a:pPr>
            <a:r>
              <a:rPr lang="es-BO" sz="1400" dirty="0"/>
              <a:t>5.-</a:t>
            </a:r>
            <a:r>
              <a:rPr lang="cs-CZ" sz="1400" dirty="0"/>
              <a:t>H</a:t>
            </a:r>
            <a:r>
              <a:rPr lang="es-BO" sz="1400" dirty="0"/>
              <a:t>e pensado contratar a este último candidato, me ha parecido excelente. ¿Qué opina usted?</a:t>
            </a:r>
          </a:p>
          <a:p>
            <a:pPr marL="0" indent="0">
              <a:buNone/>
            </a:pPr>
            <a:r>
              <a:rPr lang="cs-CZ" sz="1400" dirty="0"/>
              <a:t>   </a:t>
            </a:r>
            <a:r>
              <a:rPr lang="es-BO" sz="1400" dirty="0"/>
              <a:t>-De acuerdo, pero antes (revisar,usted)………………todos los informes de la selección de personal.</a:t>
            </a:r>
            <a:endParaRPr lang="cs-CZ" sz="1400" dirty="0"/>
          </a:p>
          <a:p>
            <a:pPr marL="0" indent="0">
              <a:buNone/>
            </a:pPr>
            <a:endParaRPr lang="es-BO" sz="1400" dirty="0"/>
          </a:p>
          <a:p>
            <a:pPr marL="0" indent="0">
              <a:buNone/>
            </a:pPr>
            <a:r>
              <a:rPr lang="cs-CZ" sz="1600" b="1" dirty="0">
                <a:solidFill>
                  <a:schemeClr val="accent1"/>
                </a:solidFill>
              </a:rPr>
              <a:t>4. </a:t>
            </a:r>
            <a:r>
              <a:rPr lang="cs-CZ" sz="1600" b="1" dirty="0" err="1">
                <a:solidFill>
                  <a:schemeClr val="accent1"/>
                </a:solidFill>
              </a:rPr>
              <a:t>Escribe</a:t>
            </a:r>
            <a:r>
              <a:rPr lang="cs-CZ" sz="1600" b="1" dirty="0">
                <a:solidFill>
                  <a:schemeClr val="accent1"/>
                </a:solidFill>
              </a:rPr>
              <a:t> el </a:t>
            </a:r>
            <a:r>
              <a:rPr lang="cs-CZ" sz="1600" b="1" dirty="0" err="1">
                <a:solidFill>
                  <a:schemeClr val="accent1"/>
                </a:solidFill>
              </a:rPr>
              <a:t>infinitivo</a:t>
            </a:r>
            <a:r>
              <a:rPr lang="cs-CZ" sz="1600" b="1" dirty="0">
                <a:solidFill>
                  <a:schemeClr val="accent1"/>
                </a:solidFill>
              </a:rPr>
              <a:t> de los </a:t>
            </a:r>
            <a:r>
              <a:rPr lang="cs-CZ" sz="1600" b="1" dirty="0" err="1">
                <a:solidFill>
                  <a:schemeClr val="accent1"/>
                </a:solidFill>
              </a:rPr>
              <a:t>siguientes</a:t>
            </a:r>
            <a:r>
              <a:rPr lang="cs-CZ" sz="1600" b="1" dirty="0">
                <a:solidFill>
                  <a:schemeClr val="accent1"/>
                </a:solidFill>
              </a:rPr>
              <a:t> </a:t>
            </a:r>
            <a:r>
              <a:rPr lang="cs-CZ" sz="1600" b="1" dirty="0" err="1">
                <a:solidFill>
                  <a:schemeClr val="accent1"/>
                </a:solidFill>
              </a:rPr>
              <a:t>imperativos</a:t>
            </a:r>
            <a:r>
              <a:rPr lang="cs-CZ" sz="1600" b="1" dirty="0">
                <a:solidFill>
                  <a:schemeClr val="accent1"/>
                </a:solidFill>
              </a:rPr>
              <a:t>.</a:t>
            </a:r>
          </a:p>
          <a:p>
            <a:pPr marL="0" indent="0">
              <a:buNone/>
            </a:pPr>
            <a:endParaRPr lang="es-PE" sz="1400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6" name="Tabulka 6">
            <a:extLst>
              <a:ext uri="{FF2B5EF4-FFF2-40B4-BE49-F238E27FC236}">
                <a16:creationId xmlns:a16="http://schemas.microsoft.com/office/drawing/2014/main" id="{D65C0E48-FE05-4C3A-964D-4F6BA554F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046505"/>
              </p:ext>
            </p:extLst>
          </p:nvPr>
        </p:nvGraphicFramePr>
        <p:xfrm>
          <a:off x="539552" y="4365103"/>
          <a:ext cx="7416824" cy="239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06">
                  <a:extLst>
                    <a:ext uri="{9D8B030D-6E8A-4147-A177-3AD203B41FA5}">
                      <a16:colId xmlns:a16="http://schemas.microsoft.com/office/drawing/2014/main" val="3995138468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3871235514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1301409764"/>
                    </a:ext>
                  </a:extLst>
                </a:gridCol>
                <a:gridCol w="1854206">
                  <a:extLst>
                    <a:ext uri="{9D8B030D-6E8A-4147-A177-3AD203B41FA5}">
                      <a16:colId xmlns:a16="http://schemas.microsoft.com/office/drawing/2014/main" val="1712878757"/>
                    </a:ext>
                  </a:extLst>
                </a:gridCol>
              </a:tblGrid>
              <a:tr h="488212">
                <a:tc>
                  <a:txBody>
                    <a:bodyPr/>
                    <a:lstStyle/>
                    <a:p>
                      <a:r>
                        <a:rPr lang="cs-CZ" sz="1200" dirty="0"/>
                        <a:t>Imperativo 2ª persona </a:t>
                      </a:r>
                      <a:r>
                        <a:rPr lang="cs-CZ" sz="1200" dirty="0" err="1"/>
                        <a:t>singular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infinitivo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Imperativo 2ª persona </a:t>
                      </a:r>
                      <a:r>
                        <a:rPr lang="cs-CZ" sz="1200" dirty="0" err="1"/>
                        <a:t>singular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/>
                        <a:t>infinitivo</a:t>
                      </a:r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0713496"/>
                  </a:ext>
                </a:extLst>
              </a:tr>
              <a:tr h="476732">
                <a:tc>
                  <a:txBody>
                    <a:bodyPr/>
                    <a:lstStyle/>
                    <a:p>
                      <a:r>
                        <a:rPr lang="cs-CZ" sz="1200" dirty="0" err="1"/>
                        <a:t>Sal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0148857"/>
                  </a:ext>
                </a:extLst>
              </a:tr>
              <a:tr h="476732">
                <a:tc>
                  <a:txBody>
                    <a:bodyPr/>
                    <a:lstStyle/>
                    <a:p>
                      <a:r>
                        <a:rPr lang="cs-CZ" sz="1200" dirty="0" err="1"/>
                        <a:t>Pon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4471478"/>
                  </a:ext>
                </a:extLst>
              </a:tr>
              <a:tr h="476732">
                <a:tc>
                  <a:txBody>
                    <a:bodyPr/>
                    <a:lstStyle/>
                    <a:p>
                      <a:r>
                        <a:rPr lang="cs-CZ" sz="1200" dirty="0" err="1"/>
                        <a:t>Haz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Ven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879173"/>
                  </a:ext>
                </a:extLst>
              </a:tr>
              <a:tr h="476732">
                <a:tc>
                  <a:txBody>
                    <a:bodyPr/>
                    <a:lstStyle/>
                    <a:p>
                      <a:r>
                        <a:rPr lang="cs-CZ" sz="1200" dirty="0" err="1"/>
                        <a:t>sé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/>
                        <a:t>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280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52329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1519</Words>
  <Application>Microsoft Office PowerPoint</Application>
  <PresentationFormat>Předvádění na obrazovce (4:3)</PresentationFormat>
  <Paragraphs>317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systému Office</vt:lpstr>
      <vt:lpstr>Imperativos – rozkazy/ zákazy </vt:lpstr>
      <vt:lpstr>Prezentace aplikace PowerPoint</vt:lpstr>
      <vt:lpstr>Imperativos – rozkazy/ zákazy</vt:lpstr>
      <vt:lpstr>Imperativos – rozkazy</vt:lpstr>
      <vt:lpstr>Imperativos – rozkazy/ zákazy</vt:lpstr>
      <vt:lpstr>Imperativos – rozkazy/ zákazy</vt:lpstr>
      <vt:lpstr>Imperativos – rozkazy</vt:lpstr>
      <vt:lpstr>Imperativos – rozkazy</vt:lpstr>
      <vt:lpstr>Imperativos – rozkazy</vt:lpstr>
      <vt:lpstr>Imperativos – rozkazy</vt:lpstr>
      <vt:lpstr>Imperativos – rozkazy/ zákazy</vt:lpstr>
      <vt:lpstr>Imperativos – rozkazy/ zákazy</vt:lpstr>
      <vt:lpstr>Imperativos – rozkazy/ zákazy</vt:lpstr>
      <vt:lpstr>Imperativos – rozkazy/ zákazy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Imperfecto x Indefinido</dc:title>
  <dc:creator>De Azevedo</dc:creator>
  <cp:lastModifiedBy>Veronika De Azevedo Camacho</cp:lastModifiedBy>
  <cp:revision>16</cp:revision>
  <dcterms:created xsi:type="dcterms:W3CDTF">2016-10-10T06:33:36Z</dcterms:created>
  <dcterms:modified xsi:type="dcterms:W3CDTF">2024-03-05T07:52:18Z</dcterms:modified>
</cp:coreProperties>
</file>