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9" r:id="rId4"/>
    <p:sldId id="274" r:id="rId5"/>
    <p:sldId id="275" r:id="rId6"/>
    <p:sldId id="288" r:id="rId7"/>
    <p:sldId id="276" r:id="rId8"/>
    <p:sldId id="277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D9A85-E254-4257-AEA5-BD15957C367B}" v="2" dt="2023-06-13T08:00:46.067"/>
    <p1510:client id="{CD8369D3-FE78-450C-B4A8-4FB87668F085}" v="1" dt="2024-04-09T06:27:48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4" autoAdjust="0"/>
    <p:restoredTop sz="94660"/>
  </p:normalViewPr>
  <p:slideViewPr>
    <p:cSldViewPr>
      <p:cViewPr varScale="1">
        <p:scale>
          <a:sx n="105" d="100"/>
          <a:sy n="105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BF9CE-87D3-49BB-8D3D-B3A6CD4A807A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411C-3FA2-4FE3-A5EC-12294F3631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1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65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4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50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3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80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9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5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F9B0E-F76B-403F-8851-B0E3ABA027A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Presente</a:t>
            </a:r>
            <a:r>
              <a:rPr lang="cs-CZ" dirty="0">
                <a:solidFill>
                  <a:srgbClr val="FF0000"/>
                </a:solidFill>
              </a:rPr>
              <a:t> de </a:t>
            </a:r>
            <a:r>
              <a:rPr lang="cs-CZ" dirty="0" err="1">
                <a:solidFill>
                  <a:srgbClr val="FF0000"/>
                </a:solidFill>
              </a:rPr>
              <a:t>subjuntivo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8064896" cy="5832648"/>
          </a:xfrm>
        </p:spPr>
        <p:txBody>
          <a:bodyPr>
            <a:normAutofit/>
          </a:bodyPr>
          <a:lstStyle/>
          <a:p>
            <a:pPr algn="just"/>
            <a:r>
              <a:rPr lang="cs-CZ" sz="2000" dirty="0" err="1">
                <a:solidFill>
                  <a:srgbClr val="FF0000"/>
                </a:solidFill>
              </a:rPr>
              <a:t>Verbos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regulares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es-DO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DC53974B-F078-4DBD-B83E-5DB129EB8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58929"/>
              </p:ext>
            </p:extLst>
          </p:nvPr>
        </p:nvGraphicFramePr>
        <p:xfrm>
          <a:off x="685801" y="1397000"/>
          <a:ext cx="525435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451">
                  <a:extLst>
                    <a:ext uri="{9D8B030D-6E8A-4147-A177-3AD203B41FA5}">
                      <a16:colId xmlns:a16="http://schemas.microsoft.com/office/drawing/2014/main" val="702933255"/>
                    </a:ext>
                  </a:extLst>
                </a:gridCol>
                <a:gridCol w="1751451">
                  <a:extLst>
                    <a:ext uri="{9D8B030D-6E8A-4147-A177-3AD203B41FA5}">
                      <a16:colId xmlns:a16="http://schemas.microsoft.com/office/drawing/2014/main" val="1764819031"/>
                    </a:ext>
                  </a:extLst>
                </a:gridCol>
                <a:gridCol w="1751451">
                  <a:extLst>
                    <a:ext uri="{9D8B030D-6E8A-4147-A177-3AD203B41FA5}">
                      <a16:colId xmlns:a16="http://schemas.microsoft.com/office/drawing/2014/main" val="3941249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PY" noProof="0">
                          <a:solidFill>
                            <a:srgbClr val="FF0000"/>
                          </a:solidFill>
                        </a:rPr>
                        <a:t>hablar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>
                          <a:solidFill>
                            <a:srgbClr val="FF0000"/>
                          </a:solidFill>
                        </a:rPr>
                        <a:t>comer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>
                          <a:solidFill>
                            <a:srgbClr val="FF0000"/>
                          </a:solidFill>
                        </a:rPr>
                        <a:t>vivir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47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32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098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s-PY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38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emos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173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éis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áis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2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noProof="0" dirty="0"/>
                        <a:t>habl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com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noProof="0" dirty="0"/>
                        <a:t>viv</a:t>
                      </a:r>
                      <a:r>
                        <a:rPr lang="es-PY" noProof="0" dirty="0">
                          <a:solidFill>
                            <a:srgbClr val="FF0000"/>
                          </a:solidFill>
                        </a:rPr>
                        <a:t>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187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52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A46D3-9867-4986-B5E3-A27710F5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Presente</a:t>
            </a:r>
            <a:r>
              <a:rPr lang="cs-CZ" dirty="0">
                <a:solidFill>
                  <a:srgbClr val="FF0000"/>
                </a:solidFill>
              </a:rPr>
              <a:t> de </a:t>
            </a:r>
            <a:r>
              <a:rPr lang="cs-CZ" dirty="0" err="1">
                <a:solidFill>
                  <a:srgbClr val="FF0000"/>
                </a:solidFill>
              </a:rPr>
              <a:t>subjuntivo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8EA3C-6E15-4495-AE04-F8B97C31F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Presente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subjuntivo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verbos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irregulares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7719F02-2BF2-4ED3-89E2-1E9F97D63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972962"/>
              </p:ext>
            </p:extLst>
          </p:nvPr>
        </p:nvGraphicFramePr>
        <p:xfrm>
          <a:off x="539552" y="1268761"/>
          <a:ext cx="7056785" cy="2664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357">
                  <a:extLst>
                    <a:ext uri="{9D8B030D-6E8A-4147-A177-3AD203B41FA5}">
                      <a16:colId xmlns:a16="http://schemas.microsoft.com/office/drawing/2014/main" val="2899710092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1008141249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929693013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529783129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654769490"/>
                    </a:ext>
                  </a:extLst>
                </a:gridCol>
              </a:tblGrid>
              <a:tr h="380614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tener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hacer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pedir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decir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37150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048860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Digas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535359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66761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Digamos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22463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Digáis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2283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tengan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hagan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pidan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digan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839032"/>
                  </a:ext>
                </a:extLst>
              </a:tr>
            </a:tbl>
          </a:graphicData>
        </a:graphic>
      </p:graphicFrame>
      <p:graphicFrame>
        <p:nvGraphicFramePr>
          <p:cNvPr id="7" name="Tabulka 4">
            <a:extLst>
              <a:ext uri="{FF2B5EF4-FFF2-40B4-BE49-F238E27FC236}">
                <a16:creationId xmlns:a16="http://schemas.microsoft.com/office/drawing/2014/main" id="{958A79C4-CF90-4132-A945-02651565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21929"/>
              </p:ext>
            </p:extLst>
          </p:nvPr>
        </p:nvGraphicFramePr>
        <p:xfrm>
          <a:off x="539551" y="4031313"/>
          <a:ext cx="5645428" cy="238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357">
                  <a:extLst>
                    <a:ext uri="{9D8B030D-6E8A-4147-A177-3AD203B41FA5}">
                      <a16:colId xmlns:a16="http://schemas.microsoft.com/office/drawing/2014/main" val="2899710092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1008141249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929693013"/>
                    </a:ext>
                  </a:extLst>
                </a:gridCol>
                <a:gridCol w="1411357">
                  <a:extLst>
                    <a:ext uri="{9D8B030D-6E8A-4147-A177-3AD203B41FA5}">
                      <a16:colId xmlns:a16="http://schemas.microsoft.com/office/drawing/2014/main" val="2529783129"/>
                    </a:ext>
                  </a:extLst>
                </a:gridCol>
              </a:tblGrid>
              <a:tr h="326917"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saber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poder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salir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solidFill>
                            <a:srgbClr val="FF0000"/>
                          </a:solidFill>
                        </a:rPr>
                        <a:t>despedir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37150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Pueda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048860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Puedas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Salgas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Despidas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535359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Pueda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66761"/>
                  </a:ext>
                </a:extLst>
              </a:tr>
              <a:tr h="369000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Podamos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Salgamos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Despidamos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22463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Podáis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Salgáis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Despidáis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2283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r>
                        <a:rPr lang="cs-CZ" sz="1600" dirty="0" err="1"/>
                        <a:t>sepan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puedan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salgan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despidan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839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4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08398-B70A-431C-A5C3-730A51B4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Presente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subjuntivo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2E49E6-BD32-4AEA-820C-1F9F1E0AA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1. </a:t>
            </a:r>
            <a:r>
              <a:rPr lang="cs-CZ" sz="1800" b="1" dirty="0" err="1">
                <a:solidFill>
                  <a:schemeClr val="accent1"/>
                </a:solidFill>
              </a:rPr>
              <a:t>Verbos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regulares</a:t>
            </a:r>
            <a:r>
              <a:rPr lang="cs-CZ" sz="1800" b="1" dirty="0">
                <a:solidFill>
                  <a:schemeClr val="accent1"/>
                </a:solidFill>
              </a:rPr>
              <a:t> en </a:t>
            </a:r>
            <a:r>
              <a:rPr lang="cs-CZ" sz="1800" b="1" dirty="0" err="1">
                <a:solidFill>
                  <a:schemeClr val="accent1"/>
                </a:solidFill>
              </a:rPr>
              <a:t>presente</a:t>
            </a:r>
            <a:r>
              <a:rPr lang="cs-CZ" sz="1800" b="1" dirty="0">
                <a:solidFill>
                  <a:schemeClr val="accent1"/>
                </a:solidFill>
              </a:rPr>
              <a:t> de </a:t>
            </a:r>
            <a:r>
              <a:rPr lang="cs-CZ" sz="1800" b="1" dirty="0" err="1">
                <a:solidFill>
                  <a:schemeClr val="accent1"/>
                </a:solidFill>
              </a:rPr>
              <a:t>subjuntivo</a:t>
            </a:r>
            <a:r>
              <a:rPr lang="cs-CZ" sz="1800" b="1" dirty="0">
                <a:solidFill>
                  <a:schemeClr val="accent1"/>
                </a:solidFill>
              </a:rPr>
              <a:t> – </a:t>
            </a:r>
            <a:r>
              <a:rPr lang="cs-CZ" sz="1800" b="1" dirty="0" err="1">
                <a:solidFill>
                  <a:schemeClr val="accent1"/>
                </a:solidFill>
              </a:rPr>
              <a:t>completa</a:t>
            </a:r>
            <a:r>
              <a:rPr lang="cs-CZ" sz="1800" b="1" dirty="0">
                <a:solidFill>
                  <a:schemeClr val="accent1"/>
                </a:solidFill>
              </a:rPr>
              <a:t> la </a:t>
            </a:r>
            <a:r>
              <a:rPr lang="cs-CZ" sz="1800" b="1" dirty="0" err="1">
                <a:solidFill>
                  <a:schemeClr val="accent1"/>
                </a:solidFill>
              </a:rPr>
              <a:t>siguiente</a:t>
            </a:r>
            <a:r>
              <a:rPr lang="cs-CZ" sz="1800" b="1" dirty="0">
                <a:solidFill>
                  <a:schemeClr val="accent1"/>
                </a:solidFill>
              </a:rPr>
              <a:t> tabla.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055AD51C-3D70-4226-9967-364DF90FE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694908"/>
              </p:ext>
            </p:extLst>
          </p:nvPr>
        </p:nvGraphicFramePr>
        <p:xfrm>
          <a:off x="539552" y="2060848"/>
          <a:ext cx="7056784" cy="2664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182448966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391032708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593738156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540889097"/>
                    </a:ext>
                  </a:extLst>
                </a:gridCol>
              </a:tblGrid>
              <a:tr h="380614"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/>
                        <a:t>trabajar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/>
                        <a:t>comer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/>
                        <a:t>vivir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301714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/>
                        <a:t>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noProof="0" dirty="0"/>
                        <a:t>t</a:t>
                      </a:r>
                      <a:r>
                        <a:rPr lang="es-UY" sz="1400" noProof="0" dirty="0"/>
                        <a:t>rabaje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442895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noProof="0" dirty="0"/>
                        <a:t>v</a:t>
                      </a:r>
                      <a:r>
                        <a:rPr lang="es-UY" sz="1400" noProof="0" dirty="0"/>
                        <a:t>ivas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237609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/>
                        <a:t>Él, ella, usted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noProof="0" dirty="0"/>
                        <a:t>c</a:t>
                      </a:r>
                      <a:r>
                        <a:rPr lang="es-UY" sz="1400" noProof="0" dirty="0"/>
                        <a:t>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135275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/>
                        <a:t>Nosotros/as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/>
                        <a:t>trabajemos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/>
                        <a:t>comamos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91192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/>
                        <a:t>Vosotros/as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19968"/>
                  </a:ext>
                </a:extLst>
              </a:tr>
              <a:tr h="380614">
                <a:tc>
                  <a:txBody>
                    <a:bodyPr/>
                    <a:lstStyle/>
                    <a:p>
                      <a:r>
                        <a:rPr lang="es-UY" sz="1400" noProof="0" dirty="0"/>
                        <a:t>Ellos, ellas, ustedes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noProof="0" dirty="0"/>
                        <a:t>vivan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28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42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08398-B70A-431C-A5C3-730A51B4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Presente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subjuntivo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2E49E6-BD32-4AEA-820C-1F9F1E0AA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2. </a:t>
            </a:r>
            <a:r>
              <a:rPr lang="cs-CZ" sz="1800" b="1" dirty="0" err="1">
                <a:solidFill>
                  <a:schemeClr val="accent1"/>
                </a:solidFill>
              </a:rPr>
              <a:t>Verbos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irregulares</a:t>
            </a:r>
            <a:r>
              <a:rPr lang="cs-CZ" sz="1800" b="1" dirty="0">
                <a:solidFill>
                  <a:schemeClr val="accent1"/>
                </a:solidFill>
              </a:rPr>
              <a:t> en </a:t>
            </a:r>
            <a:r>
              <a:rPr lang="cs-CZ" sz="1800" b="1" dirty="0" err="1">
                <a:solidFill>
                  <a:schemeClr val="accent1"/>
                </a:solidFill>
              </a:rPr>
              <a:t>presente</a:t>
            </a:r>
            <a:r>
              <a:rPr lang="cs-CZ" sz="1800" b="1" dirty="0">
                <a:solidFill>
                  <a:schemeClr val="accent1"/>
                </a:solidFill>
              </a:rPr>
              <a:t> de </a:t>
            </a:r>
            <a:r>
              <a:rPr lang="cs-CZ" sz="1800" b="1" dirty="0" err="1">
                <a:solidFill>
                  <a:schemeClr val="accent1"/>
                </a:solidFill>
              </a:rPr>
              <a:t>subjuntivo</a:t>
            </a:r>
            <a:r>
              <a:rPr lang="cs-CZ" sz="1800" b="1" dirty="0">
                <a:solidFill>
                  <a:schemeClr val="accent1"/>
                </a:solidFill>
              </a:rPr>
              <a:t> – </a:t>
            </a:r>
            <a:r>
              <a:rPr lang="cs-CZ" sz="1800" b="1" dirty="0" err="1">
                <a:solidFill>
                  <a:schemeClr val="accent1"/>
                </a:solidFill>
              </a:rPr>
              <a:t>completa</a:t>
            </a:r>
            <a:r>
              <a:rPr lang="cs-CZ" sz="1800" b="1" dirty="0">
                <a:solidFill>
                  <a:schemeClr val="accent1"/>
                </a:solidFill>
              </a:rPr>
              <a:t> la </a:t>
            </a:r>
            <a:r>
              <a:rPr lang="cs-CZ" sz="1800" b="1" dirty="0" err="1">
                <a:solidFill>
                  <a:schemeClr val="accent1"/>
                </a:solidFill>
              </a:rPr>
              <a:t>siguiente</a:t>
            </a:r>
            <a:r>
              <a:rPr lang="cs-CZ" sz="1800" b="1" dirty="0">
                <a:solidFill>
                  <a:schemeClr val="accent1"/>
                </a:solidFill>
              </a:rPr>
              <a:t> tabla.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B55189E9-82AD-4442-8E6A-478445A5B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298045"/>
              </p:ext>
            </p:extLst>
          </p:nvPr>
        </p:nvGraphicFramePr>
        <p:xfrm>
          <a:off x="457200" y="2060848"/>
          <a:ext cx="7859215" cy="314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745">
                  <a:extLst>
                    <a:ext uri="{9D8B030D-6E8A-4147-A177-3AD203B41FA5}">
                      <a16:colId xmlns:a16="http://schemas.microsoft.com/office/drawing/2014/main" val="1518465874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1595446617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2371725050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2807108232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2533126059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863207409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1334547686"/>
                    </a:ext>
                  </a:extLst>
                </a:gridCol>
              </a:tblGrid>
              <a:tr h="421761">
                <a:tc>
                  <a:txBody>
                    <a:bodyPr/>
                    <a:lstStyle/>
                    <a:p>
                      <a:endParaRPr lang="es-UY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estar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decir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poner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pedir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54580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/>
                        <a:t>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ponga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816845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pidas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495527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/>
                        <a:t>Él, ella, usted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esté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56387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/>
                        <a:t>Nosotros/as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58999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/>
                        <a:t>Vosotros/as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tengáis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pidáis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729953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r>
                        <a:rPr lang="es-UY" sz="1400" noProof="0" dirty="0"/>
                        <a:t>Ellos, ellas, ustedes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estén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pongan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068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2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745BD-7F4D-484E-B3FA-CD88399FD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Presente</a:t>
            </a:r>
            <a:r>
              <a:rPr lang="cs-CZ" dirty="0">
                <a:solidFill>
                  <a:srgbClr val="FF0000"/>
                </a:solidFill>
              </a:rPr>
              <a:t> de </a:t>
            </a:r>
            <a:r>
              <a:rPr lang="cs-CZ" dirty="0" err="1">
                <a:solidFill>
                  <a:srgbClr val="FF0000"/>
                </a:solidFill>
              </a:rPr>
              <a:t>subjuntivo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00D7F-6F54-4520-832B-A835852A9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5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USO I – DESEO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56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DESEO </a:t>
            </a:r>
            <a:r>
              <a:rPr lang="es-ES" sz="5600" b="1" i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(přání, wish)   KÉŽ BY</a:t>
            </a:r>
            <a:endParaRPr lang="cs-CZ" sz="5600" b="1" u="sng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5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OJALÁ</a:t>
            </a:r>
            <a:r>
              <a:rPr lang="cs-CZ" sz="5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5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cs-CZ" sz="5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 </a:t>
            </a:r>
            <a:r>
              <a:rPr lang="es-E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¡Ojalá no llueva!</a:t>
            </a:r>
            <a:r>
              <a:rPr lang="cs-CZ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5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Kéž nebude pršet!/ Kéž by nepršelo!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37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1. 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Escribe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deseo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„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ojalá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para 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cada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situación</a:t>
            </a:r>
            <a:r>
              <a:rPr lang="cs-CZ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Modelo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 mejor amiga está muy enferma.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cs-CZ" sz="4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¡</a:t>
            </a:r>
            <a:r>
              <a:rPr lang="cs-CZ" sz="4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Ojalá</a:t>
            </a:r>
            <a:r>
              <a:rPr lang="cs-CZ" sz="4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cs-CZ" sz="4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mejore</a:t>
            </a:r>
            <a:r>
              <a:rPr lang="cs-CZ" sz="4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4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pronto</a:t>
            </a:r>
            <a:r>
              <a:rPr lang="cs-CZ" sz="4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perdido las llaves. 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me ha roto mi coche.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 dejó de funcionar mi móvil.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puedo hablar, he perdido mi voz.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No puedo encontrar mi cartera.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perdido el avión.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Tengo muchos deberes para mis clases.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 hijo tose mucho y tiene fiebre.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Mañana es la fecha límite para el trabajo seminario.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 casa ha sido inundada.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11) </a:t>
            </a:r>
            <a:r>
              <a:rPr lang="es-E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 ordenador  emite sonidos muy raros.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97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745BD-7F4D-484E-B3FA-CD88399FD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Presente</a:t>
            </a:r>
            <a:r>
              <a:rPr lang="cs-CZ" dirty="0">
                <a:solidFill>
                  <a:srgbClr val="FF0000"/>
                </a:solidFill>
              </a:rPr>
              <a:t> de </a:t>
            </a:r>
            <a:r>
              <a:rPr lang="cs-CZ" dirty="0" err="1">
                <a:solidFill>
                  <a:srgbClr val="FF0000"/>
                </a:solidFill>
              </a:rPr>
              <a:t>subjuntivo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00D7F-6F54-4520-832B-A835852A9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USO II – HIPÓTESIS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HIPÓTESIS </a:t>
            </a:r>
            <a:r>
              <a:rPr lang="es-ES" sz="4000" b="1" i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(předpoklad, možnost, possibility)   SNAD/ MOŽNÁ/ ASI/ PRAVDĚPODOBNĚ</a:t>
            </a:r>
            <a:endParaRPr lang="cs-CZ" sz="4000" b="1" u="sng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SUBJUNTIVO</a:t>
            </a: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POSIBLE QUE </a:t>
            </a: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llueva.</a:t>
            </a: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PROBABLE QUE </a:t>
            </a: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llueva</a:t>
            </a: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49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¡PERO OJO!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 VEZ </a:t>
            </a: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tengamos que mudarnos.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</a:t>
            </a:r>
            <a:r>
              <a:rPr lang="es-ES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INDICATIVO</a:t>
            </a:r>
            <a:endParaRPr lang="cs-CZ" sz="4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PUEDE SER QUE </a:t>
            </a: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tengamos que mudarnos.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s-ES" sz="43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LO MEJOR </a:t>
            </a:r>
            <a:r>
              <a:rPr lang="es-ES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tendremos que mudarnos.</a:t>
            </a:r>
            <a:endParaRPr lang="cs-CZ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QUIZÁ </a:t>
            </a: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tengamos que mudarnos.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</a:t>
            </a:r>
            <a:r>
              <a:rPr lang="es-ES" sz="43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SEGURAMENTE</a:t>
            </a:r>
            <a:r>
              <a:rPr lang="es-ES" sz="4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tendremos que mudarnos.</a:t>
            </a:r>
            <a:endParaRPr lang="cs-CZ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61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C9938-55D3-4A59-8124-3CBAF0A9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Presente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subjuntivo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- HIPÓTESIS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FA6AB-E256-4D53-8912-36AF64493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Hipótesis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Escribe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hipótesis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cómo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crees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será</a:t>
            </a: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 SEMANA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ESTE MES 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SEMESTRE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 NAVIDAD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…………………………………………………………..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9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C9938-55D3-4A59-8124-3CBAF0A9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Presente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subjuntivo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- HIPÓTESIS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FA6AB-E256-4D53-8912-36AF64493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800" b="1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Hipótesis</a:t>
            </a:r>
            <a:r>
              <a:rPr lang="cs-CZ" sz="1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tu </a:t>
            </a:r>
            <a:r>
              <a:rPr lang="cs-CZ" sz="1800" b="1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futuro</a:t>
            </a:r>
            <a:r>
              <a:rPr lang="cs-CZ" sz="1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, stůl&#10;&#10;Popis byl vytvořen automaticky">
            <a:extLst>
              <a:ext uri="{FF2B5EF4-FFF2-40B4-BE49-F238E27FC236}">
                <a16:creationId xmlns:a16="http://schemas.microsoft.com/office/drawing/2014/main" id="{2BFD85EC-147B-4B31-8500-31387174A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66607"/>
            <a:ext cx="6624736" cy="471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526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475</Words>
  <Application>Microsoft Office PowerPoint</Application>
  <PresentationFormat>Předvádění na obrazovce (4:3)</PresentationFormat>
  <Paragraphs>191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Presente de subjuntivo </vt:lpstr>
      <vt:lpstr>Presente de subjuntivo </vt:lpstr>
      <vt:lpstr>Presente de subjuntivo </vt:lpstr>
      <vt:lpstr>Presente de subjuntivo </vt:lpstr>
      <vt:lpstr>Presente de subjuntivo </vt:lpstr>
      <vt:lpstr>Presente de subjuntivo </vt:lpstr>
      <vt:lpstr>Presente de subjuntivo - HIPÓTESIS</vt:lpstr>
      <vt:lpstr>Presente de subjuntivo - HIPÓTESIS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Imperfecto x Indefinido</dc:title>
  <dc:creator>De Azevedo</dc:creator>
  <cp:lastModifiedBy>Veronika De Azevedo Camacho</cp:lastModifiedBy>
  <cp:revision>18</cp:revision>
  <cp:lastPrinted>2024-04-09T06:27:48Z</cp:lastPrinted>
  <dcterms:created xsi:type="dcterms:W3CDTF">2016-10-10T06:33:36Z</dcterms:created>
  <dcterms:modified xsi:type="dcterms:W3CDTF">2024-04-09T06:28:03Z</dcterms:modified>
</cp:coreProperties>
</file>