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1"/>
  </p:notesMasterIdLst>
  <p:sldIdLst>
    <p:sldId id="256" r:id="rId2"/>
    <p:sldId id="258" r:id="rId3"/>
    <p:sldId id="259" r:id="rId4"/>
    <p:sldId id="262" r:id="rId5"/>
    <p:sldId id="260" r:id="rId6"/>
    <p:sldId id="261" r:id="rId7"/>
    <p:sldId id="263" r:id="rId8"/>
    <p:sldId id="265" r:id="rId9"/>
    <p:sldId id="264" r:id="rId10"/>
    <p:sldId id="266" r:id="rId11"/>
    <p:sldId id="267" r:id="rId12"/>
    <p:sldId id="268" r:id="rId13"/>
    <p:sldId id="269" r:id="rId14"/>
    <p:sldId id="270" r:id="rId15"/>
    <p:sldId id="274" r:id="rId16"/>
    <p:sldId id="273" r:id="rId17"/>
    <p:sldId id="271" r:id="rId18"/>
    <p:sldId id="272" r:id="rId19"/>
    <p:sldId id="275"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33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6C4824-7514-4FA3-A814-DEF5CF8ED6AB}" type="datetimeFigureOut">
              <a:rPr lang="pl-PL" smtClean="0"/>
              <a:pPr/>
              <a:t>18.03.2023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02F99-7106-4AD7-B01C-E4490369D5B7}" type="slidenum">
              <a:rPr lang="pl-PL" smtClean="0"/>
              <a:pPr/>
              <a:t>‹#›</a:t>
            </a:fld>
            <a:endParaRPr lang="pl-PL"/>
          </a:p>
        </p:txBody>
      </p:sp>
    </p:spTree>
    <p:extLst>
      <p:ext uri="{BB962C8B-B14F-4D97-AF65-F5344CB8AC3E}">
        <p14:creationId xmlns:p14="http://schemas.microsoft.com/office/powerpoint/2010/main" val="8882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2</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11</a:t>
            </a:fld>
            <a:endParaRPr lang="pl-PL"/>
          </a:p>
        </p:txBody>
      </p:sp>
    </p:spTree>
    <p:extLst>
      <p:ext uri="{BB962C8B-B14F-4D97-AF65-F5344CB8AC3E}">
        <p14:creationId xmlns:p14="http://schemas.microsoft.com/office/powerpoint/2010/main" val="1217495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12</a:t>
            </a:fld>
            <a:endParaRPr lang="pl-PL"/>
          </a:p>
        </p:txBody>
      </p:sp>
    </p:spTree>
    <p:extLst>
      <p:ext uri="{BB962C8B-B14F-4D97-AF65-F5344CB8AC3E}">
        <p14:creationId xmlns:p14="http://schemas.microsoft.com/office/powerpoint/2010/main" val="3586862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13</a:t>
            </a:fld>
            <a:endParaRPr lang="pl-PL"/>
          </a:p>
        </p:txBody>
      </p:sp>
    </p:spTree>
    <p:extLst>
      <p:ext uri="{BB962C8B-B14F-4D97-AF65-F5344CB8AC3E}">
        <p14:creationId xmlns:p14="http://schemas.microsoft.com/office/powerpoint/2010/main" val="4153030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14</a:t>
            </a:fld>
            <a:endParaRPr lang="pl-PL"/>
          </a:p>
        </p:txBody>
      </p:sp>
    </p:spTree>
    <p:extLst>
      <p:ext uri="{BB962C8B-B14F-4D97-AF65-F5344CB8AC3E}">
        <p14:creationId xmlns:p14="http://schemas.microsoft.com/office/powerpoint/2010/main" val="3860058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15</a:t>
            </a:fld>
            <a:endParaRPr lang="pl-PL"/>
          </a:p>
        </p:txBody>
      </p:sp>
    </p:spTree>
    <p:extLst>
      <p:ext uri="{BB962C8B-B14F-4D97-AF65-F5344CB8AC3E}">
        <p14:creationId xmlns:p14="http://schemas.microsoft.com/office/powerpoint/2010/main" val="600091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16</a:t>
            </a:fld>
            <a:endParaRPr lang="pl-PL"/>
          </a:p>
        </p:txBody>
      </p:sp>
    </p:spTree>
    <p:extLst>
      <p:ext uri="{BB962C8B-B14F-4D97-AF65-F5344CB8AC3E}">
        <p14:creationId xmlns:p14="http://schemas.microsoft.com/office/powerpoint/2010/main" val="3415917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17</a:t>
            </a:fld>
            <a:endParaRPr lang="pl-PL"/>
          </a:p>
        </p:txBody>
      </p:sp>
    </p:spTree>
    <p:extLst>
      <p:ext uri="{BB962C8B-B14F-4D97-AF65-F5344CB8AC3E}">
        <p14:creationId xmlns:p14="http://schemas.microsoft.com/office/powerpoint/2010/main" val="4154590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18</a:t>
            </a:fld>
            <a:endParaRPr lang="pl-PL"/>
          </a:p>
        </p:txBody>
      </p:sp>
    </p:spTree>
    <p:extLst>
      <p:ext uri="{BB962C8B-B14F-4D97-AF65-F5344CB8AC3E}">
        <p14:creationId xmlns:p14="http://schemas.microsoft.com/office/powerpoint/2010/main" val="3152172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19</a:t>
            </a:fld>
            <a:endParaRPr lang="pl-PL"/>
          </a:p>
        </p:txBody>
      </p:sp>
    </p:spTree>
    <p:extLst>
      <p:ext uri="{BB962C8B-B14F-4D97-AF65-F5344CB8AC3E}">
        <p14:creationId xmlns:p14="http://schemas.microsoft.com/office/powerpoint/2010/main" val="156346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3</a:t>
            </a:fld>
            <a:endParaRPr lang="pl-PL"/>
          </a:p>
        </p:txBody>
      </p:sp>
    </p:spTree>
    <p:extLst>
      <p:ext uri="{BB962C8B-B14F-4D97-AF65-F5344CB8AC3E}">
        <p14:creationId xmlns:p14="http://schemas.microsoft.com/office/powerpoint/2010/main" val="4227934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4</a:t>
            </a:fld>
            <a:endParaRPr lang="pl-PL"/>
          </a:p>
        </p:txBody>
      </p:sp>
    </p:spTree>
    <p:extLst>
      <p:ext uri="{BB962C8B-B14F-4D97-AF65-F5344CB8AC3E}">
        <p14:creationId xmlns:p14="http://schemas.microsoft.com/office/powerpoint/2010/main" val="3975239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5</a:t>
            </a:fld>
            <a:endParaRPr lang="pl-PL"/>
          </a:p>
        </p:txBody>
      </p:sp>
    </p:spTree>
    <p:extLst>
      <p:ext uri="{BB962C8B-B14F-4D97-AF65-F5344CB8AC3E}">
        <p14:creationId xmlns:p14="http://schemas.microsoft.com/office/powerpoint/2010/main" val="59855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6</a:t>
            </a:fld>
            <a:endParaRPr lang="pl-PL"/>
          </a:p>
        </p:txBody>
      </p:sp>
    </p:spTree>
    <p:extLst>
      <p:ext uri="{BB962C8B-B14F-4D97-AF65-F5344CB8AC3E}">
        <p14:creationId xmlns:p14="http://schemas.microsoft.com/office/powerpoint/2010/main" val="3774881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7</a:t>
            </a:fld>
            <a:endParaRPr lang="pl-PL"/>
          </a:p>
        </p:txBody>
      </p:sp>
    </p:spTree>
    <p:extLst>
      <p:ext uri="{BB962C8B-B14F-4D97-AF65-F5344CB8AC3E}">
        <p14:creationId xmlns:p14="http://schemas.microsoft.com/office/powerpoint/2010/main" val="2673711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8</a:t>
            </a:fld>
            <a:endParaRPr lang="pl-PL"/>
          </a:p>
        </p:txBody>
      </p:sp>
    </p:spTree>
    <p:extLst>
      <p:ext uri="{BB962C8B-B14F-4D97-AF65-F5344CB8AC3E}">
        <p14:creationId xmlns:p14="http://schemas.microsoft.com/office/powerpoint/2010/main" val="550828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9</a:t>
            </a:fld>
            <a:endParaRPr lang="pl-PL"/>
          </a:p>
        </p:txBody>
      </p:sp>
    </p:spTree>
    <p:extLst>
      <p:ext uri="{BB962C8B-B14F-4D97-AF65-F5344CB8AC3E}">
        <p14:creationId xmlns:p14="http://schemas.microsoft.com/office/powerpoint/2010/main" val="480336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5FB02F99-7106-4AD7-B01C-E4490369D5B7}" type="slidenum">
              <a:rPr lang="pl-PL" smtClean="0"/>
              <a:pPr/>
              <a:t>10</a:t>
            </a:fld>
            <a:endParaRPr lang="pl-PL"/>
          </a:p>
        </p:txBody>
      </p:sp>
    </p:spTree>
    <p:extLst>
      <p:ext uri="{BB962C8B-B14F-4D97-AF65-F5344CB8AC3E}">
        <p14:creationId xmlns:p14="http://schemas.microsoft.com/office/powerpoint/2010/main" val="145884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16" name="Symbol zastępczy numeru slajdu 15"/>
          <p:cNvSpPr>
            <a:spLocks noGrp="1"/>
          </p:cNvSpPr>
          <p:nvPr>
            <p:ph type="sldNum" sz="quarter" idx="11"/>
          </p:nvPr>
        </p:nvSpPr>
        <p:spPr/>
        <p:txBody>
          <a:bodyPr/>
          <a:lstStyle/>
          <a:p>
            <a:fld id="{64298A23-4350-4DC5-A3C4-2F226A4FD280}"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4298A23-4350-4DC5-A3C4-2F226A4FD28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4298A23-4350-4DC5-A3C4-2F226A4FD28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fld id="{042D8AC9-A657-4C45-9339-193833060632}" type="datetimeFigureOut">
              <a:rPr lang="pl-PL" smtClean="0"/>
              <a:pPr/>
              <a:t>18.03.2023</a:t>
            </a:fld>
            <a:endParaRPr lang="pl-PL"/>
          </a:p>
        </p:txBody>
      </p:sp>
      <p:sp>
        <p:nvSpPr>
          <p:cNvPr id="15" name="Symbol zastępczy numeru slajdu 14"/>
          <p:cNvSpPr>
            <a:spLocks noGrp="1"/>
          </p:cNvSpPr>
          <p:nvPr>
            <p:ph type="sldNum" sz="quarter" idx="15"/>
          </p:nvPr>
        </p:nvSpPr>
        <p:spPr/>
        <p:txBody>
          <a:bodyPr/>
          <a:lstStyle>
            <a:lvl1pPr algn="ctr">
              <a:defRPr/>
            </a:lvl1pPr>
          </a:lstStyle>
          <a:p>
            <a:fld id="{64298A23-4350-4DC5-A3C4-2F226A4FD280}"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4298A23-4350-4DC5-A3C4-2F226A4FD280}"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4298A23-4350-4DC5-A3C4-2F226A4FD280}"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64298A23-4350-4DC5-A3C4-2F226A4FD280}"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4298A23-4350-4DC5-A3C4-2F226A4FD280}"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4298A23-4350-4DC5-A3C4-2F226A4FD28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fld id="{042D8AC9-A657-4C45-9339-193833060632}" type="datetimeFigureOut">
              <a:rPr lang="pl-PL" smtClean="0"/>
              <a:pPr/>
              <a:t>18.03.2023</a:t>
            </a:fld>
            <a:endParaRPr lang="pl-PL"/>
          </a:p>
        </p:txBody>
      </p:sp>
      <p:sp>
        <p:nvSpPr>
          <p:cNvPr id="9" name="Symbol zastępczy numeru slajdu 8"/>
          <p:cNvSpPr>
            <a:spLocks noGrp="1"/>
          </p:cNvSpPr>
          <p:nvPr>
            <p:ph type="sldNum" sz="quarter" idx="15"/>
          </p:nvPr>
        </p:nvSpPr>
        <p:spPr/>
        <p:txBody>
          <a:bodyPr/>
          <a:lstStyle/>
          <a:p>
            <a:fld id="{64298A23-4350-4DC5-A3C4-2F226A4FD280}"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fld id="{042D8AC9-A657-4C45-9339-193833060632}" type="datetimeFigureOut">
              <a:rPr lang="pl-PL" smtClean="0"/>
              <a:pPr/>
              <a:t>18.03.2023</a:t>
            </a:fld>
            <a:endParaRPr lang="pl-PL"/>
          </a:p>
        </p:txBody>
      </p:sp>
      <p:sp>
        <p:nvSpPr>
          <p:cNvPr id="9" name="Symbol zastępczy numeru slajdu 8"/>
          <p:cNvSpPr>
            <a:spLocks noGrp="1"/>
          </p:cNvSpPr>
          <p:nvPr>
            <p:ph type="sldNum" sz="quarter" idx="11"/>
          </p:nvPr>
        </p:nvSpPr>
        <p:spPr/>
        <p:txBody>
          <a:bodyPr/>
          <a:lstStyle/>
          <a:p>
            <a:fld id="{64298A23-4350-4DC5-A3C4-2F226A4FD280}"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42D8AC9-A657-4C45-9339-193833060632}" type="datetimeFigureOut">
              <a:rPr lang="pl-PL" smtClean="0"/>
              <a:pPr/>
              <a:t>18.03.2023</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4298A23-4350-4DC5-A3C4-2F226A4FD280}"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Podtytuł 15"/>
          <p:cNvSpPr>
            <a:spLocks noGrp="1"/>
          </p:cNvSpPr>
          <p:nvPr>
            <p:ph type="subTitle" idx="1"/>
          </p:nvPr>
        </p:nvSpPr>
        <p:spPr>
          <a:xfrm>
            <a:off x="467544" y="3645024"/>
            <a:ext cx="8305800" cy="1143000"/>
          </a:xfrm>
        </p:spPr>
        <p:txBody>
          <a:bodyPr/>
          <a:lstStyle/>
          <a:p>
            <a:r>
              <a:rPr lang="pl-PL" dirty="0"/>
              <a:t>Podle předpisů, obsažených v Familiaris consortio, Amoris laetitia, CIC, dokument Příprava na manželství (1996)</a:t>
            </a:r>
          </a:p>
        </p:txBody>
      </p:sp>
      <p:sp>
        <p:nvSpPr>
          <p:cNvPr id="15" name="Tytuł 14"/>
          <p:cNvSpPr>
            <a:spLocks noGrp="1"/>
          </p:cNvSpPr>
          <p:nvPr>
            <p:ph type="ctrTitle"/>
          </p:nvPr>
        </p:nvSpPr>
        <p:spPr/>
        <p:txBody>
          <a:bodyPr>
            <a:normAutofit/>
          </a:bodyPr>
          <a:lstStyle/>
          <a:p>
            <a:r>
              <a:rPr lang="pl-PL" dirty="0">
                <a:effectLst>
                  <a:outerShdw blurRad="38100" dist="38100" dir="2700000" algn="tl">
                    <a:srgbClr val="000000">
                      <a:alpha val="43137"/>
                    </a:srgbClr>
                  </a:outerShdw>
                </a:effectLst>
              </a:rPr>
              <a:t>Příprava na manželství</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328592"/>
          </a:xfrm>
        </p:spPr>
        <p:txBody>
          <a:bodyPr>
            <a:noAutofit/>
          </a:bodyPr>
          <a:lstStyle/>
          <a:p>
            <a:pPr marL="0" indent="0">
              <a:buNone/>
            </a:pPr>
            <a:r>
              <a:rPr lang="cs-CZ" sz="2000" dirty="0"/>
              <a:t>Cílem právní přípravy je zajištění platnosti a dovolenosti manželství cestou tzv. předsňatkového řízení.</a:t>
            </a:r>
          </a:p>
          <a:p>
            <a:r>
              <a:rPr lang="cs-CZ" sz="2000" dirty="0"/>
              <a:t>Jednou jeho stránkou je </a:t>
            </a:r>
            <a:r>
              <a:rPr lang="cs-CZ" sz="2000" i="1" dirty="0"/>
              <a:t>spolupráce nupturientů s farářem v oblasti správní</a:t>
            </a:r>
            <a:r>
              <a:rPr lang="cs-CZ" sz="2000" dirty="0"/>
              <a:t>, která má napomoci vytvoření morální jistoty o tom, že nic nebrání slavení sňatku, tedy především  dojít k jistotě o vyloučení překážek a zákazů manželství: sepsáním snubního protokolu, dodáním potřebných dokladů, spoluprací na eventuálním vyžádání potřebných dispenzí a povolení (právní příprava), ale především otevřeným osobním kontaktem umožňujícím dosažení morální jistoty o náležitém chápání manželství a náležitém úmyslu vstoupit do manželství (což je především obsahem bezprostřední osobnostní přípravy).</a:t>
            </a:r>
          </a:p>
          <a:p>
            <a:r>
              <a:rPr lang="cs-CZ" sz="2000" dirty="0"/>
              <a:t>Druhou je </a:t>
            </a:r>
            <a:r>
              <a:rPr lang="cs-CZ" sz="2000" i="1" dirty="0"/>
              <a:t>spolupráce místního společenství věřících</a:t>
            </a:r>
            <a:r>
              <a:rPr lang="cs-CZ" sz="2000" dirty="0"/>
              <a:t>, a to především (po stránce právní) cestou ohlášek, jejichž praxi neurčuje celocírkevní (univerzální) právo, ale partikulární právo; zde jsou drobné odchylky v jednotlivých diecézích.</a:t>
            </a:r>
          </a:p>
          <a:p>
            <a:pPr marL="0" indent="0" algn="just">
              <a:buNone/>
            </a:pPr>
            <a:endParaRPr lang="cs-CZ" sz="2000" dirty="0"/>
          </a:p>
        </p:txBody>
      </p:sp>
      <p:sp>
        <p:nvSpPr>
          <p:cNvPr id="2" name="Tytuł 1"/>
          <p:cNvSpPr>
            <a:spLocks noGrp="1"/>
          </p:cNvSpPr>
          <p:nvPr>
            <p:ph type="title"/>
          </p:nvPr>
        </p:nvSpPr>
        <p:spPr>
          <a:xfrm>
            <a:off x="457200" y="152400"/>
            <a:ext cx="8003232" cy="900336"/>
          </a:xfrm>
        </p:spPr>
        <p:txBody>
          <a:bodyPr>
            <a:normAutofit/>
          </a:bodyPr>
          <a:lstStyle/>
          <a:p>
            <a:pPr algn="ctr"/>
            <a:r>
              <a:rPr lang="cs-CZ" dirty="0">
                <a:effectLst/>
              </a:rPr>
              <a:t>Právní příprava</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218899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328592"/>
          </a:xfrm>
        </p:spPr>
        <p:txBody>
          <a:bodyPr>
            <a:noAutofit/>
          </a:bodyPr>
          <a:lstStyle/>
          <a:p>
            <a:pPr marL="0" indent="0">
              <a:buNone/>
            </a:pPr>
            <a:r>
              <a:rPr lang="cs-CZ" sz="1900" dirty="0"/>
              <a:t>V letech 1950–1989 bylo ze strany státní moci zakázáno konat ohlášky, proto byla od nich dána generální dispens. Nyní platí v zásadě směrnice České biskupské konference z 27. ledna 1993, která stanoví:</a:t>
            </a:r>
          </a:p>
          <a:p>
            <a:pPr>
              <a:buFont typeface="Arial" panose="020B0604020202020204" pitchFamily="34" charset="0"/>
              <a:buChar char="•"/>
            </a:pPr>
            <a:r>
              <a:rPr lang="cs-CZ" sz="1900" dirty="0"/>
              <a:t>před sňatkem se konají ohlášky ve farnosti, kde bude svatba, a v místě trvalého bydliště nupturientů;</a:t>
            </a:r>
          </a:p>
          <a:p>
            <a:pPr>
              <a:buFont typeface="Arial" panose="020B0604020202020204" pitchFamily="34" charset="0"/>
              <a:buChar char="•"/>
            </a:pPr>
            <a:r>
              <a:rPr lang="cs-CZ" sz="1900" dirty="0"/>
              <a:t>ohlášky se vykonají jedenkrát ústně 14 dní před svatbou anebo písemně na vývěsce kostela po stejnou dobu, a to formou oznámení, že NN a MM uzavřou dne ... v kostele ... v ... hodin církevní manželství;</a:t>
            </a:r>
          </a:p>
          <a:p>
            <a:pPr>
              <a:buFont typeface="Arial" panose="020B0604020202020204" pitchFamily="34" charset="0"/>
              <a:buChar char="•"/>
            </a:pPr>
            <a:r>
              <a:rPr lang="cs-CZ" sz="1900" dirty="0"/>
              <a:t>při sepisování svatebního protokolu se má kněz zeptat nupturientů, zda neexistují vážné důvody pro nekonání ohlášek, v tom případě má právo z rozumných důvodů od ohlášek dispenzovat;</a:t>
            </a:r>
          </a:p>
          <a:p>
            <a:pPr>
              <a:buFont typeface="Arial" panose="020B0604020202020204" pitchFamily="34" charset="0"/>
              <a:buChar char="•"/>
            </a:pPr>
            <a:r>
              <a:rPr lang="cs-CZ" sz="1900" dirty="0"/>
              <a:t>konání ohlášek či dispens od nich se poznamená ve svatebním protokolu.</a:t>
            </a:r>
          </a:p>
          <a:p>
            <a:pPr marL="0" indent="0">
              <a:buNone/>
            </a:pPr>
            <a:r>
              <a:rPr lang="cs-CZ" sz="1900" dirty="0"/>
              <a:t>Protože tu mohou existovat drobné odchylky na základě partikulárního práva jednotlivých diecézí, je nutné se informovat, jaké detailní předpisy pro konání ohlášek v konkrétní diecézi platí (úřední dotaz by měl směřovat na diecézní kurii).</a:t>
            </a:r>
          </a:p>
        </p:txBody>
      </p:sp>
      <p:sp>
        <p:nvSpPr>
          <p:cNvPr id="2" name="Tytuł 1"/>
          <p:cNvSpPr>
            <a:spLocks noGrp="1"/>
          </p:cNvSpPr>
          <p:nvPr>
            <p:ph type="title"/>
          </p:nvPr>
        </p:nvSpPr>
        <p:spPr>
          <a:xfrm>
            <a:off x="457200" y="152400"/>
            <a:ext cx="8003232" cy="828328"/>
          </a:xfrm>
        </p:spPr>
        <p:txBody>
          <a:bodyPr>
            <a:normAutofit/>
          </a:bodyPr>
          <a:lstStyle/>
          <a:p>
            <a:pPr algn="ctr"/>
            <a:r>
              <a:rPr lang="cs-CZ" dirty="0">
                <a:effectLst/>
              </a:rPr>
              <a:t>Právní příprava: ohlášky</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1605964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980728"/>
            <a:ext cx="8496944" cy="5472608"/>
          </a:xfrm>
        </p:spPr>
        <p:txBody>
          <a:bodyPr>
            <a:noAutofit/>
          </a:bodyPr>
          <a:lstStyle/>
          <a:p>
            <a:r>
              <a:rPr lang="cs-CZ" sz="1700" dirty="0"/>
              <a:t>Od novel zákona o rodině č. 94/1963 Sb. v r. 1998 a 2000 platí zásady stanovené v § 4b tohoto zákona.</a:t>
            </a:r>
          </a:p>
          <a:p>
            <a:r>
              <a:rPr lang="cs-CZ" sz="1700" dirty="0"/>
              <a:t>V rámci přípravy na manželství stanoví odst. 2 tohoto paragrafu povinnost nupturientů absolvovat na matričním úřadě, příslušném podle místa konání církevního sňatku, státní předsňatkové řízení a vyžádat si od něho pro církevní autoritu (faráře) osvědčení o tom, že splnili všechny požadavky státního zákona pro platné uzavření manželství nazývané „osvědčení o splnění požadavků zákona o rodině“ (osvědčení je dáváno dvojmo, jeden exemplář se ponechá v církevních dokumentech, druhý se vrací státní matrice). Církevní sňatek musí proběhnout ve lhůtě 3 měsíců od vydání osvědčení; v rámci uzavření církevního sňatku se musí vyplnit také státní </a:t>
            </a:r>
            <a:r>
              <a:rPr lang="cs-CZ" sz="1700" i="1" dirty="0"/>
              <a:t>Protokol o uzavření manželství</a:t>
            </a:r>
            <a:r>
              <a:rPr lang="cs-CZ" sz="1700" dirty="0"/>
              <a:t> (viz též zák. č. 301/2000 Sb., o matrikách, jménu a příjmení a o změně některých souvisejících zákonů, § 13. 32–35).</a:t>
            </a:r>
          </a:p>
          <a:p>
            <a:r>
              <a:rPr lang="cs-CZ" sz="1700" dirty="0"/>
              <a:t> Stejný proces pak popisuje NOZ § 657: </a:t>
            </a:r>
          </a:p>
          <a:p>
            <a:pPr marL="0" indent="0">
              <a:buNone/>
            </a:pPr>
            <a:r>
              <a:rPr lang="cs-CZ" sz="1700" dirty="0"/>
              <a:t>(1) Projeví-li snoubenci vůli, že spolu vstupují do manželství, osobně před orgánem veřejné moci provádějícím sňatečný obřad v přítomnosti matrikáře, jedná se o občanský sňatek.</a:t>
            </a:r>
          </a:p>
          <a:p>
            <a:pPr marL="0" indent="0">
              <a:buNone/>
            </a:pPr>
            <a:r>
              <a:rPr lang="cs-CZ" sz="1700" dirty="0"/>
              <a:t>(2) Projeví-li snoubenci vůli, že spolu vstupují do manželství, osobně před orgánem církve nebo náboženské společnosti oprávněné k tomu podle jiného právního předpisu (dále jen „oprávněná církev“), jedná se o církevní sňatek.</a:t>
            </a:r>
          </a:p>
        </p:txBody>
      </p:sp>
      <p:sp>
        <p:nvSpPr>
          <p:cNvPr id="2" name="Tytuł 1"/>
          <p:cNvSpPr>
            <a:spLocks noGrp="1"/>
          </p:cNvSpPr>
          <p:nvPr>
            <p:ph type="title"/>
          </p:nvPr>
        </p:nvSpPr>
        <p:spPr>
          <a:xfrm>
            <a:off x="323528" y="116632"/>
            <a:ext cx="8496944" cy="720080"/>
          </a:xfrm>
        </p:spPr>
        <p:txBody>
          <a:bodyPr>
            <a:noAutofit/>
          </a:bodyPr>
          <a:lstStyle/>
          <a:p>
            <a:pPr algn="ctr"/>
            <a:br>
              <a:rPr lang="cs-CZ" sz="3200" dirty="0">
                <a:effectLst/>
              </a:rPr>
            </a:br>
            <a:br>
              <a:rPr lang="cs-CZ" sz="3200" dirty="0">
                <a:effectLst/>
              </a:rPr>
            </a:br>
            <a:r>
              <a:rPr lang="cs-CZ" sz="3200" dirty="0">
                <a:effectLst/>
              </a:rPr>
              <a:t>Právní příprava: spolupráce s občanskou matrikou</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3506784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548680"/>
            <a:ext cx="8435280" cy="6192688"/>
          </a:xfrm>
        </p:spPr>
        <p:txBody>
          <a:bodyPr>
            <a:noAutofit/>
          </a:bodyPr>
          <a:lstStyle/>
          <a:p>
            <a:pPr algn="just">
              <a:spcBef>
                <a:spcPts val="0"/>
              </a:spcBef>
            </a:pPr>
            <a:r>
              <a:rPr lang="cs-CZ" sz="1600" dirty="0"/>
              <a:t>Zasnoubení je definováno jako oboustranný příslib budoucího uzavření manželství.</a:t>
            </a:r>
          </a:p>
          <a:p>
            <a:pPr algn="just">
              <a:spcBef>
                <a:spcPts val="300"/>
              </a:spcBef>
            </a:pPr>
            <a:r>
              <a:rPr lang="cs-CZ" sz="1600" dirty="0"/>
              <a:t>Církevní právo nevyžaduje zasnoubení jako nezbytný element přípravy na manželství. Vyjadřuje se spíše k jeho vnějším náležitostem. Tak byla vyžadována v CIC/1917 v kán. 1017 jeho písemná forma, a to k platnosti, přičemž bylo jasně stanoveno, že ze zasnoubení nevyplývá oprávnění vyžadovat uzavření manželství, pouze oprávnění k náhradě způsobené škody (především materiální).</a:t>
            </a:r>
          </a:p>
          <a:p>
            <a:pPr algn="just">
              <a:spcBef>
                <a:spcPts val="300"/>
              </a:spcBef>
            </a:pPr>
            <a:r>
              <a:rPr lang="cs-CZ" sz="1600" dirty="0"/>
              <a:t>Ještě mírnější je úprava v CIC/1983 v kán. 1062, kde se již obecně nevyžaduje písemná forma zasnoubení a stanovení jeho náležitostí se ponechává partikulárnímu právu, konkrétně biskupské konferenci – u nás taková právní úprava dosud neexistuje. Ve shodě s předchozím kodexem opakuje, že ze zasnoubení nevyplývá oprávnění vyžadovat uzavření manželství, pouze oprávnění k náhradě způsobené škody (především materiální).</a:t>
            </a:r>
          </a:p>
          <a:p>
            <a:pPr algn="just">
              <a:spcBef>
                <a:spcPts val="300"/>
              </a:spcBef>
            </a:pPr>
            <a:r>
              <a:rPr lang="cs-CZ" sz="1600" dirty="0"/>
              <a:t>Přesto je třeba zdůraznit, že správně chápané zasnoubení (deklarované rozhodnutí k jednoznačné přípravě na manželství s konkrétní osobou) může mít velký pastorační význam, a proto je možné je slavit i liturgickým obřadem.</a:t>
            </a:r>
          </a:p>
          <a:p>
            <a:pPr algn="just">
              <a:spcBef>
                <a:spcPts val="300"/>
              </a:spcBef>
            </a:pPr>
            <a:r>
              <a:rPr lang="cs-CZ" sz="1600" dirty="0"/>
              <a:t>Z hlediska liturgického existuje starší úprava obřadu zasnoubení v benedikcionálu </a:t>
            </a:r>
            <a:r>
              <a:rPr lang="cs-CZ" sz="1500" dirty="0"/>
              <a:t>(latinská předloha z r. 1984, české vydání z r. 1994:  </a:t>
            </a:r>
            <a:r>
              <a:rPr lang="cs-CZ" sz="1500" i="1" dirty="0" err="1"/>
              <a:t>Benedikcionál</a:t>
            </a:r>
            <a:r>
              <a:rPr lang="cs-CZ" sz="1500" dirty="0"/>
              <a:t>. Olomouc: Matice cyrilometodějská, 1994, 237 s., na s. 37–39, novější české vydání: </a:t>
            </a:r>
            <a:r>
              <a:rPr lang="cs-CZ" sz="1500" i="1" dirty="0"/>
              <a:t>Obřady žehnání: římský rituál nově uspořádaný podle ustanovení Druhého vatikánského koncilu, vydaný papežem Pavlem VI</a:t>
            </a:r>
            <a:r>
              <a:rPr lang="cs-CZ" sz="1500" dirty="0"/>
              <a:t>. V Kostelním Vydří: Karmelitánské nakladatelství ve spolupráci s komisí ČBK pro liturgii, 2013, 607 s. ISBN 978-80-7195-647-1, na s. 84-90)</a:t>
            </a:r>
            <a:r>
              <a:rPr lang="cs-CZ" sz="1600" dirty="0"/>
              <a:t> a novější úprava v dodatku druhého vzorového vydání svatebních obřadů (</a:t>
            </a:r>
            <a:r>
              <a:rPr lang="cs-CZ" sz="1500" dirty="0"/>
              <a:t>latinská předloha vydána v r. 1991, český překlad vydán v r. 2007: </a:t>
            </a:r>
            <a:r>
              <a:rPr lang="cs-CZ" sz="1500" i="1" dirty="0"/>
              <a:t>Svatební obřady: římský rituál nově uspořádaný podle ustanovení Druhého vatikánského koncilu, vydaný papežem Pavlem VI. a upravený péčí papeže Jana Pavla II</a:t>
            </a:r>
            <a:r>
              <a:rPr lang="cs-CZ" sz="1500" dirty="0"/>
              <a:t>. 2. vyd. Kostelní Vydří: Karmelitánské nakladatelství, 2007, 135 s. ISBN 9788071929871, na s. 120-127</a:t>
            </a:r>
            <a:r>
              <a:rPr lang="cs-CZ" sz="1600" dirty="0"/>
              <a:t>), přičemž je možné konstatovat, že nová liturgická úprava nahrazuje starší úpravu z benedikcionálu.</a:t>
            </a:r>
          </a:p>
        </p:txBody>
      </p:sp>
      <p:sp>
        <p:nvSpPr>
          <p:cNvPr id="2" name="Tytuł 1"/>
          <p:cNvSpPr>
            <a:spLocks noGrp="1"/>
          </p:cNvSpPr>
          <p:nvPr>
            <p:ph type="title"/>
          </p:nvPr>
        </p:nvSpPr>
        <p:spPr>
          <a:xfrm>
            <a:off x="457200" y="116632"/>
            <a:ext cx="8003232" cy="504056"/>
          </a:xfrm>
        </p:spPr>
        <p:txBody>
          <a:bodyPr>
            <a:noAutofit/>
          </a:bodyPr>
          <a:lstStyle/>
          <a:p>
            <a:pPr algn="ctr"/>
            <a:br>
              <a:rPr lang="cs-CZ" sz="3200" dirty="0">
                <a:effectLst/>
              </a:rPr>
            </a:br>
            <a:br>
              <a:rPr lang="cs-CZ" sz="3200" dirty="0">
                <a:effectLst/>
              </a:rPr>
            </a:br>
            <a:r>
              <a:rPr lang="cs-CZ" sz="3200" dirty="0">
                <a:effectLst/>
              </a:rPr>
              <a:t>Pojem zasnoubení</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2856253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616624"/>
          </a:xfrm>
        </p:spPr>
        <p:txBody>
          <a:bodyPr>
            <a:noAutofit/>
          </a:bodyPr>
          <a:lstStyle/>
          <a:p>
            <a:pPr algn="just">
              <a:spcBef>
                <a:spcPts val="0"/>
              </a:spcBef>
              <a:buFont typeface="Wingdings" panose="05000000000000000000" pitchFamily="2" charset="2"/>
              <a:buChar char="§"/>
            </a:pPr>
            <a:r>
              <a:rPr lang="cs-CZ" sz="1800" dirty="0"/>
              <a:t>Mystagogie</a:t>
            </a:r>
            <a:r>
              <a:rPr lang="cs-CZ" sz="1800" dirty="0">
                <a:latin typeface="Bookman Old Style" panose="02050604050505020204" pitchFamily="18" charset="0"/>
              </a:rPr>
              <a:t> manželství: provázení v prvních létech manželství (nově v </a:t>
            </a:r>
            <a:r>
              <a:rPr lang="cs-CZ" sz="1800" i="1" dirty="0" err="1">
                <a:latin typeface="Bookman Old Style" panose="02050604050505020204" pitchFamily="18" charset="0"/>
              </a:rPr>
              <a:t>Amoris</a:t>
            </a:r>
            <a:r>
              <a:rPr lang="cs-CZ" sz="1800" i="1" dirty="0">
                <a:latin typeface="Bookman Old Style" panose="02050604050505020204" pitchFamily="18" charset="0"/>
              </a:rPr>
              <a:t> </a:t>
            </a:r>
            <a:r>
              <a:rPr lang="cs-CZ" sz="1800" i="1" dirty="0" err="1">
                <a:latin typeface="Bookman Old Style" panose="02050604050505020204" pitchFamily="18" charset="0"/>
              </a:rPr>
              <a:t>laetitia</a:t>
            </a:r>
            <a:r>
              <a:rPr lang="cs-CZ" sz="1800" dirty="0">
                <a:latin typeface="Bookman Old Style" panose="02050604050505020204" pitchFamily="18" charset="0"/>
              </a:rPr>
              <a:t>)</a:t>
            </a:r>
          </a:p>
          <a:p>
            <a:pPr algn="just">
              <a:spcBef>
                <a:spcPts val="0"/>
              </a:spcBef>
              <a:buFont typeface="Wingdings" panose="05000000000000000000" pitchFamily="2" charset="2"/>
              <a:buChar char="§"/>
            </a:pPr>
            <a:r>
              <a:rPr lang="cs-CZ" sz="1800" dirty="0"/>
              <a:t>je třeba nacházet rovnováhu v aktivitách pro novomanžele a zapojování v církevním společenství a v prostoru pro jejich vlastní „soukromé“ sžívání se.</a:t>
            </a:r>
          </a:p>
          <a:p>
            <a:pPr marL="0" indent="0" algn="just">
              <a:buNone/>
            </a:pPr>
            <a:r>
              <a:rPr lang="cs-CZ" sz="1800" dirty="0"/>
              <a:t>AL č. 223. Synodální otcové ukázali, že „první roky manželství jsou životně důležitým a citlivým obdobím, během něhož si manželé stále více uvědomují problémy i význam manželství. Odtud vychází potřeba pastoračního doprovázení, která by pokračovala i po slavení svátosti (srov. </a:t>
            </a:r>
            <a:r>
              <a:rPr lang="cs-CZ" sz="1800" i="1" dirty="0" err="1"/>
              <a:t>Familiaris</a:t>
            </a:r>
            <a:r>
              <a:rPr lang="cs-CZ" sz="1800" i="1" dirty="0"/>
              <a:t> </a:t>
            </a:r>
            <a:r>
              <a:rPr lang="cs-CZ" sz="1800" i="1" dirty="0" err="1"/>
              <a:t>consortio</a:t>
            </a:r>
            <a:r>
              <a:rPr lang="cs-CZ" sz="1800" dirty="0"/>
              <a:t>, část III). Jako velice důležitá se při této pastoraci jeví přítomnost zkušených manželských dvojic. Farnost se považuje za místo, kde se zkušené dvojice mohou dávat k dispozici těm mladším, za případného přispění různých sdružení, církevních hnutí a nových společenství. Je nutno povzbuzovat manžele k zásadně důležitému postoji otevřenosti pro velký dar dětí. Je třeba zdůrazňovat důležitost rodinné spirituality, modlitby i účasti na nedělní eucharistii a povzbuzovat manželské dvojice, aby se pravidelně scházely pro podnícení růstu svého duchovního života a solidarity při konkrétních životních potřebách. Liturgie, náboženské úkony a eucharistie slavená pro rodiny, především při výročí svatby, byly zmiňovány jako životně důležité pro podporu rodinné evangelizace.</a:t>
            </a:r>
          </a:p>
        </p:txBody>
      </p:sp>
      <p:sp>
        <p:nvSpPr>
          <p:cNvPr id="2" name="Tytuł 1"/>
          <p:cNvSpPr>
            <a:spLocks noGrp="1"/>
          </p:cNvSpPr>
          <p:nvPr>
            <p:ph type="title"/>
          </p:nvPr>
        </p:nvSpPr>
        <p:spPr>
          <a:xfrm>
            <a:off x="457200" y="116632"/>
            <a:ext cx="8003232" cy="762000"/>
          </a:xfrm>
        </p:spPr>
        <p:txBody>
          <a:bodyPr>
            <a:noAutofit/>
          </a:bodyPr>
          <a:lstStyle/>
          <a:p>
            <a:pPr algn="ctr"/>
            <a:br>
              <a:rPr lang="cs-CZ" sz="3200" dirty="0">
                <a:effectLst/>
              </a:rPr>
            </a:br>
            <a:br>
              <a:rPr lang="cs-CZ" sz="3200" dirty="0">
                <a:effectLst/>
              </a:rPr>
            </a:br>
            <a:r>
              <a:rPr lang="cs-CZ" sz="3200" dirty="0">
                <a:effectLst/>
              </a:rPr>
              <a:t>Doprovázení po svatbě</a:t>
            </a:r>
          </a:p>
        </p:txBody>
      </p:sp>
    </p:spTree>
    <p:extLst>
      <p:ext uri="{BB962C8B-B14F-4D97-AF65-F5344CB8AC3E}">
        <p14:creationId xmlns:p14="http://schemas.microsoft.com/office/powerpoint/2010/main" val="2549879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3"/>
          <p:cNvSpPr>
            <a:spLocks noGrp="1"/>
          </p:cNvSpPr>
          <p:nvPr>
            <p:ph idx="1"/>
          </p:nvPr>
        </p:nvSpPr>
        <p:spPr>
          <a:xfrm>
            <a:off x="457200" y="764704"/>
            <a:ext cx="8229600" cy="5691336"/>
          </a:xfrm>
        </p:spPr>
        <p:txBody>
          <a:bodyPr>
            <a:normAutofit fontScale="92500" lnSpcReduction="20000"/>
          </a:bodyPr>
          <a:lstStyle/>
          <a:p>
            <a:pPr algn="just">
              <a:spcBef>
                <a:spcPts val="0"/>
              </a:spcBef>
              <a:buNone/>
            </a:pPr>
            <a:r>
              <a:rPr lang="cs-CZ" sz="1900" dirty="0">
                <a:latin typeface="Times New Roman" panose="02020603050405020304" pitchFamily="18" charset="0"/>
                <a:cs typeface="Times New Roman" panose="02020603050405020304" pitchFamily="18" charset="0"/>
              </a:rPr>
              <a:t>AL č. 224: Tato cesta je otázkou času. Láska vyžaduje dostupný a nezištný čas, který klade jiné věci na druhé místo. Je třeba čas na dialog, neuspěchané objetí, sdílení plánů, naslouchání a pohled, ocenění a utužení vztahu. Někdy je problémem frenetický rytmus společnosti nebo časový běh vnucovaný pracovní dobou. Jindy je problémem, že společně strávený čas je nekvalitní. Je sdílen pouze fyzický prostor bez věnování si vzájemné pozornosti. Pastorační asistenti a skupiny rodin by měli pomáhat mladým či křehkým manželským párům </a:t>
            </a:r>
            <a:r>
              <a:rPr lang="cs-CZ" sz="1900" dirty="0" err="1">
                <a:latin typeface="Times New Roman" panose="02020603050405020304" pitchFamily="18" charset="0"/>
                <a:cs typeface="Times New Roman" panose="02020603050405020304" pitchFamily="18" charset="0"/>
              </a:rPr>
              <a:t>učitse</a:t>
            </a:r>
            <a:r>
              <a:rPr lang="cs-CZ" sz="1900" dirty="0">
                <a:latin typeface="Times New Roman" panose="02020603050405020304" pitchFamily="18" charset="0"/>
                <a:cs typeface="Times New Roman" panose="02020603050405020304" pitchFamily="18" charset="0"/>
              </a:rPr>
              <a:t> v oněch chvílích setkávat, zastavit se jeden před druhým a rovněž sdílet chvíle ticha, které je přiměje zakusit přítomnost druhého.</a:t>
            </a:r>
          </a:p>
          <a:p>
            <a:pPr algn="just">
              <a:spcBef>
                <a:spcPts val="0"/>
              </a:spcBef>
              <a:buNone/>
            </a:pPr>
            <a:endParaRPr lang="cs-CZ" sz="1900" dirty="0">
              <a:latin typeface="Times New Roman" panose="02020603050405020304" pitchFamily="18" charset="0"/>
              <a:cs typeface="Times New Roman" panose="02020603050405020304" pitchFamily="18" charset="0"/>
            </a:endParaRPr>
          </a:p>
          <a:p>
            <a:pPr algn="just">
              <a:spcBef>
                <a:spcPts val="0"/>
              </a:spcBef>
              <a:buNone/>
            </a:pPr>
            <a:r>
              <a:rPr lang="cs-CZ" sz="1900" dirty="0">
                <a:latin typeface="Times New Roman" panose="02020603050405020304" pitchFamily="18" charset="0"/>
                <a:cs typeface="Times New Roman" panose="02020603050405020304" pitchFamily="18" charset="0"/>
              </a:rPr>
              <a:t>AL č. 225: Manželé, kteří mají dobrou zkušenost „zaučování“ v tomto smyslu, mohou nabízet praktiky, které prospěly jim: plánování chvil, kdy jsou nezištně spolu, chvíle rekreace s dětmi, různé způsoby slavení důležitých událostí, prostory sdílené spirituality. Mohou však také učit důvtipu, který pomůže dát obsah a smysl těmto chvílím a vede k lepší komunikaci</a:t>
            </a:r>
          </a:p>
          <a:p>
            <a:pPr algn="just">
              <a:spcBef>
                <a:spcPts val="0"/>
              </a:spcBef>
              <a:buNone/>
            </a:pPr>
            <a:endParaRPr lang="cs-CZ" sz="1900" dirty="0">
              <a:latin typeface="Times New Roman" panose="02020603050405020304" pitchFamily="18" charset="0"/>
              <a:cs typeface="Times New Roman" panose="02020603050405020304" pitchFamily="18" charset="0"/>
            </a:endParaRPr>
          </a:p>
          <a:p>
            <a:pPr algn="just">
              <a:spcBef>
                <a:spcPts val="0"/>
              </a:spcBef>
              <a:buNone/>
            </a:pPr>
            <a:r>
              <a:rPr lang="cs-CZ" sz="1900" dirty="0">
                <a:latin typeface="Times New Roman" panose="02020603050405020304" pitchFamily="18" charset="0"/>
                <a:cs typeface="Times New Roman" panose="02020603050405020304" pitchFamily="18" charset="0"/>
              </a:rPr>
              <a:t>AL č. 226: Mladé manžele je třeba také stimulovat, aby si vytvářeli vlastní zvyky, jež nabídnou zdravé vnímání stability a ochrany a které se vytvářejí řadou sdílených každodenních rituálů. Je dobré ráno se vždycky políbit, žehnat si každý večer, čekat na druhého a přivítat jej, když přijde, někdy si společně vyjít a dělit se o domácí práci. Zároveň je však dobré přerušit navyklý běh slavením, neztratit schopnost rodinných oslav, radosti a oslavování krásných zkušeností. Je třeba společně prožívat překvapení z Božích darů a společně živit nadšení ze života. Umění slavit dodává lásce energii, osvobozuje ji od monotónnosti a vyplňuje barvami a nadějemi každodenní zvyk.</a:t>
            </a:r>
          </a:p>
        </p:txBody>
      </p:sp>
      <p:sp>
        <p:nvSpPr>
          <p:cNvPr id="2" name="Tytuł 1"/>
          <p:cNvSpPr>
            <a:spLocks noGrp="1"/>
          </p:cNvSpPr>
          <p:nvPr>
            <p:ph type="title"/>
          </p:nvPr>
        </p:nvSpPr>
        <p:spPr>
          <a:xfrm>
            <a:off x="457200" y="152400"/>
            <a:ext cx="8229600" cy="252264"/>
          </a:xfrm>
        </p:spPr>
        <p:txBody>
          <a:bodyPr anchor="b">
            <a:normAutofit fontScale="90000"/>
          </a:bodyPr>
          <a:lstStyle/>
          <a:p>
            <a:pPr>
              <a:lnSpc>
                <a:spcPct val="90000"/>
              </a:lnSpc>
            </a:pPr>
            <a:r>
              <a:rPr lang="cs-CZ" sz="2600" dirty="0">
                <a:effectLst/>
              </a:rPr>
              <a:t> </a:t>
            </a:r>
            <a:br>
              <a:rPr lang="cs-CZ" sz="2600" dirty="0">
                <a:effectLst/>
              </a:rPr>
            </a:br>
            <a:endParaRPr lang="cs-CZ" sz="2600" dirty="0">
              <a:effectLst/>
            </a:endParaRPr>
          </a:p>
        </p:txBody>
      </p:sp>
    </p:spTree>
    <p:extLst>
      <p:ext uri="{BB962C8B-B14F-4D97-AF65-F5344CB8AC3E}">
        <p14:creationId xmlns:p14="http://schemas.microsoft.com/office/powerpoint/2010/main" val="189587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256584"/>
          </a:xfrm>
        </p:spPr>
        <p:txBody>
          <a:bodyPr>
            <a:noAutofit/>
          </a:bodyPr>
          <a:lstStyle/>
          <a:p>
            <a:pPr algn="just">
              <a:spcBef>
                <a:spcPts val="0"/>
              </a:spcBef>
              <a:buFont typeface="Arial" panose="020B0604020202020204" pitchFamily="34" charset="0"/>
              <a:buChar char="•"/>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Pojem mystagogie: postupné uvádění do tajemství.</a:t>
            </a:r>
          </a:p>
          <a:p>
            <a:pPr algn="just">
              <a:spcBef>
                <a:spcPts val="0"/>
              </a:spcBef>
              <a:buFont typeface="Arial" panose="020B0604020202020204" pitchFamily="34" charset="0"/>
              <a:buChar char="•"/>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U mystagogie šlo původně o další uvedení zasvěcence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mystés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do prožitku slavení mysteria. Primárně to slovo je používáno pro křestní zasvěcení. V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Amoris</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laetitia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papež zdůrazňuje takové „uvádění do tajemství“ i pro nově sezdané. Nepoužívá termínu mystagogie ale doprovázení nově sezdaných. Arcibiskup Jan Graubner použil právě toho výrazu mystagogie pro toto období.</a:t>
            </a:r>
          </a:p>
          <a:p>
            <a:pPr algn="just">
              <a:spcBef>
                <a:spcPts val="0"/>
              </a:spcBef>
              <a:buFont typeface="Arial" panose="020B0604020202020204" pitchFamily="34" charset="0"/>
              <a:buChar char="•"/>
            </a:pPr>
            <a:r>
              <a:rPr lang="cs-CZ" sz="2000" kern="0" dirty="0">
                <a:effectLst/>
                <a:latin typeface="Times New Roman" panose="02020603050405020304" pitchFamily="18" charset="0"/>
                <a:ea typeface="Calibri" panose="020F0502020204030204" pitchFamily="34" charset="0"/>
              </a:rPr>
              <a:t>Období mystagogie má umožnit, aby božské skutečnosti, přijaté během Velikonoční noci, sestoupily až do hlubin srdce tak, aby zasáhly samy postoje. </a:t>
            </a:r>
            <a:r>
              <a:rPr lang="cs-CZ" sz="2000" b="1" kern="0" dirty="0">
                <a:effectLst/>
                <a:latin typeface="Times New Roman" panose="02020603050405020304" pitchFamily="18" charset="0"/>
                <a:ea typeface="Calibri" panose="020F0502020204030204" pitchFamily="34" charset="0"/>
              </a:rPr>
              <a:t>Něco obdobného se děje v manželství, kdy po velkém dni začíná společný život</a:t>
            </a:r>
            <a:r>
              <a:rPr lang="cs-CZ" sz="2000" kern="0" dirty="0">
                <a:effectLst/>
                <a:latin typeface="Times New Roman" panose="02020603050405020304" pitchFamily="18" charset="0"/>
                <a:ea typeface="Calibri" panose="020F0502020204030204" pitchFamily="34" charset="0"/>
              </a:rPr>
              <a:t>. Obdobně jako po křtu </a:t>
            </a:r>
            <a:r>
              <a:rPr lang="cs-CZ" sz="2000" kern="0" dirty="0">
                <a:latin typeface="Times New Roman" panose="02020603050405020304" pitchFamily="18" charset="0"/>
                <a:ea typeface="Calibri" panose="020F0502020204030204" pitchFamily="34" charset="0"/>
              </a:rPr>
              <a:t>pokračuje p</a:t>
            </a:r>
            <a:r>
              <a:rPr lang="cs-CZ" sz="2000" kern="0" dirty="0">
                <a:effectLst/>
                <a:latin typeface="Times New Roman" panose="02020603050405020304" pitchFamily="18" charset="0"/>
                <a:ea typeface="Times New Roman" panose="02020603050405020304" pitchFamily="18" charset="0"/>
              </a:rPr>
              <a:t>roces „stávání se křesťanem“ tak po svatbě má následovat období „stávání se manželem a později rodičem.“</a:t>
            </a:r>
          </a:p>
          <a:p>
            <a:pPr algn="just">
              <a:spcBef>
                <a:spcPts val="0"/>
              </a:spcBef>
              <a:buFont typeface="Arial" panose="020B0604020202020204" pitchFamily="34" charset="0"/>
              <a:buChar char="•"/>
            </a:pPr>
            <a:r>
              <a:rPr lang="cs-CZ" sz="2000" kern="0" dirty="0">
                <a:latin typeface="Times New Roman" panose="02020603050405020304" pitchFamily="18" charset="0"/>
                <a:ea typeface="Calibri" panose="020F0502020204030204" pitchFamily="34" charset="0"/>
                <a:cs typeface="Times New Roman" panose="02020603050405020304" pitchFamily="18" charset="0"/>
              </a:rPr>
              <a:t>Jak ukazují výše uvedené texty AL, právě na toto období prvního roku nebo několika málo let by se měly citlivým a vhodným způsobem zaměřit církevní aktivity a pomoc jak duchovních správců ve farnostech, tak jednotlivých farních společenství.</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ytuł 1"/>
          <p:cNvSpPr>
            <a:spLocks noGrp="1"/>
          </p:cNvSpPr>
          <p:nvPr>
            <p:ph type="title"/>
          </p:nvPr>
        </p:nvSpPr>
        <p:spPr>
          <a:xfrm>
            <a:off x="457200" y="116632"/>
            <a:ext cx="8003232" cy="762000"/>
          </a:xfrm>
        </p:spPr>
        <p:txBody>
          <a:bodyPr>
            <a:noAutofit/>
          </a:bodyPr>
          <a:lstStyle/>
          <a:p>
            <a:pPr algn="ctr"/>
            <a:br>
              <a:rPr lang="cs-CZ" sz="3200" dirty="0">
                <a:effectLst/>
              </a:rPr>
            </a:br>
            <a:br>
              <a:rPr lang="cs-CZ" sz="3200" dirty="0">
                <a:effectLst/>
              </a:rPr>
            </a:br>
            <a:r>
              <a:rPr lang="cs-CZ" sz="3200" dirty="0">
                <a:effectLst/>
              </a:rPr>
              <a:t>Doprovázení po svatbě</a:t>
            </a:r>
          </a:p>
        </p:txBody>
      </p:sp>
    </p:spTree>
    <p:extLst>
      <p:ext uri="{BB962C8B-B14F-4D97-AF65-F5344CB8AC3E}">
        <p14:creationId xmlns:p14="http://schemas.microsoft.com/office/powerpoint/2010/main" val="1883692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2000"/>
            <a:ext cx="8229600" cy="5979368"/>
          </a:xfrm>
        </p:spPr>
        <p:txBody>
          <a:bodyPr>
            <a:noAutofit/>
          </a:bodyPr>
          <a:lstStyle/>
          <a:p>
            <a:pPr algn="just"/>
            <a:r>
              <a:rPr lang="cs-CZ" sz="1900" dirty="0"/>
              <a:t>Dalším rozměrem, následujícím po tomto počátečním období (na které také není kladen tak velký důraz jako třeba na dobu přípravy na manželství), je pastorace „za trvání manželství“ (především po stránce duchovní manželská společenství, manželská setkání a individuální pomoc; psychologická a pedagogická pomoc atd.).</a:t>
            </a:r>
          </a:p>
          <a:p>
            <a:pPr algn="just"/>
            <a:r>
              <a:rPr lang="cs-CZ" sz="1900" dirty="0"/>
              <a:t>Koordinace – </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centrum pro rodinu: na úrovni diecézí začaly po roce 1990 vznikat centra pro rodinu, která slouží k podpoře pastorace a koordinaci aktivit tohoto typu a pomoci diecéznímu biskupovi v této manželsko-rodinné oblasti. Třeba v olomoucké arcidiecézi na toto diecézní centrum navazují jednotlivá děkanátní centra pro rodinu. Ty vznikly na podnět centra a díky otci arcibiskupovi a příslušných děkanů působí už ve všech 21 děkanátech olomoucké arcidiecéze.</a:t>
            </a:r>
          </a:p>
          <a:p>
            <a:pPr algn="just"/>
            <a:r>
              <a:rPr lang="cs-CZ" sz="1900" dirty="0">
                <a:effectLst/>
                <a:latin typeface="Times New Roman" panose="02020603050405020304" pitchFamily="18" charset="0"/>
                <a:ea typeface="Calibri" panose="020F0502020204030204" pitchFamily="34" charset="0"/>
                <a:cs typeface="Times New Roman" panose="02020603050405020304" pitchFamily="18" charset="0"/>
              </a:rPr>
              <a:t>Seznam center na stránkách diecéze. Centra dále působí ve směru, aby rodiče s láskou přijímali a v křesťanské víře vychovávali své děti a prohlubovali svoji manželskou lásku. Jednotlivá centra se také podílí spolu s kněžími na přípravě snoubenců i biřmovanců. Opomíjena není ani pastorace seniorů zejména prostřednictvím společenství seniorů, naše centra jsou připravena pomoci se založením těchto společenství seniorů i s jejich náplní. </a:t>
            </a:r>
          </a:p>
          <a:p>
            <a:pPr algn="just"/>
            <a:r>
              <a:rPr lang="cs-CZ" sz="19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https://rodinnyzivot.cz</a:t>
            </a:r>
            <a:r>
              <a:rPr lang="cs-CZ" sz="1900" b="1"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a:t>
            </a:r>
            <a:endParaRPr lang="cs-CZ" sz="19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ytuł 1"/>
          <p:cNvSpPr>
            <a:spLocks noGrp="1"/>
          </p:cNvSpPr>
          <p:nvPr>
            <p:ph type="title"/>
          </p:nvPr>
        </p:nvSpPr>
        <p:spPr>
          <a:xfrm>
            <a:off x="230832" y="116632"/>
            <a:ext cx="8661648" cy="645368"/>
          </a:xfrm>
        </p:spPr>
        <p:txBody>
          <a:bodyPr>
            <a:noAutofit/>
          </a:bodyPr>
          <a:lstStyle/>
          <a:p>
            <a:pPr algn="ctr"/>
            <a:br>
              <a:rPr lang="cs-CZ" sz="3200" dirty="0">
                <a:effectLst/>
              </a:rPr>
            </a:br>
            <a:br>
              <a:rPr lang="cs-CZ" sz="3200" dirty="0">
                <a:effectLst/>
              </a:rPr>
            </a:br>
            <a:r>
              <a:rPr lang="cs-CZ" sz="3200" dirty="0">
                <a:effectLst/>
              </a:rPr>
              <a:t>Doprovázení po svatbě – během trvání manželství</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1873086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052736"/>
            <a:ext cx="8291264" cy="5400600"/>
          </a:xfrm>
        </p:spPr>
        <p:txBody>
          <a:bodyPr>
            <a:noAutofit/>
          </a:bodyPr>
          <a:lstStyle/>
          <a:p>
            <a:pPr algn="just"/>
            <a:r>
              <a:rPr lang="cs-CZ" sz="2000" dirty="0"/>
              <a:t>Posledním rozměrem, na který se nemá zapomínat, je pastorace manželství i po jeho skončení:  péče o ovdovělé a jejich děti, pomoc po ukončení manželského soužití – legitimním i nelegitimním – (které vždy člověka hluboce zasáhne), pomoc rozvedeným atp.</a:t>
            </a:r>
          </a:p>
          <a:p>
            <a:pPr algn="just"/>
            <a:r>
              <a:rPr lang="cs-CZ" sz="2000" dirty="0"/>
              <a:t>Tyto aspekty by neměli opomíjet kněží či odborní pracovníci „pro rodinu“, o kterých viz výše, měli by nabízet programy a doprovázení i v těchto situací. Kupř. centrum pro rodiny při olomouckém arcibiskupství má programy směřující třeba k vdovám a vdovcům, k podpoře neúplných rodiny, k matkám samoživitelkám atp.</a:t>
            </a:r>
          </a:p>
          <a:p>
            <a:pPr algn="just"/>
            <a:r>
              <a:rPr lang="cs-CZ" sz="2000" dirty="0"/>
              <a:t>A také – a zde se dostáváme do roviny sociálně-právní – by církev měla umět nabídnout i praktickou pomoc k řešení různých životních situací. Jak sociálně právní poradenství (nebo alespoň odkázat správným směrem na nějakou organizaci) a církevně-právní pomoc: často se totiž situace možnosti či nemožnosti přístupu ke svátostech, začlenění v církevním společenství, příp. nových vztahů atp. dá z kanonicko-právního hlediska řešit. Zde obvykle duchoví odkazují na pracovníky církevních soudů. </a:t>
            </a:r>
          </a:p>
        </p:txBody>
      </p:sp>
      <p:sp>
        <p:nvSpPr>
          <p:cNvPr id="2" name="Tytuł 1"/>
          <p:cNvSpPr>
            <a:spLocks noGrp="1"/>
          </p:cNvSpPr>
          <p:nvPr>
            <p:ph type="title"/>
          </p:nvPr>
        </p:nvSpPr>
        <p:spPr>
          <a:xfrm>
            <a:off x="457200" y="116632"/>
            <a:ext cx="8003232" cy="762000"/>
          </a:xfrm>
        </p:spPr>
        <p:txBody>
          <a:bodyPr>
            <a:noAutofit/>
          </a:bodyPr>
          <a:lstStyle/>
          <a:p>
            <a:pPr algn="ctr"/>
            <a:br>
              <a:rPr lang="cs-CZ" sz="3200" dirty="0">
                <a:effectLst/>
              </a:rPr>
            </a:br>
            <a:br>
              <a:rPr lang="cs-CZ" sz="3200" dirty="0">
                <a:effectLst/>
              </a:rPr>
            </a:br>
            <a:r>
              <a:rPr lang="cs-CZ" sz="3200" dirty="0">
                <a:effectLst/>
              </a:rPr>
              <a:t>Doprovázení manželů po ukončení manželství</a:t>
            </a:r>
          </a:p>
        </p:txBody>
      </p:sp>
    </p:spTree>
    <p:extLst>
      <p:ext uri="{BB962C8B-B14F-4D97-AF65-F5344CB8AC3E}">
        <p14:creationId xmlns:p14="http://schemas.microsoft.com/office/powerpoint/2010/main" val="1565004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124744"/>
            <a:ext cx="8435280" cy="5616624"/>
          </a:xfrm>
        </p:spPr>
        <p:txBody>
          <a:bodyPr>
            <a:noAutofit/>
          </a:bodyPr>
          <a:lstStyle/>
          <a:p>
            <a:pPr algn="just"/>
            <a:r>
              <a:rPr lang="cs-CZ" sz="1600" dirty="0"/>
              <a:t>Papež František jak v AL, tak v MIDI (procesní manželské právo, viz později) předpokládá také vznik pastoračních center či osob pro právní pomoc v tomto rozměru. Chtěl zapojení  předběžné konzultace o manželském procesu do širší pastorace manželství.</a:t>
            </a:r>
          </a:p>
          <a:p>
            <a:pPr algn="just"/>
            <a:r>
              <a:rPr lang="cs-CZ" sz="1600" dirty="0"/>
              <a:t>V olomoucké a ostravsko-opavské diecézi (a nevím o žádné z českých diecézí) ale zatím nebyl vytvořen žádný nový nástroj (konzultační pracoviště na úrovni diecéze, děkanátů atp.), kde by bylo možné získávat předběžné informace a konzultace o možnostech pro konkrétní případy. Všechny konzultace, stejně jako doposud, poskytují buď pracovníci soudu, nebo kanonisté v diecézích působící (a těch je stále stejný počet). </a:t>
            </a:r>
          </a:p>
          <a:p>
            <a:pPr algn="just"/>
            <a:r>
              <a:rPr lang="cs-CZ" sz="1600" dirty="0"/>
              <a:t>Kupř. předpokládal nějakou formu zapojení laiků při konzultacích před podáním žaloby na neplatnost manželství – ty ale u nás nemáme, protože je nikdo nezaplatí. Studium specializace kanonického práva v ČR neexistuje, nejbližší je polském Lublinu a to je škola soukromá, kde se platí školné. Prakticky nikdo nebude investovat do studia, které mu nezaplatí praxe.  Je to důsledek českého nového modelu financování církví na jedné straně a očekávání pastorační služby na straně druhé.</a:t>
            </a:r>
          </a:p>
          <a:p>
            <a:pPr algn="just"/>
            <a:r>
              <a:rPr lang="cs-CZ" sz="1600" dirty="0"/>
              <a:t>Právní možnosti tedy zůstávají zhruba na stejné úrovni a je potřebné, abychom v české církvi pochopili, že pastorace bude z pohledu finančního vždy prodělečná, nicméně investice do lidských vztahů a vedení člověka k Bohu i v obtížných situacích je prostě posláním církve ( srov. </a:t>
            </a:r>
            <a:r>
              <a:rPr lang="cs-CZ" sz="1600" dirty="0" err="1"/>
              <a:t>Mt</a:t>
            </a:r>
            <a:r>
              <a:rPr lang="cs-CZ" sz="1600" dirty="0"/>
              <a:t> 9, 13: Lékaře nepotřebují zdraví, ale nemocní. Jděte a naučte se, co znamená: `Milosrdenství chci, a ne oběť.' Nepřišel jsem totiž povolat spravedlivé, ale </a:t>
            </a:r>
            <a:r>
              <a:rPr lang="cs-CZ" sz="1600"/>
              <a:t>hříšníky.) </a:t>
            </a:r>
            <a:endParaRPr lang="cs-CZ" sz="1600" dirty="0"/>
          </a:p>
          <a:p>
            <a:pPr algn="just"/>
            <a:endParaRPr lang="cs-CZ" sz="1600" dirty="0"/>
          </a:p>
          <a:p>
            <a:pPr algn="just"/>
            <a:endParaRPr lang="cs-CZ" sz="1600" dirty="0"/>
          </a:p>
          <a:p>
            <a:pPr algn="just"/>
            <a:endParaRPr lang="cs-CZ" sz="1600" dirty="0"/>
          </a:p>
          <a:p>
            <a:pPr algn="just"/>
            <a:endParaRPr lang="cs-CZ" sz="1700" dirty="0"/>
          </a:p>
        </p:txBody>
      </p:sp>
      <p:sp>
        <p:nvSpPr>
          <p:cNvPr id="2" name="Tytuł 1"/>
          <p:cNvSpPr>
            <a:spLocks noGrp="1"/>
          </p:cNvSpPr>
          <p:nvPr>
            <p:ph type="title"/>
          </p:nvPr>
        </p:nvSpPr>
        <p:spPr>
          <a:xfrm>
            <a:off x="457200" y="116632"/>
            <a:ext cx="8003232" cy="936104"/>
          </a:xfrm>
        </p:spPr>
        <p:txBody>
          <a:bodyPr>
            <a:noAutofit/>
          </a:bodyPr>
          <a:lstStyle/>
          <a:p>
            <a:pPr algn="ctr"/>
            <a:br>
              <a:rPr lang="cs-CZ" sz="3200" dirty="0">
                <a:effectLst/>
              </a:rPr>
            </a:br>
            <a:br>
              <a:rPr lang="cs-CZ" sz="3200" dirty="0">
                <a:effectLst/>
              </a:rPr>
            </a:br>
            <a:r>
              <a:rPr lang="cs-CZ" sz="3200" dirty="0">
                <a:effectLst/>
              </a:rPr>
              <a:t>Doprovázení manželů po ukončení manželství</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277606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4971256"/>
          </a:xfrm>
        </p:spPr>
        <p:txBody>
          <a:bodyPr>
            <a:normAutofit lnSpcReduction="10000"/>
          </a:bodyPr>
          <a:lstStyle/>
          <a:p>
            <a:r>
              <a:rPr lang="cs-CZ" dirty="0"/>
              <a:t>CIC/1983 obsahuje silný pastorační aspekt. Přesto v oblasti pastorace manželství a rodiny obsahuje pouze poměrně kusá ustanovení, a proto je třeba mnohé doplnit z:</a:t>
            </a:r>
          </a:p>
          <a:p>
            <a:pPr marL="432000"/>
            <a:r>
              <a:rPr lang="cs-CZ" dirty="0"/>
              <a:t>posynodální adhortace Jana Pavla II. o úkolech křesťanské rodiny v současném světě </a:t>
            </a:r>
            <a:r>
              <a:rPr lang="cs-CZ" i="1" dirty="0" err="1"/>
              <a:t>Familiaris</a:t>
            </a:r>
            <a:r>
              <a:rPr lang="cs-CZ" i="1" dirty="0"/>
              <a:t> </a:t>
            </a:r>
            <a:r>
              <a:rPr lang="cs-CZ" i="1" dirty="0" err="1"/>
              <a:t>consortio</a:t>
            </a:r>
            <a:r>
              <a:rPr lang="cs-CZ" dirty="0"/>
              <a:t> z r. 1981 (dále uváděno zkratkou „FC“)</a:t>
            </a:r>
          </a:p>
          <a:p>
            <a:pPr marL="432000"/>
            <a:r>
              <a:rPr lang="cs-CZ" dirty="0"/>
              <a:t>dokumentu papežské rady pro rodinu </a:t>
            </a:r>
            <a:r>
              <a:rPr lang="cs-CZ" i="1" dirty="0"/>
              <a:t>Příprava na manželství</a:t>
            </a:r>
            <a:r>
              <a:rPr lang="cs-CZ" dirty="0"/>
              <a:t> z r. 1996 (dále jen „PNM“). Červená řada ČBK č. 17</a:t>
            </a:r>
          </a:p>
          <a:p>
            <a:pPr marL="432000"/>
            <a:r>
              <a:rPr lang="cs-CZ" dirty="0"/>
              <a:t>apoštolské exhortace  papeže Františka </a:t>
            </a:r>
            <a:r>
              <a:rPr lang="cs-CZ" i="1" dirty="0" err="1"/>
              <a:t>Amoris</a:t>
            </a:r>
            <a:r>
              <a:rPr lang="cs-CZ" i="1" dirty="0"/>
              <a:t> </a:t>
            </a:r>
            <a:r>
              <a:rPr lang="cs-CZ" i="1" dirty="0" err="1"/>
              <a:t>laetitia</a:t>
            </a:r>
            <a:r>
              <a:rPr lang="cs-CZ" i="1" dirty="0"/>
              <a:t> </a:t>
            </a:r>
            <a:r>
              <a:rPr lang="cs-CZ" dirty="0"/>
              <a:t>(Radost z lásky), o lásce v rodině z 8. dubna 2016</a:t>
            </a:r>
          </a:p>
          <a:p>
            <a:endParaRPr lang="cs-CZ" dirty="0"/>
          </a:p>
          <a:p>
            <a:endParaRPr lang="pl-PL" sz="2400" dirty="0"/>
          </a:p>
        </p:txBody>
      </p:sp>
      <p:sp>
        <p:nvSpPr>
          <p:cNvPr id="2" name="Tytuł 1"/>
          <p:cNvSpPr>
            <a:spLocks noGrp="1"/>
          </p:cNvSpPr>
          <p:nvPr>
            <p:ph type="title"/>
          </p:nvPr>
        </p:nvSpPr>
        <p:spPr>
          <a:xfrm>
            <a:off x="457200" y="152400"/>
            <a:ext cx="8229600" cy="900336"/>
          </a:xfrm>
        </p:spPr>
        <p:txBody>
          <a:bodyPr/>
          <a:lstStyle/>
          <a:p>
            <a:pPr algn="ctr"/>
            <a:r>
              <a:rPr lang="pl-PL" dirty="0"/>
              <a:t>Dokumenty</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0" cy="4899248"/>
          </a:xfrm>
        </p:spPr>
        <p:txBody>
          <a:bodyPr>
            <a:normAutofit fontScale="92500" lnSpcReduction="10000"/>
          </a:bodyPr>
          <a:lstStyle/>
          <a:p>
            <a:pPr marL="0" indent="0" algn="just">
              <a:buNone/>
            </a:pPr>
            <a:r>
              <a:rPr lang="cs-CZ" dirty="0"/>
              <a:t>Úvod PNM (I, 10):</a:t>
            </a:r>
          </a:p>
          <a:p>
            <a:pPr marL="0" indent="0" algn="just">
              <a:buNone/>
            </a:pPr>
            <a:r>
              <a:rPr lang="cs-CZ" dirty="0"/>
              <a:t>To, co zde nazýváme přípravou, zahrnuje rozsáhlý a náročný proces výchovy k manželskému životu, na který je třeba se dívat z hlediska všech jeho hodnot. Podíváme-li se na současnou psychologickou a kulturní situaci, jeví se nám příprava na manželství jako naléhavá nutnost. Jde totiž o výchovu k úctě k životu, k jeho ochraně; ta se v životě rodin má stát opravdovou kulturou lidského života v každém jeho projevu, v každé jeho etapě pro ty, kteří jsou součástí lidu života a pro život (srov. </a:t>
            </a:r>
            <a:r>
              <a:rPr lang="cs-CZ" i="1" dirty="0"/>
              <a:t>Evangelium vitae </a:t>
            </a:r>
            <a:r>
              <a:rPr lang="cs-CZ" dirty="0"/>
              <a:t>6, 78, 105). Manželství samotné obsahuje nesmírné bohatství. Je třeba přivést snoubence nejprve k vnímavosti, skrze kterou mohou pochopit nutnost přípravy na manželství.– je tato pastorace záležitostí celého společenství</a:t>
            </a:r>
            <a:endParaRPr lang="pl-PL" sz="2400" dirty="0"/>
          </a:p>
        </p:txBody>
      </p:sp>
      <p:sp>
        <p:nvSpPr>
          <p:cNvPr id="2" name="Tytuł 1"/>
          <p:cNvSpPr>
            <a:spLocks noGrp="1"/>
          </p:cNvSpPr>
          <p:nvPr>
            <p:ph type="title"/>
          </p:nvPr>
        </p:nvSpPr>
        <p:spPr>
          <a:xfrm>
            <a:off x="457200" y="152400"/>
            <a:ext cx="8229600" cy="900336"/>
          </a:xfrm>
        </p:spPr>
        <p:txBody>
          <a:bodyPr/>
          <a:lstStyle/>
          <a:p>
            <a:pPr algn="ctr"/>
            <a:r>
              <a:rPr lang="cs-CZ" dirty="0">
                <a:effectLst/>
              </a:rPr>
              <a:t>Důležitost přípravy</a:t>
            </a:r>
            <a:endParaRPr lang="pl-PL" dirty="0"/>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961505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4971256"/>
          </a:xfrm>
        </p:spPr>
        <p:txBody>
          <a:bodyPr>
            <a:normAutofit/>
          </a:bodyPr>
          <a:lstStyle/>
          <a:p>
            <a:pPr marL="0" indent="0">
              <a:buNone/>
            </a:pPr>
            <a:r>
              <a:rPr lang="cs-CZ" sz="2300" dirty="0"/>
              <a:t>FC č. 66–69 ale jmenuje tři etapy:</a:t>
            </a:r>
          </a:p>
          <a:p>
            <a:pPr lvl="0"/>
            <a:r>
              <a:rPr lang="cs-CZ" sz="2300" dirty="0"/>
              <a:t>příprava na manželství;</a:t>
            </a:r>
          </a:p>
          <a:p>
            <a:pPr lvl="0"/>
            <a:r>
              <a:rPr lang="cs-CZ" sz="2300" dirty="0"/>
              <a:t>samotný sňatek (obřad uzavření manželství), který je pastoračně velmi důležitou skutečností;</a:t>
            </a:r>
          </a:p>
          <a:p>
            <a:pPr lvl="0"/>
            <a:r>
              <a:rPr lang="cs-CZ" sz="2300" dirty="0"/>
              <a:t>pastorace po svatbě, a to za trvání manželství (především po stránce duchovní manželská společenství, manželská setkání a individuální pomoc; psychologická a pedagogická pomoc atd.) i po jeho skončení (zejména péče o ovdovělé a jejich děti, pomoc po ukončení manželského soužití – legitimním i nelegitimním –, které vždy člověka hluboce zasáhne).</a:t>
            </a:r>
          </a:p>
          <a:p>
            <a:r>
              <a:rPr lang="cs-CZ" sz="2300" dirty="0"/>
              <a:t>Přitom se zdůrazňuje, že – ačkoli prvotní odpovědnost nesou biskupové a faráři – je tato pastorace záležitostí celého společenství</a:t>
            </a:r>
            <a:endParaRPr lang="pl-PL" sz="2300" dirty="0"/>
          </a:p>
        </p:txBody>
      </p:sp>
      <p:sp>
        <p:nvSpPr>
          <p:cNvPr id="2" name="Tytuł 1"/>
          <p:cNvSpPr>
            <a:spLocks noGrp="1"/>
          </p:cNvSpPr>
          <p:nvPr>
            <p:ph type="title"/>
          </p:nvPr>
        </p:nvSpPr>
        <p:spPr>
          <a:xfrm>
            <a:off x="457200" y="152400"/>
            <a:ext cx="8229600" cy="828328"/>
          </a:xfrm>
        </p:spPr>
        <p:txBody>
          <a:bodyPr/>
          <a:lstStyle/>
          <a:p>
            <a:pPr algn="ctr"/>
            <a:r>
              <a:rPr lang="cs-CZ" dirty="0">
                <a:effectLst/>
              </a:rPr>
              <a:t>Etapy pastorace manželství</a:t>
            </a:r>
            <a:endParaRPr lang="pl-PL" dirty="0"/>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2400634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844824"/>
            <a:ext cx="8229600" cy="4251176"/>
          </a:xfrm>
        </p:spPr>
        <p:txBody>
          <a:bodyPr>
            <a:normAutofit/>
          </a:bodyPr>
          <a:lstStyle/>
          <a:p>
            <a:pPr>
              <a:spcBef>
                <a:spcPts val="0"/>
              </a:spcBef>
            </a:pPr>
            <a:r>
              <a:rPr lang="cs-CZ" sz="2800" dirty="0">
                <a:latin typeface="Bookman Old Style" panose="02050604050505020204" pitchFamily="18" charset="0"/>
              </a:rPr>
              <a:t>před manželstvím – příprava na manželství</a:t>
            </a:r>
          </a:p>
          <a:p>
            <a:pPr>
              <a:spcBef>
                <a:spcPts val="0"/>
              </a:spcBef>
            </a:pPr>
            <a:r>
              <a:rPr lang="cs-CZ" sz="2800" dirty="0">
                <a:latin typeface="Bookman Old Style" panose="02050604050505020204" pitchFamily="18" charset="0"/>
              </a:rPr>
              <a:t>samotné uzavření manželství</a:t>
            </a:r>
          </a:p>
          <a:p>
            <a:pPr>
              <a:spcBef>
                <a:spcPts val="0"/>
              </a:spcBef>
            </a:pPr>
            <a:r>
              <a:rPr lang="cs-CZ" sz="2800" dirty="0">
                <a:latin typeface="Bookman Old Style" panose="02050604050505020204" pitchFamily="18" charset="0"/>
              </a:rPr>
              <a:t>provázení v prvních létech manželství (nově v </a:t>
            </a:r>
            <a:r>
              <a:rPr lang="cs-CZ" sz="2800" i="1" dirty="0" err="1">
                <a:latin typeface="Bookman Old Style" panose="02050604050505020204" pitchFamily="18" charset="0"/>
              </a:rPr>
              <a:t>Amoris</a:t>
            </a:r>
            <a:r>
              <a:rPr lang="cs-CZ" sz="2800" i="1" dirty="0">
                <a:latin typeface="Bookman Old Style" panose="02050604050505020204" pitchFamily="18" charset="0"/>
              </a:rPr>
              <a:t> </a:t>
            </a:r>
            <a:r>
              <a:rPr lang="cs-CZ" sz="2800" i="1" dirty="0" err="1">
                <a:latin typeface="Bookman Old Style" panose="02050604050505020204" pitchFamily="18" charset="0"/>
              </a:rPr>
              <a:t>laetitia</a:t>
            </a:r>
            <a:r>
              <a:rPr lang="cs-CZ" sz="2800" dirty="0">
                <a:latin typeface="Bookman Old Style" panose="02050604050505020204" pitchFamily="18" charset="0"/>
              </a:rPr>
              <a:t>)</a:t>
            </a:r>
          </a:p>
          <a:p>
            <a:pPr>
              <a:spcBef>
                <a:spcPts val="0"/>
              </a:spcBef>
            </a:pPr>
            <a:r>
              <a:rPr lang="cs-CZ" sz="2800" dirty="0">
                <a:latin typeface="Bookman Old Style" panose="02050604050505020204" pitchFamily="18" charset="0"/>
              </a:rPr>
              <a:t>během manželství – doprovázení, společenství manželů, manželská setkání…</a:t>
            </a:r>
          </a:p>
          <a:p>
            <a:pPr>
              <a:spcBef>
                <a:spcPts val="0"/>
              </a:spcBef>
            </a:pPr>
            <a:r>
              <a:rPr lang="cs-CZ" sz="2800" dirty="0">
                <a:latin typeface="Bookman Old Style" panose="02050604050505020204" pitchFamily="18" charset="0"/>
              </a:rPr>
              <a:t>po (faktickém) skončení manželství – ovdovění, rozvedení, osoby v nelegitimních svazcích atd.</a:t>
            </a:r>
          </a:p>
          <a:p>
            <a:endParaRPr lang="cs-CZ" dirty="0"/>
          </a:p>
        </p:txBody>
      </p:sp>
      <p:sp>
        <p:nvSpPr>
          <p:cNvPr id="2" name="Tytuł 1"/>
          <p:cNvSpPr>
            <a:spLocks noGrp="1"/>
          </p:cNvSpPr>
          <p:nvPr>
            <p:ph type="title"/>
          </p:nvPr>
        </p:nvSpPr>
        <p:spPr>
          <a:xfrm>
            <a:off x="438055" y="319599"/>
            <a:ext cx="8229600" cy="1219200"/>
          </a:xfrm>
        </p:spPr>
        <p:txBody>
          <a:bodyPr>
            <a:normAutofit fontScale="90000"/>
          </a:bodyPr>
          <a:lstStyle/>
          <a:p>
            <a:pPr algn="ctr"/>
            <a:r>
              <a:rPr lang="cs-CZ" dirty="0">
                <a:effectLst/>
              </a:rPr>
              <a:t>Situace (etapy) pastorační péče o manželství</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256899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0" cy="5112568"/>
          </a:xfrm>
        </p:spPr>
        <p:txBody>
          <a:bodyPr>
            <a:noAutofit/>
          </a:bodyPr>
          <a:lstStyle/>
          <a:p>
            <a:r>
              <a:rPr lang="cs-CZ" sz="2400" dirty="0">
                <a:latin typeface="Bookman Old Style" panose="02050604050505020204" pitchFamily="18" charset="0"/>
              </a:rPr>
              <a:t>osobnostní příprava – v rámci integrální katecheze</a:t>
            </a:r>
          </a:p>
          <a:p>
            <a:pPr lvl="1">
              <a:spcBef>
                <a:spcPts val="0"/>
              </a:spcBef>
            </a:pPr>
            <a:r>
              <a:rPr lang="cs-CZ" sz="2100" dirty="0">
                <a:latin typeface="Bookman Old Style" panose="02050604050505020204" pitchFamily="18" charset="0"/>
              </a:rPr>
              <a:t>vzdálenější – ještě v době dětství – důraz na roli rodiny, zvl. lidská formace</a:t>
            </a:r>
          </a:p>
          <a:p>
            <a:pPr lvl="1">
              <a:spcBef>
                <a:spcPts val="0"/>
              </a:spcBef>
            </a:pPr>
            <a:r>
              <a:rPr lang="cs-CZ" sz="2100" dirty="0">
                <a:latin typeface="Bookman Old Style" panose="02050604050505020204" pitchFamily="18" charset="0"/>
              </a:rPr>
              <a:t>bližší – v době dospívání a adolescence – důraz na roli církevního společenství a</a:t>
            </a:r>
            <a:r>
              <a:rPr lang="cs-CZ" sz="2100" dirty="0"/>
              <a:t> </a:t>
            </a:r>
            <a:r>
              <a:rPr lang="cs-CZ" sz="2100" dirty="0">
                <a:latin typeface="Bookman Old Style" panose="02050604050505020204" pitchFamily="18" charset="0"/>
              </a:rPr>
              <a:t>odborníků, zvl. specifická formace ohledně životních stavů a jednotlivých aspektů manželského a rodičovského života (psychologie, sexuologie, spiritualita, ekonomika, právo, …)</a:t>
            </a:r>
          </a:p>
          <a:p>
            <a:pPr lvl="1">
              <a:spcBef>
                <a:spcPts val="0"/>
              </a:spcBef>
            </a:pPr>
            <a:r>
              <a:rPr lang="cs-CZ" sz="2100" dirty="0">
                <a:latin typeface="Bookman Old Style" panose="02050604050505020204" pitchFamily="18" charset="0"/>
              </a:rPr>
              <a:t>nejbližší – několik měsíců před svatbou „doladění“ pro konkrétní pár – důraz na dialog mezi sebou i s knězem (také liturgická stránka)</a:t>
            </a:r>
          </a:p>
          <a:p>
            <a:r>
              <a:rPr lang="cs-CZ" sz="2400" dirty="0">
                <a:latin typeface="Bookman Old Style" panose="02050604050505020204" pitchFamily="18" charset="0"/>
              </a:rPr>
              <a:t>právní příprava – předsňatkové řízení pod autoritou faráře (vyloučení neplatnosti a nedovolenosti manželství)</a:t>
            </a:r>
          </a:p>
        </p:txBody>
      </p:sp>
      <p:sp>
        <p:nvSpPr>
          <p:cNvPr id="2" name="Tytuł 1"/>
          <p:cNvSpPr>
            <a:spLocks noGrp="1"/>
          </p:cNvSpPr>
          <p:nvPr>
            <p:ph type="title"/>
          </p:nvPr>
        </p:nvSpPr>
        <p:spPr>
          <a:xfrm>
            <a:off x="457200" y="126023"/>
            <a:ext cx="8229600" cy="926713"/>
          </a:xfrm>
        </p:spPr>
        <p:txBody>
          <a:bodyPr>
            <a:normAutofit/>
          </a:bodyPr>
          <a:lstStyle/>
          <a:p>
            <a:pPr algn="ctr"/>
            <a:r>
              <a:rPr lang="cs-CZ" dirty="0">
                <a:effectLst/>
              </a:rPr>
              <a:t>Fáze přípravy na manželství</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279339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328592"/>
          </a:xfrm>
        </p:spPr>
        <p:txBody>
          <a:bodyPr>
            <a:noAutofit/>
          </a:bodyPr>
          <a:lstStyle/>
          <a:p>
            <a:pPr marL="0" indent="0">
              <a:buNone/>
            </a:pPr>
            <a:r>
              <a:rPr lang="cs-CZ" sz="1600" dirty="0"/>
              <a:t>FC 66:  Vzdálenější příprava začíná už v dětství moudrou rodinnou pedagogikou, jejímž cílem je dovést děti k tomu, aby samy sebe objevily jako lidi, kteří mají bohatou a složitou psychologii a zvláštní osobnost se silnými a slabými stránkami. To je doba, kdy se má dětem vštěpovat smysl pro každou pravou lidskou hodnotu v osobních i společenských vztazích. A toto má význam pro utváření charakteru, pro ovládání a správné uplatňování sklonů, pro způsob, jak pohlížet na lidi druhého pohlaví a jak se k nim chovat a pro jiné podobné věci. Kromě toho je, zejména u křesťanů, žádoucí důkladná duchovní a katechetická výuka, která dovede ukázat pravé povolání a poslání křesťanského manželství, přičemž nevylučuje možnost úplného oddání se Bohu v kněžském nebo řeholním životě.</a:t>
            </a:r>
          </a:p>
          <a:p>
            <a:pPr marL="0" indent="0">
              <a:buNone/>
            </a:pPr>
            <a:r>
              <a:rPr lang="cs-CZ" sz="1600" dirty="0"/>
              <a:t>PNM 26: Vzdálenější příprava dosáhne svých základních cílů, dokáže-li položit základy stále lepšího osvojování kritérií pro správné posouzení hierarchie hodnot. Na jejím základě je možné dobře volit z toho, co dobrého nabízí společnost, podle rady svatého Pavla: „Všechno zkoumejte, </a:t>
            </a:r>
            <a:r>
              <a:rPr lang="pt-BR" sz="1600" dirty="0"/>
              <a:t>dobrého se držte!“ (</a:t>
            </a:r>
            <a:r>
              <a:rPr lang="pt-BR" sz="1600" i="1" dirty="0"/>
              <a:t>1Thes </a:t>
            </a:r>
            <a:r>
              <a:rPr lang="pt-BR" sz="1600" dirty="0"/>
              <a:t>5,21)</a:t>
            </a:r>
            <a:r>
              <a:rPr lang="cs-CZ" sz="1600" dirty="0"/>
              <a:t>.</a:t>
            </a:r>
          </a:p>
          <a:p>
            <a:pPr marL="0" indent="0">
              <a:buNone/>
            </a:pPr>
            <a:r>
              <a:rPr lang="cs-CZ" sz="1600" dirty="0"/>
              <a:t>PNM 28: Další cíl spočívá v představení výchovného poslání rodičů; právě v rodině, domácí církvi, jsou rodiče pro děti prvními svědky a vychovateli jak v rozvoji „víry, naděje a lásky“, tak i v uzpůsobení se povolání každého z nich. „Rodiče jsou první a hlavní vychovatelé svých dětí a jim náleží základní kompetence také na tomto poli: jsou vychovateli, protože jsou rodiči.“</a:t>
            </a:r>
          </a:p>
          <a:p>
            <a:pPr marL="0" indent="0">
              <a:buNone/>
            </a:pPr>
            <a:r>
              <a:rPr lang="cs-CZ" sz="1600" dirty="0"/>
              <a:t>Zde rodinám pomáhá: farnost, školy, další vzdělávací zařízení, hnutí a různé skupiny, katolické svazy a samozřejmě samotné křesťanské rodiny</a:t>
            </a:r>
          </a:p>
          <a:p>
            <a:endParaRPr lang="cs-CZ" sz="1600" dirty="0"/>
          </a:p>
        </p:txBody>
      </p:sp>
      <p:sp>
        <p:nvSpPr>
          <p:cNvPr id="2" name="Tytuł 1"/>
          <p:cNvSpPr>
            <a:spLocks noGrp="1"/>
          </p:cNvSpPr>
          <p:nvPr>
            <p:ph type="title"/>
          </p:nvPr>
        </p:nvSpPr>
        <p:spPr>
          <a:xfrm>
            <a:off x="457200" y="152400"/>
            <a:ext cx="8229600" cy="828328"/>
          </a:xfrm>
        </p:spPr>
        <p:txBody>
          <a:bodyPr>
            <a:normAutofit/>
          </a:bodyPr>
          <a:lstStyle/>
          <a:p>
            <a:pPr algn="ctr"/>
            <a:r>
              <a:rPr lang="cs-CZ" dirty="0">
                <a:effectLst/>
              </a:rPr>
              <a:t>Vzdálenější etapa</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1972031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328592"/>
          </a:xfrm>
        </p:spPr>
        <p:txBody>
          <a:bodyPr>
            <a:noAutofit/>
          </a:bodyPr>
          <a:lstStyle/>
          <a:p>
            <a:pPr algn="just"/>
            <a:r>
              <a:rPr lang="cs-CZ" sz="1700" dirty="0"/>
              <a:t>FC 66: od přiměřeného věku a s pomocí vhodné katecheze, jako jakýsi katechumenát, žádá specifičtější přípravu k přijetí svátosti a která současně znamená jakoby její nové objevení. Taková obnovená katecheze pro všechny mladé a zvláště pro ty, kdo se připravují na křesťanské manželství, je bezpodmínečně nutná, aby tuto svátost přijímali s nutnými mravními a duchovními dispozicemi a pak z ní žili. Náboženská výchova mladých lidí musí být doplněna ve vhodném čase a podle různých konkrétních potřeb přípravou na život ve dvou. Ta má ukázat manželství jako osobní vztah muže a ženy, který musí být ustavičně dál rozvíjen. Tato příprava má být podnětem k tomu, aby se otázky manželského pohlavního života a odpovědného rodičovství chápaly hlouběji, a zahrnuje zároveň i příslušné základní znalosti lékařsko-biologické. Příprava má také ukazovat užívání vhodných metod při výchově dětí a vést v základních věcech, které jsou předpokladem k tomu, aby se mladí lidé připravili pro spořádané udržování rodiny: stálé zaměstnání, dostatečné finanční prostředky, správné vedení domácnosti, znalosti, jak hospodařit.</a:t>
            </a:r>
          </a:p>
          <a:p>
            <a:pPr algn="just"/>
            <a:r>
              <a:rPr lang="cs-CZ" sz="1700" dirty="0"/>
              <a:t>Bližší příprava se skládá se z různých kurzů a odlišuje se od přípravy bezprostřední, která se zpravidla soustřeďuje na poslední rozhovory snoubenců s duchovními před uzavřením svátosti manželství.</a:t>
            </a:r>
          </a:p>
          <a:p>
            <a:pPr marL="0" indent="0">
              <a:buNone/>
            </a:pPr>
            <a:r>
              <a:rPr lang="cs-CZ" sz="1700" dirty="0"/>
              <a:t>Zde pomáhá: farnost, centra pro mládež či pro rodinu…katecheze o manželství atp.</a:t>
            </a:r>
          </a:p>
        </p:txBody>
      </p:sp>
      <p:sp>
        <p:nvSpPr>
          <p:cNvPr id="2" name="Tytuł 1"/>
          <p:cNvSpPr>
            <a:spLocks noGrp="1"/>
          </p:cNvSpPr>
          <p:nvPr>
            <p:ph type="title"/>
          </p:nvPr>
        </p:nvSpPr>
        <p:spPr>
          <a:xfrm>
            <a:off x="457200" y="152400"/>
            <a:ext cx="8003232" cy="900336"/>
          </a:xfrm>
        </p:spPr>
        <p:txBody>
          <a:bodyPr>
            <a:normAutofit/>
          </a:bodyPr>
          <a:lstStyle/>
          <a:p>
            <a:pPr algn="ctr"/>
            <a:r>
              <a:rPr lang="cs-CZ" dirty="0">
                <a:effectLst/>
              </a:rPr>
              <a:t>Bližší etapa</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p:txBody>
      </p:sp>
    </p:spTree>
    <p:extLst>
      <p:ext uri="{BB962C8B-B14F-4D97-AF65-F5344CB8AC3E}">
        <p14:creationId xmlns:p14="http://schemas.microsoft.com/office/powerpoint/2010/main" val="122749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328592"/>
          </a:xfrm>
        </p:spPr>
        <p:txBody>
          <a:bodyPr>
            <a:noAutofit/>
          </a:bodyPr>
          <a:lstStyle/>
          <a:p>
            <a:pPr algn="just"/>
            <a:r>
              <a:rPr lang="cs-CZ" sz="1800" dirty="0"/>
              <a:t>FC 66: se má konat v posledních měsících a týdnech před svatbou tak, aby se "předmanželské zkoušce", jakou žádá církevní právo, dal nový smysl a obsah a současně nová forma. Taková příprava, nezbytná v každém případě, je ještě naléhavější u snoubenců, kteří dosud prokazují mezery a obtíže v křesťanské nauce a praxi.</a:t>
            </a:r>
          </a:p>
          <a:p>
            <a:r>
              <a:rPr lang="cs-CZ" sz="1800" dirty="0"/>
              <a:t>PNM 50: Je to příprava konkrétního páru, zaměřená na:</a:t>
            </a:r>
          </a:p>
          <a:p>
            <a:r>
              <a:rPr lang="cs-CZ" sz="1800" dirty="0"/>
              <a:t>shrnutí vykonané přípravy především na doktrinální, morální a duchovní rovině, doplnění případně chybějících aspektů základní formace;</a:t>
            </a:r>
          </a:p>
          <a:p>
            <a:r>
              <a:rPr lang="cs-CZ" sz="1800" dirty="0"/>
              <a:t>modlitby (duchovní obnova, exercicie pro snoubence), kdy lze skrze setkání s Pánem objevit hloubku a krásu nadpřirozeného života;</a:t>
            </a:r>
          </a:p>
          <a:p>
            <a:r>
              <a:rPr lang="cs-CZ" sz="1800" dirty="0"/>
              <a:t>vhodná liturgická příprava, která předpokládá také aktivní účast snoubenců, s velkým důrazem na svátost smíření; dostatečný prostor pro rozhovor s farářem (stanovený církevním právem), za účelem hlubšího poznání každého.</a:t>
            </a:r>
          </a:p>
          <a:p>
            <a:pPr marL="0" indent="0">
              <a:buNone/>
            </a:pPr>
            <a:endParaRPr lang="cs-CZ" sz="1800" dirty="0"/>
          </a:p>
          <a:p>
            <a:pPr marL="0" indent="0">
              <a:buNone/>
            </a:pPr>
            <a:r>
              <a:rPr lang="cs-CZ" sz="1800" dirty="0"/>
              <a:t>Těchto cílů bude dosaženo speciálními intenzivními setkáními (v ČR často farář + zkušené manželské páry). Jeho součástí je i právní příprava na manželství a příprava liturgického slavení svatby.</a:t>
            </a:r>
          </a:p>
        </p:txBody>
      </p:sp>
      <p:sp>
        <p:nvSpPr>
          <p:cNvPr id="2" name="Tytuł 1"/>
          <p:cNvSpPr>
            <a:spLocks noGrp="1"/>
          </p:cNvSpPr>
          <p:nvPr>
            <p:ph type="title"/>
          </p:nvPr>
        </p:nvSpPr>
        <p:spPr>
          <a:xfrm>
            <a:off x="457200" y="152400"/>
            <a:ext cx="8003232" cy="900336"/>
          </a:xfrm>
        </p:spPr>
        <p:txBody>
          <a:bodyPr>
            <a:normAutofit/>
          </a:bodyPr>
          <a:lstStyle/>
          <a:p>
            <a:pPr algn="ctr"/>
            <a:r>
              <a:rPr lang="cs-CZ" dirty="0">
                <a:effectLst/>
              </a:rPr>
              <a:t>Bezprostřední etapa</a:t>
            </a:r>
          </a:p>
        </p:txBody>
      </p:sp>
      <p:sp>
        <p:nvSpPr>
          <p:cNvPr id="4" name="Symbol zastępczy zawartości 3"/>
          <p:cNvSpPr>
            <a:spLocks noGrp="1"/>
          </p:cNvSpPr>
          <p:nvPr>
            <p:ph sz="half" idx="4294967295"/>
          </p:nvPr>
        </p:nvSpPr>
        <p:spPr>
          <a:xfrm>
            <a:off x="5084763" y="1524000"/>
            <a:ext cx="4059237" cy="4572000"/>
          </a:xfrm>
        </p:spPr>
        <p:txBody>
          <a:bodyPr>
            <a:normAutofit/>
          </a:bodyPr>
          <a:lstStyle/>
          <a:p>
            <a:endParaRPr lang="pl-PL" dirty="0"/>
          </a:p>
          <a:p>
            <a:pPr>
              <a:buNone/>
            </a:pPr>
            <a:endParaRPr lang="pl-PL" dirty="0"/>
          </a:p>
          <a:p>
            <a:pPr>
              <a:buNone/>
            </a:pPr>
            <a:endParaRPr lang="pl-PL" dirty="0"/>
          </a:p>
          <a:p>
            <a:pPr>
              <a:buNone/>
            </a:pPr>
            <a:endParaRPr lang="pl-PL" dirty="0"/>
          </a:p>
        </p:txBody>
      </p:sp>
    </p:spTree>
    <p:extLst>
      <p:ext uri="{BB962C8B-B14F-4D97-AF65-F5344CB8AC3E}">
        <p14:creationId xmlns:p14="http://schemas.microsoft.com/office/powerpoint/2010/main" val="17085226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1148</TotalTime>
  <Words>3651</Words>
  <Application>Microsoft Office PowerPoint</Application>
  <PresentationFormat>Předvádění na obrazovce (4:3)</PresentationFormat>
  <Paragraphs>138</Paragraphs>
  <Slides>19</Slides>
  <Notes>18</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19</vt:i4>
      </vt:variant>
    </vt:vector>
  </HeadingPairs>
  <TitlesOfParts>
    <vt:vector size="27" baseType="lpstr">
      <vt:lpstr>Arial</vt:lpstr>
      <vt:lpstr>Bookman Old Style</vt:lpstr>
      <vt:lpstr>Calibri</vt:lpstr>
      <vt:lpstr>Constantia</vt:lpstr>
      <vt:lpstr>Times New Roman</vt:lpstr>
      <vt:lpstr>Wingdings</vt:lpstr>
      <vt:lpstr>Wingdings 2</vt:lpstr>
      <vt:lpstr>Papier</vt:lpstr>
      <vt:lpstr>Příprava na manželství</vt:lpstr>
      <vt:lpstr>Dokumenty</vt:lpstr>
      <vt:lpstr>Důležitost přípravy</vt:lpstr>
      <vt:lpstr>Etapy pastorace manželství</vt:lpstr>
      <vt:lpstr>Situace (etapy) pastorační péče o manželství</vt:lpstr>
      <vt:lpstr>Fáze přípravy na manželství</vt:lpstr>
      <vt:lpstr>Vzdálenější etapa</vt:lpstr>
      <vt:lpstr>Bližší etapa</vt:lpstr>
      <vt:lpstr>Bezprostřední etapa</vt:lpstr>
      <vt:lpstr>Právní příprava</vt:lpstr>
      <vt:lpstr>Právní příprava: ohlášky</vt:lpstr>
      <vt:lpstr>  Právní příprava: spolupráce s občanskou matrikou</vt:lpstr>
      <vt:lpstr>  Pojem zasnoubení</vt:lpstr>
      <vt:lpstr>  Doprovázení po svatbě</vt:lpstr>
      <vt:lpstr>  </vt:lpstr>
      <vt:lpstr>  Doprovázení po svatbě</vt:lpstr>
      <vt:lpstr>  Doprovázení po svatbě – během trvání manželství</vt:lpstr>
      <vt:lpstr>  Doprovázení manželů po ukončení manželství</vt:lpstr>
      <vt:lpstr>  Doprovázení manželů po ukončení manželství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O NIEWAŻNOŚĆ MAŁŻEŃSTWA</dc:title>
  <dc:creator>VAIO</dc:creator>
  <cp:lastModifiedBy>Nemec Damian</cp:lastModifiedBy>
  <cp:revision>176</cp:revision>
  <dcterms:created xsi:type="dcterms:W3CDTF">2015-10-05T21:07:07Z</dcterms:created>
  <dcterms:modified xsi:type="dcterms:W3CDTF">2023-03-18T15:38:17Z</dcterms:modified>
</cp:coreProperties>
</file>