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70" r:id="rId3"/>
    <p:sldId id="291" r:id="rId4"/>
    <p:sldId id="292" r:id="rId5"/>
    <p:sldId id="294" r:id="rId6"/>
    <p:sldId id="271" r:id="rId7"/>
    <p:sldId id="272" r:id="rId8"/>
    <p:sldId id="273" r:id="rId9"/>
    <p:sldId id="274" r:id="rId10"/>
    <p:sldId id="275" r:id="rId11"/>
    <p:sldId id="288" r:id="rId12"/>
    <p:sldId id="276" r:id="rId13"/>
    <p:sldId id="277" r:id="rId14"/>
    <p:sldId id="278" r:id="rId15"/>
    <p:sldId id="293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9" r:id="rId25"/>
    <p:sldId id="287" r:id="rId26"/>
    <p:sldId id="261" r:id="rId27"/>
    <p:sldId id="290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33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9B18F-A3A9-401B-B8F1-BCFAEB3C1245}" type="datetimeFigureOut">
              <a:rPr lang="cs-CZ" smtClean="0"/>
              <a:t>18.03.2023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A6030-57D1-4BDF-AC06-947DBDEB113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6107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18.03.2023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836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18.03.2023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129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18.03.2023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088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18.03.2023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9227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18.03.2023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15476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18.03.2023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6569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18.03.2023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308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18.03.2023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5043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18.03.2023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6800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18.03.2023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5699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D85CF7-67B1-42DC-A758-4E71ED4DAC80}" type="datetimeFigureOut">
              <a:rPr lang="cs-CZ" smtClean="0"/>
              <a:t>18.03.2023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556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16000">
              <a:schemeClr val="accent1">
                <a:tint val="44500"/>
                <a:satMod val="160000"/>
                <a:lumMod val="79000"/>
                <a:lumOff val="21000"/>
                <a:alpha val="76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D85CF7-67B1-42DC-A758-4E71ED4DAC80}" type="datetimeFigureOut">
              <a:rPr lang="cs-CZ" smtClean="0"/>
              <a:t>18.03.2023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D9CB3-00AB-4B8F-B45B-A373E9ED7567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8030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7504" y="2130425"/>
            <a:ext cx="8928992" cy="1470025"/>
          </a:xfrm>
        </p:spPr>
        <p:txBody>
          <a:bodyPr>
            <a:normAutofit fontScale="90000"/>
          </a:bodyPr>
          <a:lstStyle/>
          <a:p>
            <a:r>
              <a:rPr lang="cs-CZ" b="1" i="1" dirty="0">
                <a:latin typeface="Bookman Old Style" panose="02050604050505020204" pitchFamily="18" charset="0"/>
              </a:rPr>
              <a:t>Zákazy a překážky manželství</a:t>
            </a:r>
            <a:br>
              <a:rPr lang="cs-CZ" b="1" i="1" dirty="0">
                <a:latin typeface="Bookman Old Style" panose="02050604050505020204" pitchFamily="18" charset="0"/>
              </a:rPr>
            </a:br>
            <a:r>
              <a:rPr lang="cs-CZ" b="1" i="1" dirty="0">
                <a:latin typeface="Bookman Old Style" panose="02050604050505020204" pitchFamily="18" charset="0"/>
              </a:rPr>
              <a:t>v katolické církvi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437112"/>
            <a:ext cx="6400800" cy="1201688"/>
          </a:xfrm>
        </p:spPr>
        <p:txBody>
          <a:bodyPr/>
          <a:lstStyle/>
          <a:p>
            <a:r>
              <a:rPr lang="cs-CZ" dirty="0"/>
              <a:t>Monika Menke</a:t>
            </a:r>
          </a:p>
          <a:p>
            <a:r>
              <a:rPr lang="cs-CZ" dirty="0"/>
              <a:t>Damián Němec</a:t>
            </a:r>
          </a:p>
        </p:txBody>
      </p:sp>
    </p:spTree>
    <p:extLst>
      <p:ext uri="{BB962C8B-B14F-4D97-AF65-F5344CB8AC3E}">
        <p14:creationId xmlns:p14="http://schemas.microsoft.com/office/powerpoint/2010/main" val="30600964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http://spcp.prf.cuni.cz/vyuka/mpc-3.gif"/>
          <p:cNvPicPr>
            <a:picLocks noGrp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16632"/>
            <a:ext cx="6120680" cy="67413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3455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92088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908720"/>
            <a:ext cx="8918648" cy="583264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600" b="1" dirty="0">
                <a:latin typeface="Bookman Old Style" panose="02050604050505020204" pitchFamily="18" charset="0"/>
              </a:rPr>
              <a:t>1. Překážka věku </a:t>
            </a:r>
            <a:r>
              <a:rPr lang="cs-CZ" sz="3600" b="1" i="1" dirty="0">
                <a:latin typeface="Bookman Old Style" panose="02050604050505020204" pitchFamily="18" charset="0"/>
              </a:rPr>
              <a:t>(</a:t>
            </a:r>
            <a:r>
              <a:rPr lang="cs-CZ" sz="3600" b="1" i="1" dirty="0" err="1">
                <a:latin typeface="Bookman Old Style" panose="02050604050505020204" pitchFamily="18" charset="0"/>
              </a:rPr>
              <a:t>aetas</a:t>
            </a:r>
            <a:r>
              <a:rPr lang="cs-CZ" sz="3600" b="1" i="1" dirty="0">
                <a:latin typeface="Bookman Old Style" panose="02050604050505020204" pitchFamily="18" charset="0"/>
              </a:rPr>
              <a:t>)</a:t>
            </a:r>
          </a:p>
          <a:p>
            <a:r>
              <a:rPr lang="cs-CZ" b="1" dirty="0"/>
              <a:t>Kán. 1083 – </a:t>
            </a:r>
            <a:r>
              <a:rPr lang="cs-CZ" dirty="0"/>
              <a:t>§ 1. Muž před dovršením šestnácti let a žena před dovršením čtrnácti let nemohou uzavřít platné manželství.</a:t>
            </a:r>
          </a:p>
          <a:p>
            <a:r>
              <a:rPr lang="cs-CZ" dirty="0"/>
              <a:t>§ 2. Biskupská konference může stanovit vyšší věk pro dovolené uzavření manželství.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2800" i="1" dirty="0">
                <a:latin typeface="Bookman Old Style" panose="02050604050505020204" pitchFamily="18" charset="0"/>
              </a:rPr>
              <a:t>Překážka částečně přirozeného práva (biologická zralost), částečně církevního práva (věková hranice), může dispenzovat místní ordinář.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800" i="1" dirty="0">
                <a:latin typeface="Bookman Old Style" panose="02050604050505020204" pitchFamily="18" charset="0"/>
              </a:rPr>
              <a:t>Světské právo české i slovenské: hranice 18 let, příp. plná svéprávnost (ČR) či zletilost (SR), s povolením soudu od 16 let (oba státy).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800" i="1" dirty="0">
                <a:latin typeface="Bookman Old Style" panose="02050604050505020204" pitchFamily="18" charset="0"/>
              </a:rPr>
              <a:t>CIC/1917 kán. 1067 + CCEO kán. 800: stejná úprava</a:t>
            </a:r>
          </a:p>
        </p:txBody>
      </p:sp>
    </p:spTree>
    <p:extLst>
      <p:ext uri="{BB962C8B-B14F-4D97-AF65-F5344CB8AC3E}">
        <p14:creationId xmlns:p14="http://schemas.microsoft.com/office/powerpoint/2010/main" val="19743443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92088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836712"/>
            <a:ext cx="8712968" cy="568863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600" b="1" dirty="0">
                <a:latin typeface="Bookman Old Style" panose="02050604050505020204" pitchFamily="18" charset="0"/>
              </a:rPr>
              <a:t>2. Překážka tělesné neschopnosti –impotence </a:t>
            </a:r>
            <a:r>
              <a:rPr lang="cs-CZ" sz="3600" b="1" i="1" dirty="0">
                <a:latin typeface="Bookman Old Style" panose="02050604050505020204" pitchFamily="18" charset="0"/>
              </a:rPr>
              <a:t>(</a:t>
            </a:r>
            <a:r>
              <a:rPr lang="cs-CZ" sz="3600" b="1" i="1" dirty="0" err="1">
                <a:latin typeface="Bookman Old Style" panose="02050604050505020204" pitchFamily="18" charset="0"/>
              </a:rPr>
              <a:t>impotentia</a:t>
            </a:r>
            <a:r>
              <a:rPr lang="cs-CZ" sz="3600" b="1" i="1" dirty="0">
                <a:latin typeface="Bookman Old Style" panose="02050604050505020204" pitchFamily="18" charset="0"/>
              </a:rPr>
              <a:t> </a:t>
            </a:r>
            <a:r>
              <a:rPr lang="cs-CZ" sz="3600" b="1" i="1" dirty="0" err="1">
                <a:latin typeface="Bookman Old Style" panose="02050604050505020204" pitchFamily="18" charset="0"/>
              </a:rPr>
              <a:t>coëundi</a:t>
            </a:r>
            <a:r>
              <a:rPr lang="cs-CZ" sz="3600" b="1" i="1" dirty="0">
                <a:latin typeface="Bookman Old Style" panose="02050604050505020204" pitchFamily="18" charset="0"/>
              </a:rPr>
              <a:t>)</a:t>
            </a:r>
          </a:p>
          <a:p>
            <a:r>
              <a:rPr lang="cs-CZ" b="1" dirty="0"/>
              <a:t>Kán. 1084 – </a:t>
            </a:r>
            <a:r>
              <a:rPr lang="cs-CZ" dirty="0"/>
              <a:t>§ 1. Neschopnost k souloži, která je předchozí a trvalá, ať na straně muže nebo ženy, ať absolutní nebo relativní, manželství na základě jeho podstaty vylučuje.</a:t>
            </a:r>
          </a:p>
          <a:p>
            <a:r>
              <a:rPr lang="cs-CZ" dirty="0"/>
              <a:t>§ 2. Je-li překážka neschopnosti pochybná, ať už se jedná o pochybnost právní nebo skutkovou, nesmí se bránit sňatku ani prohlásit manželství za neplatné, pokud pochybnost trvá.</a:t>
            </a:r>
          </a:p>
          <a:p>
            <a:r>
              <a:rPr lang="cs-CZ" dirty="0"/>
              <a:t>§ 3Neplodnost manželství ani nezakazuje ani nepůsobí jeho neplatnost, při zachování ustanovení kán. 1098.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i="1" dirty="0">
                <a:latin typeface="Bookman Old Style" panose="02050604050505020204" pitchFamily="18" charset="0"/>
              </a:rPr>
              <a:t>Překážka přirozeného práva.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i="1" dirty="0">
                <a:latin typeface="Bookman Old Style" panose="02050604050505020204" pitchFamily="18" charset="0"/>
              </a:rPr>
              <a:t>CIC/1917 kán. 1068 + CCEO kán. 801: stejná úprava</a:t>
            </a:r>
          </a:p>
          <a:p>
            <a:pPr marL="288000" indent="-288000"/>
            <a:endParaRPr lang="cs-CZ" sz="36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424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70912"/>
            <a:ext cx="8928992" cy="837808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836712"/>
            <a:ext cx="8640960" cy="58326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600" b="1" dirty="0">
                <a:latin typeface="Bookman Old Style" panose="02050604050505020204" pitchFamily="18" charset="0"/>
              </a:rPr>
              <a:t>3. Překážka manželského svazku </a:t>
            </a:r>
            <a:r>
              <a:rPr lang="cs-CZ" sz="3600" b="1" i="1" dirty="0">
                <a:latin typeface="Bookman Old Style" panose="02050604050505020204" pitchFamily="18" charset="0"/>
              </a:rPr>
              <a:t>(</a:t>
            </a:r>
            <a:r>
              <a:rPr lang="cs-CZ" sz="3600" b="1" i="1" dirty="0" err="1">
                <a:latin typeface="Bookman Old Style" panose="02050604050505020204" pitchFamily="18" charset="0"/>
              </a:rPr>
              <a:t>ligamen</a:t>
            </a:r>
            <a:r>
              <a:rPr lang="cs-CZ" sz="3600" b="1" i="1" dirty="0">
                <a:latin typeface="Bookman Old Style" panose="02050604050505020204" pitchFamily="18" charset="0"/>
              </a:rPr>
              <a:t>)</a:t>
            </a:r>
          </a:p>
          <a:p>
            <a:r>
              <a:rPr lang="cs-CZ" b="1" dirty="0"/>
              <a:t>Kán. 1085 – </a:t>
            </a:r>
            <a:r>
              <a:rPr lang="cs-CZ" dirty="0"/>
              <a:t>§ 1. Neplatně se pokouší uzavřít manželství ten, kdo je vázán dřívějším manželstvím, i nedokonaným.</a:t>
            </a:r>
          </a:p>
          <a:p>
            <a:r>
              <a:rPr lang="cs-CZ" dirty="0"/>
              <a:t>§ 2. I když dřívější manželství je z jakéhokoliv důvodu neplatné nebo rozloučené, není dovoleno uzavřít nové manželství, dokud se právoplatně a s jistotou nepotvrdí neplatnost nebo rozloučení dřívějšího manželství.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3000" i="1" dirty="0">
                <a:latin typeface="Bookman Old Style" panose="02050604050505020204" pitchFamily="18" charset="0"/>
              </a:rPr>
              <a:t>Překážka přirozeného práva.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3000" i="1" dirty="0">
                <a:latin typeface="Bookman Old Style" panose="02050604050505020204" pitchFamily="18" charset="0"/>
              </a:rPr>
              <a:t>CIC/1917 kán. 1069 + CCEO kán. 802: stejná úprava</a:t>
            </a:r>
          </a:p>
          <a:p>
            <a:pPr marL="288000" indent="-288000"/>
            <a:endParaRPr lang="cs-CZ" sz="36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84620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92088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61662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600" b="1" dirty="0">
                <a:latin typeface="Bookman Old Style" panose="02050604050505020204" pitchFamily="18" charset="0"/>
              </a:rPr>
              <a:t>4. Překážka rozdílnosti náboženství </a:t>
            </a:r>
            <a:r>
              <a:rPr lang="cs-CZ" sz="3600" b="1" i="1" dirty="0">
                <a:latin typeface="Bookman Old Style" panose="02050604050505020204" pitchFamily="18" charset="0"/>
              </a:rPr>
              <a:t>(</a:t>
            </a:r>
            <a:r>
              <a:rPr lang="cs-CZ" sz="3600" b="1" i="1" dirty="0" err="1">
                <a:latin typeface="Bookman Old Style" panose="02050604050505020204" pitchFamily="18" charset="0"/>
              </a:rPr>
              <a:t>disparitas</a:t>
            </a:r>
            <a:r>
              <a:rPr lang="cs-CZ" sz="3600" b="1" i="1" dirty="0">
                <a:latin typeface="Bookman Old Style" panose="02050604050505020204" pitchFamily="18" charset="0"/>
              </a:rPr>
              <a:t> </a:t>
            </a:r>
            <a:r>
              <a:rPr lang="cs-CZ" sz="3600" b="1" i="1" dirty="0" err="1">
                <a:latin typeface="Bookman Old Style" panose="02050604050505020204" pitchFamily="18" charset="0"/>
              </a:rPr>
              <a:t>cultus</a:t>
            </a:r>
            <a:r>
              <a:rPr lang="cs-CZ" sz="3600" b="1" i="1" dirty="0">
                <a:latin typeface="Bookman Old Style" panose="02050604050505020204" pitchFamily="18" charset="0"/>
              </a:rPr>
              <a:t>)</a:t>
            </a:r>
          </a:p>
          <a:p>
            <a:r>
              <a:rPr lang="cs-CZ" sz="3400" b="1" dirty="0"/>
              <a:t>Kán. 1086 – </a:t>
            </a:r>
            <a:r>
              <a:rPr lang="cs-CZ" sz="3400" dirty="0"/>
              <a:t>§ 1. Neplatné je manželství mezi dvěma osobami, z nichž jedna je pokřtěna v katolické církvi nebo byla do ní přijata </a:t>
            </a:r>
            <a:r>
              <a:rPr lang="cs-CZ" sz="3400" strike="dblStrike" dirty="0"/>
              <a:t>a neodpadla od ní formálním úkonem</a:t>
            </a:r>
            <a:r>
              <a:rPr lang="cs-CZ" sz="3400" dirty="0"/>
              <a:t> a druhá je nepokřtěná.</a:t>
            </a:r>
          </a:p>
          <a:p>
            <a:r>
              <a:rPr lang="cs-CZ" sz="3400" dirty="0"/>
              <a:t>§ 2. Od této překážky lze udělit dispenz jen po splnění podmínek uvedených v kán. 1125 a 1126.</a:t>
            </a:r>
          </a:p>
          <a:p>
            <a:r>
              <a:rPr lang="cs-CZ" sz="3400" dirty="0"/>
              <a:t>§ 3. Byla-li některá strana v době uzavírání manželství obecně považována za pokřtěnou anebo její křest byl pochybný, předpokládá se podle kán. 1060, že manželství je platné, dokud se s jistotou neprokáže, že jedna strana byla pokřtěná a druhá nepokřtěná.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i="1" dirty="0">
                <a:latin typeface="Bookman Old Style" panose="02050604050505020204" pitchFamily="18" charset="0"/>
              </a:rPr>
              <a:t>Překážka církevního práva, dispens místní ordinář.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i="1" dirty="0">
                <a:latin typeface="Bookman Old Style" panose="02050604050505020204" pitchFamily="18" charset="0"/>
              </a:rPr>
              <a:t>CIC/1917 kán. 1070 + CCEO kán. 803: stejná úprava (bez formálního rozvázání společenství s katolickou církví)</a:t>
            </a:r>
          </a:p>
          <a:p>
            <a:pPr marL="0" indent="0">
              <a:buNone/>
            </a:pPr>
            <a:endParaRPr lang="cs-CZ" sz="3600" b="1" dirty="0">
              <a:latin typeface="Bookman Old Style" panose="02050604050505020204" pitchFamily="18" charset="0"/>
            </a:endParaRPr>
          </a:p>
          <a:p>
            <a:pPr marL="288000" indent="-288000"/>
            <a:endParaRPr lang="cs-CZ" sz="36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8260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cs-CZ" b="1" dirty="0"/>
              <a:t>Doplňující exkurs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908720"/>
            <a:ext cx="8712968" cy="583264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4400" b="1" dirty="0" err="1">
                <a:latin typeface="Bookman Old Style" panose="02050604050505020204" pitchFamily="18" charset="0"/>
              </a:rPr>
              <a:t>Defectio</a:t>
            </a:r>
            <a:r>
              <a:rPr lang="cs-CZ" sz="4400" b="1" dirty="0">
                <a:latin typeface="Bookman Old Style" panose="02050604050505020204" pitchFamily="18" charset="0"/>
              </a:rPr>
              <a:t> </a:t>
            </a:r>
            <a:r>
              <a:rPr lang="cs-CZ" sz="4400" b="1" dirty="0" err="1">
                <a:latin typeface="Bookman Old Style" panose="02050604050505020204" pitchFamily="18" charset="0"/>
              </a:rPr>
              <a:t>actu</a:t>
            </a:r>
            <a:r>
              <a:rPr lang="cs-CZ" sz="4400" b="1" dirty="0">
                <a:latin typeface="Bookman Old Style" panose="02050604050505020204" pitchFamily="18" charset="0"/>
              </a:rPr>
              <a:t> </a:t>
            </a:r>
            <a:r>
              <a:rPr lang="cs-CZ" sz="4400" b="1" dirty="0" err="1">
                <a:latin typeface="Bookman Old Style" panose="02050604050505020204" pitchFamily="18" charset="0"/>
              </a:rPr>
              <a:t>formali</a:t>
            </a:r>
            <a:r>
              <a:rPr lang="cs-CZ" sz="4400" b="1" dirty="0">
                <a:latin typeface="Bookman Old Style" panose="02050604050505020204" pitchFamily="18" charset="0"/>
              </a:rPr>
              <a:t> ab </a:t>
            </a:r>
            <a:r>
              <a:rPr lang="cs-CZ" sz="4400" b="1" dirty="0" err="1">
                <a:latin typeface="Bookman Old Style" panose="02050604050505020204" pitchFamily="18" charset="0"/>
              </a:rPr>
              <a:t>Ecclesia</a:t>
            </a:r>
            <a:r>
              <a:rPr lang="cs-CZ" sz="4400" b="1" dirty="0">
                <a:latin typeface="Bookman Old Style" panose="02050604050505020204" pitchFamily="18" charset="0"/>
              </a:rPr>
              <a:t> </a:t>
            </a:r>
            <a:r>
              <a:rPr lang="cs-CZ" sz="4400" b="1" dirty="0" err="1">
                <a:latin typeface="Bookman Old Style" panose="02050604050505020204" pitchFamily="18" charset="0"/>
              </a:rPr>
              <a:t>catholica</a:t>
            </a:r>
            <a:endParaRPr lang="cs-CZ" sz="4400" b="1" i="1" dirty="0">
              <a:latin typeface="Bookman Old Style" panose="02050604050505020204" pitchFamily="18" charset="0"/>
            </a:endParaRPr>
          </a:p>
          <a:p>
            <a:r>
              <a:rPr lang="cs-CZ" sz="4400" b="1" dirty="0"/>
              <a:t>Bylo uplatněno 3x v CIC: </a:t>
            </a:r>
            <a:r>
              <a:rPr lang="cs-CZ" sz="4400" dirty="0"/>
              <a:t>kán. 1086 (překážka různosti náboženství), kán. 1117 (závaznost kanonické formy k platnosti manželství), kán. 1124 (zákaz smíšeného manželství)</a:t>
            </a:r>
            <a:endParaRPr lang="cs-CZ" sz="4400" b="1" dirty="0"/>
          </a:p>
          <a:p>
            <a:r>
              <a:rPr lang="cs-CZ" sz="4400" b="1" dirty="0"/>
              <a:t>Důvody: </a:t>
            </a:r>
            <a:r>
              <a:rPr lang="cs-CZ" sz="4400" dirty="0"/>
              <a:t>umožnit platné manželství těm katolíkům, kteří se zjevně od katolické církve distancovali</a:t>
            </a:r>
          </a:p>
          <a:p>
            <a:r>
              <a:rPr lang="cs-CZ" sz="4400" b="1" dirty="0"/>
              <a:t>4 etapy uplatnění tohoto právního institutu:</a:t>
            </a:r>
          </a:p>
          <a:p>
            <a:pPr lvl="1"/>
            <a:r>
              <a:rPr lang="cs-CZ" sz="3300" b="1" dirty="0"/>
              <a:t>CIC 1917: </a:t>
            </a:r>
            <a:r>
              <a:rPr lang="cs-CZ" sz="3300" dirty="0"/>
              <a:t>neuplatnění tohoto institutu, neexistoval v manželském právu</a:t>
            </a:r>
          </a:p>
          <a:p>
            <a:pPr lvl="1"/>
            <a:r>
              <a:rPr lang="cs-CZ" sz="3300" b="1" dirty="0"/>
              <a:t>CIC 1983 až 2006:</a:t>
            </a:r>
            <a:r>
              <a:rPr lang="cs-CZ" sz="3300" dirty="0"/>
              <a:t> výrazné nejasnosti ohledně praxe uplatnění</a:t>
            </a:r>
          </a:p>
          <a:p>
            <a:pPr lvl="1"/>
            <a:r>
              <a:rPr lang="cs-CZ" sz="3300" b="1" dirty="0"/>
              <a:t>2006 až 2010: </a:t>
            </a:r>
            <a:r>
              <a:rPr lang="cs-CZ" sz="3300" dirty="0"/>
              <a:t>výklad Papežské rady pro zákonné texty z r. 2006 – jasná formalizace praxe (žádost zainteresované osoby, osobní projednání s farářem či ordinářem, v případě setrvalého postoje zainteresovaného písemné zaznamenání tohoto faktu farářem/ordinářem (některé diecéze na to mají předpis, např. brněnská diecéze)</a:t>
            </a:r>
          </a:p>
          <a:p>
            <a:pPr lvl="1"/>
            <a:r>
              <a:rPr lang="cs-CZ" sz="3300" b="1" dirty="0"/>
              <a:t>Od 2010:</a:t>
            </a:r>
            <a:r>
              <a:rPr lang="cs-CZ" sz="3300" dirty="0"/>
              <a:t> papež Benedikt XVI. svým motu proprio </a:t>
            </a:r>
            <a:r>
              <a:rPr lang="cs-CZ" sz="3300" i="1" dirty="0"/>
              <a:t>Omnium in </a:t>
            </a:r>
            <a:r>
              <a:rPr lang="cs-CZ" sz="3300" i="1" dirty="0" err="1"/>
              <a:t>mentem</a:t>
            </a:r>
            <a:r>
              <a:rPr lang="cs-CZ" sz="3300" dirty="0"/>
              <a:t> r. 2009 (účinnost 10. 4. 2010) zrušil uplatnění tohoto institutu v manželské právu, tedy návrat k situaci dle CIC/1917</a:t>
            </a:r>
            <a:endParaRPr lang="cs-CZ" sz="3300" b="1" dirty="0"/>
          </a:p>
          <a:p>
            <a:r>
              <a:rPr lang="cs-CZ" sz="4400" b="1" dirty="0"/>
              <a:t>Důvody zrušení uplatňování tohoto právního institutu: </a:t>
            </a:r>
            <a:r>
              <a:rPr lang="cs-CZ" sz="4400" dirty="0"/>
              <a:t>zpočátku nejasnost v aplikaci, jasnější aplikace od r. 2006 formálně náročná, především se tak vytvářely právní situace silně ztěžující náležitý život v katolické církvi „navrátilým katolíkům“</a:t>
            </a:r>
            <a:endParaRPr lang="cs-CZ" sz="4400" b="1" dirty="0">
              <a:latin typeface="Bookman Old Style" panose="02050604050505020204" pitchFamily="18" charset="0"/>
            </a:endParaRPr>
          </a:p>
          <a:p>
            <a:pPr marL="288000" indent="-288000"/>
            <a:endParaRPr lang="cs-CZ" sz="36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07206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936104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640960" cy="532859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3600" b="1" dirty="0">
                <a:latin typeface="Bookman Old Style" panose="02050604050505020204" pitchFamily="18" charset="0"/>
              </a:rPr>
              <a:t>5. Překážka svěcení </a:t>
            </a:r>
            <a:r>
              <a:rPr lang="cs-CZ" sz="3600" b="1" i="1" dirty="0">
                <a:latin typeface="Bookman Old Style" panose="02050604050505020204" pitchFamily="18" charset="0"/>
              </a:rPr>
              <a:t>(</a:t>
            </a:r>
            <a:r>
              <a:rPr lang="cs-CZ" sz="3600" b="1" i="1" dirty="0" err="1">
                <a:latin typeface="Bookman Old Style" panose="02050604050505020204" pitchFamily="18" charset="0"/>
              </a:rPr>
              <a:t>ordo</a:t>
            </a:r>
            <a:r>
              <a:rPr lang="cs-CZ" sz="3600" b="1" i="1" dirty="0">
                <a:latin typeface="Bookman Old Style" panose="02050604050505020204" pitchFamily="18" charset="0"/>
              </a:rPr>
              <a:t> </a:t>
            </a:r>
            <a:r>
              <a:rPr lang="cs-CZ" sz="3600" b="1" i="1" dirty="0" err="1">
                <a:latin typeface="Bookman Old Style" panose="02050604050505020204" pitchFamily="18" charset="0"/>
              </a:rPr>
              <a:t>sacer</a:t>
            </a:r>
            <a:r>
              <a:rPr lang="cs-CZ" sz="3600" b="1" i="1" dirty="0">
                <a:latin typeface="Bookman Old Style" panose="02050604050505020204" pitchFamily="18" charset="0"/>
              </a:rPr>
              <a:t>)</a:t>
            </a:r>
          </a:p>
          <a:p>
            <a:r>
              <a:rPr lang="cs-CZ" b="1" dirty="0"/>
              <a:t>Kán. 1087 – </a:t>
            </a:r>
            <a:r>
              <a:rPr lang="cs-CZ" dirty="0"/>
              <a:t>Neplatně se pokoušejí uzavřít manželství ti, kdo přijali svátost svěcení.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2800" i="1" dirty="0">
                <a:latin typeface="Bookman Old Style" panose="02050604050505020204" pitchFamily="18" charset="0"/>
              </a:rPr>
              <a:t>Překážka církevního práva, dispens za běžných okolností dává Apoštolský stolec. Nedává se u</a:t>
            </a:r>
            <a:r>
              <a:rPr lang="de-DE" sz="2800" dirty="0"/>
              <a:t> </a:t>
            </a:r>
            <a:r>
              <a:rPr lang="cs-CZ" sz="2800" i="1" dirty="0">
                <a:latin typeface="Bookman Old Style" panose="02050604050505020204" pitchFamily="18" charset="0"/>
              </a:rPr>
              <a:t>biskupů, obtížně u kněží, snáze u původně ženatých jáhnů.</a:t>
            </a:r>
            <a:endParaRPr lang="cs-CZ" sz="3600" b="1" dirty="0">
              <a:latin typeface="Bookman Old Style" panose="02050604050505020204" pitchFamily="18" charset="0"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cs-CZ" sz="2800" i="1" dirty="0">
                <a:latin typeface="Bookman Old Style" panose="02050604050505020204" pitchFamily="18" charset="0"/>
              </a:rPr>
              <a:t>CIC 1917 kán. 1072: vyšší svěcení – od jáhnů výše (kán. 108 § 3)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2800" i="1" dirty="0">
                <a:latin typeface="Bookman Old Style" panose="02050604050505020204" pitchFamily="18" charset="0"/>
              </a:rPr>
              <a:t>CCEO kán.804: stejná materie</a:t>
            </a:r>
          </a:p>
        </p:txBody>
      </p:sp>
    </p:spTree>
    <p:extLst>
      <p:ext uri="{BB962C8B-B14F-4D97-AF65-F5344CB8AC3E}">
        <p14:creationId xmlns:p14="http://schemas.microsoft.com/office/powerpoint/2010/main" val="967263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1008112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640960" cy="554461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600" b="1" dirty="0">
                <a:latin typeface="Bookman Old Style" panose="02050604050505020204" pitchFamily="18" charset="0"/>
              </a:rPr>
              <a:t>6. Překážka řeholních slibů </a:t>
            </a:r>
            <a:r>
              <a:rPr lang="cs-CZ" sz="3600" b="1" i="1" dirty="0">
                <a:latin typeface="Bookman Old Style" panose="02050604050505020204" pitchFamily="18" charset="0"/>
              </a:rPr>
              <a:t>(</a:t>
            </a:r>
            <a:r>
              <a:rPr lang="cs-CZ" sz="3600" b="1" i="1" dirty="0" err="1">
                <a:latin typeface="Bookman Old Style" panose="02050604050505020204" pitchFamily="18" charset="0"/>
              </a:rPr>
              <a:t>votum</a:t>
            </a:r>
            <a:r>
              <a:rPr lang="cs-CZ" sz="3600" b="1" i="1" dirty="0">
                <a:latin typeface="Bookman Old Style" panose="02050604050505020204" pitchFamily="18" charset="0"/>
              </a:rPr>
              <a:t> </a:t>
            </a:r>
            <a:r>
              <a:rPr lang="cs-CZ" sz="3600" b="1" i="1" dirty="0" err="1">
                <a:latin typeface="Bookman Old Style" panose="02050604050505020204" pitchFamily="18" charset="0"/>
              </a:rPr>
              <a:t>religiosum</a:t>
            </a:r>
            <a:r>
              <a:rPr lang="cs-CZ" sz="3600" b="1" i="1" dirty="0">
                <a:latin typeface="Bookman Old Style" panose="02050604050505020204" pitchFamily="18" charset="0"/>
              </a:rPr>
              <a:t>)</a:t>
            </a:r>
          </a:p>
          <a:p>
            <a:pPr marL="0" indent="0">
              <a:buNone/>
            </a:pPr>
            <a:r>
              <a:rPr lang="cs-CZ" b="1" dirty="0"/>
              <a:t>Kán. 1088 – </a:t>
            </a:r>
            <a:r>
              <a:rPr lang="cs-CZ" dirty="0"/>
              <a:t>Neplatně se pokoušejí uzavřít manželství ti, kdo jsou vázáni trvalým veřejným slibem čistoty v řeholním institutu.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2800" i="1" dirty="0">
                <a:latin typeface="Bookman Old Style" panose="02050604050505020204" pitchFamily="18" charset="0"/>
              </a:rPr>
              <a:t>Překážka církevního práva, dispens dává za běžných okolností Apoštolský stolec: prakticky nejprve dispens od řeholních slibů, pak uzavření manželství.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2800" i="1" dirty="0">
                <a:latin typeface="Bookman Old Style" panose="02050604050505020204" pitchFamily="18" charset="0"/>
              </a:rPr>
              <a:t>CIC/1917 kán. 1073: překážka pro slavné sliby, pro jednoduché jen na základě určení Apoštol. stolce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2800" i="1" dirty="0">
                <a:latin typeface="Bookman Old Style" panose="02050604050505020204" pitchFamily="18" charset="0"/>
              </a:rPr>
              <a:t>CCEO kán. 805: stejně jako CIC/1983.</a:t>
            </a:r>
            <a:endParaRPr lang="cs-CZ" sz="28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2230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864096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980728"/>
            <a:ext cx="8640960" cy="5688632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sz="3600" b="1" dirty="0">
                <a:latin typeface="Bookman Old Style" panose="02050604050505020204" pitchFamily="18" charset="0"/>
              </a:rPr>
              <a:t>7. Překážka únosu </a:t>
            </a:r>
            <a:r>
              <a:rPr lang="cs-CZ" sz="3600" b="1" i="1" dirty="0">
                <a:latin typeface="Bookman Old Style" panose="02050604050505020204" pitchFamily="18" charset="0"/>
              </a:rPr>
              <a:t>(raptus)</a:t>
            </a:r>
          </a:p>
          <a:p>
            <a:pPr marL="0" indent="0">
              <a:buNone/>
            </a:pPr>
            <a:r>
              <a:rPr lang="cs-CZ" b="1" dirty="0"/>
              <a:t>Kán. 1089 – </a:t>
            </a:r>
            <a:r>
              <a:rPr lang="cs-CZ" dirty="0"/>
              <a:t>Mezi mužem a ženou unesenou nebo zadržovanou za účelem uzavření manželství nemůže být uzavřeno platné manželství, leda že se žena, osvobozena z moci únosce a nacházející se na bezpečném a svobodném místě, sama svobodně rozhodne pro manželství.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3000" i="1" dirty="0">
                <a:latin typeface="Bookman Old Style" panose="02050604050505020204" pitchFamily="18" charset="0"/>
              </a:rPr>
              <a:t>Překážka církevního práva, prakticky nedispenzovatelná, v CIC regulován specifický způsob zplatnění manželství.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3000" i="1" dirty="0">
                <a:latin typeface="Bookman Old Style" panose="02050604050505020204" pitchFamily="18" charset="0"/>
              </a:rPr>
              <a:t>CIC/1917 kán. 1074 – stejná úprava jako CIC/1983.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3000" i="1" dirty="0">
                <a:latin typeface="Bookman Old Style" panose="02050604050505020204" pitchFamily="18" charset="0"/>
              </a:rPr>
              <a:t>CCEO kán. 806: unesená nebo zadržovaná </a:t>
            </a:r>
            <a:r>
              <a:rPr lang="cs-CZ" sz="3000" i="1" u="sng" dirty="0">
                <a:latin typeface="Bookman Old Style" panose="02050604050505020204" pitchFamily="18" charset="0"/>
              </a:rPr>
              <a:t>osoba</a:t>
            </a:r>
            <a:r>
              <a:rPr lang="cs-CZ" sz="3000" i="1" dirty="0">
                <a:latin typeface="Bookman Old Style" panose="02050604050505020204" pitchFamily="18" charset="0"/>
              </a:rPr>
              <a:t> (tedy teoreticky i muž).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3600" b="1" dirty="0">
              <a:latin typeface="Bookman Old Style" panose="02050604050505020204" pitchFamily="18" charset="0"/>
            </a:endParaRPr>
          </a:p>
          <a:p>
            <a:pPr marL="288000" indent="-288000"/>
            <a:endParaRPr lang="cs-CZ" sz="36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4615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20080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76064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3600" b="1" dirty="0">
                <a:latin typeface="Bookman Old Style" panose="02050604050505020204" pitchFamily="18" charset="0"/>
              </a:rPr>
              <a:t>8. Překážka zločinu </a:t>
            </a:r>
            <a:r>
              <a:rPr lang="cs-CZ" sz="3600" b="1" i="1" dirty="0">
                <a:latin typeface="Bookman Old Style" panose="02050604050505020204" pitchFamily="18" charset="0"/>
              </a:rPr>
              <a:t>(</a:t>
            </a:r>
            <a:r>
              <a:rPr lang="cs-CZ" sz="3600" b="1" i="1" dirty="0" err="1">
                <a:latin typeface="Bookman Old Style" panose="02050604050505020204" pitchFamily="18" charset="0"/>
              </a:rPr>
              <a:t>crimen</a:t>
            </a:r>
            <a:r>
              <a:rPr lang="cs-CZ" sz="3600" b="1" i="1" dirty="0">
                <a:latin typeface="Bookman Old Style" panose="02050604050505020204" pitchFamily="18" charset="0"/>
              </a:rPr>
              <a:t>)</a:t>
            </a:r>
          </a:p>
          <a:p>
            <a:r>
              <a:rPr lang="cs-CZ" sz="3300" b="1" dirty="0"/>
              <a:t>Kán. 1090 – </a:t>
            </a:r>
            <a:r>
              <a:rPr lang="cs-CZ" sz="3300" dirty="0"/>
              <a:t>§ 1. Kdo za účelem uzavření manželství s určitou osobou přivodí smrt manželovi této osoby nebo vlastnímu manželovi, neplatně se pokouší uzavřít toto manželství.</a:t>
            </a:r>
          </a:p>
          <a:p>
            <a:r>
              <a:rPr lang="cs-CZ" sz="3300" dirty="0"/>
              <a:t>§ 2. Stejně tak se neplatně pokoušejí uzavřít manželství ti, kdo fyzickou nebo mravní součinností přivodili smrt manžela.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cs-CZ" sz="3000" i="1" dirty="0">
                <a:latin typeface="Bookman Old Style" panose="02050604050505020204" pitchFamily="18" charset="0"/>
              </a:rPr>
              <a:t>Překážka církevního práva, za běžných okolností dává dispens Apoštolský stolec.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3000" i="1" dirty="0">
                <a:latin typeface="Bookman Old Style" panose="02050604050505020204" pitchFamily="18" charset="0"/>
              </a:rPr>
              <a:t>Vymezení příčiny vzniku překážky se v historii výrazně vyvíjelo. CIC/1917 kán. 1075: kvalifikované cizoložství nebo způsobení smrti manželského partnera;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3000" i="1" dirty="0">
                <a:latin typeface="Bookman Old Style" panose="02050604050505020204" pitchFamily="18" charset="0"/>
              </a:rPr>
              <a:t>CCEO kán. 807: stejná úprava jako CIC/1983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sz="3600" b="1" dirty="0">
              <a:latin typeface="Bookman Old Style" panose="02050604050505020204" pitchFamily="18" charset="0"/>
            </a:endParaRPr>
          </a:p>
          <a:p>
            <a:pPr marL="288000" indent="-288000"/>
            <a:endParaRPr lang="cs-CZ" sz="36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1814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584176"/>
          </a:xfrm>
        </p:spPr>
        <p:txBody>
          <a:bodyPr>
            <a:normAutofit/>
          </a:bodyPr>
          <a:lstStyle/>
          <a:p>
            <a:r>
              <a:rPr lang="cs-CZ" b="1" dirty="0"/>
              <a:t>1. </a:t>
            </a:r>
            <a:r>
              <a:rPr lang="cs-CZ" cap="all" dirty="0"/>
              <a:t>P</a:t>
            </a:r>
            <a:r>
              <a:rPr lang="cs-CZ" dirty="0"/>
              <a:t>ŘEKÁŽKY A ZÁKAZY OBECNĚ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640960" cy="45365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600" b="1" dirty="0">
                <a:latin typeface="Bookman Old Style" panose="02050604050505020204" pitchFamily="18" charset="0"/>
              </a:rPr>
              <a:t>CIC/1983:</a:t>
            </a:r>
          </a:p>
          <a:p>
            <a:pPr marL="288000" indent="-288000"/>
            <a:r>
              <a:rPr lang="cs-CZ" sz="3600" b="1" dirty="0">
                <a:latin typeface="Bookman Old Style" panose="02050604050505020204" pitchFamily="18" charset="0"/>
              </a:rPr>
              <a:t>Překážka manželství </a:t>
            </a:r>
            <a:r>
              <a:rPr lang="cs-CZ" sz="3600" dirty="0">
                <a:latin typeface="Bookman Old Style" panose="02050604050505020204" pitchFamily="18" charset="0"/>
              </a:rPr>
              <a:t>– působí neplatnost i nedovolenost manželství – je odstranitelná (obvykle, u těch překážek, kde je to možné) dispenzí</a:t>
            </a:r>
          </a:p>
          <a:p>
            <a:pPr marL="288000" indent="-288000"/>
            <a:r>
              <a:rPr lang="cs-CZ" sz="3600" b="1" dirty="0">
                <a:latin typeface="Bookman Old Style" panose="02050604050505020204" pitchFamily="18" charset="0"/>
              </a:rPr>
              <a:t>Zákaz manželství </a:t>
            </a:r>
            <a:r>
              <a:rPr lang="cs-CZ" sz="3600" dirty="0">
                <a:latin typeface="Bookman Old Style" panose="02050604050505020204" pitchFamily="18" charset="0"/>
              </a:rPr>
              <a:t>– působí pouze nedovolenost, nikoliv neplatnost manželství – je odstranitelný licencí (dovolením)</a:t>
            </a:r>
          </a:p>
        </p:txBody>
      </p:sp>
    </p:spTree>
    <p:extLst>
      <p:ext uri="{BB962C8B-B14F-4D97-AF65-F5344CB8AC3E}">
        <p14:creationId xmlns:p14="http://schemas.microsoft.com/office/powerpoint/2010/main" val="37893274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92088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90465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3600" b="1" dirty="0">
                <a:latin typeface="Bookman Old Style" panose="02050604050505020204" pitchFamily="18" charset="0"/>
              </a:rPr>
              <a:t>9. Překážka pokrevního příbuzenství </a:t>
            </a:r>
            <a:r>
              <a:rPr lang="cs-CZ" sz="3600" b="1" i="1" dirty="0">
                <a:latin typeface="Bookman Old Style" panose="02050604050505020204" pitchFamily="18" charset="0"/>
              </a:rPr>
              <a:t>(</a:t>
            </a:r>
            <a:r>
              <a:rPr lang="cs-CZ" sz="3600" b="1" i="1" dirty="0" err="1">
                <a:latin typeface="Bookman Old Style" panose="02050604050505020204" pitchFamily="18" charset="0"/>
              </a:rPr>
              <a:t>consanguinitas</a:t>
            </a:r>
            <a:r>
              <a:rPr lang="cs-CZ" sz="3600" b="1" i="1" dirty="0">
                <a:latin typeface="Bookman Old Style" panose="02050604050505020204" pitchFamily="18" charset="0"/>
              </a:rPr>
              <a:t>)</a:t>
            </a:r>
          </a:p>
          <a:p>
            <a:r>
              <a:rPr lang="cs-CZ" sz="3600" b="1" dirty="0"/>
              <a:t>Kán. 1091 - </a:t>
            </a:r>
            <a:r>
              <a:rPr lang="cs-CZ" sz="3600" dirty="0"/>
              <a:t>§ 1. V přímé linii pokrevního příbuzenství je neplatné manželství mezi všemi předky i potomky jak legitimními, tak přirozenými.</a:t>
            </a:r>
          </a:p>
          <a:p>
            <a:r>
              <a:rPr lang="cs-CZ" sz="3600" dirty="0"/>
              <a:t>§ 2. V boční linii je manželství neplatné až do čtvrtého stupně včetně.</a:t>
            </a:r>
          </a:p>
          <a:p>
            <a:r>
              <a:rPr lang="cs-CZ" sz="3600" dirty="0"/>
              <a:t>§ 3. Překážka pokrevního příbuzenství se nenásobí.</a:t>
            </a:r>
          </a:p>
          <a:p>
            <a:r>
              <a:rPr lang="cs-CZ" sz="3600" dirty="0"/>
              <a:t>§ 4. Nikdy nelze dovolit manželství, pokud je nějaká pochybnost, že strany jsou pokrevně příbuzné v kterémkoliv stupni přímé linie nebo v druhém stupni boční linie.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3400" i="1" dirty="0">
                <a:latin typeface="Bookman Old Style" panose="02050604050505020204" pitchFamily="18" charset="0"/>
              </a:rPr>
              <a:t>Překážka přirozeného práva v přímé linii a 2. stupni boční linie, v ostatních stupních překážka církevního práva, dispens dává místní ordinář.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3400" i="1" dirty="0">
                <a:latin typeface="Bookman Old Style" panose="02050604050505020204" pitchFamily="18" charset="0"/>
              </a:rPr>
              <a:t>CCEO kán. 808: stejně jako CIC/1983.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3400" i="1" dirty="0">
                <a:latin typeface="Bookman Old Style" panose="02050604050505020204" pitchFamily="18" charset="0"/>
              </a:rPr>
              <a:t>CIC/1917 kán. 1076: germánský způsob počítání příbuznosti (kán. 96), fakticky do dnešního 6. stupně </a:t>
            </a:r>
            <a:r>
              <a:rPr lang="cs-CZ" sz="3400" i="1" dirty="0" err="1">
                <a:latin typeface="Bookman Old Style" panose="02050604050505020204" pitchFamily="18" charset="0"/>
              </a:rPr>
              <a:t>b.l</a:t>
            </a:r>
            <a:r>
              <a:rPr lang="cs-CZ" sz="3400" i="1" dirty="0">
                <a:latin typeface="Bookman Old Style" panose="02050604050505020204" pitchFamily="18" charset="0"/>
              </a:rPr>
              <a:t>.</a:t>
            </a:r>
          </a:p>
          <a:p>
            <a:pPr marL="0" indent="0">
              <a:buNone/>
            </a:pPr>
            <a:endParaRPr lang="cs-CZ" sz="3600" b="1" dirty="0">
              <a:latin typeface="Bookman Old Style" panose="02050604050505020204" pitchFamily="18" charset="0"/>
            </a:endParaRPr>
          </a:p>
          <a:p>
            <a:pPr marL="288000" indent="-288000"/>
            <a:endParaRPr lang="cs-CZ" sz="36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5931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864096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640960" cy="51125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latin typeface="Bookman Old Style" panose="02050604050505020204" pitchFamily="18" charset="0"/>
              </a:rPr>
              <a:t>10. Překážka afinity „švagrovství“</a:t>
            </a:r>
            <a:endParaRPr lang="cs-CZ" b="1" i="1" dirty="0">
              <a:latin typeface="Bookman Old Style" panose="0205060405050502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Kán. 1092 – </a:t>
            </a:r>
            <a:r>
              <a:rPr lang="cs-CZ" dirty="0"/>
              <a:t>Afinita („švagrovství“) v přímé linii působí neplatnost manželství ve všech stupních.</a:t>
            </a:r>
          </a:p>
          <a:p>
            <a:pPr marL="0" indent="0">
              <a:spcBef>
                <a:spcPts val="0"/>
              </a:spcBef>
              <a:buNone/>
            </a:pPr>
            <a:endParaRPr lang="cs-CZ" dirty="0"/>
          </a:p>
          <a:p>
            <a:pPr marL="0" indent="0">
              <a:buNone/>
            </a:pPr>
            <a:r>
              <a:rPr lang="cs-CZ" sz="2800" i="1" dirty="0">
                <a:latin typeface="Bookman Old Style" panose="02050604050505020204" pitchFamily="18" charset="0"/>
              </a:rPr>
              <a:t>Překážka církevního práva, její rozsah se v</a:t>
            </a:r>
            <a:r>
              <a:rPr lang="de-DE" dirty="0"/>
              <a:t> </a:t>
            </a:r>
            <a:r>
              <a:rPr lang="cs-CZ" sz="2800" i="1" dirty="0">
                <a:latin typeface="Bookman Old Style" panose="02050604050505020204" pitchFamily="18" charset="0"/>
              </a:rPr>
              <a:t>historii lišil. Dispens dává místní ordinář.</a:t>
            </a:r>
          </a:p>
          <a:p>
            <a:pPr marL="0" indent="0">
              <a:buNone/>
            </a:pPr>
            <a:endParaRPr lang="cs-CZ" sz="2800" i="1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cs-CZ" sz="2800" i="1" dirty="0">
                <a:latin typeface="Bookman Old Style" panose="02050604050505020204" pitchFamily="18" charset="0"/>
              </a:rPr>
              <a:t>CIC/1917 kán. 1077: také 2. stupeň boční linie.</a:t>
            </a:r>
          </a:p>
          <a:p>
            <a:pPr marL="0" indent="0">
              <a:buNone/>
            </a:pPr>
            <a:r>
              <a:rPr lang="cs-CZ" sz="2800" i="1" dirty="0">
                <a:latin typeface="Bookman Old Style" panose="02050604050505020204" pitchFamily="18" charset="0"/>
              </a:rPr>
              <a:t>CCEO kán. 809: také 2. stupeň boční linie.</a:t>
            </a:r>
          </a:p>
        </p:txBody>
      </p:sp>
    </p:spTree>
    <p:extLst>
      <p:ext uri="{BB962C8B-B14F-4D97-AF65-F5344CB8AC3E}">
        <p14:creationId xmlns:p14="http://schemas.microsoft.com/office/powerpoint/2010/main" val="25478040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196752"/>
            <a:ext cx="8856984" cy="54726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600" b="1" dirty="0">
                <a:latin typeface="Bookman Old Style" panose="02050604050505020204" pitchFamily="18" charset="0"/>
              </a:rPr>
              <a:t>11. Překážka veřejné počestnosti </a:t>
            </a:r>
            <a:r>
              <a:rPr lang="cs-CZ" sz="3600" b="1" i="1" dirty="0">
                <a:latin typeface="Bookman Old Style" panose="02050604050505020204" pitchFamily="18" charset="0"/>
              </a:rPr>
              <a:t>(publica </a:t>
            </a:r>
            <a:r>
              <a:rPr lang="cs-CZ" sz="3600" b="1" i="1" dirty="0" err="1">
                <a:latin typeface="Bookman Old Style" panose="02050604050505020204" pitchFamily="18" charset="0"/>
              </a:rPr>
              <a:t>honestas</a:t>
            </a:r>
            <a:r>
              <a:rPr lang="cs-CZ" sz="3600" b="1" i="1" dirty="0">
                <a:latin typeface="Bookman Old Style" panose="02050604050505020204" pitchFamily="18" charset="0"/>
              </a:rPr>
              <a:t>)</a:t>
            </a:r>
          </a:p>
          <a:p>
            <a:r>
              <a:rPr lang="cs-CZ" b="1" dirty="0"/>
              <a:t>Kán. 1093 – </a:t>
            </a:r>
            <a:r>
              <a:rPr lang="cs-CZ" dirty="0"/>
              <a:t>Překážka veřejné počestnosti vzniká z neplatného manželství po začátku společného života nebo z obecně známého nebo veřejného konkubinátu; působí neplatnost manželství v prvním stupni přímé linie mezi mužem a pokrevními příbuznými ženy a naopak.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2800" i="1" dirty="0">
                <a:latin typeface="Bookman Old Style" panose="02050604050505020204" pitchFamily="18" charset="0"/>
              </a:rPr>
              <a:t>Překážka církevního práva, dispens dává místní ordinář.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800" i="1" dirty="0">
                <a:latin typeface="Bookman Old Style" panose="02050604050505020204" pitchFamily="18" charset="0"/>
              </a:rPr>
              <a:t>CIC/1917 kán. 1078: také 2. stupeň přímé linie.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sz="2800" i="1" dirty="0">
                <a:latin typeface="Bookman Old Style" panose="02050604050505020204" pitchFamily="18" charset="0"/>
              </a:rPr>
              <a:t>CCEO kán. 810: stejná úprava jako CIC/1983.</a:t>
            </a:r>
          </a:p>
          <a:p>
            <a:pPr marL="288000" indent="-288000"/>
            <a:endParaRPr lang="cs-CZ" sz="36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74375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720080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1052736"/>
            <a:ext cx="8856984" cy="56886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4100" b="1" dirty="0">
                <a:latin typeface="Bookman Old Style" panose="02050604050505020204" pitchFamily="18" charset="0"/>
              </a:rPr>
              <a:t>12. Překážka zákonného příbuzenství </a:t>
            </a:r>
            <a:r>
              <a:rPr lang="cs-CZ" sz="4100" b="1" i="1" dirty="0">
                <a:latin typeface="Bookman Old Style" panose="02050604050505020204" pitchFamily="18" charset="0"/>
              </a:rPr>
              <a:t>(</a:t>
            </a:r>
            <a:r>
              <a:rPr lang="cs-CZ" sz="4100" b="1" i="1" dirty="0" err="1">
                <a:latin typeface="Bookman Old Style" panose="02050604050505020204" pitchFamily="18" charset="0"/>
              </a:rPr>
              <a:t>cognatio</a:t>
            </a:r>
            <a:r>
              <a:rPr lang="cs-CZ" sz="4100" b="1" i="1" dirty="0">
                <a:latin typeface="Bookman Old Style" panose="02050604050505020204" pitchFamily="18" charset="0"/>
              </a:rPr>
              <a:t> </a:t>
            </a:r>
            <a:r>
              <a:rPr lang="cs-CZ" sz="4100" b="1" i="1" dirty="0" err="1">
                <a:latin typeface="Bookman Old Style" panose="02050604050505020204" pitchFamily="18" charset="0"/>
              </a:rPr>
              <a:t>legalis</a:t>
            </a:r>
            <a:r>
              <a:rPr lang="cs-CZ" sz="4100" b="1" i="1" dirty="0">
                <a:latin typeface="Bookman Old Style" panose="02050604050505020204" pitchFamily="18" charset="0"/>
              </a:rPr>
              <a:t>)</a:t>
            </a:r>
          </a:p>
          <a:p>
            <a:pPr marL="0" indent="0">
              <a:buNone/>
            </a:pPr>
            <a:r>
              <a:rPr lang="cs-CZ" sz="4100" b="1" dirty="0"/>
              <a:t>Kán. 1094 – </a:t>
            </a:r>
            <a:r>
              <a:rPr lang="cs-CZ" sz="4100" dirty="0"/>
              <a:t>Nemohou uzavřít mezi sebou platné manželství ti, kdo jsou ve vztahu zákonného příbuzenství vzniklého z osvojení, a to v přímé linii nebo ve druhém stupni boční linie.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3100" i="1" dirty="0">
                <a:latin typeface="Bookman Old Style" panose="02050604050505020204" pitchFamily="18" charset="0"/>
              </a:rPr>
              <a:t>Překážka církevního práva, dispens dává místní ordinář.</a:t>
            </a:r>
            <a:endParaRPr lang="cs-CZ" sz="3100" b="1" dirty="0">
              <a:latin typeface="Bookman Old Style" panose="02050604050505020204" pitchFamily="18" charset="0"/>
            </a:endParaRPr>
          </a:p>
          <a:p>
            <a:pPr marL="0" indent="0">
              <a:buNone/>
            </a:pPr>
            <a:r>
              <a:rPr lang="cs-CZ" sz="2800" i="1" u="sng" dirty="0">
                <a:latin typeface="Book Antiqua" panose="02040602050305030304" pitchFamily="18" charset="0"/>
              </a:rPr>
              <a:t>Možný konflikt s českým i slovenským právem</a:t>
            </a:r>
            <a:r>
              <a:rPr lang="cs-CZ" sz="2800" i="1" dirty="0">
                <a:latin typeface="Book Antiqua" panose="02040602050305030304" pitchFamily="18" charset="0"/>
              </a:rPr>
              <a:t>: dle českého občanského zákoníku/slovenského zákona o rodině je nutno nejprve zrušit osvojení (§</a:t>
            </a:r>
            <a:r>
              <a:rPr lang="cs-CZ" dirty="0"/>
              <a:t> </a:t>
            </a:r>
            <a:r>
              <a:rPr lang="cs-CZ" sz="2800" i="1" dirty="0">
                <a:latin typeface="Book Antiqua" panose="02040602050305030304" pitchFamily="18" charset="0"/>
              </a:rPr>
              <a:t>675), pak uzavřít manželství.</a:t>
            </a:r>
          </a:p>
          <a:p>
            <a:pPr marL="0" indent="0">
              <a:buNone/>
            </a:pPr>
            <a:r>
              <a:rPr lang="cs-CZ" sz="2800" i="1" dirty="0">
                <a:latin typeface="Book Antiqua" panose="02040602050305030304" pitchFamily="18" charset="0"/>
              </a:rPr>
              <a:t>V českém občanském zákoníku navíc v § 676 neplatnost manželství:</a:t>
            </a:r>
          </a:p>
          <a:p>
            <a:pPr lvl="1"/>
            <a:r>
              <a:rPr lang="cs-CZ" sz="2400" i="1" dirty="0">
                <a:latin typeface="Book Antiqua" panose="02040602050305030304" pitchFamily="18" charset="0"/>
              </a:rPr>
              <a:t>mezi poručníkem a</a:t>
            </a:r>
            <a:r>
              <a:rPr lang="de-DE" sz="2400" dirty="0">
                <a:latin typeface="Book Antiqua" panose="02040602050305030304" pitchFamily="18" charset="0"/>
              </a:rPr>
              <a:t> </a:t>
            </a:r>
            <a:r>
              <a:rPr lang="cs-CZ" sz="2400" i="1" dirty="0">
                <a:latin typeface="Book Antiqua" panose="02040602050305030304" pitchFamily="18" charset="0"/>
              </a:rPr>
              <a:t>poručencem,</a:t>
            </a:r>
          </a:p>
          <a:p>
            <a:pPr lvl="1"/>
            <a:r>
              <a:rPr lang="cs-CZ" sz="2400" i="1" dirty="0">
                <a:latin typeface="Book Antiqua" panose="02040602050305030304" pitchFamily="18" charset="0"/>
              </a:rPr>
              <a:t>mezi dítětem a osobou, do jejíž péče bylo dítě svěřeno,</a:t>
            </a:r>
          </a:p>
          <a:p>
            <a:pPr lvl="1"/>
            <a:r>
              <a:rPr lang="cs-CZ" sz="2400" i="1" dirty="0">
                <a:latin typeface="Book Antiqua" panose="02040602050305030304" pitchFamily="18" charset="0"/>
              </a:rPr>
              <a:t>nebo pěstounem a</a:t>
            </a:r>
            <a:r>
              <a:rPr lang="de-DE" sz="2400" dirty="0">
                <a:latin typeface="Book Antiqua" panose="02040602050305030304" pitchFamily="18" charset="0"/>
              </a:rPr>
              <a:t> </a:t>
            </a:r>
            <a:r>
              <a:rPr lang="cs-CZ" sz="2400" i="1" dirty="0">
                <a:latin typeface="Book Antiqua" panose="02040602050305030304" pitchFamily="18" charset="0"/>
              </a:rPr>
              <a:t>svěřeným dítětem.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cs-CZ" i="1" dirty="0">
                <a:latin typeface="Bookman Old Style" panose="02050604050505020204" pitchFamily="18" charset="0"/>
              </a:rPr>
              <a:t>CIC/1917 kán. 1080: pouze v návaznosti na světské právo.</a:t>
            </a:r>
          </a:p>
          <a:p>
            <a:pPr marL="0" lvl="1" indent="0">
              <a:buNone/>
            </a:pPr>
            <a:r>
              <a:rPr lang="cs-CZ" i="1" dirty="0">
                <a:latin typeface="Bookman Old Style" panose="02050604050505020204" pitchFamily="18" charset="0"/>
              </a:rPr>
              <a:t>CCEO kán. 812: stejná úprava jako CIC/1983.</a:t>
            </a:r>
          </a:p>
        </p:txBody>
      </p:sp>
    </p:spTree>
    <p:extLst>
      <p:ext uri="{BB962C8B-B14F-4D97-AF65-F5344CB8AC3E}">
        <p14:creationId xmlns:p14="http://schemas.microsoft.com/office/powerpoint/2010/main" val="28961653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16000">
              <a:schemeClr val="accent1">
                <a:tint val="44500"/>
                <a:satMod val="160000"/>
                <a:lumMod val="79000"/>
                <a:lumOff val="21000"/>
                <a:alpha val="76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584176"/>
          </a:xfrm>
        </p:spPr>
        <p:txBody>
          <a:bodyPr>
            <a:normAutofit/>
          </a:bodyPr>
          <a:lstStyle/>
          <a:p>
            <a:r>
              <a:rPr lang="cs-CZ" b="1" dirty="0"/>
              <a:t>4. </a:t>
            </a:r>
            <a:r>
              <a:rPr lang="cs-CZ" dirty="0"/>
              <a:t>ZNEPLATŇUJÍCÍ PŘEKÁŽKY JEDNOTLIVĚ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772816"/>
            <a:ext cx="8640960" cy="45365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Rekapitulace - přehled překážek spojených s „příbuzností“</a:t>
            </a:r>
            <a:endParaRPr lang="cs-CZ" dirty="0"/>
          </a:p>
          <a:p>
            <a:pPr marL="0" indent="0">
              <a:buNone/>
            </a:pPr>
            <a:endParaRPr lang="cs-CZ" sz="3600" b="1" dirty="0">
              <a:latin typeface="Bookman Old Style" panose="02050604050505020204" pitchFamily="18" charset="0"/>
            </a:endParaRPr>
          </a:p>
          <a:p>
            <a:pPr marL="288000" indent="-288000"/>
            <a:endParaRPr lang="cs-CZ" sz="3600" b="1" dirty="0">
              <a:latin typeface="Bookman Old Style" panose="02050604050505020204" pitchFamily="18" charset="0"/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4162649"/>
              </p:ext>
            </p:extLst>
          </p:nvPr>
        </p:nvGraphicFramePr>
        <p:xfrm>
          <a:off x="611558" y="3068962"/>
          <a:ext cx="7992889" cy="28083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17027">
                  <a:extLst>
                    <a:ext uri="{9D8B030D-6E8A-4147-A177-3AD203B41FA5}">
                      <a16:colId xmlns:a16="http://schemas.microsoft.com/office/drawing/2014/main" val="256088490"/>
                    </a:ext>
                  </a:extLst>
                </a:gridCol>
                <a:gridCol w="2596416">
                  <a:extLst>
                    <a:ext uri="{9D8B030D-6E8A-4147-A177-3AD203B41FA5}">
                      <a16:colId xmlns:a16="http://schemas.microsoft.com/office/drawing/2014/main" val="279003901"/>
                    </a:ext>
                  </a:extLst>
                </a:gridCol>
                <a:gridCol w="2579446">
                  <a:extLst>
                    <a:ext uri="{9D8B030D-6E8A-4147-A177-3AD203B41FA5}">
                      <a16:colId xmlns:a16="http://schemas.microsoft.com/office/drawing/2014/main" val="3754704059"/>
                    </a:ext>
                  </a:extLst>
                </a:gridCol>
              </a:tblGrid>
              <a:tr h="38794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Překážka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rozsah v přímé linii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rozsah v boční linii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537214925"/>
                  </a:ext>
                </a:extLst>
              </a:tr>
              <a:tr h="3879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Pokrevní příbuzenství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celá linie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do 4. stupně včetně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42442761"/>
                  </a:ext>
                </a:extLst>
              </a:tr>
              <a:tr h="3879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Zákonné příbuzenství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celá linie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pouze 2. stupeň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338859602"/>
                  </a:ext>
                </a:extLst>
              </a:tr>
              <a:tr h="125652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Afinita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celá linie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---</a:t>
                      </a:r>
                      <a:br>
                        <a:rPr lang="cs-CZ" sz="1200">
                          <a:effectLst/>
                        </a:rPr>
                      </a:br>
                      <a:r>
                        <a:rPr lang="cs-CZ" sz="1200">
                          <a:effectLst/>
                        </a:rPr>
                        <a:t>(CCEO: pouze 2. stupeň)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46892374"/>
                  </a:ext>
                </a:extLst>
              </a:tr>
              <a:tr h="387946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Veřejná počestnost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>
                          <a:effectLst/>
                        </a:rPr>
                        <a:t>pouze 1. stupeň</a:t>
                      </a:r>
                      <a:endParaRPr lang="cs-CZ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1000"/>
                        </a:spcAft>
                      </a:pPr>
                      <a:r>
                        <a:rPr lang="cs-CZ" sz="1200" dirty="0">
                          <a:effectLst/>
                        </a:rPr>
                        <a:t>---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0830777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868518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856984" cy="792088"/>
          </a:xfrm>
        </p:spPr>
        <p:txBody>
          <a:bodyPr>
            <a:normAutofit/>
          </a:bodyPr>
          <a:lstStyle/>
          <a:p>
            <a:r>
              <a:rPr lang="cs-CZ" sz="4000" b="1" dirty="0"/>
              <a:t>4. </a:t>
            </a:r>
            <a:r>
              <a:rPr lang="cs-CZ" sz="4000" dirty="0"/>
              <a:t>ZNEPLATŇUJÍCÍ PŘEKÁŽKY JEDNOTLIVĚ</a:t>
            </a:r>
            <a:endParaRPr lang="cs-CZ" sz="4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90465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7000" b="1" dirty="0">
                <a:latin typeface="Bookman Old Style" panose="02050604050505020204" pitchFamily="18" charset="0"/>
              </a:rPr>
              <a:t>13. Překážka duchovního příbuzenství v CCEO</a:t>
            </a:r>
            <a:endParaRPr lang="cs-CZ" sz="7000" dirty="0"/>
          </a:p>
          <a:p>
            <a:pPr marL="0" indent="0">
              <a:buNone/>
            </a:pPr>
            <a:r>
              <a:rPr lang="cs-CZ" sz="6500" b="1" dirty="0"/>
              <a:t>Kán. 811:</a:t>
            </a:r>
            <a:r>
              <a:rPr lang="cs-CZ" sz="6500" dirty="0"/>
              <a:t> § 1. Křtem vzniká mezi kmotrem a pokřtěným a jeho rodiči duchovní příbuzenství, které působí neplatnost manželství.</a:t>
            </a:r>
          </a:p>
          <a:p>
            <a:pPr marL="0" indent="0">
              <a:buNone/>
            </a:pPr>
            <a:r>
              <a:rPr lang="cs-CZ" sz="6500" dirty="0"/>
              <a:t>§ 2. Pokud se křest opakuje pod podmínkou, duchovní příbuzenství nevzniká, pokud podruhé nebyl přítomen stejný kmotr.</a:t>
            </a:r>
          </a:p>
          <a:p>
            <a:pPr marL="0" indent="0">
              <a:buNone/>
            </a:pPr>
            <a:r>
              <a:rPr lang="la-Latn" sz="6500" b="1" i="1" dirty="0"/>
              <a:t>Can. 811</a:t>
            </a:r>
            <a:r>
              <a:rPr lang="la-Latn" sz="6500" i="1" dirty="0"/>
              <a:t> - § 1. Ex baptismo oritur inter patrinum et baptizatum eiusque parentes cognatio spiritualis, quae matrimonium dirimit. </a:t>
            </a:r>
          </a:p>
          <a:p>
            <a:pPr marL="0" indent="0">
              <a:buNone/>
            </a:pPr>
            <a:r>
              <a:rPr lang="la-Latn" sz="6500" i="1" dirty="0"/>
              <a:t>     § 2. Si iteratur baptismus sub condicione, cognatio spiritualis non oritur, nisi iterum idem patrinus adhibitus est.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5000" i="1" dirty="0">
                <a:latin typeface="Bookman Old Style" panose="02050604050505020204" pitchFamily="18" charset="0"/>
              </a:rPr>
              <a:t>V CIC/1917 stanovil překážku duchovní příbuzenství pouze ze křtu (kán. 768). Tuto překážku už CIC/1983 nezná, zanikla tedy 26. 11. 1983.</a:t>
            </a:r>
          </a:p>
          <a:p>
            <a:pPr marL="0" indent="0">
              <a:buNone/>
            </a:pPr>
            <a:r>
              <a:rPr lang="cs-CZ" sz="5000" i="1" dirty="0">
                <a:latin typeface="Bookman Old Style" panose="02050604050505020204" pitchFamily="18" charset="0"/>
              </a:rPr>
              <a:t>Překážka duchovního příbuzenství nadále existuje ve východním katolickém právu (CCEO kán. 811).</a:t>
            </a:r>
          </a:p>
          <a:p>
            <a:pPr marL="0" indent="0">
              <a:buNone/>
            </a:pPr>
            <a:r>
              <a:rPr lang="cs-CZ" sz="5000" i="1" dirty="0">
                <a:latin typeface="Bookman Old Style" panose="02050604050505020204" pitchFamily="18" charset="0"/>
              </a:rPr>
              <a:t>Tato překážka je církevního práva, dispens uděluje místní hierarcha.</a:t>
            </a:r>
          </a:p>
          <a:p>
            <a:pPr marL="0" indent="0">
              <a:buNone/>
            </a:pPr>
            <a:endParaRPr lang="cs-CZ" sz="3600" b="1" dirty="0">
              <a:latin typeface="Bookman Old Style" panose="02050604050505020204" pitchFamily="18" charset="0"/>
            </a:endParaRPr>
          </a:p>
          <a:p>
            <a:pPr marL="288000" indent="-288000"/>
            <a:endParaRPr lang="cs-CZ" sz="36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0428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0000"/>
            </a:gs>
            <a:gs pos="16000">
              <a:schemeClr val="accent1">
                <a:tint val="44500"/>
                <a:satMod val="160000"/>
                <a:lumMod val="79000"/>
                <a:lumOff val="21000"/>
                <a:alpha val="76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568952" cy="5184576"/>
          </a:xfrm>
        </p:spPr>
        <p:txBody>
          <a:bodyPr>
            <a:normAutofit/>
          </a:bodyPr>
          <a:lstStyle/>
          <a:p>
            <a:endParaRPr lang="cs-CZ" dirty="0">
              <a:latin typeface="Bookman Old Style" pitchFamily="18" charset="0"/>
            </a:endParaRPr>
          </a:p>
        </p:txBody>
      </p:sp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cs-CZ" b="1" dirty="0"/>
              <a:t>Shrnutí</a:t>
            </a:r>
          </a:p>
        </p:txBody>
      </p:sp>
      <p:pic>
        <p:nvPicPr>
          <p:cNvPr id="5" name="Obrázek 4" descr="http://spcp.prf.cuni.cz/vyuka/mpc-3a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04864"/>
            <a:ext cx="7416824" cy="381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500163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Zástupný symbol pro obsah 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29274468"/>
              </p:ext>
            </p:extLst>
          </p:nvPr>
        </p:nvGraphicFramePr>
        <p:xfrm>
          <a:off x="107503" y="332654"/>
          <a:ext cx="9036496" cy="626469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78674">
                  <a:extLst>
                    <a:ext uri="{9D8B030D-6E8A-4147-A177-3AD203B41FA5}">
                      <a16:colId xmlns:a16="http://schemas.microsoft.com/office/drawing/2014/main" val="2864803317"/>
                    </a:ext>
                  </a:extLst>
                </a:gridCol>
                <a:gridCol w="982228">
                  <a:extLst>
                    <a:ext uri="{9D8B030D-6E8A-4147-A177-3AD203B41FA5}">
                      <a16:colId xmlns:a16="http://schemas.microsoft.com/office/drawing/2014/main" val="2290265424"/>
                    </a:ext>
                  </a:extLst>
                </a:gridCol>
                <a:gridCol w="1080450">
                  <a:extLst>
                    <a:ext uri="{9D8B030D-6E8A-4147-A177-3AD203B41FA5}">
                      <a16:colId xmlns:a16="http://schemas.microsoft.com/office/drawing/2014/main" val="295332757"/>
                    </a:ext>
                  </a:extLst>
                </a:gridCol>
                <a:gridCol w="1080450">
                  <a:extLst>
                    <a:ext uri="{9D8B030D-6E8A-4147-A177-3AD203B41FA5}">
                      <a16:colId xmlns:a16="http://schemas.microsoft.com/office/drawing/2014/main" val="21786858"/>
                    </a:ext>
                  </a:extLst>
                </a:gridCol>
                <a:gridCol w="1178674">
                  <a:extLst>
                    <a:ext uri="{9D8B030D-6E8A-4147-A177-3AD203B41FA5}">
                      <a16:colId xmlns:a16="http://schemas.microsoft.com/office/drawing/2014/main" val="4155727445"/>
                    </a:ext>
                  </a:extLst>
                </a:gridCol>
                <a:gridCol w="1178674">
                  <a:extLst>
                    <a:ext uri="{9D8B030D-6E8A-4147-A177-3AD203B41FA5}">
                      <a16:colId xmlns:a16="http://schemas.microsoft.com/office/drawing/2014/main" val="1607674290"/>
                    </a:ext>
                  </a:extLst>
                </a:gridCol>
                <a:gridCol w="2357346">
                  <a:extLst>
                    <a:ext uri="{9D8B030D-6E8A-4147-A177-3AD203B41FA5}">
                      <a16:colId xmlns:a16="http://schemas.microsoft.com/office/drawing/2014/main" val="4102765187"/>
                    </a:ext>
                  </a:extLst>
                </a:gridCol>
              </a:tblGrid>
              <a:tr h="204427">
                <a:tc gridSpan="6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cs-CZ" sz="800" dirty="0">
                          <a:effectLst/>
                        </a:rPr>
                        <a:t>Tabulka č. 1: DISPENZE MANŽELSKÝCH PŘEKÁŽEK</a:t>
                      </a:r>
                      <a:endParaRPr lang="cs-CZ" sz="800" b="1" i="1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000" dirty="0">
                          <a:effectLst/>
                        </a:rPr>
                        <a:t>Poznámky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9138721"/>
                  </a:ext>
                </a:extLst>
              </a:tr>
              <a:tr h="299864"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Manželský svazek</a:t>
                      </a:r>
                      <a:endParaRPr lang="cs-CZ" sz="1000" dirty="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kán. 1085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Z přirozeného práva vylučuje uzavření manželství.                                      NELZE DISPENZOVAT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I nedokonané tvoří překážku. Odpadá záni­kem </a:t>
                      </a:r>
                      <a:r>
                        <a:rPr lang="cs-CZ" sz="800" spc="-20">
                          <a:effectLst/>
                        </a:rPr>
                        <a:t>manželství, prohlášením manželství za neplatné.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extLst>
                  <a:ext uri="{0D108BD9-81ED-4DB2-BD59-A6C34878D82A}">
                    <a16:rowId xmlns:a16="http://schemas.microsoft.com/office/drawing/2014/main" val="4089210994"/>
                  </a:ext>
                </a:extLst>
              </a:tr>
              <a:tr h="29820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Tělesná neschopnost      </a:t>
                      </a:r>
                      <a:endParaRPr lang="cs-CZ" sz="100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kán. 1086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Z přirozeného práva vylučuje uzavření manželství.                                      NELZE DISPENZOVAT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/>
                </a:tc>
                <a:extLst>
                  <a:ext uri="{0D108BD9-81ED-4DB2-BD59-A6C34878D82A}">
                    <a16:rowId xmlns:a16="http://schemas.microsoft.com/office/drawing/2014/main" val="2406612946"/>
                  </a:ext>
                </a:extLst>
              </a:tr>
              <a:tr h="299864"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800" spc="-20">
                          <a:effectLst/>
                        </a:rPr>
                        <a:t>Únos, zadržování ženy</a:t>
                      </a:r>
                      <a:r>
                        <a:rPr lang="cs-CZ" sz="800">
                          <a:effectLst/>
                        </a:rPr>
                        <a:t>           </a:t>
                      </a:r>
                      <a:endParaRPr lang="cs-CZ" sz="100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kán. 1089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Pokud je důvodem únosu či zadržování zamýšleny sňatek,                        NELZE DISPENZOVAT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Zplatnění: žena osvobozená z moci únosce, </a:t>
                      </a:r>
                      <a:r>
                        <a:rPr lang="cs-CZ" sz="800" spc="-10">
                          <a:effectLst/>
                        </a:rPr>
                        <a:t>v bezpečném místě, dobrovolně volí manželství.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/>
                </a:tc>
                <a:extLst>
                  <a:ext uri="{0D108BD9-81ED-4DB2-BD59-A6C34878D82A}">
                    <a16:rowId xmlns:a16="http://schemas.microsoft.com/office/drawing/2014/main" val="2675045450"/>
                  </a:ext>
                </a:extLst>
              </a:tr>
              <a:tr h="266545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spc="-20">
                          <a:effectLst/>
                        </a:rPr>
                        <a:t>Pokrev. příbuz. v pří­mé linii</a:t>
                      </a:r>
                      <a:r>
                        <a:rPr lang="cs-CZ" sz="800">
                          <a:effectLst/>
                        </a:rPr>
                        <a:t>          kán. 1091 § 1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Z přirozeného práva vylučuje uzavření manželství.                                      NELZE DISPENZOVAT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/>
                </a:tc>
                <a:extLst>
                  <a:ext uri="{0D108BD9-81ED-4DB2-BD59-A6C34878D82A}">
                    <a16:rowId xmlns:a16="http://schemas.microsoft.com/office/drawing/2014/main" val="3629937441"/>
                  </a:ext>
                </a:extLst>
              </a:tr>
              <a:tr h="149932">
                <a:tc rowSpan="3"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ŘÁDNÁ DISPENS</a:t>
                      </a:r>
                      <a:endParaRPr lang="cs-CZ" sz="100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normální</a:t>
                      </a:r>
                      <a:endParaRPr lang="cs-CZ" sz="100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okolnosti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MIMOŘÁDNÁ DISPENS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/>
                </a:tc>
                <a:extLst>
                  <a:ext uri="{0D108BD9-81ED-4DB2-BD59-A6C34878D82A}">
                    <a16:rowId xmlns:a16="http://schemas.microsoft.com/office/drawing/2014/main" val="2533891180"/>
                  </a:ext>
                </a:extLst>
              </a:tr>
              <a:tr h="149932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NEBEZPEČÍ SMRTI (k. 1079)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NALÉHAVÁ NUTNOST (k. 1080)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6205053"/>
                  </a:ext>
                </a:extLst>
              </a:tr>
              <a:tr h="6274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 je v dosahu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 není v dosahu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 je v dosahu</a:t>
                      </a:r>
                      <a:endParaRPr lang="cs-CZ" sz="100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cap="small">
                          <a:effectLst/>
                        </a:rPr>
                        <a:t>veřejné i tajné překážky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800">
                          <a:effectLst/>
                        </a:rPr>
                        <a:t>Ordinář není v dosahu</a:t>
                      </a:r>
                      <a:endParaRPr lang="cs-CZ" sz="100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cap="small">
                          <a:effectLst/>
                        </a:rPr>
                        <a:t>pouze</a:t>
                      </a:r>
                      <a:r>
                        <a:rPr lang="cs-CZ" sz="800">
                          <a:effectLst/>
                        </a:rPr>
                        <a:t> </a:t>
                      </a:r>
                      <a:r>
                        <a:rPr lang="cs-CZ" sz="800" cap="small">
                          <a:effectLst/>
                        </a:rPr>
                        <a:t>tajné případy (obvykle tajné přek., výjimečně i veřejné)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0904865"/>
                  </a:ext>
                </a:extLst>
              </a:tr>
              <a:tr h="1020176"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Věk</a:t>
                      </a:r>
                      <a:endParaRPr lang="cs-CZ" sz="1000" dirty="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kán. 1083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1. Farář</a:t>
                      </a:r>
                      <a:endParaRPr lang="cs-CZ" sz="1000">
                        <a:effectLst/>
                      </a:endParaRPr>
                    </a:p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2. Delegovaný kněz  či  jáhen</a:t>
                      </a:r>
                      <a:endParaRPr lang="cs-CZ" sz="1000">
                        <a:effectLst/>
                      </a:endParaRPr>
                    </a:p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700" spc="-20">
                          <a:effectLst/>
                        </a:rPr>
                        <a:t>3. Přítomný kněz  či jáhen (kán. 1116 § 2)</a:t>
                      </a:r>
                      <a:endParaRPr lang="cs-CZ" sz="1000">
                        <a:effectLst/>
                      </a:endParaRPr>
                    </a:p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4. Zpovědník: jen tajné překážky, ve zpovědi i mimo ni         (dále „***”)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1. Farář</a:t>
                      </a:r>
                      <a:endParaRPr lang="cs-CZ" sz="1000">
                        <a:effectLst/>
                      </a:endParaRPr>
                    </a:p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2. Delegovaný kněz  či  jáhen</a:t>
                      </a:r>
                      <a:endParaRPr lang="cs-CZ" sz="1000">
                        <a:effectLst/>
                      </a:endParaRPr>
                    </a:p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3. Přítomný kněz  či jáhen (kán. 1116 § 2)</a:t>
                      </a:r>
                      <a:endParaRPr lang="cs-CZ" sz="1000">
                        <a:effectLst/>
                      </a:endParaRPr>
                    </a:p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700">
                          <a:effectLst/>
                        </a:rPr>
                        <a:t>4. Zpovědník: pouze tajné překážky,  ve zpovědi i mimo ni    (dále „***“)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Dispens možná jen po hranici biologické vyspělosti. Jinak je překážka na základě prin­cipů přirozeného práva nedispenzovatelná.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extLst>
                  <a:ext uri="{0D108BD9-81ED-4DB2-BD59-A6C34878D82A}">
                    <a16:rowId xmlns:a16="http://schemas.microsoft.com/office/drawing/2014/main" val="3563722635"/>
                  </a:ext>
                </a:extLst>
              </a:tr>
              <a:tr h="362517"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Různost náboženství                                      </a:t>
                      </a:r>
                      <a:endParaRPr lang="cs-CZ" sz="1000" dirty="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kán. 1086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***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***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Dispens za podmínek v kán. 1125 a 1126.</a:t>
                      </a:r>
                      <a:endParaRPr lang="cs-CZ" sz="1000">
                        <a:effectLst/>
                      </a:endParaRPr>
                    </a:p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V pochybnostech o křtu je manželství platné.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extLst>
                  <a:ext uri="{0D108BD9-81ED-4DB2-BD59-A6C34878D82A}">
                    <a16:rowId xmlns:a16="http://schemas.microsoft.com/office/drawing/2014/main" val="992260104"/>
                  </a:ext>
                </a:extLst>
              </a:tr>
              <a:tr h="395225"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Svěcení</a:t>
                      </a:r>
                      <a:endParaRPr lang="cs-CZ" sz="1000" dirty="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kán. 1087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Apoštolský stolec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 jen u jáhna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Jen u jáhna</a:t>
                      </a:r>
                      <a:endParaRPr lang="cs-CZ" sz="100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***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NELZE DISPENZOVAT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extLst>
                  <a:ext uri="{0D108BD9-81ED-4DB2-BD59-A6C34878D82A}">
                    <a16:rowId xmlns:a16="http://schemas.microsoft.com/office/drawing/2014/main" val="1552387111"/>
                  </a:ext>
                </a:extLst>
              </a:tr>
              <a:tr h="463114"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Řeholní slib trvalé čistoty</a:t>
                      </a:r>
                      <a:endParaRPr lang="cs-CZ" sz="1000" dirty="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kán. 1088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AS – papež. práva</a:t>
                      </a:r>
                      <a:endParaRPr lang="cs-CZ" sz="1000">
                        <a:effectLst/>
                      </a:endParaRPr>
                    </a:p>
                    <a:p>
                      <a:pPr algn="ct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 – diecéz. práva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***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 – jen</a:t>
                      </a:r>
                      <a:endParaRPr lang="cs-CZ" sz="100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diec. práva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*** </a:t>
                      </a:r>
                      <a:endParaRPr lang="cs-CZ" sz="1000">
                        <a:effectLst/>
                      </a:endParaRPr>
                    </a:p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Jen diecéz. práva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V naléhavé nutnosti lze dispenzovat sliby jen v řeholních institutech diecézního práva, v nebezpečí smrti i v ŘI papežského práva.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extLst>
                  <a:ext uri="{0D108BD9-81ED-4DB2-BD59-A6C34878D82A}">
                    <a16:rowId xmlns:a16="http://schemas.microsoft.com/office/drawing/2014/main" val="74937500"/>
                  </a:ext>
                </a:extLst>
              </a:tr>
              <a:tr h="299864"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Zločin (vražda </a:t>
                      </a:r>
                      <a:r>
                        <a:rPr lang="cs-CZ" sz="800" dirty="0" err="1">
                          <a:effectLst/>
                        </a:rPr>
                        <a:t>man­ž</a:t>
                      </a:r>
                      <a:r>
                        <a:rPr lang="cs-CZ" sz="800" dirty="0">
                          <a:effectLst/>
                        </a:rPr>
                        <a:t>. partnera)      kán. 1090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Apoštolský stolec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***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***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Překážka vzniká na základě vraždy za úmyslu dosáhnout manželství (coniugicidum).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extLst>
                  <a:ext uri="{0D108BD9-81ED-4DB2-BD59-A6C34878D82A}">
                    <a16:rowId xmlns:a16="http://schemas.microsoft.com/office/drawing/2014/main" val="4152509152"/>
                  </a:ext>
                </a:extLst>
              </a:tr>
              <a:tr h="463114"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Pokrevní příbuzen­ství v boční linii</a:t>
                      </a:r>
                      <a:endParaRPr lang="cs-CZ" sz="1000" dirty="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kán. 1091 § 2–4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***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***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Dispens možná v 4. stupni, mimořádně ve 3. stupni. Nikdy se nedává v 2. stupni.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extLst>
                  <a:ext uri="{0D108BD9-81ED-4DB2-BD59-A6C34878D82A}">
                    <a16:rowId xmlns:a16="http://schemas.microsoft.com/office/drawing/2014/main" val="3511161243"/>
                  </a:ext>
                </a:extLst>
              </a:tr>
              <a:tr h="332279">
                <a:tc>
                  <a:txBody>
                    <a:bodyPr/>
                    <a:lstStyle/>
                    <a:p>
                      <a:pPr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Afinita (</a:t>
                      </a:r>
                      <a:r>
                        <a:rPr lang="cs-CZ" sz="800" dirty="0" err="1">
                          <a:effectLst/>
                        </a:rPr>
                        <a:t>švagrov­ství</a:t>
                      </a:r>
                      <a:r>
                        <a:rPr lang="cs-CZ" sz="800" dirty="0">
                          <a:effectLst/>
                        </a:rPr>
                        <a:t>)       </a:t>
                      </a:r>
                      <a:endParaRPr lang="cs-CZ" sz="1000" dirty="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kán. 1092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***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***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Překážka pouze v přímé linii s pokrevními příbuznými manželského partnera či partnerky.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extLst>
                  <a:ext uri="{0D108BD9-81ED-4DB2-BD59-A6C34878D82A}">
                    <a16:rowId xmlns:a16="http://schemas.microsoft.com/office/drawing/2014/main" val="650804362"/>
                  </a:ext>
                </a:extLst>
              </a:tr>
              <a:tr h="332279"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Veřejná počestnost</a:t>
                      </a:r>
                      <a:endParaRPr lang="cs-CZ" sz="1000" dirty="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kán. 1093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***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***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Překážka jen v 1. stupni přímé linie s pokrev­ními příbuznými partnera či partnerky.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extLst>
                  <a:ext uri="{0D108BD9-81ED-4DB2-BD59-A6C34878D82A}">
                    <a16:rowId xmlns:a16="http://schemas.microsoft.com/office/drawing/2014/main" val="3507496042"/>
                  </a:ext>
                </a:extLst>
              </a:tr>
              <a:tr h="299864">
                <a:tc>
                  <a:txBody>
                    <a:bodyPr/>
                    <a:lstStyle/>
                    <a:p>
                      <a:pPr algn="just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cs-CZ" sz="800" dirty="0">
                          <a:effectLst/>
                        </a:rPr>
                        <a:t>Zákonné příbuzen­ství</a:t>
                      </a:r>
                      <a:endParaRPr lang="cs-CZ" sz="1000" dirty="0">
                        <a:effectLst/>
                      </a:endParaRPr>
                    </a:p>
                    <a:p>
                      <a:pPr algn="r">
                        <a:lnSpc>
                          <a:spcPct val="8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kán. 1094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***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>
                          <a:effectLst/>
                        </a:rPr>
                        <a:t>Ordinář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800">
                          <a:effectLst/>
                        </a:rPr>
                        <a:t>***</a:t>
                      </a:r>
                      <a:endParaRPr lang="cs-CZ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900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800" dirty="0">
                          <a:effectLst/>
                        </a:rPr>
                        <a:t>Překážka v celé přímé linii a v 2. stupni boční linie.</a:t>
                      </a:r>
                      <a:endParaRPr lang="cs-CZ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9496" marR="29496" marT="0" marB="0" anchor="ctr"/>
                </a:tc>
                <a:extLst>
                  <a:ext uri="{0D108BD9-81ED-4DB2-BD59-A6C34878D82A}">
                    <a16:rowId xmlns:a16="http://schemas.microsoft.com/office/drawing/2014/main" val="34887084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0079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>
            <a:normAutofit/>
          </a:bodyPr>
          <a:lstStyle/>
          <a:p>
            <a:r>
              <a:rPr lang="cs-CZ" b="1" dirty="0"/>
              <a:t>1. </a:t>
            </a:r>
            <a:r>
              <a:rPr lang="cs-CZ" cap="all" dirty="0"/>
              <a:t>PŘEKÁŽKY A ZÁKAZY OBECNĚ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8856984" cy="5832648"/>
          </a:xfrm>
        </p:spPr>
        <p:txBody>
          <a:bodyPr>
            <a:normAutofit fontScale="77500" lnSpcReduction="20000"/>
          </a:bodyPr>
          <a:lstStyle/>
          <a:p>
            <a:pPr marL="288000" indent="-288000"/>
            <a:r>
              <a:rPr lang="cs-CZ" sz="3600" dirty="0">
                <a:latin typeface="Bookman Old Style" panose="02050604050505020204" pitchFamily="18" charset="0"/>
              </a:rPr>
              <a:t>CIC/1917 kán. 1036: </a:t>
            </a:r>
          </a:p>
          <a:p>
            <a:pPr marL="288000" indent="-288000"/>
            <a:r>
              <a:rPr lang="cs-CZ" sz="3600" dirty="0">
                <a:latin typeface="Bookman Old Style" panose="02050604050505020204" pitchFamily="18" charset="0"/>
              </a:rPr>
              <a:t>Překážky bránící </a:t>
            </a:r>
            <a:r>
              <a:rPr lang="cs-CZ" sz="3600" i="1" dirty="0">
                <a:latin typeface="Bookman Old Style" panose="02050604050505020204" pitchFamily="18" charset="0"/>
              </a:rPr>
              <a:t>(</a:t>
            </a:r>
            <a:r>
              <a:rPr lang="cs-CZ" sz="3600" i="1" dirty="0" err="1">
                <a:latin typeface="Bookman Old Style" panose="02050604050505020204" pitchFamily="18" charset="0"/>
              </a:rPr>
              <a:t>impedimenta</a:t>
            </a:r>
            <a:r>
              <a:rPr lang="cs-CZ" sz="3600" i="1" dirty="0">
                <a:latin typeface="Bookman Old Style" panose="02050604050505020204" pitchFamily="18" charset="0"/>
              </a:rPr>
              <a:t> </a:t>
            </a:r>
            <a:r>
              <a:rPr lang="cs-CZ" sz="3600" i="1" dirty="0" err="1">
                <a:latin typeface="Bookman Old Style" panose="02050604050505020204" pitchFamily="18" charset="0"/>
              </a:rPr>
              <a:t>impedimentia</a:t>
            </a:r>
            <a:r>
              <a:rPr lang="cs-CZ" sz="3600" i="1" dirty="0">
                <a:latin typeface="Bookman Old Style" panose="02050604050505020204" pitchFamily="18" charset="0"/>
              </a:rPr>
              <a:t>)</a:t>
            </a:r>
            <a:r>
              <a:rPr lang="cs-CZ" sz="3600" dirty="0">
                <a:latin typeface="Bookman Old Style" panose="02050604050505020204" pitchFamily="18" charset="0"/>
              </a:rPr>
              <a:t> – zákaz uzavření bez sankce neplatnosti</a:t>
            </a:r>
          </a:p>
          <a:p>
            <a:pPr marL="688050" lvl="1" indent="-288000"/>
            <a:r>
              <a:rPr lang="cs-CZ" sz="3200" dirty="0">
                <a:latin typeface="Bookman Old Style" panose="02050604050505020204" pitchFamily="18" charset="0"/>
              </a:rPr>
              <a:t>jednoduché sliby panenství, čistoty, přijetí svěcení a vstupu do kláštera (1058)</a:t>
            </a:r>
          </a:p>
          <a:p>
            <a:pPr marL="688050" lvl="1" indent="-288000"/>
            <a:r>
              <a:rPr lang="cs-CZ" sz="3200" dirty="0">
                <a:latin typeface="Bookman Old Style" panose="02050604050505020204" pitchFamily="18" charset="0"/>
              </a:rPr>
              <a:t>zákonné příbuzenství (z osvojení), pokud je to zakázáno světským právem (1059)</a:t>
            </a:r>
          </a:p>
          <a:p>
            <a:pPr marL="688050" lvl="1" indent="-288000"/>
            <a:r>
              <a:rPr lang="cs-CZ" sz="3200" dirty="0">
                <a:latin typeface="Bookman Old Style" panose="02050604050505020204" pitchFamily="18" charset="0"/>
              </a:rPr>
              <a:t>smíšená manželství (1060)</a:t>
            </a:r>
          </a:p>
          <a:p>
            <a:pPr marL="688050" lvl="1" indent="-288000"/>
            <a:r>
              <a:rPr lang="cs-CZ" sz="3200" dirty="0">
                <a:latin typeface="Bookman Old Style" panose="02050604050505020204" pitchFamily="18" charset="0"/>
              </a:rPr>
              <a:t>manželství s odpadlíkem od katolické víry (1065)</a:t>
            </a:r>
          </a:p>
          <a:p>
            <a:pPr marL="688050" lvl="1" indent="-288000"/>
            <a:r>
              <a:rPr lang="cs-CZ" sz="3200" dirty="0">
                <a:latin typeface="Bookman Old Style" panose="02050604050505020204" pitchFamily="18" charset="0"/>
              </a:rPr>
              <a:t>veřejní hříšníci a stižení nápravným trestem, pokud nepřistoupili ke zpovědi (1066)</a:t>
            </a:r>
          </a:p>
          <a:p>
            <a:pPr marL="288000" indent="-288000"/>
            <a:r>
              <a:rPr lang="cs-CZ" sz="3600" dirty="0">
                <a:latin typeface="Bookman Old Style" panose="02050604050505020204" pitchFamily="18" charset="0"/>
              </a:rPr>
              <a:t>Překážky rušící </a:t>
            </a:r>
            <a:r>
              <a:rPr lang="cs-CZ" sz="3600" i="1" dirty="0">
                <a:latin typeface="Bookman Old Style" panose="02050604050505020204" pitchFamily="18" charset="0"/>
              </a:rPr>
              <a:t>(</a:t>
            </a:r>
            <a:r>
              <a:rPr lang="cs-CZ" sz="3600" i="1" dirty="0" err="1">
                <a:latin typeface="Bookman Old Style" panose="02050604050505020204" pitchFamily="18" charset="0"/>
              </a:rPr>
              <a:t>impedimenta</a:t>
            </a:r>
            <a:r>
              <a:rPr lang="cs-CZ" sz="3600" i="1" dirty="0">
                <a:latin typeface="Bookman Old Style" panose="02050604050505020204" pitchFamily="18" charset="0"/>
              </a:rPr>
              <a:t> </a:t>
            </a:r>
            <a:r>
              <a:rPr lang="cs-CZ" sz="3600" i="1" dirty="0" err="1">
                <a:latin typeface="Bookman Old Style" panose="02050604050505020204" pitchFamily="18" charset="0"/>
              </a:rPr>
              <a:t>dirimentia</a:t>
            </a:r>
            <a:r>
              <a:rPr lang="cs-CZ" sz="3600" i="1" dirty="0">
                <a:latin typeface="Bookman Old Style" panose="02050604050505020204" pitchFamily="18" charset="0"/>
              </a:rPr>
              <a:t>)</a:t>
            </a:r>
            <a:r>
              <a:rPr lang="cs-CZ" sz="3600" dirty="0">
                <a:latin typeface="Bookman Old Style" panose="02050604050505020204" pitchFamily="18" charset="0"/>
              </a:rPr>
              <a:t> – zákaz uzavření + neplatnost</a:t>
            </a:r>
          </a:p>
          <a:p>
            <a:pPr marL="688050" lvl="1" indent="-288000"/>
            <a:r>
              <a:rPr lang="cs-CZ" sz="3200" dirty="0">
                <a:latin typeface="Bookman Old Style" panose="02050604050505020204" pitchFamily="18" charset="0"/>
              </a:rPr>
              <a:t>stejně jako v CIC/1983, kromě jiného vymezení překážky zločinu (1075), afinity (1077) a překážky duchovního příbuzenství (1079)</a:t>
            </a:r>
          </a:p>
          <a:p>
            <a:pPr marL="288000" indent="-288000"/>
            <a:endParaRPr lang="cs-CZ" sz="3600" dirty="0">
              <a:latin typeface="Bookman Old Style" panose="02050604050505020204" pitchFamily="18" charset="0"/>
            </a:endParaRPr>
          </a:p>
          <a:p>
            <a:pPr marL="288000" indent="-288000"/>
            <a:endParaRPr lang="cs-CZ" sz="3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2487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2. </a:t>
            </a:r>
            <a:r>
              <a:rPr lang="cs-CZ" cap="all" dirty="0"/>
              <a:t>ZÁKAZY konkrétně </a:t>
            </a:r>
            <a:r>
              <a:rPr lang="cs-CZ" dirty="0"/>
              <a:t>(</a:t>
            </a:r>
            <a:r>
              <a:rPr lang="cs-CZ" dirty="0" err="1"/>
              <a:t>sam</a:t>
            </a:r>
            <a:r>
              <a:rPr lang="cs-CZ" dirty="0"/>
              <a:t>. soubor)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949280"/>
          </a:xfrm>
        </p:spPr>
        <p:txBody>
          <a:bodyPr>
            <a:normAutofit fontScale="62500" lnSpcReduction="20000"/>
          </a:bodyPr>
          <a:lstStyle/>
          <a:p>
            <a:pPr marL="288000" indent="-288000"/>
            <a:r>
              <a:rPr lang="cs-CZ" sz="3600" dirty="0">
                <a:latin typeface="Bookman Old Style" panose="02050604050505020204" pitchFamily="18" charset="0"/>
              </a:rPr>
              <a:t>zákazy vymezené v kán. 1071</a:t>
            </a:r>
          </a:p>
          <a:p>
            <a:pPr marL="688050" lvl="1" indent="-288000"/>
            <a:r>
              <a:rPr lang="cs-CZ" sz="3200" dirty="0">
                <a:latin typeface="Bookman Old Style" panose="02050604050505020204" pitchFamily="18" charset="0"/>
              </a:rPr>
              <a:t>bezdomí, nelze dle světského práva, přirozené povinnosti, odmítnutí katolické víry, nápravný trest, nezletilí, prostřednictvím zástupce</a:t>
            </a:r>
          </a:p>
          <a:p>
            <a:pPr marL="288000" indent="-288000"/>
            <a:r>
              <a:rPr lang="cs-CZ" sz="3600" dirty="0">
                <a:latin typeface="Bookman Old Style" panose="02050604050505020204" pitchFamily="18" charset="0"/>
              </a:rPr>
              <a:t>zákazy uvedené jinde v CIC</a:t>
            </a:r>
          </a:p>
          <a:p>
            <a:pPr marL="688050" lvl="1" indent="-288000"/>
            <a:r>
              <a:rPr lang="cs-CZ" sz="3200" dirty="0">
                <a:latin typeface="Bookman Old Style" panose="02050604050505020204" pitchFamily="18" charset="0"/>
              </a:rPr>
              <a:t>před dosažením věku stanoveného </a:t>
            </a:r>
            <a:r>
              <a:rPr lang="cs-CZ" sz="3200" dirty="0" err="1">
                <a:latin typeface="Bookman Old Style" panose="02050604050505020204" pitchFamily="18" charset="0"/>
              </a:rPr>
              <a:t>bisk</a:t>
            </a:r>
            <a:r>
              <a:rPr lang="cs-CZ" sz="3200" dirty="0">
                <a:latin typeface="Bookman Old Style" panose="02050604050505020204" pitchFamily="18" charset="0"/>
              </a:rPr>
              <a:t>. konferencí (1083 § 2), pochybnost o pokrevní příbuznosti v přímé linii či 2. stupni boční linie (1091 § 4), podmínka do minulosti nebo přítomnosti (1102 §</a:t>
            </a:r>
            <a:r>
              <a:rPr lang="cs-CZ" dirty="0"/>
              <a:t> </a:t>
            </a:r>
            <a:r>
              <a:rPr lang="cs-CZ" sz="3200" dirty="0">
                <a:latin typeface="Bookman Old Style" panose="02050604050505020204" pitchFamily="18" charset="0"/>
              </a:rPr>
              <a:t>3), bez vyšetření svobodného stavu (1114), v jiném než příslušném kostele (1115), smíšená manželství (1124), katolík a pravoslavný bez souhlasu katolického místního ordináře (1127), tajné uzavření manželství (1130)</a:t>
            </a:r>
          </a:p>
          <a:p>
            <a:pPr marL="288000" indent="-288000"/>
            <a:r>
              <a:rPr lang="cs-CZ" sz="3600" dirty="0">
                <a:latin typeface="Bookman Old Style" panose="02050604050505020204" pitchFamily="18" charset="0"/>
              </a:rPr>
              <a:t>zákazy plynoucí z povahy věci</a:t>
            </a:r>
          </a:p>
          <a:p>
            <a:pPr marL="688050" lvl="1" indent="-288000"/>
            <a:r>
              <a:rPr lang="cs-CZ" sz="3200" dirty="0">
                <a:latin typeface="Bookman Old Style" panose="02050604050505020204" pitchFamily="18" charset="0"/>
              </a:rPr>
              <a:t>novic nebo junior v řeholním institutu, členové sekulárních institutů a společností apoštolského života, nových forem zasvěceného života, zasvěcené panny, vdovy, vdovci a poustevníci, soukromý slib čistoty</a:t>
            </a:r>
          </a:p>
          <a:p>
            <a:pPr marL="288000" indent="-288000"/>
            <a:r>
              <a:rPr lang="cs-CZ" sz="3600" dirty="0">
                <a:latin typeface="Bookman Old Style" panose="02050604050505020204" pitchFamily="18" charset="0"/>
              </a:rPr>
              <a:t>zákazy soudní</a:t>
            </a:r>
          </a:p>
          <a:p>
            <a:pPr marL="688050" lvl="1" indent="-288000"/>
            <a:r>
              <a:rPr lang="cs-CZ" sz="3200" dirty="0">
                <a:latin typeface="Bookman Old Style" panose="02050604050505020204" pitchFamily="18" charset="0"/>
              </a:rPr>
              <a:t>zpravidla v souvislosti s řízením ohledně platnosti manželství, zákaz odstraňuje místní ordinář</a:t>
            </a:r>
          </a:p>
          <a:p>
            <a:pPr marL="288000" indent="-288000"/>
            <a:r>
              <a:rPr lang="cs-CZ" sz="3600" dirty="0">
                <a:latin typeface="Bookman Old Style" panose="02050604050505020204" pitchFamily="18" charset="0"/>
              </a:rPr>
              <a:t>zákazy administrativní</a:t>
            </a:r>
          </a:p>
          <a:p>
            <a:pPr marL="288000" indent="-288000"/>
            <a:endParaRPr lang="cs-CZ" sz="3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817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2.</a:t>
            </a:r>
            <a:r>
              <a:rPr lang="cs-CZ" dirty="0"/>
              <a:t> SMÍŠENÁ MANŽELSTVÍ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688632"/>
          </a:xfrm>
        </p:spPr>
        <p:txBody>
          <a:bodyPr>
            <a:normAutofit fontScale="62500" lnSpcReduction="20000"/>
          </a:bodyPr>
          <a:lstStyle/>
          <a:p>
            <a:pPr marL="288000" indent="-288000"/>
            <a:r>
              <a:rPr lang="cs-CZ" sz="3600" dirty="0">
                <a:latin typeface="Bookman Old Style" panose="02050604050505020204" pitchFamily="18" charset="0"/>
              </a:rPr>
              <a:t>manželství mezi křesťany různého vyznání – v případě, že jeden z nupturientů je katolík, řídí se takový sňatek katolickým kanonickým právem,</a:t>
            </a:r>
          </a:p>
          <a:p>
            <a:pPr marL="288000" indent="-288000"/>
            <a:r>
              <a:rPr lang="cs-CZ" sz="3600" dirty="0">
                <a:latin typeface="Bookman Old Style" panose="02050604050505020204" pitchFamily="18" charset="0"/>
              </a:rPr>
              <a:t>před sňatkem musí být dáno dovolení ordináře, a to za těchto podmínek:</a:t>
            </a:r>
          </a:p>
          <a:p>
            <a:pPr marL="688050" lvl="1" indent="-288000"/>
            <a:r>
              <a:rPr lang="cs-CZ" sz="3200" dirty="0">
                <a:latin typeface="Bookman Old Style" panose="02050604050505020204" pitchFamily="18" charset="0"/>
              </a:rPr>
              <a:t>katolický nupturient prohlásí, že je připraven chránit svou víru, a přislíbí, že se bude dle svých sil snažit o katolický křest a výchovu dětí (formule předepsána biskupskou konferencí),</a:t>
            </a:r>
          </a:p>
          <a:p>
            <a:pPr marL="688050" lvl="1" indent="-288000"/>
            <a:r>
              <a:rPr lang="cs-CZ" sz="3200" dirty="0">
                <a:latin typeface="Bookman Old Style" panose="02050604050505020204" pitchFamily="18" charset="0"/>
              </a:rPr>
              <a:t>nekatolický nupturient musí být o těchto příslibech katolického nupturienta včas informován,</a:t>
            </a:r>
          </a:p>
          <a:p>
            <a:pPr marL="688050" lvl="1" indent="-288000"/>
            <a:r>
              <a:rPr lang="cs-CZ" sz="3200" dirty="0">
                <a:latin typeface="Bookman Old Style" panose="02050604050505020204" pitchFamily="18" charset="0"/>
              </a:rPr>
              <a:t>oba nupturienti budou poučeni o cílech a podstatných vlastnostech manželství a ani jeden z nich je nesmí vylučovat,</a:t>
            </a:r>
          </a:p>
          <a:p>
            <a:pPr marL="288000" lvl="1" indent="-288000">
              <a:buFont typeface="Arial" panose="020B0604020202020204" pitchFamily="34" charset="0"/>
              <a:buChar char="•"/>
            </a:pPr>
            <a:r>
              <a:rPr lang="cs-CZ" sz="3600" dirty="0">
                <a:latin typeface="Bookman Old Style" panose="02050604050505020204" pitchFamily="18" charset="0"/>
              </a:rPr>
              <a:t>manželství má být k platnosti uzavřeno kanonickou formou, od níž může místní ordinář udělit dispens; v případě sňatku katolické strany s pravoslavnou stranou je kanonická forma předepsána pouze k dovolenosti,</a:t>
            </a:r>
          </a:p>
          <a:p>
            <a:pPr marL="288000" lvl="1" indent="-288000">
              <a:buFont typeface="Arial" panose="020B0604020202020204" pitchFamily="34" charset="0"/>
              <a:buChar char="•"/>
            </a:pPr>
            <a:r>
              <a:rPr lang="cs-CZ" sz="3600" dirty="0">
                <a:latin typeface="Bookman Old Style" panose="02050604050505020204" pitchFamily="18" charset="0"/>
              </a:rPr>
              <a:t>je zakázán dvojí náboženský sňatek,</a:t>
            </a:r>
          </a:p>
          <a:p>
            <a:pPr marL="288000" lvl="1" indent="-288000">
              <a:buFont typeface="Arial" panose="020B0604020202020204" pitchFamily="34" charset="0"/>
              <a:buChar char="•"/>
            </a:pPr>
            <a:r>
              <a:rPr lang="cs-CZ" sz="3600" dirty="0">
                <a:latin typeface="Bookman Old Style" panose="02050604050505020204" pitchFamily="18" charset="0"/>
              </a:rPr>
              <a:t>ordináři a duchovní pastýři mají poskytovat oběma partnerům žijícím ve smíšeném manželství duchovní pomoc.</a:t>
            </a:r>
          </a:p>
          <a:p>
            <a:pPr marL="288000" lvl="1" indent="-288000">
              <a:buFont typeface="Arial" panose="020B0604020202020204" pitchFamily="34" charset="0"/>
              <a:buChar char="•"/>
            </a:pPr>
            <a:endParaRPr lang="cs-CZ" sz="3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841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640960" cy="1584176"/>
          </a:xfrm>
        </p:spPr>
        <p:txBody>
          <a:bodyPr>
            <a:normAutofit/>
          </a:bodyPr>
          <a:lstStyle/>
          <a:p>
            <a:r>
              <a:rPr lang="cs-CZ" b="1" dirty="0"/>
              <a:t>3. </a:t>
            </a:r>
            <a:r>
              <a:rPr lang="cs-CZ" cap="all" dirty="0"/>
              <a:t>ZNEPLATŇUJÍCÍ PŘEKÁŽKY OBECNĚ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556792"/>
            <a:ext cx="8640960" cy="5184576"/>
          </a:xfrm>
        </p:spPr>
        <p:txBody>
          <a:bodyPr>
            <a:normAutofit lnSpcReduction="10000"/>
          </a:bodyPr>
          <a:lstStyle/>
          <a:p>
            <a:pPr marL="288000" indent="-288000"/>
            <a:r>
              <a:rPr lang="cs-CZ" sz="3600" dirty="0">
                <a:latin typeface="Bookman Old Style" panose="02050604050505020204" pitchFamily="18" charset="0"/>
              </a:rPr>
              <a:t>dispens i dovolení obvykle uděluje místní </a:t>
            </a:r>
            <a:r>
              <a:rPr lang="cs-CZ" sz="3600" b="1" dirty="0">
                <a:latin typeface="Bookman Old Style" panose="02050604050505020204" pitchFamily="18" charset="0"/>
              </a:rPr>
              <a:t>ordinář</a:t>
            </a:r>
            <a:r>
              <a:rPr lang="cs-CZ" sz="3600" dirty="0">
                <a:latin typeface="Bookman Old Style" panose="02050604050505020204" pitchFamily="18" charset="0"/>
              </a:rPr>
              <a:t> nupturientů</a:t>
            </a:r>
          </a:p>
          <a:p>
            <a:pPr marL="288000" indent="-288000"/>
            <a:r>
              <a:rPr lang="cs-CZ" sz="3600" dirty="0">
                <a:latin typeface="Bookman Old Style" panose="02050604050505020204" pitchFamily="18" charset="0"/>
              </a:rPr>
              <a:t>Není možné dispenzovat překážky práva božského a přirozeného</a:t>
            </a:r>
          </a:p>
          <a:p>
            <a:pPr marL="288000" indent="-288000"/>
            <a:r>
              <a:rPr lang="cs-CZ" sz="3600" dirty="0">
                <a:latin typeface="Bookman Old Style" panose="02050604050505020204" pitchFamily="18" charset="0"/>
              </a:rPr>
              <a:t>U </a:t>
            </a:r>
            <a:r>
              <a:rPr lang="cs-CZ" sz="3600" b="1" dirty="0">
                <a:latin typeface="Bookman Old Style" panose="02050604050505020204" pitchFamily="18" charset="0"/>
              </a:rPr>
              <a:t>některých překážek </a:t>
            </a:r>
            <a:r>
              <a:rPr lang="cs-CZ" sz="3600" dirty="0">
                <a:latin typeface="Bookman Old Style" panose="02050604050505020204" pitchFamily="18" charset="0"/>
              </a:rPr>
              <a:t>je dispens vyhrazena v řádné situaci </a:t>
            </a:r>
            <a:r>
              <a:rPr lang="cs-CZ" sz="3600" b="1" dirty="0">
                <a:latin typeface="Bookman Old Style" panose="02050604050505020204" pitchFamily="18" charset="0"/>
              </a:rPr>
              <a:t>Apoštolskému stolci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sz="2800" i="1" dirty="0">
                <a:latin typeface="Bookman Old Style" panose="02050604050505020204" pitchFamily="18" charset="0"/>
              </a:rPr>
              <a:t>Viz též přehled v samostatné tabulce na konci této prezentace.</a:t>
            </a:r>
          </a:p>
        </p:txBody>
      </p:sp>
    </p:spTree>
    <p:extLst>
      <p:ext uri="{BB962C8B-B14F-4D97-AF65-F5344CB8AC3E}">
        <p14:creationId xmlns:p14="http://schemas.microsoft.com/office/powerpoint/2010/main" val="41983469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936104"/>
          </a:xfrm>
        </p:spPr>
        <p:txBody>
          <a:bodyPr>
            <a:normAutofit/>
          </a:bodyPr>
          <a:lstStyle/>
          <a:p>
            <a:r>
              <a:rPr lang="cs-CZ" b="1" dirty="0"/>
              <a:t>3. </a:t>
            </a:r>
            <a:r>
              <a:rPr lang="cs-CZ" cap="all" dirty="0"/>
              <a:t>ZNEPLATŇUJÍCÍ PŘEKÁŽKY OBECNĚ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268760"/>
            <a:ext cx="8712968" cy="540060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cs-CZ" sz="4600" b="1" dirty="0"/>
              <a:t>Kán. 1075 – </a:t>
            </a:r>
            <a:r>
              <a:rPr lang="cs-CZ" sz="4600" dirty="0"/>
              <a:t>§ 1. Pouze nejvyšší církevní autorita může závazně prohlašovat, kdy božské právo manželství zakazuje nebo stanoví jeho neplatnost.</a:t>
            </a:r>
          </a:p>
          <a:p>
            <a:pPr marL="0" indent="0">
              <a:buNone/>
            </a:pPr>
            <a:r>
              <a:rPr lang="cs-CZ" sz="4600" dirty="0"/>
              <a:t>§ 2. Pouze nejvyšší církevní autorita má rovněž právo stanovit pro pokřtěné další překážky.</a:t>
            </a:r>
          </a:p>
          <a:p>
            <a:r>
              <a:rPr lang="cs-CZ" sz="3600" i="1" dirty="0">
                <a:latin typeface="Bookman Old Style" panose="02050604050505020204" pitchFamily="18" charset="0"/>
              </a:rPr>
              <a:t>CCEO kán. 792: Partikulární právo církve sui iuris může stanovit vylučující překážky jen z velmi vážného důvodu a po poradě s eparchiálními biskupy dalších církví sui iuris, kterých se to týká, a po projednání s Apoštolským stolcem; žádná nižší autorita nemůže stanovit vylučující překážky.</a:t>
            </a:r>
          </a:p>
          <a:p>
            <a:pPr marL="0" indent="0">
              <a:buNone/>
            </a:pPr>
            <a:r>
              <a:rPr lang="cs-CZ" sz="4600" b="1" dirty="0"/>
              <a:t>Kán. 1078 – </a:t>
            </a:r>
            <a:r>
              <a:rPr lang="cs-CZ" sz="4600" dirty="0"/>
              <a:t>§ 1. Místní ordinář může dispenzovat své podřízené, ať se zdržují kdekoliv, a všechny, kteří se zdržují na jeho území, ode všech překážek církevního práva, kromě těch, od nichž je dispenz vyhrazena Apoštolskému stolci.</a:t>
            </a:r>
          </a:p>
          <a:p>
            <a:pPr marL="0" indent="0">
              <a:buNone/>
            </a:pPr>
            <a:r>
              <a:rPr lang="cs-CZ" sz="4600" dirty="0"/>
              <a:t>§ 2. Apoštolskému stolci jsou vyhrazeny dispenze:</a:t>
            </a:r>
          </a:p>
          <a:p>
            <a:r>
              <a:rPr lang="cs-CZ" sz="4600" dirty="0"/>
              <a:t>1° od překážky svátosti svěcení nebo trvalého veřejného slibu čistoty v</a:t>
            </a:r>
            <a:r>
              <a:rPr lang="cs-CZ" dirty="0"/>
              <a:t> </a:t>
            </a:r>
            <a:r>
              <a:rPr lang="cs-CZ" sz="4600" dirty="0"/>
              <a:t>řeholním institutu papežského práva,</a:t>
            </a:r>
          </a:p>
          <a:p>
            <a:r>
              <a:rPr lang="cs-CZ" sz="4600" dirty="0"/>
              <a:t>2° od překážky zločinu, uvedené v kán. 1090.</a:t>
            </a:r>
          </a:p>
          <a:p>
            <a:pPr marL="0" indent="0">
              <a:buNone/>
            </a:pPr>
            <a:r>
              <a:rPr lang="cs-CZ" sz="4600" dirty="0"/>
              <a:t>§ 3. Nikdy nelze dispenzovat od překážky pokrevního příbuzenství v přímé linii nebo ve druhém stupni boční linie.</a:t>
            </a:r>
          </a:p>
        </p:txBody>
      </p:sp>
    </p:spTree>
    <p:extLst>
      <p:ext uri="{BB962C8B-B14F-4D97-AF65-F5344CB8AC3E}">
        <p14:creationId xmlns:p14="http://schemas.microsoft.com/office/powerpoint/2010/main" val="2134143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70912"/>
            <a:ext cx="8928992" cy="909816"/>
          </a:xfrm>
        </p:spPr>
        <p:txBody>
          <a:bodyPr>
            <a:normAutofit/>
          </a:bodyPr>
          <a:lstStyle/>
          <a:p>
            <a:r>
              <a:rPr lang="cs-CZ" b="1" dirty="0"/>
              <a:t>3. </a:t>
            </a:r>
            <a:r>
              <a:rPr lang="cs-CZ" cap="all" dirty="0"/>
              <a:t>ZNEPLATŇUJÍCÍ PŘEKÁŽKY OBECNĚ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640960" cy="5472608"/>
          </a:xfrm>
        </p:spPr>
        <p:txBody>
          <a:bodyPr>
            <a:normAutofit fontScale="70000" lnSpcReduction="20000"/>
          </a:bodyPr>
          <a:lstStyle/>
          <a:p>
            <a:r>
              <a:rPr lang="cs-CZ" sz="3400" b="1" dirty="0"/>
              <a:t>Kán. 1079 – </a:t>
            </a:r>
            <a:r>
              <a:rPr lang="cs-CZ" sz="3400" dirty="0"/>
              <a:t>§ 1. </a:t>
            </a:r>
            <a:r>
              <a:rPr lang="cs-CZ" sz="3400" b="1" dirty="0"/>
              <a:t>V nebezpečí smrti </a:t>
            </a:r>
            <a:r>
              <a:rPr lang="cs-CZ" sz="3400" dirty="0"/>
              <a:t>může místní ordinář svým podřízeným, kdekoli se nacházejí, a všem ostatním nacházejícím se na jeho území, udělit dispenz jak od formy uzavření manželství, tak od všech jednotlivých překážek církevního práva, ať veřejných nebo tajných, s výjimkou překážky kněžského svěcení.</a:t>
            </a:r>
          </a:p>
          <a:p>
            <a:r>
              <a:rPr lang="cs-CZ" sz="3400" dirty="0"/>
              <a:t>§ 2. Za stejných okolností, jak jsou uvedeny v § 1, ale jen v případech, kdy se nelze obrátit na místního ordináře, má totéž oprávnění dispenzovat farář, řádně pověřený kněz a kněz nebo jáhen, který je přítomen při uzavírání manželství podle ustanovení kán. 1116 § 2.</a:t>
            </a:r>
          </a:p>
          <a:p>
            <a:r>
              <a:rPr lang="cs-CZ" sz="3400" dirty="0"/>
              <a:t>§ 3. V nebezpečí smrti je zpovědník oprávněn dispenzovat od tajných překážek pro vnitřní obor, a to při udílení svátosti pokání nebo mimo ně.</a:t>
            </a:r>
          </a:p>
          <a:p>
            <a:r>
              <a:rPr lang="cs-CZ" sz="3400" dirty="0"/>
              <a:t>§ 4. Nemožností obrátit se na místního ordináře v případě uvedeném v § 2 se rozumí situace, kdy by tak bylo možné učinit jen telegraficky nebo telefonicky.</a:t>
            </a:r>
          </a:p>
          <a:p>
            <a:pPr marL="0" indent="0">
              <a:buNone/>
            </a:pPr>
            <a:r>
              <a:rPr lang="cs-CZ" sz="3600" dirty="0">
                <a:latin typeface="Bookman Old Style" panose="02050604050505020204" pitchFamily="18" charset="0"/>
              </a:rPr>
              <a:t>Jedná se o stav </a:t>
            </a:r>
            <a:r>
              <a:rPr lang="cs-CZ" sz="3600" i="1" dirty="0" err="1">
                <a:latin typeface="Bookman Old Style" panose="02050604050505020204" pitchFamily="18" charset="0"/>
              </a:rPr>
              <a:t>periculum</a:t>
            </a:r>
            <a:r>
              <a:rPr lang="cs-CZ" sz="3600" i="1" dirty="0">
                <a:latin typeface="Bookman Old Style" panose="02050604050505020204" pitchFamily="18" charset="0"/>
              </a:rPr>
              <a:t> </a:t>
            </a:r>
            <a:r>
              <a:rPr lang="cs-CZ" sz="3600" i="1" dirty="0" err="1">
                <a:latin typeface="Bookman Old Style" panose="02050604050505020204" pitchFamily="18" charset="0"/>
              </a:rPr>
              <a:t>mortis</a:t>
            </a:r>
            <a:r>
              <a:rPr lang="cs-CZ" sz="3600" i="1" dirty="0">
                <a:latin typeface="Bookman Old Style" panose="02050604050505020204" pitchFamily="18" charset="0"/>
              </a:rPr>
              <a:t>.</a:t>
            </a:r>
            <a:endParaRPr lang="cs-CZ" sz="3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758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08112"/>
          </a:xfrm>
        </p:spPr>
        <p:txBody>
          <a:bodyPr>
            <a:normAutofit/>
          </a:bodyPr>
          <a:lstStyle/>
          <a:p>
            <a:r>
              <a:rPr lang="cs-CZ" b="1" dirty="0"/>
              <a:t>3. </a:t>
            </a:r>
            <a:r>
              <a:rPr lang="cs-CZ" cap="all" dirty="0"/>
              <a:t>ZNEPLATŇUJÍCÍ PŘEKÁŽKY OBECNĚ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24744"/>
            <a:ext cx="8640960" cy="5472608"/>
          </a:xfrm>
        </p:spPr>
        <p:txBody>
          <a:bodyPr>
            <a:normAutofit fontScale="77500" lnSpcReduction="20000"/>
          </a:bodyPr>
          <a:lstStyle/>
          <a:p>
            <a:r>
              <a:rPr lang="cs-CZ" b="1" dirty="0"/>
              <a:t>Kán. 1080 – </a:t>
            </a:r>
            <a:r>
              <a:rPr lang="cs-CZ" dirty="0"/>
              <a:t>§ 1. Pokud se překážka odhalí, až </a:t>
            </a:r>
            <a:r>
              <a:rPr lang="cs-CZ" b="1" dirty="0"/>
              <a:t>když je všechno připraveno ke sňatku</a:t>
            </a:r>
            <a:r>
              <a:rPr lang="cs-CZ" dirty="0"/>
              <a:t> a sňatek nelze bez důvodného nebezpečí velké škody odložit do obdržení dispenze od příslušné autority, má oprávnění dispenzovat ode všech překážek, kromě uvedených v kán. 1078 § 2 odst. 1, místní ordinář, a pokud je případ tajný, všichni uvedení v kán. 1079 §2 a 3, při zachování tam uvedených podmínek.</a:t>
            </a:r>
          </a:p>
          <a:p>
            <a:r>
              <a:rPr lang="cs-CZ" dirty="0"/>
              <a:t>§ 2. Toto oprávnění se vztahuje také na zplatnění manželství, hrozí-li totéž nebezpečí z prodlení a nezbývá čas se obrátit na Apoštolský stolec nebo na místního ordináře, pokud se to týká překážek, od nichž ordinář může dispenzovat.</a:t>
            </a:r>
          </a:p>
          <a:p>
            <a:r>
              <a:rPr lang="cs-CZ" b="1" dirty="0"/>
              <a:t>Kán. 1081 – </a:t>
            </a:r>
            <a:r>
              <a:rPr lang="cs-CZ" dirty="0"/>
              <a:t>Farář nebo kněz nebo jáhen, o nichž kán. 1079 § 2, ihned oznámí ordináři místa udělení dispenze pro vnější obor; tato se zaznamená v knize oddaných.</a:t>
            </a:r>
          </a:p>
          <a:p>
            <a:pPr marL="0" indent="0">
              <a:buNone/>
            </a:pPr>
            <a:r>
              <a:rPr lang="cs-CZ" sz="3600" dirty="0">
                <a:latin typeface="Bookman Old Style" panose="02050604050505020204" pitchFamily="18" charset="0"/>
              </a:rPr>
              <a:t>Jedná se o stav </a:t>
            </a:r>
            <a:r>
              <a:rPr lang="cs-CZ" sz="3600" i="1" dirty="0" err="1">
                <a:latin typeface="Bookman Old Style" panose="02050604050505020204" pitchFamily="18" charset="0"/>
              </a:rPr>
              <a:t>periculum</a:t>
            </a:r>
            <a:r>
              <a:rPr lang="cs-CZ" sz="3600" i="1" dirty="0">
                <a:latin typeface="Bookman Old Style" panose="02050604050505020204" pitchFamily="18" charset="0"/>
              </a:rPr>
              <a:t> in mora.</a:t>
            </a:r>
            <a:endParaRPr lang="cs-CZ" sz="36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574001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1941</TotalTime>
  <Words>3487</Words>
  <Application>Microsoft Office PowerPoint</Application>
  <PresentationFormat>Předvádění na obrazovce (4:3)</PresentationFormat>
  <Paragraphs>300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3" baseType="lpstr">
      <vt:lpstr>Arial</vt:lpstr>
      <vt:lpstr>Book Antiqua</vt:lpstr>
      <vt:lpstr>Bookman Old Style</vt:lpstr>
      <vt:lpstr>Calibri</vt:lpstr>
      <vt:lpstr>Times New Roman</vt:lpstr>
      <vt:lpstr>Motiv systému Office</vt:lpstr>
      <vt:lpstr>Zákazy a překážky manželství v katolické církvi</vt:lpstr>
      <vt:lpstr>1. PŘEKÁŽKY A ZÁKAZY OBECNĚ</vt:lpstr>
      <vt:lpstr>1. PŘEKÁŽKY A ZÁKAZY OBECNĚ</vt:lpstr>
      <vt:lpstr>2. ZÁKAZY konkrétně (sam. soubor)</vt:lpstr>
      <vt:lpstr>2. SMÍŠENÁ MANŽELSTVÍ</vt:lpstr>
      <vt:lpstr>3. ZNEPLATŇUJÍCÍ PŘEKÁŽKY OBECNĚ</vt:lpstr>
      <vt:lpstr>3. ZNEPLATŇUJÍCÍ PŘEKÁŽKY OBECNĚ</vt:lpstr>
      <vt:lpstr>3. ZNEPLATŇUJÍCÍ PŘEKÁŽKY OBECNĚ</vt:lpstr>
      <vt:lpstr>3. ZNEPLATŇUJÍCÍ PŘEKÁŽKY OBECNĚ</vt:lpstr>
      <vt:lpstr>Prezentace aplikace PowerPoint</vt:lpstr>
      <vt:lpstr>4. ZNEPLATŇUJÍCÍ PŘEKÁŽKY JEDNOTLIVĚ</vt:lpstr>
      <vt:lpstr>4. ZNEPLATŇUJÍCÍ PŘEKÁŽKY JEDNOTLIVĚ</vt:lpstr>
      <vt:lpstr>4. ZNEPLATŇUJÍCÍ PŘEKÁŽKY JEDNOTLIVĚ</vt:lpstr>
      <vt:lpstr>4. ZNEPLATŇUJÍCÍ PŘEKÁŽKY JEDNOTLIVĚ</vt:lpstr>
      <vt:lpstr>Doplňující exkurs</vt:lpstr>
      <vt:lpstr>4. ZNEPLATŇUJÍCÍ PŘEKÁŽKY JEDNOTLIVĚ</vt:lpstr>
      <vt:lpstr>4. ZNEPLATŇUJÍCÍ PŘEKÁŽKY JEDNOTLIVĚ</vt:lpstr>
      <vt:lpstr>4. ZNEPLATŇUJÍCÍ PŘEKÁŽKY JEDNOTLIVĚ</vt:lpstr>
      <vt:lpstr>4. ZNEPLATŇUJÍCÍ PŘEKÁŽKY JEDNOTLIVĚ</vt:lpstr>
      <vt:lpstr>4. ZNEPLATŇUJÍCÍ PŘEKÁŽKY JEDNOTLIVĚ</vt:lpstr>
      <vt:lpstr>4. ZNEPLATŇUJÍCÍ PŘEKÁŽKY JEDNOTLIVĚ</vt:lpstr>
      <vt:lpstr>4. ZNEPLATŇUJÍCÍ PŘEKÁŽKY JEDNOTLIVĚ</vt:lpstr>
      <vt:lpstr>4. ZNEPLATŇUJÍCÍ PŘEKÁŽKY JEDNOTLIVĚ</vt:lpstr>
      <vt:lpstr>4. ZNEPLATŇUJÍCÍ PŘEKÁŽKY JEDNOTLIVĚ</vt:lpstr>
      <vt:lpstr>4. ZNEPLATŇUJÍCÍ PŘEKÁŽKY JEDNOTLIVĚ</vt:lpstr>
      <vt:lpstr>Shrnutí</vt:lpstr>
      <vt:lpstr>Prezentace aplikace PowerPoint</vt:lpstr>
    </vt:vector>
  </TitlesOfParts>
  <Company>CMTF UP OLomouc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České konfesní právo (pokračování)</dc:title>
  <dc:creator>Damian Němec</dc:creator>
  <cp:lastModifiedBy>Nemec Damian</cp:lastModifiedBy>
  <cp:revision>162</cp:revision>
  <dcterms:created xsi:type="dcterms:W3CDTF">2012-12-14T22:01:05Z</dcterms:created>
  <dcterms:modified xsi:type="dcterms:W3CDTF">2023-03-18T16:24:46Z</dcterms:modified>
</cp:coreProperties>
</file>