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8"/>
  </p:notesMasterIdLst>
  <p:handoutMasterIdLst>
    <p:handoutMasterId r:id="rId29"/>
  </p:handoutMasterIdLst>
  <p:sldIdLst>
    <p:sldId id="256" r:id="rId2"/>
    <p:sldId id="317" r:id="rId3"/>
    <p:sldId id="488" r:id="rId4"/>
    <p:sldId id="446" r:id="rId5"/>
    <p:sldId id="447" r:id="rId6"/>
    <p:sldId id="448" r:id="rId7"/>
    <p:sldId id="450" r:id="rId8"/>
    <p:sldId id="451" r:id="rId9"/>
    <p:sldId id="452" r:id="rId10"/>
    <p:sldId id="453" r:id="rId11"/>
    <p:sldId id="454" r:id="rId12"/>
    <p:sldId id="455" r:id="rId13"/>
    <p:sldId id="456" r:id="rId14"/>
    <p:sldId id="457" r:id="rId15"/>
    <p:sldId id="458" r:id="rId16"/>
    <p:sldId id="459" r:id="rId17"/>
    <p:sldId id="460" r:id="rId18"/>
    <p:sldId id="461" r:id="rId19"/>
    <p:sldId id="469" r:id="rId20"/>
    <p:sldId id="470" r:id="rId21"/>
    <p:sldId id="471" r:id="rId22"/>
    <p:sldId id="481" r:id="rId23"/>
    <p:sldId id="482" r:id="rId24"/>
    <p:sldId id="483" r:id="rId25"/>
    <p:sldId id="486" r:id="rId26"/>
    <p:sldId id="431" r:id="rId2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5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4000" y="414000"/>
            <a:ext cx="2350800" cy="6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4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5" y="6127200"/>
            <a:ext cx="1134417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59957" y="2477312"/>
            <a:ext cx="5672086" cy="1620000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7784FCF-CA63-43D5-9F7A-283B5FF3D2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657C0906-8176-4053-9581-FB903F818F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8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4000" y="414000"/>
            <a:ext cx="2350800" cy="6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9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7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1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mailto:hadas@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otaceeu.cz/cs/evropske-fondy-v-cr/kohezni-politika-po-roce-2020/metodicke-dokumenty/metodicke-dokumenty-v-gesci-mmr-cr/metodicky-pokyn-pro-oblast-zadavani-zakazek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veřejných zakázek – dotované VZ 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8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Dotované veřejné zakázky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>
                <a:solidFill>
                  <a:prstClr val="black"/>
                </a:solidFill>
              </a:rPr>
              <a:t>Způsoby zahájení výběrového řízení:</a:t>
            </a:r>
          </a:p>
          <a:p>
            <a:pPr lvl="1"/>
            <a:r>
              <a:rPr lang="cs-CZ" dirty="0">
                <a:solidFill>
                  <a:prstClr val="black"/>
                </a:solidFill>
              </a:rPr>
              <a:t>Otevřená výzva</a:t>
            </a:r>
          </a:p>
          <a:p>
            <a:pPr lvl="1"/>
            <a:r>
              <a:rPr lang="cs-CZ" dirty="0">
                <a:solidFill>
                  <a:prstClr val="black"/>
                </a:solidFill>
              </a:rPr>
              <a:t>Uzavřená výzva (pouze zakázky malého rozsahu</a:t>
            </a:r>
            <a:r>
              <a:rPr lang="cs-CZ" dirty="0" smtClean="0">
                <a:solidFill>
                  <a:prstClr val="black"/>
                </a:solidFill>
              </a:rPr>
              <a:t>)</a:t>
            </a:r>
            <a:endParaRPr lang="cs-CZ" dirty="0">
              <a:solidFill>
                <a:prstClr val="black"/>
              </a:solidFill>
            </a:endParaRPr>
          </a:p>
          <a:p>
            <a:r>
              <a:rPr lang="cs-CZ" dirty="0" smtClean="0">
                <a:solidFill>
                  <a:prstClr val="black"/>
                </a:solidFill>
              </a:rPr>
              <a:t>Dříve různá zpřísnění </a:t>
            </a:r>
            <a:r>
              <a:rPr lang="cs-CZ" dirty="0">
                <a:solidFill>
                  <a:prstClr val="black"/>
                </a:solidFill>
              </a:rPr>
              <a:t>oproti MP u některých OP:</a:t>
            </a:r>
          </a:p>
          <a:p>
            <a:pPr lvl="1"/>
            <a:r>
              <a:rPr lang="cs-CZ" dirty="0">
                <a:solidFill>
                  <a:prstClr val="black"/>
                </a:solidFill>
              </a:rPr>
              <a:t>OP PIK: VŘ pro zakázku malého rozsahu nelze zahájit uzavřenou výzvou</a:t>
            </a:r>
          </a:p>
          <a:p>
            <a:pPr lvl="1"/>
            <a:r>
              <a:rPr lang="cs-CZ" dirty="0">
                <a:solidFill>
                  <a:prstClr val="black"/>
                </a:solidFill>
              </a:rPr>
              <a:t>OPŽP: V rámci uzavřené výzvy musí veřejný zadavatel tuto výzvu uveřejnit na profilu (?)</a:t>
            </a:r>
          </a:p>
          <a:p>
            <a:pPr lvl="1"/>
            <a:r>
              <a:rPr lang="cs-CZ" dirty="0">
                <a:solidFill>
                  <a:prstClr val="black"/>
                </a:solidFill>
              </a:rPr>
              <a:t>PRV: V uzavřené výzvě vyzývá zadavatel písemnou výzvou nejméně 3 zájemce k podání nabídky. ...Zadavatel vybírá dodavatele z minimálně tří obdržených nabídek...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218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Dotované veřejné zakázky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>
                <a:solidFill>
                  <a:prstClr val="black"/>
                </a:solidFill>
              </a:rPr>
              <a:t>Stanovení finančních oprav</a:t>
            </a:r>
          </a:p>
          <a:p>
            <a:pPr lvl="0"/>
            <a:r>
              <a:rPr lang="cs-CZ" sz="2400" dirty="0">
                <a:solidFill>
                  <a:prstClr val="black"/>
                </a:solidFill>
              </a:rPr>
              <a:t>Rozhodnutí Evropské komise C(2013) 9527 (tzv. COCOF)</a:t>
            </a:r>
          </a:p>
          <a:p>
            <a:pPr lvl="0"/>
            <a:r>
              <a:rPr lang="cs-CZ" sz="2400" dirty="0">
                <a:solidFill>
                  <a:prstClr val="black"/>
                </a:solidFill>
              </a:rPr>
              <a:t>Zohlednit závažnost porušení pravidel a zásadu přiměřenosti</a:t>
            </a:r>
          </a:p>
          <a:p>
            <a:pPr lvl="0"/>
            <a:r>
              <a:rPr lang="cs-CZ" sz="2400" dirty="0">
                <a:solidFill>
                  <a:prstClr val="black"/>
                </a:solidFill>
              </a:rPr>
              <a:t>Porušení formální povahy bez finanční opravy</a:t>
            </a:r>
          </a:p>
          <a:p>
            <a:pPr lvl="0"/>
            <a:r>
              <a:rPr lang="cs-CZ" sz="2400" dirty="0">
                <a:solidFill>
                  <a:prstClr val="black"/>
                </a:solidFill>
              </a:rPr>
              <a:t>Nejzávažnější porušení (až 100 % hodnoty zakázky):</a:t>
            </a:r>
          </a:p>
          <a:p>
            <a:pPr lvl="1"/>
            <a:r>
              <a:rPr lang="cs-CZ" dirty="0">
                <a:solidFill>
                  <a:prstClr val="black"/>
                </a:solidFill>
              </a:rPr>
              <a:t>Zakázka zadána bez uveřejnění či odeslání oznámení</a:t>
            </a:r>
          </a:p>
          <a:p>
            <a:pPr lvl="1"/>
            <a:r>
              <a:rPr lang="cs-CZ" dirty="0">
                <a:solidFill>
                  <a:prstClr val="black"/>
                </a:solidFill>
              </a:rPr>
              <a:t>Umělé rozdělení předmětu zakázky pod limity stanovené MP</a:t>
            </a:r>
          </a:p>
          <a:p>
            <a:pPr lvl="1"/>
            <a:r>
              <a:rPr lang="cs-CZ" dirty="0">
                <a:solidFill>
                  <a:prstClr val="black"/>
                </a:solidFill>
              </a:rPr>
              <a:t>Při zadání zakázky nastal střet zájmů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9148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Postupy kontrolních orgánů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může kontrolovat zadání VZ v rámci projektu</a:t>
            </a:r>
          </a:p>
          <a:p>
            <a:pPr lvl="1"/>
            <a:r>
              <a:rPr lang="cs-CZ" dirty="0"/>
              <a:t>ŘO</a:t>
            </a:r>
          </a:p>
          <a:p>
            <a:pPr lvl="1"/>
            <a:r>
              <a:rPr lang="cs-CZ" dirty="0"/>
              <a:t>AO MF</a:t>
            </a:r>
          </a:p>
          <a:p>
            <a:pPr lvl="1"/>
            <a:r>
              <a:rPr lang="cs-CZ" dirty="0"/>
              <a:t>NKÚ</a:t>
            </a:r>
          </a:p>
          <a:p>
            <a:pPr lvl="1"/>
            <a:r>
              <a:rPr lang="cs-CZ" dirty="0"/>
              <a:t>ÚOHS</a:t>
            </a:r>
          </a:p>
          <a:p>
            <a:pPr lvl="1"/>
            <a:r>
              <a:rPr lang="cs-CZ" dirty="0"/>
              <a:t>FÚ</a:t>
            </a:r>
          </a:p>
          <a:p>
            <a:pPr lvl="1"/>
            <a:r>
              <a:rPr lang="cs-CZ" dirty="0"/>
              <a:t>EÚD</a:t>
            </a:r>
          </a:p>
          <a:p>
            <a:pPr lvl="1"/>
            <a:r>
              <a:rPr lang="cs-CZ" dirty="0"/>
              <a:t>OLAF</a:t>
            </a:r>
          </a:p>
          <a:p>
            <a:r>
              <a:rPr lang="cs-CZ" dirty="0"/>
              <a:t>Výsledky kontrol se mohou podstatně </a:t>
            </a:r>
            <a:r>
              <a:rPr lang="cs-CZ" dirty="0" smtClean="0"/>
              <a:t>lišit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8355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756830"/>
            <a:ext cx="9385477" cy="465301"/>
          </a:xfrm>
        </p:spPr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Postupy </a:t>
            </a:r>
            <a:r>
              <a:rPr lang="cs-CZ" dirty="0" smtClean="0">
                <a:solidFill>
                  <a:srgbClr val="0000DC"/>
                </a:solidFill>
              </a:rPr>
              <a:t>kontrolních orgánů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1" y="1521069"/>
            <a:ext cx="10560530" cy="4475285"/>
          </a:xfrm>
        </p:spPr>
        <p:txBody>
          <a:bodyPr/>
          <a:lstStyle/>
          <a:p>
            <a:pPr lvl="0"/>
            <a:r>
              <a:rPr lang="cs-CZ" dirty="0">
                <a:solidFill>
                  <a:prstClr val="black"/>
                </a:solidFill>
              </a:rPr>
              <a:t>Co tvoří předmět jedné VZ? </a:t>
            </a:r>
          </a:p>
          <a:p>
            <a:pPr lvl="0"/>
            <a:r>
              <a:rPr lang="cs-CZ" dirty="0">
                <a:solidFill>
                  <a:prstClr val="black"/>
                </a:solidFill>
              </a:rPr>
              <a:t>Odpověď v ZZVZ nenalezneme</a:t>
            </a:r>
          </a:p>
          <a:p>
            <a:pPr lvl="0"/>
            <a:r>
              <a:rPr lang="cs-CZ" dirty="0">
                <a:solidFill>
                  <a:prstClr val="black"/>
                </a:solidFill>
              </a:rPr>
              <a:t>Věcná, místní a časová souvislost plnění, popř. funkční celek</a:t>
            </a:r>
          </a:p>
          <a:p>
            <a:r>
              <a:rPr lang="cs-CZ" dirty="0">
                <a:solidFill>
                  <a:prstClr val="black"/>
                </a:solidFill>
              </a:rPr>
              <a:t>Kontrolní orgány mají často odlišný pohled, než příjemce</a:t>
            </a:r>
          </a:p>
          <a:p>
            <a:pPr marL="0" indent="0">
              <a:buNone/>
            </a:pP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8994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1" y="756830"/>
            <a:ext cx="9385476" cy="482885"/>
          </a:xfrm>
        </p:spPr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Postupy kontrolních orgánů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459523"/>
            <a:ext cx="10921015" cy="4545623"/>
          </a:xfrm>
        </p:spPr>
        <p:txBody>
          <a:bodyPr/>
          <a:lstStyle/>
          <a:p>
            <a:r>
              <a:rPr lang="cs-CZ" sz="2400" dirty="0">
                <a:solidFill>
                  <a:prstClr val="black"/>
                </a:solidFill>
              </a:rPr>
              <a:t>Projekt OPVK:</a:t>
            </a:r>
          </a:p>
          <a:p>
            <a:pPr lvl="1"/>
            <a:r>
              <a:rPr lang="cs-CZ" sz="1800" dirty="0">
                <a:solidFill>
                  <a:prstClr val="black"/>
                </a:solidFill>
              </a:rPr>
              <a:t>Pořízena různá plnění za méně než 200 tis. Kč</a:t>
            </a:r>
          </a:p>
          <a:p>
            <a:pPr lvl="1"/>
            <a:r>
              <a:rPr lang="cs-CZ" sz="1800" dirty="0">
                <a:solidFill>
                  <a:prstClr val="black"/>
                </a:solidFill>
              </a:rPr>
              <a:t>Email ŘO: „Žádost o platbu a celková výše dotace je Vám krácena o nezpůsobilé výdaje: baterie do NTB, specializovaný SW a datové úložiště. Porušení Příručky, kap. Dělení zakázek. Jde o související plnění např. s PC, NTB, a proto měla být plnění sečtena za celou MU a vyhlášeno VŘ v součtovém režimu.“</a:t>
            </a:r>
          </a:p>
          <a:p>
            <a:pPr lvl="1"/>
            <a:r>
              <a:rPr lang="cs-CZ" sz="1800" dirty="0">
                <a:solidFill>
                  <a:prstClr val="black"/>
                </a:solidFill>
              </a:rPr>
              <a:t>Příjemce podal námitky</a:t>
            </a:r>
          </a:p>
          <a:p>
            <a:pPr lvl="1"/>
            <a:r>
              <a:rPr lang="cs-CZ" sz="1800" dirty="0">
                <a:solidFill>
                  <a:prstClr val="black"/>
                </a:solidFill>
              </a:rPr>
              <a:t>Zadavatel není povinen sčítat nesouvisející či nepředvídatelná plnění</a:t>
            </a:r>
          </a:p>
          <a:p>
            <a:pPr lvl="1"/>
            <a:r>
              <a:rPr lang="cs-CZ" sz="1800" dirty="0">
                <a:solidFill>
                  <a:prstClr val="black"/>
                </a:solidFill>
              </a:rPr>
              <a:t>Baterie do NTB byla pořízena zcela neplánovaně – porucha</a:t>
            </a:r>
          </a:p>
          <a:p>
            <a:pPr lvl="1"/>
            <a:r>
              <a:rPr lang="cs-CZ" sz="1800" dirty="0">
                <a:solidFill>
                  <a:prstClr val="black"/>
                </a:solidFill>
              </a:rPr>
              <a:t>SW chráněn výhradními právy – dodáván jediným dodavatelem </a:t>
            </a:r>
          </a:p>
          <a:p>
            <a:pPr lvl="1"/>
            <a:r>
              <a:rPr lang="cs-CZ" sz="1800" dirty="0">
                <a:solidFill>
                  <a:prstClr val="black"/>
                </a:solidFill>
              </a:rPr>
              <a:t>Nelze „sčítat“ s datovým úložištěm a baterií do NTB</a:t>
            </a:r>
          </a:p>
          <a:p>
            <a:pPr lvl="1"/>
            <a:r>
              <a:rPr lang="cs-CZ" sz="1800" dirty="0">
                <a:solidFill>
                  <a:prstClr val="black"/>
                </a:solidFill>
              </a:rPr>
              <a:t>Nejedná se o jednu VZ tvořenou souvisejícími plněními</a:t>
            </a:r>
          </a:p>
          <a:p>
            <a:pPr lvl="1"/>
            <a:r>
              <a:rPr lang="cs-CZ" sz="1800" dirty="0">
                <a:solidFill>
                  <a:prstClr val="black"/>
                </a:solidFill>
              </a:rPr>
              <a:t>Námitkám v plném rozsahu vyhověno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3962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797993"/>
            <a:ext cx="10551738" cy="459307"/>
          </a:xfrm>
        </p:spPr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Postupy kontrolních orgánů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5608" y="1380393"/>
            <a:ext cx="10779369" cy="4633546"/>
          </a:xfrm>
        </p:spPr>
        <p:txBody>
          <a:bodyPr/>
          <a:lstStyle/>
          <a:p>
            <a:r>
              <a:rPr lang="cs-CZ" sz="2200" dirty="0" smtClean="0"/>
              <a:t>Nákup </a:t>
            </a:r>
            <a:r>
              <a:rPr lang="cs-CZ" sz="2200" dirty="0"/>
              <a:t>p</a:t>
            </a:r>
            <a:r>
              <a:rPr lang="cs-CZ" sz="2200" dirty="0" smtClean="0"/>
              <a:t>řístrojů pro 2 projekty OP VaVpI – VŠB Ostrava</a:t>
            </a:r>
            <a:endParaRPr lang="cs-CZ" sz="2200" dirty="0"/>
          </a:p>
          <a:p>
            <a:r>
              <a:rPr lang="cs-CZ" sz="2200" dirty="0" smtClean="0"/>
              <a:t>ÚOHS-S0351/2014 ze dne 26. 8. 2015</a:t>
            </a:r>
            <a:r>
              <a:rPr lang="cs-CZ" sz="2200" dirty="0"/>
              <a:t>	</a:t>
            </a:r>
            <a:endParaRPr lang="cs-CZ" sz="2200" dirty="0" smtClean="0"/>
          </a:p>
          <a:p>
            <a:r>
              <a:rPr lang="cs-CZ" sz="2200" dirty="0" smtClean="0"/>
              <a:t>Přístroje pořízeny jako 26 VZMR</a:t>
            </a:r>
          </a:p>
          <a:p>
            <a:r>
              <a:rPr lang="cs-CZ" sz="2200" dirty="0" smtClean="0"/>
              <a:t>Zadavatel neoprávněně rozdělil předmět VZ</a:t>
            </a:r>
          </a:p>
          <a:p>
            <a:r>
              <a:rPr lang="cs-CZ" sz="2200" dirty="0"/>
              <a:t>ÚOHS </a:t>
            </a:r>
            <a:r>
              <a:rPr lang="cs-CZ" sz="2200" dirty="0" smtClean="0"/>
              <a:t>posuzoval věcné, funkční a technologické souvislosti jednotlivých přístrojů</a:t>
            </a:r>
            <a:endParaRPr lang="cs-CZ" sz="2200" dirty="0"/>
          </a:p>
          <a:p>
            <a:r>
              <a:rPr lang="cs-CZ" sz="2200" dirty="0" smtClean="0"/>
              <a:t>Otázky ÚOHS:</a:t>
            </a:r>
          </a:p>
          <a:p>
            <a:pPr lvl="1"/>
            <a:r>
              <a:rPr lang="cs-CZ" sz="1800" dirty="0"/>
              <a:t>K čemu slouží jednotlivé přístroje z hlediska jejich funkce?</a:t>
            </a:r>
          </a:p>
          <a:p>
            <a:pPr lvl="1"/>
            <a:r>
              <a:rPr lang="cs-CZ" sz="1800" dirty="0"/>
              <a:t>Jak a podle čeho byly přístroje rozděleny do 26 VZMR?</a:t>
            </a:r>
          </a:p>
          <a:p>
            <a:pPr lvl="1"/>
            <a:r>
              <a:rPr lang="cs-CZ" sz="1800" dirty="0"/>
              <a:t>Pro která pracoviště/laboratoře byly přístroje pořizovány?</a:t>
            </a:r>
          </a:p>
          <a:p>
            <a:pPr lvl="1"/>
            <a:r>
              <a:rPr lang="cs-CZ" sz="1800" dirty="0"/>
              <a:t>Čím se zabývají jednotlivá pracoviště?</a:t>
            </a:r>
          </a:p>
          <a:p>
            <a:pPr lvl="1"/>
            <a:r>
              <a:rPr lang="cs-CZ" sz="1800" dirty="0"/>
              <a:t>Co bylo či mělo být výsledkem bádání na přístrojích?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3119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811641"/>
            <a:ext cx="10323138" cy="454451"/>
          </a:xfrm>
        </p:spPr>
        <p:txBody>
          <a:bodyPr/>
          <a:lstStyle/>
          <a:p>
            <a:r>
              <a:rPr lang="cs-CZ" dirty="0" smtClean="0">
                <a:solidFill>
                  <a:srgbClr val="0000DC"/>
                </a:solidFill>
              </a:rPr>
              <a:t>Postupy kontrolních orgánů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415563"/>
            <a:ext cx="11026523" cy="4580792"/>
          </a:xfrm>
        </p:spPr>
        <p:txBody>
          <a:bodyPr/>
          <a:lstStyle/>
          <a:p>
            <a:r>
              <a:rPr lang="cs-CZ" sz="2400" dirty="0" smtClean="0"/>
              <a:t>Zadavatel argumentoval - přístroje spolu nesouvisely</a:t>
            </a:r>
          </a:p>
          <a:p>
            <a:r>
              <a:rPr lang="cs-CZ" sz="2400" dirty="0" smtClean="0"/>
              <a:t>Dle zadavatele šlo o specifické přístroje nesouvisející funkčně ani technologicky</a:t>
            </a:r>
          </a:p>
          <a:p>
            <a:r>
              <a:rPr lang="cs-CZ" sz="2400" dirty="0" smtClean="0"/>
              <a:t>Dle ÚOHS lze 16 přístrojů zařadit do 6 funkčně souvisejících skupin</a:t>
            </a:r>
          </a:p>
          <a:p>
            <a:r>
              <a:rPr lang="cs-CZ" sz="2400" dirty="0" smtClean="0"/>
              <a:t>Zbývajících 10 VZMR funkčně samostatné VZ</a:t>
            </a:r>
          </a:p>
          <a:p>
            <a:r>
              <a:rPr lang="cs-CZ" sz="2400" dirty="0" smtClean="0"/>
              <a:t>Hodnota VZ v rámci skupin 1 až 4 přesáhla zákonný limit – zadavatel měl použít zadávací řízení dle ZVZ</a:t>
            </a:r>
          </a:p>
          <a:p>
            <a:r>
              <a:rPr lang="cs-CZ" sz="2400" dirty="0" smtClean="0"/>
              <a:t>U ostatních VZ jejich zadáním jako VZMR nedošlo k porušení ZVZ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638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771578"/>
            <a:ext cx="10648453" cy="468137"/>
          </a:xfrm>
        </p:spPr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Postupy kontrolních orgánů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547446"/>
            <a:ext cx="10859469" cy="4202723"/>
          </a:xfrm>
        </p:spPr>
        <p:txBody>
          <a:bodyPr/>
          <a:lstStyle/>
          <a:p>
            <a:r>
              <a:rPr lang="cs-CZ" sz="2400" dirty="0">
                <a:solidFill>
                  <a:prstClr val="black"/>
                </a:solidFill>
              </a:rPr>
              <a:t>Rozhodnutí NSS 7 As 211</a:t>
            </a:r>
            <a:r>
              <a:rPr lang="cs-CZ" sz="2400" dirty="0"/>
              <a:t>/2015-34 ze dne 17. 9. 2015 (stavební práce):</a:t>
            </a:r>
            <a:endParaRPr lang="cs-CZ" sz="2400" dirty="0">
              <a:solidFill>
                <a:prstClr val="black"/>
              </a:solidFill>
            </a:endParaRPr>
          </a:p>
          <a:p>
            <a:pPr lvl="1"/>
            <a:r>
              <a:rPr lang="cs-CZ" sz="1800" dirty="0"/>
              <a:t>ZVZ nezakazuje rozdělení VZ na části (§ 98 ZVZ) </a:t>
            </a:r>
          </a:p>
          <a:p>
            <a:pPr lvl="1"/>
            <a:r>
              <a:rPr lang="cs-CZ" sz="1800" dirty="0"/>
              <a:t>Není přípustné tímto způsobem uměle rozdělit jedinou VZ na více a snížit tak hodnotu zakázky (zakázek) pod zákonný finanční limit  </a:t>
            </a:r>
          </a:p>
          <a:p>
            <a:pPr lvl="1"/>
            <a:r>
              <a:rPr lang="cs-CZ" sz="1800" dirty="0"/>
              <a:t>Části VZ nelze prezentovat jako samostatné VZ a vyhnout se postupům dle ZVZ </a:t>
            </a:r>
          </a:p>
          <a:p>
            <a:pPr lvl="1"/>
            <a:r>
              <a:rPr lang="cs-CZ" sz="1800" dirty="0">
                <a:solidFill>
                  <a:prstClr val="black"/>
                </a:solidFill>
              </a:rPr>
              <a:t>Více plnění může tvořit jedinou VZ - NSS č. j. 2 Afs 71/2011 – 93 </a:t>
            </a:r>
          </a:p>
          <a:p>
            <a:pPr lvl="1"/>
            <a:r>
              <a:rPr lang="cs-CZ" sz="1800" dirty="0">
                <a:solidFill>
                  <a:prstClr val="black"/>
                </a:solidFill>
              </a:rPr>
              <a:t>Zadáním jedné VZ je nutno rozumět i souhrn jednotlivých zadání určitých relativně samostatných plnění, </a:t>
            </a:r>
            <a:r>
              <a:rPr lang="cs-CZ" sz="1800" b="1" dirty="0">
                <a:solidFill>
                  <a:prstClr val="black"/>
                </a:solidFill>
              </a:rPr>
              <a:t>souvisejí-li spolu tato plnění úzce zejména z </a:t>
            </a:r>
            <a:r>
              <a:rPr lang="cs-CZ" sz="1800" dirty="0">
                <a:solidFill>
                  <a:prstClr val="black"/>
                </a:solidFill>
              </a:rPr>
              <a:t>hledisek </a:t>
            </a:r>
            <a:r>
              <a:rPr lang="cs-CZ" sz="1800" b="1" dirty="0">
                <a:solidFill>
                  <a:prstClr val="black"/>
                </a:solidFill>
              </a:rPr>
              <a:t>místních, urbanistických, funkčních, časových nebo technologických </a:t>
            </a:r>
          </a:p>
          <a:p>
            <a:pPr lvl="1"/>
            <a:r>
              <a:rPr lang="cs-CZ" sz="1800" dirty="0">
                <a:solidFill>
                  <a:prstClr val="black"/>
                </a:solidFill>
              </a:rPr>
              <a:t>Rozsudek SDEU  C-16/98, Komise proti Francii: </a:t>
            </a:r>
            <a:r>
              <a:rPr lang="cs-CZ" sz="1800" b="1" dirty="0">
                <a:solidFill>
                  <a:prstClr val="black"/>
                </a:solidFill>
              </a:rPr>
              <a:t>Existence stavby musí být posouzena z hlediska ekonomické a technické funkce výsledku stavebních prací</a:t>
            </a:r>
          </a:p>
          <a:p>
            <a:pPr lvl="1"/>
            <a:r>
              <a:rPr lang="cs-CZ" sz="1800" dirty="0">
                <a:solidFill>
                  <a:prstClr val="black"/>
                </a:solidFill>
              </a:rPr>
              <a:t>Výslednou stavbu vč. výtahu je nutno považovat za jediný funkční celek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620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1" y="786328"/>
            <a:ext cx="9370728" cy="473759"/>
          </a:xfrm>
        </p:spPr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Postupy kontrolních orgánů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380392"/>
            <a:ext cx="10753962" cy="4695093"/>
          </a:xfrm>
        </p:spPr>
        <p:txBody>
          <a:bodyPr/>
          <a:lstStyle/>
          <a:p>
            <a:r>
              <a:rPr lang="cs-CZ" sz="2400" dirty="0"/>
              <a:t>Porušení zákazu diskriminace „Sídlo v ČR“</a:t>
            </a:r>
          </a:p>
          <a:p>
            <a:r>
              <a:rPr lang="cs-CZ" sz="2400" dirty="0"/>
              <a:t>S0381/2015 ze dne 19. 8. 2015:</a:t>
            </a:r>
          </a:p>
          <a:p>
            <a:pPr lvl="1"/>
            <a:r>
              <a:rPr lang="cs-CZ" dirty="0"/>
              <a:t>Zadavatel se dopustil správního deliktu dle ZVZ</a:t>
            </a:r>
          </a:p>
          <a:p>
            <a:pPr lvl="1"/>
            <a:r>
              <a:rPr lang="cs-CZ" dirty="0"/>
              <a:t>Postup v rozporu se zásadou zákazu diskriminace dle § 6 ZVZ</a:t>
            </a:r>
          </a:p>
          <a:p>
            <a:pPr lvl="1"/>
            <a:r>
              <a:rPr lang="cs-CZ" dirty="0"/>
              <a:t>V příloze č. 1 „Technická specifikace“ stanovil požadavek: „servisní středisko uchazeče musí mít sídlo v ČR, odezva servisu nejpozději do 24 hodin od nahlášení závady“</a:t>
            </a:r>
          </a:p>
          <a:p>
            <a:pPr lvl="1"/>
            <a:r>
              <a:rPr lang="cs-CZ" dirty="0"/>
              <a:t>Omezení účasti dodavatelů se sídlem nebo místem podnikání v členském státě EU a ostatních státech, které mají s ČR či EU uzavřenu mezinárodní smlouvu</a:t>
            </a:r>
          </a:p>
          <a:p>
            <a:pPr lvl="1"/>
            <a:r>
              <a:rPr lang="cs-CZ" dirty="0"/>
              <a:t>Pokuta od ÚOHS 20 000 Kč</a:t>
            </a:r>
          </a:p>
          <a:p>
            <a:pPr lvl="1"/>
            <a:r>
              <a:rPr lang="cs-CZ" dirty="0"/>
              <a:t>Řízení zahájeno na podnět ŘO </a:t>
            </a:r>
          </a:p>
          <a:p>
            <a:pPr lvl="1"/>
            <a:r>
              <a:rPr lang="cs-CZ" dirty="0"/>
              <a:t>ŘO OP VaVpI krátil dotaci ve výši 10 % hodnoty VZ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8866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6000" y="662882"/>
            <a:ext cx="10183708" cy="467287"/>
          </a:xfrm>
        </p:spPr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Postupy kontrolních orgánů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238867"/>
            <a:ext cx="10868262" cy="4989134"/>
          </a:xfrm>
        </p:spPr>
        <p:txBody>
          <a:bodyPr/>
          <a:lstStyle/>
          <a:p>
            <a:r>
              <a:rPr lang="cs-CZ" sz="2000" dirty="0"/>
              <a:t>Neoprávněné vyloučení, porušení zásady rovného přístupu</a:t>
            </a:r>
          </a:p>
          <a:p>
            <a:r>
              <a:rPr lang="cs-CZ" sz="2000" dirty="0"/>
              <a:t>Projekt HS MU, nákup komplexu vědeckých přístrojů:</a:t>
            </a:r>
          </a:p>
          <a:p>
            <a:r>
              <a:rPr lang="cs-CZ" sz="2000" dirty="0"/>
              <a:t>Příjemce zadával nadlimitní VZ rozdělenou na části dle § 98 ZVZ</a:t>
            </a:r>
          </a:p>
          <a:p>
            <a:r>
              <a:rPr lang="cs-CZ" sz="2000" dirty="0"/>
              <a:t>HK nesprávně posoudila základní KP jednoho z dodavatelů</a:t>
            </a:r>
          </a:p>
          <a:p>
            <a:r>
              <a:rPr lang="cs-CZ" sz="2000" dirty="0"/>
              <a:t>Dodavatel neoprávněně vyloučen </a:t>
            </a:r>
          </a:p>
          <a:p>
            <a:r>
              <a:rPr lang="cs-CZ" sz="2000" dirty="0"/>
              <a:t>Porušení § 59 odst. 1 + § 60 odst. 1 ZVZ + porušení § 6 ZVZ</a:t>
            </a:r>
          </a:p>
          <a:p>
            <a:r>
              <a:rPr lang="cs-CZ" sz="2000" dirty="0"/>
              <a:t>Dle příjemce toto porušení ZVZ nemělo a ani nemohlo mít podstatný vliv na výběr nejvhodnější nabídky </a:t>
            </a:r>
          </a:p>
          <a:p>
            <a:r>
              <a:rPr lang="cs-CZ" sz="2000" dirty="0"/>
              <a:t>Zadavatel se popsaným jednáním nedopustil spáchání správního deliktu dle ZVZ</a:t>
            </a:r>
          </a:p>
          <a:p>
            <a:r>
              <a:rPr lang="cs-CZ" sz="2000" dirty="0"/>
              <a:t>ÚOHS na základě vyjádření příjemce nezahájil správní řízení</a:t>
            </a:r>
          </a:p>
          <a:p>
            <a:r>
              <a:rPr lang="cs-CZ" sz="2000" dirty="0"/>
              <a:t>AO na základě námitek příjemce snížil korekci z 25 % na 10 %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8330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293223"/>
            <a:ext cx="10753200" cy="4715691"/>
          </a:xfrm>
        </p:spPr>
        <p:txBody>
          <a:bodyPr/>
          <a:lstStyle/>
          <a:p>
            <a:r>
              <a:rPr lang="cs-CZ" sz="3200" dirty="0" smtClean="0"/>
              <a:t>Specifika </a:t>
            </a:r>
            <a:r>
              <a:rPr lang="cs-CZ" sz="3200" dirty="0" smtClean="0"/>
              <a:t>dotovaných VZ</a:t>
            </a:r>
          </a:p>
          <a:p>
            <a:r>
              <a:rPr lang="cs-CZ" sz="3200" dirty="0" smtClean="0"/>
              <a:t>Příklady</a:t>
            </a:r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988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677630"/>
            <a:ext cx="9410659" cy="482035"/>
          </a:xfrm>
        </p:spPr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Postupy kontrolních orgánů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159666"/>
            <a:ext cx="10903431" cy="4994950"/>
          </a:xfrm>
        </p:spPr>
        <p:txBody>
          <a:bodyPr/>
          <a:lstStyle/>
          <a:p>
            <a:r>
              <a:rPr lang="cs-CZ" sz="1800" dirty="0"/>
              <a:t>Podstatná změna smlouvy </a:t>
            </a:r>
          </a:p>
          <a:p>
            <a:r>
              <a:rPr lang="cs-CZ" sz="1800" dirty="0"/>
              <a:t>S0680/2015 ze dne 3. 12. 2015:</a:t>
            </a:r>
          </a:p>
          <a:p>
            <a:r>
              <a:rPr lang="cs-CZ" sz="1800" dirty="0"/>
              <a:t>Příjemce zadával dílčí VZ v DNS dle § 95 ZVZ</a:t>
            </a:r>
          </a:p>
          <a:p>
            <a:r>
              <a:rPr lang="cs-CZ" sz="1800" dirty="0"/>
              <a:t>Dopustil se správního deliktu dle ZVZ</a:t>
            </a:r>
          </a:p>
          <a:p>
            <a:r>
              <a:rPr lang="cs-CZ" sz="1800" dirty="0"/>
              <a:t>Nedodržel postup dle § 82 odst. 2 ZVZ - uzavřel smlouvu na plnění VZ v rozporu s návrhem smlouvy vybraného uchazeče</a:t>
            </a:r>
          </a:p>
          <a:p>
            <a:r>
              <a:rPr lang="cs-CZ" sz="1800" dirty="0"/>
              <a:t>Příjemce před uzavřením smlouvy zúžil předmět plnění o několik položek (snížení o cca 26 000 Kč z celkové ceny 463 000 Kč)</a:t>
            </a:r>
          </a:p>
          <a:p>
            <a:r>
              <a:rPr lang="cs-CZ" sz="1800" dirty="0"/>
              <a:t>Dle názoru ÚOHS to mohlo mít podstatný vliv na výběr nabídky</a:t>
            </a:r>
          </a:p>
          <a:p>
            <a:r>
              <a:rPr lang="cs-CZ" sz="1800" dirty="0"/>
              <a:t>Pokuta za správní delikt 6 000 Kč</a:t>
            </a:r>
          </a:p>
          <a:p>
            <a:r>
              <a:rPr lang="cs-CZ" sz="1800" dirty="0"/>
              <a:t>Řízení zahájeno na podnět ŘO</a:t>
            </a:r>
          </a:p>
          <a:p>
            <a:r>
              <a:rPr lang="cs-CZ" sz="1800" dirty="0"/>
              <a:t>ŘO rozhodl o nevyplacení dotace ve výši 5 % z hodnoty VZ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9281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553688"/>
            <a:ext cx="9400225" cy="483805"/>
          </a:xfrm>
        </p:spPr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Postupy kontrolních orgánů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125415"/>
            <a:ext cx="10894638" cy="5122986"/>
          </a:xfrm>
        </p:spPr>
        <p:txBody>
          <a:bodyPr/>
          <a:lstStyle/>
          <a:p>
            <a:r>
              <a:rPr lang="cs-CZ" sz="2000" dirty="0" smtClean="0"/>
              <a:t>Možnost použití JŘBU </a:t>
            </a:r>
          </a:p>
          <a:p>
            <a:r>
              <a:rPr lang="cs-CZ" sz="2000" dirty="0" smtClean="0"/>
              <a:t>2 </a:t>
            </a:r>
            <a:r>
              <a:rPr lang="cs-CZ" sz="2000" dirty="0"/>
              <a:t>As 310/2016 - 52</a:t>
            </a:r>
            <a:endParaRPr lang="cs-CZ" sz="2000" dirty="0" smtClean="0"/>
          </a:p>
          <a:p>
            <a:r>
              <a:rPr lang="cs-CZ" sz="2000" dirty="0" smtClean="0"/>
              <a:t>Nákup tomografů pro excelentní výzkum</a:t>
            </a:r>
          </a:p>
          <a:p>
            <a:r>
              <a:rPr lang="cs-CZ" sz="2000" dirty="0" smtClean="0"/>
              <a:t>Použito JŘBU pro technickou jedinečnost plnění</a:t>
            </a:r>
          </a:p>
          <a:p>
            <a:r>
              <a:rPr lang="cs-CZ" sz="2000" dirty="0" smtClean="0"/>
              <a:t>Jako podklad zpracovány 4 odborné posudky</a:t>
            </a:r>
          </a:p>
          <a:p>
            <a:r>
              <a:rPr lang="cs-CZ" sz="2000" dirty="0" smtClean="0"/>
              <a:t>ŘO schválil použití JŘBU</a:t>
            </a:r>
          </a:p>
          <a:p>
            <a:r>
              <a:rPr lang="cs-CZ" sz="2000" dirty="0"/>
              <a:t>N</a:t>
            </a:r>
            <a:r>
              <a:rPr lang="cs-CZ" sz="2000" dirty="0" smtClean="0"/>
              <a:t>ávrh na zákaz plnění smlouvy ze strany konkurence</a:t>
            </a:r>
          </a:p>
          <a:p>
            <a:r>
              <a:rPr lang="cs-CZ" sz="2000" dirty="0" smtClean="0"/>
              <a:t>ÚOHS návrh dodavatele zamítl</a:t>
            </a:r>
          </a:p>
          <a:p>
            <a:r>
              <a:rPr lang="cs-CZ" sz="2000" dirty="0" smtClean="0"/>
              <a:t>Dodavatel podal žalobu ke KS v Brně </a:t>
            </a:r>
          </a:p>
          <a:p>
            <a:r>
              <a:rPr lang="cs-CZ" sz="2000" dirty="0" smtClean="0"/>
              <a:t>KS žalobu zamítl – postup zadavatele oprávněný</a:t>
            </a:r>
          </a:p>
          <a:p>
            <a:r>
              <a:rPr lang="cs-CZ" sz="2000" dirty="0" smtClean="0"/>
              <a:t>Rozhodnutí KS potvrdil i NSS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4609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6000" y="575312"/>
            <a:ext cx="10447477" cy="452539"/>
          </a:xfrm>
        </p:spPr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Postupy kontrolních </a:t>
            </a:r>
            <a:r>
              <a:rPr lang="cs-CZ" dirty="0" smtClean="0">
                <a:solidFill>
                  <a:srgbClr val="0000DC"/>
                </a:solidFill>
              </a:rPr>
              <a:t>orgánů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143000"/>
            <a:ext cx="11000146" cy="4967655"/>
          </a:xfrm>
        </p:spPr>
        <p:txBody>
          <a:bodyPr/>
          <a:lstStyle/>
          <a:p>
            <a:r>
              <a:rPr lang="cs-CZ" sz="2000" dirty="0" smtClean="0"/>
              <a:t>Taktovací </a:t>
            </a:r>
            <a:r>
              <a:rPr lang="cs-CZ" sz="2000" dirty="0"/>
              <a:t>frekvence a počty jader procesorů - projekt OP VK: </a:t>
            </a:r>
          </a:p>
          <a:p>
            <a:r>
              <a:rPr lang="cs-CZ" sz="1600" dirty="0"/>
              <a:t>Požadavek na výkon procesorů několika PC formou požadavků na min. taktovací frekvenci a min. počet jader</a:t>
            </a:r>
          </a:p>
          <a:p>
            <a:r>
              <a:rPr lang="cs-CZ" sz="1600" dirty="0"/>
              <a:t>ŘO zaslal příjemci oznámení o pozastavení dotace – diskriminační nastavení technické specifikace </a:t>
            </a:r>
          </a:p>
          <a:p>
            <a:r>
              <a:rPr lang="cs-CZ" sz="1600" dirty="0"/>
              <a:t>Příjemce podal námitky</a:t>
            </a:r>
          </a:p>
          <a:p>
            <a:r>
              <a:rPr lang="cs-CZ" sz="1600" dirty="0"/>
              <a:t>ŘO podal podnět k ÚOHS</a:t>
            </a:r>
          </a:p>
          <a:p>
            <a:r>
              <a:rPr lang="cs-CZ" sz="1600" dirty="0"/>
              <a:t>ÚOHS neshledal důvody pro zahájení správního řízení</a:t>
            </a:r>
          </a:p>
          <a:p>
            <a:r>
              <a:rPr lang="cs-CZ" sz="1600" dirty="0"/>
              <a:t>Zahájena daňová kontrola u příjemce příslušným FÚ</a:t>
            </a:r>
          </a:p>
          <a:p>
            <a:r>
              <a:rPr lang="cs-CZ" sz="1600" dirty="0"/>
              <a:t>Příjemce předložil dokumentaci k VZ včetně stanoviska ÚOHS</a:t>
            </a:r>
          </a:p>
          <a:p>
            <a:r>
              <a:rPr lang="cs-CZ" sz="1600" dirty="0"/>
              <a:t>Dle FÚ nedošlo k porušení rozpočtové kázně</a:t>
            </a:r>
          </a:p>
          <a:p>
            <a:r>
              <a:rPr lang="cs-CZ" sz="1600" dirty="0"/>
              <a:t>ŘO neakceptoval – trvá na nesrovnalosti</a:t>
            </a:r>
          </a:p>
          <a:p>
            <a:r>
              <a:rPr lang="cs-CZ" sz="1600" dirty="0"/>
              <a:t>Příjemce podal žalobu k MS v Praze dne 10. 7. </a:t>
            </a:r>
            <a:r>
              <a:rPr lang="cs-CZ" sz="1600" dirty="0" smtClean="0"/>
              <a:t>2013</a:t>
            </a:r>
          </a:p>
          <a:p>
            <a:r>
              <a:rPr lang="cs-CZ" sz="1600" dirty="0" smtClean="0"/>
              <a:t>Rozsudek </a:t>
            </a:r>
            <a:r>
              <a:rPr lang="cs-CZ" sz="1600" dirty="0"/>
              <a:t>5A 122/2013 – 74 </a:t>
            </a:r>
            <a:r>
              <a:rPr lang="cs-CZ" sz="1600" dirty="0" smtClean="0"/>
              <a:t>ze dne 25. 8. 2017 – rozhodnutí MŠMT o námitkách nicotná, ostatní se ruší</a:t>
            </a:r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4587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786327"/>
            <a:ext cx="10226423" cy="452539"/>
          </a:xfrm>
        </p:spPr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Postupy kontrolních </a:t>
            </a:r>
            <a:r>
              <a:rPr lang="cs-CZ" dirty="0" smtClean="0">
                <a:solidFill>
                  <a:srgbClr val="0000DC"/>
                </a:solidFill>
              </a:rPr>
              <a:t>orgánů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362808"/>
            <a:ext cx="10868262" cy="4712677"/>
          </a:xfrm>
        </p:spPr>
        <p:txBody>
          <a:bodyPr/>
          <a:lstStyle/>
          <a:p>
            <a:r>
              <a:rPr lang="cs-CZ" sz="1600" dirty="0" smtClean="0"/>
              <a:t>Dodávka </a:t>
            </a:r>
            <a:r>
              <a:rPr lang="cs-CZ" sz="1600" dirty="0"/>
              <a:t>multimediální učebny - projekt OPVK:</a:t>
            </a:r>
          </a:p>
          <a:p>
            <a:r>
              <a:rPr lang="cs-CZ" sz="1600" dirty="0"/>
              <a:t>Příjemce opožděně uveřejnil oznámení o zadání VZ, smlouvu a písemnou zprávu – prodlení v řádech týdnů</a:t>
            </a:r>
          </a:p>
          <a:p>
            <a:r>
              <a:rPr lang="cs-CZ" sz="1600" dirty="0"/>
              <a:t>ŘO shledal porušení ustanovení § 147a ZVZ</a:t>
            </a:r>
          </a:p>
          <a:p>
            <a:r>
              <a:rPr lang="cs-CZ" sz="1600" dirty="0"/>
              <a:t>ŘO rozhodl o pozastavení dotace ve výši 100 % VZ</a:t>
            </a:r>
          </a:p>
          <a:p>
            <a:r>
              <a:rPr lang="cs-CZ" sz="1600" dirty="0"/>
              <a:t>Příjemce podal námitky</a:t>
            </a:r>
          </a:p>
          <a:p>
            <a:r>
              <a:rPr lang="cs-CZ" sz="1600" dirty="0"/>
              <a:t>Porušení zcela bez vlivu na účel a cíle dotace, nerespektování zásady proporcionality</a:t>
            </a:r>
          </a:p>
          <a:p>
            <a:r>
              <a:rPr lang="cs-CZ" sz="1600" dirty="0"/>
              <a:t>ŘO podal podnět k ÚOHS</a:t>
            </a:r>
          </a:p>
          <a:p>
            <a:r>
              <a:rPr lang="cs-CZ" sz="1600" dirty="0"/>
              <a:t>ÚOHS shledal správní delikt a udělil sankci 20 000 Kč </a:t>
            </a:r>
          </a:p>
          <a:p>
            <a:r>
              <a:rPr lang="cs-CZ" sz="1600" dirty="0"/>
              <a:t>Příjemce podal rozklad</a:t>
            </a:r>
          </a:p>
          <a:p>
            <a:r>
              <a:rPr lang="cs-CZ" sz="1600" dirty="0"/>
              <a:t>ŘO trvá na nesrovnalosti v plné výši</a:t>
            </a:r>
          </a:p>
          <a:p>
            <a:r>
              <a:rPr lang="cs-CZ" sz="1600" dirty="0"/>
              <a:t>Příjemce podal žalobu k MS v Praze dne 12. 2. </a:t>
            </a:r>
            <a:r>
              <a:rPr lang="cs-CZ" sz="1600" dirty="0" smtClean="0"/>
              <a:t>2015</a:t>
            </a:r>
          </a:p>
          <a:p>
            <a:r>
              <a:rPr lang="cs-CZ" sz="1600" dirty="0" smtClean="0"/>
              <a:t>Rozsudek </a:t>
            </a:r>
            <a:r>
              <a:rPr lang="cs-CZ" sz="1600" dirty="0"/>
              <a:t>6A 35/2015 </a:t>
            </a:r>
            <a:r>
              <a:rPr lang="cs-CZ" sz="1600" dirty="0" smtClean="0"/>
              <a:t>– 54 ze dne</a:t>
            </a:r>
            <a:r>
              <a:rPr lang="cs-CZ" sz="1600" b="1" dirty="0" smtClean="0"/>
              <a:t> </a:t>
            </a:r>
            <a:r>
              <a:rPr lang="cs-CZ" sz="1600" dirty="0" smtClean="0"/>
              <a:t>19. 8. 2017 – rozhodnutí žalovaného se ruší </a:t>
            </a:r>
          </a:p>
          <a:p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9684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679296"/>
            <a:ext cx="10525362" cy="452539"/>
          </a:xfrm>
        </p:spPr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Postupy kontrolních </a:t>
            </a:r>
            <a:r>
              <a:rPr lang="cs-CZ" dirty="0" smtClean="0">
                <a:solidFill>
                  <a:srgbClr val="0000DC"/>
                </a:solidFill>
              </a:rPr>
              <a:t>orgánů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238866"/>
            <a:ext cx="10894638" cy="4775072"/>
          </a:xfrm>
        </p:spPr>
        <p:txBody>
          <a:bodyPr/>
          <a:lstStyle/>
          <a:p>
            <a:r>
              <a:rPr lang="cs-CZ" dirty="0"/>
              <a:t>Komunikovat s ŘO, AO, FÚ</a:t>
            </a:r>
          </a:p>
          <a:p>
            <a:r>
              <a:rPr lang="cs-CZ" dirty="0"/>
              <a:t>Vysvětlovat své postupy při zadávání VZ</a:t>
            </a:r>
          </a:p>
          <a:p>
            <a:r>
              <a:rPr lang="cs-CZ" dirty="0"/>
              <a:t>Domáhat se řádného odůvodnění rozhodnutí ŘO i nálezů AO či FÚ</a:t>
            </a:r>
          </a:p>
          <a:p>
            <a:r>
              <a:rPr lang="cs-CZ" dirty="0"/>
              <a:t>Využívat všech dostupných opravných prostředků a domáhat se nápravy případné zvůle správních orgánů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3862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Zkratky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485900"/>
            <a:ext cx="10753200" cy="4346100"/>
          </a:xfrm>
        </p:spPr>
        <p:txBody>
          <a:bodyPr/>
          <a:lstStyle/>
          <a:p>
            <a:r>
              <a:rPr lang="cs-CZ" sz="2400" dirty="0"/>
              <a:t>AO: Auditní orgán Ministerstva </a:t>
            </a:r>
            <a:r>
              <a:rPr lang="cs-CZ" sz="2400" dirty="0" smtClean="0"/>
              <a:t>financí</a:t>
            </a:r>
          </a:p>
          <a:p>
            <a:r>
              <a:rPr lang="cs-CZ" sz="2400" dirty="0"/>
              <a:t>FÚ: Orgán finanční </a:t>
            </a:r>
            <a:r>
              <a:rPr lang="cs-CZ" sz="2400" dirty="0" smtClean="0"/>
              <a:t>správy</a:t>
            </a:r>
          </a:p>
          <a:p>
            <a:r>
              <a:rPr lang="cs-CZ" sz="2400" dirty="0"/>
              <a:t>MP: </a:t>
            </a:r>
            <a:r>
              <a:rPr lang="cs-CZ" sz="2400" dirty="0" smtClean="0"/>
              <a:t>Metodika </a:t>
            </a:r>
            <a:r>
              <a:rPr lang="cs-CZ" sz="2400" dirty="0"/>
              <a:t>zadávání zakázek </a:t>
            </a:r>
            <a:r>
              <a:rPr lang="cs-CZ" sz="2400" dirty="0" smtClean="0"/>
              <a:t>2014-2020 </a:t>
            </a:r>
            <a:endParaRPr lang="cs-CZ" sz="2400" dirty="0">
              <a:solidFill>
                <a:srgbClr val="FF0000"/>
              </a:solidFill>
            </a:endParaRPr>
          </a:p>
          <a:p>
            <a:r>
              <a:rPr lang="cs-CZ" sz="2400" dirty="0"/>
              <a:t>NOK: Národní orgán pro koordinaci </a:t>
            </a:r>
          </a:p>
          <a:p>
            <a:r>
              <a:rPr lang="cs-CZ" sz="2400" dirty="0" smtClean="0"/>
              <a:t>OP</a:t>
            </a:r>
            <a:r>
              <a:rPr lang="cs-CZ" sz="2400" dirty="0"/>
              <a:t>: Operační program</a:t>
            </a:r>
          </a:p>
          <a:p>
            <a:r>
              <a:rPr lang="cs-CZ" sz="2400" dirty="0"/>
              <a:t>PVD: Pravidla pro výběr dodavatelů</a:t>
            </a:r>
          </a:p>
          <a:p>
            <a:r>
              <a:rPr lang="cs-CZ" sz="2400" dirty="0"/>
              <a:t>ŘO: Řídící </a:t>
            </a:r>
            <a:r>
              <a:rPr lang="cs-CZ" sz="2400" dirty="0" smtClean="0"/>
              <a:t>orgán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8759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24000" lvl="1" indent="0">
              <a:buNone/>
            </a:pPr>
            <a:endParaRPr lang="cs-CZ" dirty="0" smtClean="0"/>
          </a:p>
          <a:p>
            <a:pPr marL="324000" lvl="1" indent="0">
              <a:buNone/>
            </a:pPr>
            <a:endParaRPr lang="cs-CZ" dirty="0"/>
          </a:p>
          <a:p>
            <a:pPr marL="324000" lvl="1" indent="0">
              <a:buNone/>
            </a:pPr>
            <a:endParaRPr lang="cs-CZ" dirty="0" smtClean="0"/>
          </a:p>
          <a:p>
            <a:pPr marL="324000" lvl="1" indent="0">
              <a:buNone/>
            </a:pPr>
            <a:endParaRPr lang="cs-CZ" dirty="0"/>
          </a:p>
          <a:p>
            <a:pPr marL="324000" lvl="1" indent="0">
              <a:buNone/>
            </a:pPr>
            <a:endParaRPr lang="cs-CZ" dirty="0" smtClean="0"/>
          </a:p>
          <a:p>
            <a:pPr marL="324000" lvl="1" indent="0" algn="ctr">
              <a:buNone/>
            </a:pPr>
            <a:r>
              <a:rPr lang="cs-CZ" sz="3200" b="1" dirty="0" smtClean="0">
                <a:solidFill>
                  <a:schemeClr val="accent1"/>
                </a:solidFill>
              </a:rPr>
              <a:t>Děkuji za pozornost</a:t>
            </a:r>
          </a:p>
          <a:p>
            <a:pPr marL="324000" lvl="1" indent="0" algn="ctr">
              <a:buNone/>
            </a:pPr>
            <a:endParaRPr lang="cs-CZ" sz="3200" b="1" dirty="0">
              <a:solidFill>
                <a:schemeClr val="accent1"/>
              </a:solidFill>
            </a:endParaRPr>
          </a:p>
          <a:p>
            <a:pPr marL="324000" lvl="1" indent="0">
              <a:buNone/>
            </a:pPr>
            <a:endParaRPr lang="cs-CZ" dirty="0" smtClean="0">
              <a:solidFill>
                <a:schemeClr val="accent1"/>
              </a:solidFill>
            </a:endParaRPr>
          </a:p>
          <a:p>
            <a:pPr marL="324000" lvl="1" indent="0">
              <a:buNone/>
            </a:pPr>
            <a:r>
              <a:rPr lang="cs-CZ" dirty="0" smtClean="0">
                <a:solidFill>
                  <a:schemeClr val="accent1"/>
                </a:solidFill>
              </a:rPr>
              <a:t>Martin Hadaš</a:t>
            </a:r>
          </a:p>
          <a:p>
            <a:pPr marL="324000" lvl="1" indent="0">
              <a:buNone/>
            </a:pPr>
            <a:r>
              <a:rPr lang="cs-CZ" dirty="0" smtClean="0">
                <a:solidFill>
                  <a:schemeClr val="accent1"/>
                </a:solidFill>
                <a:hlinkClick r:id="rId2"/>
              </a:rPr>
              <a:t>hadas@muni.cz</a:t>
            </a:r>
            <a:r>
              <a:rPr lang="cs-CZ" dirty="0" smtClean="0">
                <a:solidFill>
                  <a:schemeClr val="accent1"/>
                </a:solidFill>
              </a:rPr>
              <a:t> </a:t>
            </a:r>
          </a:p>
          <a:p>
            <a:pPr marL="324000" lvl="1" indent="0">
              <a:buNone/>
            </a:pPr>
            <a:r>
              <a:rPr lang="cs-CZ" dirty="0" smtClean="0">
                <a:solidFill>
                  <a:schemeClr val="accent1"/>
                </a:solidFill>
              </a:rPr>
              <a:t>+420 725 829 347</a:t>
            </a:r>
            <a:endParaRPr lang="cs-CZ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56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Dotované veřejné zakázky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468315"/>
            <a:ext cx="10753200" cy="4501662"/>
          </a:xfrm>
        </p:spPr>
        <p:txBody>
          <a:bodyPr/>
          <a:lstStyle/>
          <a:p>
            <a:r>
              <a:rPr lang="cs-CZ" sz="2400" dirty="0"/>
              <a:t>Dotace / podpora: </a:t>
            </a:r>
          </a:p>
          <a:p>
            <a:pPr lvl="1"/>
            <a:r>
              <a:rPr lang="cs-CZ" sz="1600" dirty="0"/>
              <a:t>Veřejné prostředky poskytnuté na stanovený účel a za podmínek uvedených v rozhodnutí / smlouvě o poskytnutí dotace </a:t>
            </a:r>
            <a:r>
              <a:rPr lang="cs-CZ" sz="1800" dirty="0"/>
              <a:t>  </a:t>
            </a:r>
          </a:p>
          <a:p>
            <a:r>
              <a:rPr lang="cs-CZ" sz="2400" dirty="0"/>
              <a:t>Poskytovatel podpory: </a:t>
            </a:r>
          </a:p>
          <a:p>
            <a:pPr lvl="1"/>
            <a:r>
              <a:rPr lang="cs-CZ" sz="1600" dirty="0"/>
              <a:t>Ústřední orgán státní správy nebo jiný subjekt určený zákonem, který může na základě zákona poskytnout dotaci nebo návratnou finanční pomoc z veřejných zdrojů</a:t>
            </a:r>
            <a:r>
              <a:rPr lang="cs-CZ" sz="1800" dirty="0"/>
              <a:t> </a:t>
            </a:r>
          </a:p>
          <a:p>
            <a:r>
              <a:rPr lang="cs-CZ" sz="2400" dirty="0"/>
              <a:t>Žadatel: </a:t>
            </a:r>
          </a:p>
          <a:p>
            <a:pPr lvl="1"/>
            <a:r>
              <a:rPr lang="cs-CZ" sz="1600" dirty="0"/>
              <a:t>Subjekt, který podal žádost o podporu. Žadatel přestává být žadatelem v okamžiku, kdy se stane příjemcem, nebo když je jeho žádost o podporu vyloučena ze schvalování</a:t>
            </a:r>
            <a:r>
              <a:rPr lang="cs-CZ" sz="1800" dirty="0"/>
              <a:t>  </a:t>
            </a:r>
          </a:p>
          <a:p>
            <a:r>
              <a:rPr lang="cs-CZ" sz="2400" dirty="0"/>
              <a:t>Příjemce: </a:t>
            </a:r>
          </a:p>
          <a:p>
            <a:pPr lvl="1"/>
            <a:r>
              <a:rPr lang="cs-CZ" sz="1600" dirty="0"/>
              <a:t>Veřejný či soukromý subjekt zodpovědný za realizaci projektu spolufinancovaného z ESI fondů, který na základě rozhodnutí / smlouvy o poskytnutí dotace předkládá ŘO žádost o platbu</a:t>
            </a:r>
            <a:r>
              <a:rPr lang="cs-CZ" sz="1800" dirty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1386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Dotované veřejné zakázky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Rozhodnutí/Smlouva o poskytnutí dotace stanoví povinnost provést </a:t>
            </a:r>
            <a:r>
              <a:rPr lang="cs-CZ" sz="2400" dirty="0" smtClean="0"/>
              <a:t>VŘ</a:t>
            </a:r>
            <a:endParaRPr lang="cs-CZ" sz="2400" dirty="0"/>
          </a:p>
          <a:p>
            <a:r>
              <a:rPr lang="cs-CZ" sz="2400" dirty="0"/>
              <a:t>Dodávky, </a:t>
            </a:r>
            <a:r>
              <a:rPr lang="cs-CZ" sz="2400" dirty="0" smtClean="0"/>
              <a:t>služby, </a:t>
            </a:r>
            <a:r>
              <a:rPr lang="cs-CZ" sz="2400" dirty="0"/>
              <a:t>stavební práce </a:t>
            </a:r>
            <a:r>
              <a:rPr lang="cs-CZ" sz="2400" dirty="0" smtClean="0"/>
              <a:t>spolufinancovány </a:t>
            </a:r>
            <a:r>
              <a:rPr lang="cs-CZ" sz="2400" dirty="0"/>
              <a:t>z veřejných zdrojů</a:t>
            </a:r>
          </a:p>
          <a:p>
            <a:r>
              <a:rPr lang="cs-CZ" sz="2400" dirty="0"/>
              <a:t>Účelem VŘ je hospodárné využití veřejných prostředků</a:t>
            </a:r>
          </a:p>
          <a:p>
            <a:r>
              <a:rPr lang="cs-CZ" sz="2400" dirty="0"/>
              <a:t>Provedení VŘ je podmínkou způsobilosti výdajů</a:t>
            </a:r>
          </a:p>
          <a:p>
            <a:r>
              <a:rPr lang="cs-CZ" sz="2400" dirty="0"/>
              <a:t>Porušení pravidel pro výběr dodavatelů může vést ke krácení či úplnému odebrání </a:t>
            </a:r>
            <a:r>
              <a:rPr lang="cs-CZ" sz="2400" dirty="0" smtClean="0"/>
              <a:t>dotace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5258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1308" y="756138"/>
            <a:ext cx="9315269" cy="757794"/>
          </a:xfrm>
        </p:spPr>
        <p:txBody>
          <a:bodyPr/>
          <a:lstStyle/>
          <a:p>
            <a:r>
              <a:rPr lang="cs-CZ" dirty="0"/>
              <a:t>Dotované veřejné zakázky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91308" y="1513932"/>
            <a:ext cx="10849707" cy="4394499"/>
          </a:xfrm>
        </p:spPr>
        <p:txBody>
          <a:bodyPr/>
          <a:lstStyle/>
          <a:p>
            <a:r>
              <a:rPr lang="cs-CZ" dirty="0" smtClean="0"/>
              <a:t>Metodický pokyn pro oblast zadávání zakázek pro programové období 2021 – 2027  </a:t>
            </a:r>
            <a:endParaRPr lang="cs-CZ" dirty="0"/>
          </a:p>
          <a:p>
            <a:r>
              <a:rPr lang="cs-CZ" dirty="0" smtClean="0"/>
              <a:t>Závazný </a:t>
            </a:r>
            <a:r>
              <a:rPr lang="cs-CZ" dirty="0"/>
              <a:t>pro všechny ŘO - </a:t>
            </a:r>
            <a:r>
              <a:rPr lang="cs-CZ" dirty="0" smtClean="0"/>
              <a:t>zodpovědné </a:t>
            </a:r>
            <a:r>
              <a:rPr lang="cs-CZ" dirty="0"/>
              <a:t>za řízení </a:t>
            </a:r>
            <a:r>
              <a:rPr lang="cs-CZ" dirty="0" smtClean="0"/>
              <a:t>OP</a:t>
            </a:r>
            <a:endParaRPr lang="cs-CZ" dirty="0"/>
          </a:p>
          <a:p>
            <a:r>
              <a:rPr lang="cs-CZ" dirty="0"/>
              <a:t>Snaha o harmonizaci, zjednodušení, zohlednění zkušeností </a:t>
            </a:r>
            <a:endParaRPr lang="cs-CZ" dirty="0" smtClean="0"/>
          </a:p>
          <a:p>
            <a:r>
              <a:rPr lang="cs-CZ" dirty="0" smtClean="0"/>
              <a:t>Příležitost </a:t>
            </a:r>
            <a:r>
              <a:rPr lang="cs-CZ" dirty="0"/>
              <a:t>– </a:t>
            </a:r>
            <a:r>
              <a:rPr lang="cs-CZ" dirty="0" smtClean="0"/>
              <a:t>flexibilita pro </a:t>
            </a:r>
            <a:r>
              <a:rPr lang="cs-CZ" dirty="0"/>
              <a:t>zadavatele</a:t>
            </a:r>
          </a:p>
          <a:p>
            <a:r>
              <a:rPr lang="cs-CZ" dirty="0"/>
              <a:t>Ohrožení – větší </a:t>
            </a:r>
            <a:r>
              <a:rPr lang="cs-CZ" dirty="0" smtClean="0"/>
              <a:t>odpovědnost</a:t>
            </a:r>
            <a:r>
              <a:rPr lang="cs-CZ" dirty="0"/>
              <a:t> </a:t>
            </a:r>
            <a:r>
              <a:rPr lang="cs-CZ" dirty="0" smtClean="0"/>
              <a:t>příjemců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9874731" cy="357438"/>
          </a:xfrm>
        </p:spPr>
        <p:txBody>
          <a:bodyPr/>
          <a:lstStyle/>
          <a:p>
            <a:r>
              <a:rPr lang="cs-CZ" altLang="cs-CZ" sz="1000" dirty="0">
                <a:hlinkClick r:id="rId2"/>
              </a:rPr>
              <a:t>https://</a:t>
            </a:r>
            <a:r>
              <a:rPr lang="cs-CZ" altLang="cs-CZ" sz="1000" dirty="0" smtClean="0">
                <a:hlinkClick r:id="rId2"/>
              </a:rPr>
              <a:t>www.dotaceeu.cz/cs/evropske-fondy-v-cr/kohezni-politika-po-roce-2020/metodicke-dokumenty/metodicke-dokumenty-v-gesci-mmr-cr/metodicky-pokyn-pro-oblast-zadavani-zakazek</a:t>
            </a:r>
            <a:r>
              <a:rPr lang="cs-CZ" altLang="cs-CZ" sz="1000" dirty="0" smtClean="0"/>
              <a:t> </a:t>
            </a:r>
            <a:endParaRPr lang="cs-CZ" altLang="cs-CZ" sz="1000" dirty="0"/>
          </a:p>
        </p:txBody>
      </p:sp>
    </p:spTree>
    <p:extLst>
      <p:ext uri="{BB962C8B-B14F-4D97-AF65-F5344CB8AC3E}">
        <p14:creationId xmlns:p14="http://schemas.microsoft.com/office/powerpoint/2010/main" val="101784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6000" y="817686"/>
            <a:ext cx="10473854" cy="430822"/>
          </a:xfrm>
        </p:spPr>
        <p:txBody>
          <a:bodyPr/>
          <a:lstStyle/>
          <a:p>
            <a:r>
              <a:rPr lang="cs-CZ" dirty="0" smtClean="0"/>
              <a:t>Dotované veřejné zakázky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538655"/>
            <a:ext cx="10938600" cy="4374466"/>
          </a:xfrm>
        </p:spPr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ákladní </a:t>
            </a:r>
            <a:r>
              <a:rPr lang="cs-CZ" dirty="0"/>
              <a:t>povinnosti zadavatelů nepodléhajících </a:t>
            </a:r>
            <a:r>
              <a:rPr lang="cs-CZ" dirty="0" smtClean="0"/>
              <a:t>ZZVZ</a:t>
            </a:r>
            <a:endParaRPr lang="cs-CZ" dirty="0"/>
          </a:p>
          <a:p>
            <a:r>
              <a:rPr lang="cs-CZ" dirty="0"/>
              <a:t>ŘO </a:t>
            </a:r>
            <a:r>
              <a:rPr lang="cs-CZ" dirty="0" smtClean="0"/>
              <a:t>povinny zapracovat </a:t>
            </a:r>
            <a:r>
              <a:rPr lang="cs-CZ" dirty="0"/>
              <a:t>do svých </a:t>
            </a:r>
            <a:r>
              <a:rPr lang="cs-CZ" dirty="0" smtClean="0"/>
              <a:t>PVD</a:t>
            </a:r>
            <a:endParaRPr lang="cs-CZ" dirty="0"/>
          </a:p>
          <a:p>
            <a:r>
              <a:rPr lang="cs-CZ" dirty="0"/>
              <a:t>Rozdělen na </a:t>
            </a:r>
            <a:r>
              <a:rPr lang="cs-CZ" dirty="0" smtClean="0"/>
              <a:t>2 části:</a:t>
            </a:r>
            <a:endParaRPr lang="cs-CZ" dirty="0"/>
          </a:p>
          <a:p>
            <a:pPr lvl="1"/>
            <a:r>
              <a:rPr lang="cs-CZ" sz="2200" dirty="0"/>
              <a:t>Obecná ustanovení</a:t>
            </a:r>
          </a:p>
          <a:p>
            <a:pPr lvl="1"/>
            <a:r>
              <a:rPr lang="cs-CZ" sz="2200" dirty="0"/>
              <a:t>Zadávání zakázek ve výběrovém </a:t>
            </a:r>
            <a:r>
              <a:rPr lang="cs-CZ" sz="2200" dirty="0" smtClean="0"/>
              <a:t>řízení</a:t>
            </a:r>
          </a:p>
          <a:p>
            <a:r>
              <a:rPr lang="cs-CZ" sz="3000" dirty="0" smtClean="0"/>
              <a:t>Předchozí MP pro období 2014 – 2020 obsahoval také:</a:t>
            </a:r>
            <a:endParaRPr lang="cs-CZ" sz="3000" dirty="0"/>
          </a:p>
          <a:p>
            <a:pPr lvl="1"/>
            <a:r>
              <a:rPr lang="cs-CZ" sz="2200" dirty="0"/>
              <a:t>Kontrola zadání zakázky v zadávacím a výběrovém řízení</a:t>
            </a:r>
          </a:p>
          <a:p>
            <a:pPr lvl="1"/>
            <a:r>
              <a:rPr lang="cs-CZ" sz="2200" dirty="0"/>
              <a:t>Přílohy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9877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Dotované veřejné zakázky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zadává dle ZZVZ, kdo dle MP?</a:t>
            </a:r>
          </a:p>
          <a:p>
            <a:r>
              <a:rPr lang="cs-CZ" dirty="0"/>
              <a:t>Dle ZZVZ zadávají subjekty v zákoně výslovně uvedené:</a:t>
            </a:r>
          </a:p>
          <a:p>
            <a:pPr lvl="1"/>
            <a:r>
              <a:rPr lang="cs-CZ" sz="2400" dirty="0"/>
              <a:t>Veřejní zadavatelé</a:t>
            </a:r>
          </a:p>
          <a:p>
            <a:pPr lvl="1"/>
            <a:r>
              <a:rPr lang="cs-CZ" sz="2400" dirty="0"/>
              <a:t>„Sektoroví“ zadavatelé</a:t>
            </a:r>
          </a:p>
          <a:p>
            <a:pPr lvl="1"/>
            <a:r>
              <a:rPr lang="cs-CZ" sz="2400" dirty="0"/>
              <a:t>„Dotovaní“ zadavatelé</a:t>
            </a:r>
          </a:p>
          <a:p>
            <a:r>
              <a:rPr lang="cs-CZ" dirty="0"/>
              <a:t>Může příjemce dobrovolně zvolit postup dle ZZVZ?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290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6001" y="752170"/>
            <a:ext cx="9483722" cy="478754"/>
          </a:xfrm>
        </p:spPr>
        <p:txBody>
          <a:bodyPr/>
          <a:lstStyle/>
          <a:p>
            <a:r>
              <a:rPr lang="cs-CZ" dirty="0" smtClean="0"/>
              <a:t>Dotované veřejné zakázky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468315"/>
            <a:ext cx="10868262" cy="4580793"/>
          </a:xfrm>
        </p:spPr>
        <p:txBody>
          <a:bodyPr/>
          <a:lstStyle/>
          <a:p>
            <a:r>
              <a:rPr lang="cs-CZ" dirty="0"/>
              <a:t>Dřívější PVD OPPI: </a:t>
            </a:r>
          </a:p>
          <a:p>
            <a:pPr lvl="1"/>
            <a:r>
              <a:rPr lang="cs-CZ" i="1" dirty="0"/>
              <a:t>Má-li žadatel povinnost postupovat dle PVD, nelze dobrovolně zvolit postup dle Zákona místo PVD</a:t>
            </a:r>
          </a:p>
          <a:p>
            <a:r>
              <a:rPr lang="cs-CZ" dirty="0"/>
              <a:t>Pravidla OPPI verze z roku 2008: </a:t>
            </a:r>
          </a:p>
          <a:p>
            <a:pPr lvl="1"/>
            <a:r>
              <a:rPr lang="cs-CZ" i="1" dirty="0"/>
              <a:t>Bez dodržení těchto pravidel nemohou být výdaje spojené se zakázkou považovány za způsobilé </a:t>
            </a:r>
          </a:p>
          <a:p>
            <a:pPr lvl="1"/>
            <a:r>
              <a:rPr lang="cs-CZ" i="1" dirty="0"/>
              <a:t>Dobrovolný postup podle zákona nenahrazuje splnění povinností dle PVD</a:t>
            </a:r>
          </a:p>
          <a:p>
            <a:r>
              <a:rPr lang="cs-CZ" dirty="0"/>
              <a:t>Pravidla OP VVV:</a:t>
            </a:r>
          </a:p>
          <a:p>
            <a:pPr lvl="1"/>
            <a:r>
              <a:rPr lang="cs-CZ" i="1" dirty="0"/>
              <a:t>Zadavatelé mohou při zadávání zakázek malé hodnoty nebo zakázek vyšší hodnoty zvolit přísnější postupy, než jaké jsou upravené v oddílech 12.2 a 12.3, včetně zadání takových zakázek v zadávacím řízení podle ZVZ/ZZVZ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690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 smtClean="0"/>
              <a:t>Dotované veřejné zakázky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9999" y="1692002"/>
            <a:ext cx="11008939" cy="4139998"/>
          </a:xfrm>
        </p:spPr>
        <p:txBody>
          <a:bodyPr/>
          <a:lstStyle/>
          <a:p>
            <a:pPr lvl="0"/>
            <a:r>
              <a:rPr lang="cs-CZ" dirty="0">
                <a:solidFill>
                  <a:prstClr val="black"/>
                </a:solidFill>
              </a:rPr>
              <a:t>Zakázky dle předpokládané </a:t>
            </a:r>
            <a:r>
              <a:rPr lang="cs-CZ" dirty="0" smtClean="0">
                <a:solidFill>
                  <a:prstClr val="black"/>
                </a:solidFill>
              </a:rPr>
              <a:t>hodnoty (vše bez DPH):</a:t>
            </a:r>
            <a:endParaRPr lang="cs-CZ" dirty="0">
              <a:solidFill>
                <a:prstClr val="black"/>
              </a:solidFill>
            </a:endParaRPr>
          </a:p>
          <a:p>
            <a:pPr lvl="1"/>
            <a:r>
              <a:rPr lang="cs-CZ" dirty="0">
                <a:solidFill>
                  <a:prstClr val="black"/>
                </a:solidFill>
              </a:rPr>
              <a:t>Zakázky malého rozsahu: </a:t>
            </a:r>
          </a:p>
          <a:p>
            <a:pPr lvl="2"/>
            <a:r>
              <a:rPr lang="cs-CZ" sz="2000" dirty="0">
                <a:solidFill>
                  <a:prstClr val="black"/>
                </a:solidFill>
              </a:rPr>
              <a:t>≤ 2 mil. Kč dodávky a služby </a:t>
            </a:r>
          </a:p>
          <a:p>
            <a:pPr lvl="2"/>
            <a:r>
              <a:rPr lang="cs-CZ" sz="2000" dirty="0">
                <a:solidFill>
                  <a:prstClr val="black"/>
                </a:solidFill>
              </a:rPr>
              <a:t>≤ 6 mil. Kč stavební </a:t>
            </a:r>
            <a:r>
              <a:rPr lang="cs-CZ" sz="2000" dirty="0" smtClean="0">
                <a:solidFill>
                  <a:prstClr val="black"/>
                </a:solidFill>
              </a:rPr>
              <a:t>práce</a:t>
            </a:r>
          </a:p>
          <a:p>
            <a:pPr lvl="1"/>
            <a:r>
              <a:rPr lang="cs-CZ" dirty="0" smtClean="0">
                <a:solidFill>
                  <a:prstClr val="black"/>
                </a:solidFill>
              </a:rPr>
              <a:t>Zakázky vyšší hodnoty: </a:t>
            </a:r>
            <a:endParaRPr lang="cs-CZ" dirty="0">
              <a:solidFill>
                <a:prstClr val="black"/>
              </a:solidFill>
            </a:endParaRPr>
          </a:p>
          <a:p>
            <a:pPr lvl="2"/>
            <a:r>
              <a:rPr lang="cs-CZ" sz="2000" dirty="0" smtClean="0">
                <a:solidFill>
                  <a:prstClr val="black"/>
                </a:solidFill>
              </a:rPr>
              <a:t>&gt; </a:t>
            </a:r>
            <a:r>
              <a:rPr lang="cs-CZ" sz="2000" dirty="0">
                <a:solidFill>
                  <a:prstClr val="black"/>
                </a:solidFill>
              </a:rPr>
              <a:t>2 mil. Kč dodávky a služby </a:t>
            </a:r>
          </a:p>
          <a:p>
            <a:pPr lvl="2"/>
            <a:r>
              <a:rPr lang="cs-CZ" sz="2000" dirty="0">
                <a:solidFill>
                  <a:prstClr val="black"/>
                </a:solidFill>
              </a:rPr>
              <a:t>&gt; 6 mil. Kč stavební práce</a:t>
            </a:r>
          </a:p>
          <a:p>
            <a:pPr lvl="0"/>
            <a:r>
              <a:rPr lang="cs-CZ" dirty="0">
                <a:solidFill>
                  <a:prstClr val="black"/>
                </a:solidFill>
              </a:rPr>
              <a:t>Možnost </a:t>
            </a:r>
            <a:r>
              <a:rPr lang="cs-CZ" dirty="0" smtClean="0">
                <a:solidFill>
                  <a:prstClr val="black"/>
                </a:solidFill>
              </a:rPr>
              <a:t>„přímého nákupu“ </a:t>
            </a:r>
            <a:r>
              <a:rPr lang="cs-CZ" dirty="0">
                <a:solidFill>
                  <a:prstClr val="black"/>
                </a:solidFill>
              </a:rPr>
              <a:t>mimo postupy MP:</a:t>
            </a:r>
          </a:p>
          <a:p>
            <a:pPr lvl="1"/>
            <a:r>
              <a:rPr lang="cs-CZ" dirty="0">
                <a:solidFill>
                  <a:prstClr val="black"/>
                </a:solidFill>
              </a:rPr>
              <a:t>ZMR &lt; </a:t>
            </a:r>
            <a:r>
              <a:rPr lang="cs-CZ" dirty="0" smtClean="0">
                <a:solidFill>
                  <a:prstClr val="black"/>
                </a:solidFill>
              </a:rPr>
              <a:t>500 </a:t>
            </a:r>
            <a:r>
              <a:rPr lang="cs-CZ" dirty="0">
                <a:solidFill>
                  <a:prstClr val="black"/>
                </a:solidFill>
              </a:rPr>
              <a:t>000 Kč pro zadavatele dle ZZVZ</a:t>
            </a:r>
          </a:p>
          <a:p>
            <a:pPr lvl="1"/>
            <a:r>
              <a:rPr lang="cs-CZ" dirty="0">
                <a:solidFill>
                  <a:prstClr val="black"/>
                </a:solidFill>
              </a:rPr>
              <a:t>ZMR &lt; </a:t>
            </a:r>
            <a:r>
              <a:rPr lang="cs-CZ" dirty="0" smtClean="0">
                <a:solidFill>
                  <a:prstClr val="black"/>
                </a:solidFill>
              </a:rPr>
              <a:t>2 mil. Kč služby či dodávky a 6 mil. Kč stavební práce u příjemců, kteří nejsou zadavateli dle ZZVZ </a:t>
            </a:r>
            <a:r>
              <a:rPr lang="cs-CZ" dirty="0" smtClean="0"/>
              <a:t>a </a:t>
            </a:r>
            <a:r>
              <a:rPr lang="cs-CZ" dirty="0"/>
              <a:t>zároveň dotace poskytovaná na takovou zakázku není vyšší než 50 </a:t>
            </a:r>
            <a:r>
              <a:rPr lang="cs-CZ" dirty="0" smtClean="0"/>
              <a:t>%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374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UNI-CZ.potx" id="{5F7917F3-E447-47A0-8B0D-912AAB3F7016}" vid="{6FE485AA-A959-491A-A866-CC2F0E710D0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Prezentace-MUNI-CZ</Template>
  <TotalTime>1728</TotalTime>
  <Words>1874</Words>
  <Application>Microsoft Office PowerPoint</Application>
  <PresentationFormat>Širokoúhlá obrazovka</PresentationFormat>
  <Paragraphs>252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Tahoma</vt:lpstr>
      <vt:lpstr>Wingdings</vt:lpstr>
      <vt:lpstr>Prezentace_MU_CZ</vt:lpstr>
      <vt:lpstr>Kontrola veřejných zakázek – dotované VZ </vt:lpstr>
      <vt:lpstr>Obsah</vt:lpstr>
      <vt:lpstr>Dotované veřejné zakázky</vt:lpstr>
      <vt:lpstr>Dotované veřejné zakázky</vt:lpstr>
      <vt:lpstr>Dotované veřejné zakázky</vt:lpstr>
      <vt:lpstr>Dotované veřejné zakázky</vt:lpstr>
      <vt:lpstr>Dotované veřejné zakázky</vt:lpstr>
      <vt:lpstr>Dotované veřejné zakázky</vt:lpstr>
      <vt:lpstr>Dotované veřejné zakázky</vt:lpstr>
      <vt:lpstr>Dotované veřejné zakázky</vt:lpstr>
      <vt:lpstr>Dotované veřejné zakázky</vt:lpstr>
      <vt:lpstr>Postupy kontrolních orgánů</vt:lpstr>
      <vt:lpstr>Postupy kontrolních orgánů</vt:lpstr>
      <vt:lpstr>Postupy kontrolních orgánů </vt:lpstr>
      <vt:lpstr>Postupy kontrolních orgánů</vt:lpstr>
      <vt:lpstr>Postupy kontrolních orgánů</vt:lpstr>
      <vt:lpstr>Postupy kontrolních orgánů </vt:lpstr>
      <vt:lpstr>Postupy kontrolních orgánů</vt:lpstr>
      <vt:lpstr>Postupy kontrolních orgánů</vt:lpstr>
      <vt:lpstr>Postupy kontrolních orgánů</vt:lpstr>
      <vt:lpstr>Postupy kontrolních orgánů</vt:lpstr>
      <vt:lpstr>Postupy kontrolních orgánů</vt:lpstr>
      <vt:lpstr>Postupy kontrolních orgánů</vt:lpstr>
      <vt:lpstr>Postupy kontrolních orgánů</vt:lpstr>
      <vt:lpstr>Zkratky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ÚKLIDOVÉ SLUŽBY - BVA</dc:title>
  <dc:creator>Martin Hadaš</dc:creator>
  <cp:lastModifiedBy>Martin Hadaš</cp:lastModifiedBy>
  <cp:revision>161</cp:revision>
  <cp:lastPrinted>1601-01-01T00:00:00Z</cp:lastPrinted>
  <dcterms:created xsi:type="dcterms:W3CDTF">2018-11-16T12:27:03Z</dcterms:created>
  <dcterms:modified xsi:type="dcterms:W3CDTF">2023-05-02T12:46:30Z</dcterms:modified>
</cp:coreProperties>
</file>