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3" r:id="rId3"/>
    <p:sldId id="314" r:id="rId4"/>
    <p:sldId id="315" r:id="rId5"/>
    <p:sldId id="331" r:id="rId6"/>
    <p:sldId id="324" r:id="rId7"/>
    <p:sldId id="321" r:id="rId8"/>
    <p:sldId id="333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26" r:id="rId30"/>
    <p:sldId id="327" r:id="rId31"/>
    <p:sldId id="328" r:id="rId32"/>
    <p:sldId id="329" r:id="rId33"/>
    <p:sldId id="330" r:id="rId34"/>
    <p:sldId id="325" r:id="rId35"/>
    <p:sldId id="359" r:id="rId36"/>
    <p:sldId id="349" r:id="rId37"/>
    <p:sldId id="350" r:id="rId38"/>
    <p:sldId id="351" r:id="rId39"/>
    <p:sldId id="268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114" y="6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87213390778984"/>
          <c:y val="0.27763005034206789"/>
          <c:w val="0.62780131728816913"/>
          <c:h val="0.6818333978744459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Bylo pro vás setkání přínosné?</c:v>
                </c:pt>
              </c:strCache>
            </c:strRef>
          </c:tx>
          <c:dPt>
            <c:idx val="0"/>
            <c:bubble3D val="0"/>
            <c:spPr>
              <a:solidFill>
                <a:srgbClr val="0000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06-4AAD-97CF-F14B6613057F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06-4AAD-97CF-F14B6613057F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06-4AAD-97CF-F14B6613057F}"/>
              </c:ext>
            </c:extLst>
          </c:dPt>
          <c:dLbls>
            <c:dLbl>
              <c:idx val="0"/>
              <c:layout>
                <c:manualLayout>
                  <c:x val="-0.22512197296092706"/>
                  <c:y val="-0.16701540381222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7809985290301"/>
                      <c:h val="0.23271698354778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06-4AAD-97CF-F14B6613057F}"/>
                </c:ext>
              </c:extLst>
            </c:dLbl>
            <c:dLbl>
              <c:idx val="1"/>
              <c:layout>
                <c:manualLayout>
                  <c:x val="0.12811607982964393"/>
                  <c:y val="0.17182178047416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06-4AAD-97CF-F14B6613057F}"/>
                </c:ext>
              </c:extLst>
            </c:dLbl>
            <c:dLbl>
              <c:idx val="2"/>
              <c:layout>
                <c:manualLayout>
                  <c:x val="6.6066062496904818E-2"/>
                  <c:y val="2.2659093842777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551807567263962"/>
                      <c:h val="0.15540139379129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506-4AAD-97CF-F14B66130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Žádná odpověď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06-4AAD-97CF-F14B6613057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D5184-A77A-471F-B1EC-F1B6017206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2DF6DD1-60E9-4EC9-A6C4-8C5095C44C94}">
      <dgm:prSet/>
      <dgm:spPr/>
      <dgm:t>
        <a:bodyPr/>
        <a:lstStyle/>
        <a:p>
          <a:pPr rtl="0"/>
          <a:r>
            <a:rPr lang="cs-CZ" b="0" smtClean="0"/>
            <a:t>Svoboda, zodpovědnost, úcta k pravidlům  </a:t>
          </a:r>
          <a:endParaRPr lang="cs-CZ"/>
        </a:p>
      </dgm:t>
    </dgm:pt>
    <dgm:pt modelId="{27CF7EEB-6656-499A-BC59-348282304253}" type="parTrans" cxnId="{0D3B7221-9728-4F2C-B9F2-28E8267033B8}">
      <dgm:prSet/>
      <dgm:spPr/>
      <dgm:t>
        <a:bodyPr/>
        <a:lstStyle/>
        <a:p>
          <a:endParaRPr lang="cs-CZ"/>
        </a:p>
      </dgm:t>
    </dgm:pt>
    <dgm:pt modelId="{C2BA98BD-EC66-4984-87E7-AF042FC313A7}" type="sibTrans" cxnId="{0D3B7221-9728-4F2C-B9F2-28E8267033B8}">
      <dgm:prSet/>
      <dgm:spPr/>
      <dgm:t>
        <a:bodyPr/>
        <a:lstStyle/>
        <a:p>
          <a:endParaRPr lang="cs-CZ"/>
        </a:p>
      </dgm:t>
    </dgm:pt>
    <dgm:pt modelId="{70A7BADE-06D1-46A7-822A-3C72C1B9977C}">
      <dgm:prSet/>
      <dgm:spPr/>
      <dgm:t>
        <a:bodyPr/>
        <a:lstStyle/>
        <a:p>
          <a:pPr rtl="0"/>
          <a:r>
            <a:rPr lang="cs-CZ" b="0" smtClean="0"/>
            <a:t>Nákupy mají širší celospolečenské dopady </a:t>
          </a:r>
          <a:endParaRPr lang="cs-CZ"/>
        </a:p>
      </dgm:t>
    </dgm:pt>
    <dgm:pt modelId="{B81C7796-0FA9-4C3D-ABDE-0C66F87BDDE8}" type="parTrans" cxnId="{68391573-4AE5-4EC6-85BB-FCFBF35FABDC}">
      <dgm:prSet/>
      <dgm:spPr/>
      <dgm:t>
        <a:bodyPr/>
        <a:lstStyle/>
        <a:p>
          <a:endParaRPr lang="cs-CZ"/>
        </a:p>
      </dgm:t>
    </dgm:pt>
    <dgm:pt modelId="{7E0611A9-9496-49A6-98A1-D2BC47C34742}" type="sibTrans" cxnId="{68391573-4AE5-4EC6-85BB-FCFBF35FABDC}">
      <dgm:prSet/>
      <dgm:spPr/>
      <dgm:t>
        <a:bodyPr/>
        <a:lstStyle/>
        <a:p>
          <a:endParaRPr lang="cs-CZ"/>
        </a:p>
      </dgm:t>
    </dgm:pt>
    <dgm:pt modelId="{E2AA9E7C-6CC0-48E4-8EAA-3C574D039D3D}">
      <dgm:prSet/>
      <dgm:spPr/>
      <dgm:t>
        <a:bodyPr/>
        <a:lstStyle/>
        <a:p>
          <a:pPr rtl="0"/>
          <a:r>
            <a:rPr lang="cs-CZ" b="0" smtClean="0"/>
            <a:t>Usilujeme o získání maximální hodnoty za peníze a snižování negativních dopadů nákupů</a:t>
          </a:r>
          <a:endParaRPr lang="cs-CZ"/>
        </a:p>
      </dgm:t>
    </dgm:pt>
    <dgm:pt modelId="{9751B1A4-E590-40A6-8638-2572F44AFAE5}" type="parTrans" cxnId="{C5A14FE7-BA11-441B-B1D7-732602573A7F}">
      <dgm:prSet/>
      <dgm:spPr/>
      <dgm:t>
        <a:bodyPr/>
        <a:lstStyle/>
        <a:p>
          <a:endParaRPr lang="cs-CZ"/>
        </a:p>
      </dgm:t>
    </dgm:pt>
    <dgm:pt modelId="{AE3B46AB-2068-46DD-8DDD-B90D1038C7F0}" type="sibTrans" cxnId="{C5A14FE7-BA11-441B-B1D7-732602573A7F}">
      <dgm:prSet/>
      <dgm:spPr/>
      <dgm:t>
        <a:bodyPr/>
        <a:lstStyle/>
        <a:p>
          <a:endParaRPr lang="cs-CZ"/>
        </a:p>
      </dgm:t>
    </dgm:pt>
    <dgm:pt modelId="{87139111-BFE9-4577-8E1E-C8C5ECDDF8E8}">
      <dgm:prSet/>
      <dgm:spPr/>
      <dgm:t>
        <a:bodyPr/>
        <a:lstStyle/>
        <a:p>
          <a:pPr rtl="0"/>
          <a:r>
            <a:rPr lang="cs-CZ" b="0" smtClean="0"/>
            <a:t>Máme možnost ovlivnit, z jakého materiálu budou vyrobeny dodávané výrobky </a:t>
          </a:r>
          <a:endParaRPr lang="cs-CZ"/>
        </a:p>
      </dgm:t>
    </dgm:pt>
    <dgm:pt modelId="{88E100CE-9302-43BB-84B7-59B1BF4E0AFD}" type="parTrans" cxnId="{C79BC669-96A5-4537-8A4B-ABD015760A88}">
      <dgm:prSet/>
      <dgm:spPr/>
      <dgm:t>
        <a:bodyPr/>
        <a:lstStyle/>
        <a:p>
          <a:endParaRPr lang="cs-CZ"/>
        </a:p>
      </dgm:t>
    </dgm:pt>
    <dgm:pt modelId="{AFE2EBEC-0FF7-4915-964A-AECFFA49D4F9}" type="sibTrans" cxnId="{C79BC669-96A5-4537-8A4B-ABD015760A88}">
      <dgm:prSet/>
      <dgm:spPr/>
      <dgm:t>
        <a:bodyPr/>
        <a:lstStyle/>
        <a:p>
          <a:endParaRPr lang="cs-CZ"/>
        </a:p>
      </dgm:t>
    </dgm:pt>
    <dgm:pt modelId="{48FE77A0-81AE-40EA-96A4-9273B9C818B2}">
      <dgm:prSet/>
      <dgm:spPr/>
      <dgm:t>
        <a:bodyPr/>
        <a:lstStyle/>
        <a:p>
          <a:pPr rtl="0"/>
          <a:r>
            <a:rPr lang="cs-CZ" b="0" smtClean="0"/>
            <a:t>Jak se dodavatelé chovají ke svým zaměstnancům, subdodavatelům </a:t>
          </a:r>
          <a:endParaRPr lang="cs-CZ"/>
        </a:p>
      </dgm:t>
    </dgm:pt>
    <dgm:pt modelId="{FD9583ED-18EE-4873-80EC-3A6B5A646B9E}" type="parTrans" cxnId="{6508B39D-8F83-420B-92B8-4AABCC3861F8}">
      <dgm:prSet/>
      <dgm:spPr/>
      <dgm:t>
        <a:bodyPr/>
        <a:lstStyle/>
        <a:p>
          <a:endParaRPr lang="cs-CZ"/>
        </a:p>
      </dgm:t>
    </dgm:pt>
    <dgm:pt modelId="{4F5FDCE3-7389-4A2F-8297-10E6B1C1E8FF}" type="sibTrans" cxnId="{6508B39D-8F83-420B-92B8-4AABCC3861F8}">
      <dgm:prSet/>
      <dgm:spPr/>
      <dgm:t>
        <a:bodyPr/>
        <a:lstStyle/>
        <a:p>
          <a:endParaRPr lang="cs-CZ"/>
        </a:p>
      </dgm:t>
    </dgm:pt>
    <dgm:pt modelId="{89F97B99-A429-4767-B24B-49B4B77C1E81}">
      <dgm:prSet/>
      <dgm:spPr/>
      <dgm:t>
        <a:bodyPr/>
        <a:lstStyle/>
        <a:p>
          <a:pPr rtl="0"/>
          <a:r>
            <a:rPr lang="cs-CZ" b="0" smtClean="0"/>
            <a:t>Zadáváme elektronicky – podporujeme účast MSP </a:t>
          </a:r>
          <a:endParaRPr lang="cs-CZ"/>
        </a:p>
      </dgm:t>
    </dgm:pt>
    <dgm:pt modelId="{8AB75781-69A0-4123-A9C6-8915734D1930}" type="parTrans" cxnId="{2B8EEA88-01C8-44B9-92CB-F1312F0C2654}">
      <dgm:prSet/>
      <dgm:spPr/>
      <dgm:t>
        <a:bodyPr/>
        <a:lstStyle/>
        <a:p>
          <a:endParaRPr lang="cs-CZ"/>
        </a:p>
      </dgm:t>
    </dgm:pt>
    <dgm:pt modelId="{FB18D777-C616-4DB4-AFD6-5DBB3E147982}" type="sibTrans" cxnId="{2B8EEA88-01C8-44B9-92CB-F1312F0C2654}">
      <dgm:prSet/>
      <dgm:spPr/>
      <dgm:t>
        <a:bodyPr/>
        <a:lstStyle/>
        <a:p>
          <a:endParaRPr lang="cs-CZ"/>
        </a:p>
      </dgm:t>
    </dgm:pt>
    <dgm:pt modelId="{37B0C658-109F-4B9D-BF93-6AF789396921}">
      <dgm:prSet/>
      <dgm:spPr/>
      <dgm:t>
        <a:bodyPr/>
        <a:lstStyle/>
        <a:p>
          <a:pPr rtl="0"/>
          <a:r>
            <a:rPr lang="cs-CZ" b="0" smtClean="0"/>
            <a:t>Zaměřujeme se na celý cyklus nákupu – důraz na přípravu, PTK, MTB</a:t>
          </a:r>
          <a:endParaRPr lang="cs-CZ"/>
        </a:p>
      </dgm:t>
    </dgm:pt>
    <dgm:pt modelId="{986AD3CC-BC35-4E75-B188-5844BD48733C}" type="parTrans" cxnId="{52DAA24F-C153-4021-A4BE-B09DCE43697A}">
      <dgm:prSet/>
      <dgm:spPr/>
      <dgm:t>
        <a:bodyPr/>
        <a:lstStyle/>
        <a:p>
          <a:endParaRPr lang="cs-CZ"/>
        </a:p>
      </dgm:t>
    </dgm:pt>
    <dgm:pt modelId="{B3B7EE61-AB37-4BB1-8E3F-BDB8882BD835}" type="sibTrans" cxnId="{52DAA24F-C153-4021-A4BE-B09DCE43697A}">
      <dgm:prSet/>
      <dgm:spPr/>
      <dgm:t>
        <a:bodyPr/>
        <a:lstStyle/>
        <a:p>
          <a:endParaRPr lang="cs-CZ"/>
        </a:p>
      </dgm:t>
    </dgm:pt>
    <dgm:pt modelId="{87F8D1F0-B18C-432B-8C7C-E6B052D647F9}">
      <dgm:prSet/>
      <dgm:spPr/>
      <dgm:t>
        <a:bodyPr/>
        <a:lstStyle/>
        <a:p>
          <a:pPr rtl="0"/>
          <a:r>
            <a:rPr lang="cs-CZ" b="0" smtClean="0"/>
            <a:t>Klademe důraz na spolupráci</a:t>
          </a:r>
          <a:endParaRPr lang="cs-CZ"/>
        </a:p>
      </dgm:t>
    </dgm:pt>
    <dgm:pt modelId="{3FA6E3F4-C9CF-402F-815C-9D4CC4E56390}" type="parTrans" cxnId="{88A6017B-8E5F-45BD-ACCE-BEAF132DB3EA}">
      <dgm:prSet/>
      <dgm:spPr/>
      <dgm:t>
        <a:bodyPr/>
        <a:lstStyle/>
        <a:p>
          <a:endParaRPr lang="cs-CZ"/>
        </a:p>
      </dgm:t>
    </dgm:pt>
    <dgm:pt modelId="{F8E03FE3-D0B0-4438-BE30-1A6B7FD2D6CB}" type="sibTrans" cxnId="{88A6017B-8E5F-45BD-ACCE-BEAF132DB3EA}">
      <dgm:prSet/>
      <dgm:spPr/>
      <dgm:t>
        <a:bodyPr/>
        <a:lstStyle/>
        <a:p>
          <a:endParaRPr lang="cs-CZ"/>
        </a:p>
      </dgm:t>
    </dgm:pt>
    <dgm:pt modelId="{B484E63B-5691-42D8-AEEC-77C66C670783}" type="pres">
      <dgm:prSet presAssocID="{AADD5184-A77A-471F-B1EC-F1B6017206D8}" presName="linear" presStyleCnt="0">
        <dgm:presLayoutVars>
          <dgm:animLvl val="lvl"/>
          <dgm:resizeHandles val="exact"/>
        </dgm:presLayoutVars>
      </dgm:prSet>
      <dgm:spPr/>
    </dgm:pt>
    <dgm:pt modelId="{FA52402A-4C5D-4818-8DCB-3F327FAC1CDE}" type="pres">
      <dgm:prSet presAssocID="{A2DF6DD1-60E9-4EC9-A6C4-8C5095C44C9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A3785A3-62D1-4583-8DA1-8B44A8639EDE}" type="pres">
      <dgm:prSet presAssocID="{C2BA98BD-EC66-4984-87E7-AF042FC313A7}" presName="spacer" presStyleCnt="0"/>
      <dgm:spPr/>
    </dgm:pt>
    <dgm:pt modelId="{8338FF83-8339-4339-A9D9-945138FC0A3C}" type="pres">
      <dgm:prSet presAssocID="{70A7BADE-06D1-46A7-822A-3C72C1B9977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E82539C-BAEE-4E2D-9CE1-49E6062CA5E9}" type="pres">
      <dgm:prSet presAssocID="{7E0611A9-9496-49A6-98A1-D2BC47C34742}" presName="spacer" presStyleCnt="0"/>
      <dgm:spPr/>
    </dgm:pt>
    <dgm:pt modelId="{B0CCCE99-A675-4DE6-A50D-5CEFBBC0F99C}" type="pres">
      <dgm:prSet presAssocID="{E2AA9E7C-6CC0-48E4-8EAA-3C574D039D3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B636B50-04EE-481E-ACE9-575F71E56F4C}" type="pres">
      <dgm:prSet presAssocID="{AE3B46AB-2068-46DD-8DDD-B90D1038C7F0}" presName="spacer" presStyleCnt="0"/>
      <dgm:spPr/>
    </dgm:pt>
    <dgm:pt modelId="{D6B0C4F6-D603-48B0-BC7F-4FF8DFEDD291}" type="pres">
      <dgm:prSet presAssocID="{87139111-BFE9-4577-8E1E-C8C5ECDDF8E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9E8F372-E0AF-41F5-8C4B-A5FD7DCC7B0F}" type="pres">
      <dgm:prSet presAssocID="{AFE2EBEC-0FF7-4915-964A-AECFFA49D4F9}" presName="spacer" presStyleCnt="0"/>
      <dgm:spPr/>
    </dgm:pt>
    <dgm:pt modelId="{AB016CA7-DA8C-4C39-920E-7A482186975A}" type="pres">
      <dgm:prSet presAssocID="{48FE77A0-81AE-40EA-96A4-9273B9C818B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54061DA-0C49-4204-BCE7-6A418AFC2EDE}" type="pres">
      <dgm:prSet presAssocID="{4F5FDCE3-7389-4A2F-8297-10E6B1C1E8FF}" presName="spacer" presStyleCnt="0"/>
      <dgm:spPr/>
    </dgm:pt>
    <dgm:pt modelId="{D044D0F9-EB7A-457A-8FCA-F8AD32703FFA}" type="pres">
      <dgm:prSet presAssocID="{89F97B99-A429-4767-B24B-49B4B77C1E8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C6027CC-B02B-4446-9DF0-1F3C8D1D766D}" type="pres">
      <dgm:prSet presAssocID="{FB18D777-C616-4DB4-AFD6-5DBB3E147982}" presName="spacer" presStyleCnt="0"/>
      <dgm:spPr/>
    </dgm:pt>
    <dgm:pt modelId="{A08972C5-A2DA-46D7-AE5C-5C76CD8CC498}" type="pres">
      <dgm:prSet presAssocID="{37B0C658-109F-4B9D-BF93-6AF78939692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236E4FA-3A00-49D2-BBE4-5287A4917A4B}" type="pres">
      <dgm:prSet presAssocID="{B3B7EE61-AB37-4BB1-8E3F-BDB8882BD835}" presName="spacer" presStyleCnt="0"/>
      <dgm:spPr/>
    </dgm:pt>
    <dgm:pt modelId="{3001FA39-8716-4BEC-B220-DBF210C48303}" type="pres">
      <dgm:prSet presAssocID="{87F8D1F0-B18C-432B-8C7C-E6B052D647F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5A14FE7-BA11-441B-B1D7-732602573A7F}" srcId="{AADD5184-A77A-471F-B1EC-F1B6017206D8}" destId="{E2AA9E7C-6CC0-48E4-8EAA-3C574D039D3D}" srcOrd="2" destOrd="0" parTransId="{9751B1A4-E590-40A6-8638-2572F44AFAE5}" sibTransId="{AE3B46AB-2068-46DD-8DDD-B90D1038C7F0}"/>
    <dgm:cxn modelId="{CCAFD8F8-B0F2-4FBD-8CAE-8A8F413248BE}" type="presOf" srcId="{89F97B99-A429-4767-B24B-49B4B77C1E81}" destId="{D044D0F9-EB7A-457A-8FCA-F8AD32703FFA}" srcOrd="0" destOrd="0" presId="urn:microsoft.com/office/officeart/2005/8/layout/vList2"/>
    <dgm:cxn modelId="{D8205D9C-018E-4554-A8CC-8C8A0D2390AB}" type="presOf" srcId="{87F8D1F0-B18C-432B-8C7C-E6B052D647F9}" destId="{3001FA39-8716-4BEC-B220-DBF210C48303}" srcOrd="0" destOrd="0" presId="urn:microsoft.com/office/officeart/2005/8/layout/vList2"/>
    <dgm:cxn modelId="{5F514E53-394B-4BC4-ACBC-AFAF4A64A76D}" type="presOf" srcId="{A2DF6DD1-60E9-4EC9-A6C4-8C5095C44C94}" destId="{FA52402A-4C5D-4818-8DCB-3F327FAC1CDE}" srcOrd="0" destOrd="0" presId="urn:microsoft.com/office/officeart/2005/8/layout/vList2"/>
    <dgm:cxn modelId="{CA810D3C-0F90-47A5-8DE1-796E30C98E71}" type="presOf" srcId="{48FE77A0-81AE-40EA-96A4-9273B9C818B2}" destId="{AB016CA7-DA8C-4C39-920E-7A482186975A}" srcOrd="0" destOrd="0" presId="urn:microsoft.com/office/officeart/2005/8/layout/vList2"/>
    <dgm:cxn modelId="{6508B39D-8F83-420B-92B8-4AABCC3861F8}" srcId="{AADD5184-A77A-471F-B1EC-F1B6017206D8}" destId="{48FE77A0-81AE-40EA-96A4-9273B9C818B2}" srcOrd="4" destOrd="0" parTransId="{FD9583ED-18EE-4873-80EC-3A6B5A646B9E}" sibTransId="{4F5FDCE3-7389-4A2F-8297-10E6B1C1E8FF}"/>
    <dgm:cxn modelId="{52DAA24F-C153-4021-A4BE-B09DCE43697A}" srcId="{AADD5184-A77A-471F-B1EC-F1B6017206D8}" destId="{37B0C658-109F-4B9D-BF93-6AF789396921}" srcOrd="6" destOrd="0" parTransId="{986AD3CC-BC35-4E75-B188-5844BD48733C}" sibTransId="{B3B7EE61-AB37-4BB1-8E3F-BDB8882BD835}"/>
    <dgm:cxn modelId="{9EE2B3AE-160C-4405-B862-3E20065EB6EC}" type="presOf" srcId="{87139111-BFE9-4577-8E1E-C8C5ECDDF8E8}" destId="{D6B0C4F6-D603-48B0-BC7F-4FF8DFEDD291}" srcOrd="0" destOrd="0" presId="urn:microsoft.com/office/officeart/2005/8/layout/vList2"/>
    <dgm:cxn modelId="{0215F332-4527-4035-A732-2A8FC09B4F71}" type="presOf" srcId="{E2AA9E7C-6CC0-48E4-8EAA-3C574D039D3D}" destId="{B0CCCE99-A675-4DE6-A50D-5CEFBBC0F99C}" srcOrd="0" destOrd="0" presId="urn:microsoft.com/office/officeart/2005/8/layout/vList2"/>
    <dgm:cxn modelId="{2B8EEA88-01C8-44B9-92CB-F1312F0C2654}" srcId="{AADD5184-A77A-471F-B1EC-F1B6017206D8}" destId="{89F97B99-A429-4767-B24B-49B4B77C1E81}" srcOrd="5" destOrd="0" parTransId="{8AB75781-69A0-4123-A9C6-8915734D1930}" sibTransId="{FB18D777-C616-4DB4-AFD6-5DBB3E147982}"/>
    <dgm:cxn modelId="{0D3B7221-9728-4F2C-B9F2-28E8267033B8}" srcId="{AADD5184-A77A-471F-B1EC-F1B6017206D8}" destId="{A2DF6DD1-60E9-4EC9-A6C4-8C5095C44C94}" srcOrd="0" destOrd="0" parTransId="{27CF7EEB-6656-499A-BC59-348282304253}" sibTransId="{C2BA98BD-EC66-4984-87E7-AF042FC313A7}"/>
    <dgm:cxn modelId="{D745644E-CBB7-4814-9E6D-929945DC097D}" type="presOf" srcId="{AADD5184-A77A-471F-B1EC-F1B6017206D8}" destId="{B484E63B-5691-42D8-AEEC-77C66C670783}" srcOrd="0" destOrd="0" presId="urn:microsoft.com/office/officeart/2005/8/layout/vList2"/>
    <dgm:cxn modelId="{C79BC669-96A5-4537-8A4B-ABD015760A88}" srcId="{AADD5184-A77A-471F-B1EC-F1B6017206D8}" destId="{87139111-BFE9-4577-8E1E-C8C5ECDDF8E8}" srcOrd="3" destOrd="0" parTransId="{88E100CE-9302-43BB-84B7-59B1BF4E0AFD}" sibTransId="{AFE2EBEC-0FF7-4915-964A-AECFFA49D4F9}"/>
    <dgm:cxn modelId="{68391573-4AE5-4EC6-85BB-FCFBF35FABDC}" srcId="{AADD5184-A77A-471F-B1EC-F1B6017206D8}" destId="{70A7BADE-06D1-46A7-822A-3C72C1B9977C}" srcOrd="1" destOrd="0" parTransId="{B81C7796-0FA9-4C3D-ABDE-0C66F87BDDE8}" sibTransId="{7E0611A9-9496-49A6-98A1-D2BC47C34742}"/>
    <dgm:cxn modelId="{6C63225E-EE86-4A1E-ABC5-D30AECDA6AB9}" type="presOf" srcId="{37B0C658-109F-4B9D-BF93-6AF789396921}" destId="{A08972C5-A2DA-46D7-AE5C-5C76CD8CC498}" srcOrd="0" destOrd="0" presId="urn:microsoft.com/office/officeart/2005/8/layout/vList2"/>
    <dgm:cxn modelId="{969921D8-FF3E-40A2-A022-995098C75676}" type="presOf" srcId="{70A7BADE-06D1-46A7-822A-3C72C1B9977C}" destId="{8338FF83-8339-4339-A9D9-945138FC0A3C}" srcOrd="0" destOrd="0" presId="urn:microsoft.com/office/officeart/2005/8/layout/vList2"/>
    <dgm:cxn modelId="{88A6017B-8E5F-45BD-ACCE-BEAF132DB3EA}" srcId="{AADD5184-A77A-471F-B1EC-F1B6017206D8}" destId="{87F8D1F0-B18C-432B-8C7C-E6B052D647F9}" srcOrd="7" destOrd="0" parTransId="{3FA6E3F4-C9CF-402F-815C-9D4CC4E56390}" sibTransId="{F8E03FE3-D0B0-4438-BE30-1A6B7FD2D6CB}"/>
    <dgm:cxn modelId="{5AE96070-5040-465C-BA70-92C66424FF56}" type="presParOf" srcId="{B484E63B-5691-42D8-AEEC-77C66C670783}" destId="{FA52402A-4C5D-4818-8DCB-3F327FAC1CDE}" srcOrd="0" destOrd="0" presId="urn:microsoft.com/office/officeart/2005/8/layout/vList2"/>
    <dgm:cxn modelId="{034FD192-1C7F-41CB-A2C6-19FFD3553989}" type="presParOf" srcId="{B484E63B-5691-42D8-AEEC-77C66C670783}" destId="{CA3785A3-62D1-4583-8DA1-8B44A8639EDE}" srcOrd="1" destOrd="0" presId="urn:microsoft.com/office/officeart/2005/8/layout/vList2"/>
    <dgm:cxn modelId="{6CD24464-FF98-4ACA-AE33-16C29344FB6E}" type="presParOf" srcId="{B484E63B-5691-42D8-AEEC-77C66C670783}" destId="{8338FF83-8339-4339-A9D9-945138FC0A3C}" srcOrd="2" destOrd="0" presId="urn:microsoft.com/office/officeart/2005/8/layout/vList2"/>
    <dgm:cxn modelId="{1A20CB89-A4A9-463B-8E28-E1A3DE275BAD}" type="presParOf" srcId="{B484E63B-5691-42D8-AEEC-77C66C670783}" destId="{4E82539C-BAEE-4E2D-9CE1-49E6062CA5E9}" srcOrd="3" destOrd="0" presId="urn:microsoft.com/office/officeart/2005/8/layout/vList2"/>
    <dgm:cxn modelId="{A4843CFE-EE35-4528-956A-FC046AAA90C6}" type="presParOf" srcId="{B484E63B-5691-42D8-AEEC-77C66C670783}" destId="{B0CCCE99-A675-4DE6-A50D-5CEFBBC0F99C}" srcOrd="4" destOrd="0" presId="urn:microsoft.com/office/officeart/2005/8/layout/vList2"/>
    <dgm:cxn modelId="{E6C492BE-3BA6-4794-8DE1-D68F9045C842}" type="presParOf" srcId="{B484E63B-5691-42D8-AEEC-77C66C670783}" destId="{4B636B50-04EE-481E-ACE9-575F71E56F4C}" srcOrd="5" destOrd="0" presId="urn:microsoft.com/office/officeart/2005/8/layout/vList2"/>
    <dgm:cxn modelId="{36718335-C978-4DE4-A172-53AAB14B6B11}" type="presParOf" srcId="{B484E63B-5691-42D8-AEEC-77C66C670783}" destId="{D6B0C4F6-D603-48B0-BC7F-4FF8DFEDD291}" srcOrd="6" destOrd="0" presId="urn:microsoft.com/office/officeart/2005/8/layout/vList2"/>
    <dgm:cxn modelId="{C1D11F00-E648-47BD-9A2E-741CADA0DEA2}" type="presParOf" srcId="{B484E63B-5691-42D8-AEEC-77C66C670783}" destId="{C9E8F372-E0AF-41F5-8C4B-A5FD7DCC7B0F}" srcOrd="7" destOrd="0" presId="urn:microsoft.com/office/officeart/2005/8/layout/vList2"/>
    <dgm:cxn modelId="{A2672467-0BEA-48CC-A204-F9AB01EA9C57}" type="presParOf" srcId="{B484E63B-5691-42D8-AEEC-77C66C670783}" destId="{AB016CA7-DA8C-4C39-920E-7A482186975A}" srcOrd="8" destOrd="0" presId="urn:microsoft.com/office/officeart/2005/8/layout/vList2"/>
    <dgm:cxn modelId="{969F83DA-1454-4D2F-992C-74874833FF6A}" type="presParOf" srcId="{B484E63B-5691-42D8-AEEC-77C66C670783}" destId="{854061DA-0C49-4204-BCE7-6A418AFC2EDE}" srcOrd="9" destOrd="0" presId="urn:microsoft.com/office/officeart/2005/8/layout/vList2"/>
    <dgm:cxn modelId="{594F244B-64F3-410F-B541-0B439E5405BE}" type="presParOf" srcId="{B484E63B-5691-42D8-AEEC-77C66C670783}" destId="{D044D0F9-EB7A-457A-8FCA-F8AD32703FFA}" srcOrd="10" destOrd="0" presId="urn:microsoft.com/office/officeart/2005/8/layout/vList2"/>
    <dgm:cxn modelId="{9499A5A1-C9CF-43C7-81E0-B629852782BD}" type="presParOf" srcId="{B484E63B-5691-42D8-AEEC-77C66C670783}" destId="{FC6027CC-B02B-4446-9DF0-1F3C8D1D766D}" srcOrd="11" destOrd="0" presId="urn:microsoft.com/office/officeart/2005/8/layout/vList2"/>
    <dgm:cxn modelId="{13FD9BAF-6E7A-4BEE-BDF0-6DF70D6C850A}" type="presParOf" srcId="{B484E63B-5691-42D8-AEEC-77C66C670783}" destId="{A08972C5-A2DA-46D7-AE5C-5C76CD8CC498}" srcOrd="12" destOrd="0" presId="urn:microsoft.com/office/officeart/2005/8/layout/vList2"/>
    <dgm:cxn modelId="{F5BBC309-B664-442D-9979-59A9B24F7017}" type="presParOf" srcId="{B484E63B-5691-42D8-AEEC-77C66C670783}" destId="{C236E4FA-3A00-49D2-BBE4-5287A4917A4B}" srcOrd="13" destOrd="0" presId="urn:microsoft.com/office/officeart/2005/8/layout/vList2"/>
    <dgm:cxn modelId="{2E3EA1A2-8019-4036-8F85-A6039F4529D7}" type="presParOf" srcId="{B484E63B-5691-42D8-AEEC-77C66C670783}" destId="{3001FA39-8716-4BEC-B220-DBF210C4830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2402A-4C5D-4818-8DCB-3F327FAC1CDE}">
      <dsp:nvSpPr>
        <dsp:cNvPr id="0" name=""/>
        <dsp:cNvSpPr/>
      </dsp:nvSpPr>
      <dsp:spPr>
        <a:xfrm>
          <a:off x="0" y="1139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Svoboda, zodpovědnost, úcta k pravidlům  </a:t>
          </a:r>
          <a:endParaRPr lang="cs-CZ" sz="2000" kern="1200"/>
        </a:p>
      </dsp:txBody>
      <dsp:txXfrm>
        <a:off x="22846" y="136772"/>
        <a:ext cx="10707508" cy="422308"/>
      </dsp:txXfrm>
    </dsp:sp>
    <dsp:sp modelId="{8338FF83-8339-4339-A9D9-945138FC0A3C}">
      <dsp:nvSpPr>
        <dsp:cNvPr id="0" name=""/>
        <dsp:cNvSpPr/>
      </dsp:nvSpPr>
      <dsp:spPr>
        <a:xfrm>
          <a:off x="0" y="6395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Nákupy mají širší celospolečenské dopady </a:t>
          </a:r>
          <a:endParaRPr lang="cs-CZ" sz="2000" kern="1200"/>
        </a:p>
      </dsp:txBody>
      <dsp:txXfrm>
        <a:off x="22846" y="662372"/>
        <a:ext cx="10707508" cy="422308"/>
      </dsp:txXfrm>
    </dsp:sp>
    <dsp:sp modelId="{B0CCCE99-A675-4DE6-A50D-5CEFBBC0F99C}">
      <dsp:nvSpPr>
        <dsp:cNvPr id="0" name=""/>
        <dsp:cNvSpPr/>
      </dsp:nvSpPr>
      <dsp:spPr>
        <a:xfrm>
          <a:off x="0" y="11651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Usilujeme o získání maximální hodnoty za peníze a snižování negativních dopadů nákupů</a:t>
          </a:r>
          <a:endParaRPr lang="cs-CZ" sz="2000" kern="1200"/>
        </a:p>
      </dsp:txBody>
      <dsp:txXfrm>
        <a:off x="22846" y="1187972"/>
        <a:ext cx="10707508" cy="422308"/>
      </dsp:txXfrm>
    </dsp:sp>
    <dsp:sp modelId="{D6B0C4F6-D603-48B0-BC7F-4FF8DFEDD291}">
      <dsp:nvSpPr>
        <dsp:cNvPr id="0" name=""/>
        <dsp:cNvSpPr/>
      </dsp:nvSpPr>
      <dsp:spPr>
        <a:xfrm>
          <a:off x="0" y="16907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Máme možnost ovlivnit, z jakého materiálu budou vyrobeny dodávané výrobky </a:t>
          </a:r>
          <a:endParaRPr lang="cs-CZ" sz="2000" kern="1200"/>
        </a:p>
      </dsp:txBody>
      <dsp:txXfrm>
        <a:off x="22846" y="1713572"/>
        <a:ext cx="10707508" cy="422308"/>
      </dsp:txXfrm>
    </dsp:sp>
    <dsp:sp modelId="{AB016CA7-DA8C-4C39-920E-7A482186975A}">
      <dsp:nvSpPr>
        <dsp:cNvPr id="0" name=""/>
        <dsp:cNvSpPr/>
      </dsp:nvSpPr>
      <dsp:spPr>
        <a:xfrm>
          <a:off x="0" y="22163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Jak se dodavatelé chovají ke svým zaměstnancům, subdodavatelům </a:t>
          </a:r>
          <a:endParaRPr lang="cs-CZ" sz="2000" kern="1200"/>
        </a:p>
      </dsp:txBody>
      <dsp:txXfrm>
        <a:off x="22846" y="2239172"/>
        <a:ext cx="10707508" cy="422308"/>
      </dsp:txXfrm>
    </dsp:sp>
    <dsp:sp modelId="{D044D0F9-EB7A-457A-8FCA-F8AD32703FFA}">
      <dsp:nvSpPr>
        <dsp:cNvPr id="0" name=""/>
        <dsp:cNvSpPr/>
      </dsp:nvSpPr>
      <dsp:spPr>
        <a:xfrm>
          <a:off x="0" y="27419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Zadáváme elektronicky – podporujeme účast MSP </a:t>
          </a:r>
          <a:endParaRPr lang="cs-CZ" sz="2000" kern="1200"/>
        </a:p>
      </dsp:txBody>
      <dsp:txXfrm>
        <a:off x="22846" y="2764772"/>
        <a:ext cx="10707508" cy="422308"/>
      </dsp:txXfrm>
    </dsp:sp>
    <dsp:sp modelId="{A08972C5-A2DA-46D7-AE5C-5C76CD8CC498}">
      <dsp:nvSpPr>
        <dsp:cNvPr id="0" name=""/>
        <dsp:cNvSpPr/>
      </dsp:nvSpPr>
      <dsp:spPr>
        <a:xfrm>
          <a:off x="0" y="32675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Zaměřujeme se na celý cyklus nákupu – důraz na přípravu, PTK, MTB</a:t>
          </a:r>
          <a:endParaRPr lang="cs-CZ" sz="2000" kern="1200"/>
        </a:p>
      </dsp:txBody>
      <dsp:txXfrm>
        <a:off x="22846" y="3290372"/>
        <a:ext cx="10707508" cy="422308"/>
      </dsp:txXfrm>
    </dsp:sp>
    <dsp:sp modelId="{3001FA39-8716-4BEC-B220-DBF210C48303}">
      <dsp:nvSpPr>
        <dsp:cNvPr id="0" name=""/>
        <dsp:cNvSpPr/>
      </dsp:nvSpPr>
      <dsp:spPr>
        <a:xfrm>
          <a:off x="0" y="3793126"/>
          <a:ext cx="10753200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smtClean="0"/>
            <a:t>Klademe důraz na spolupráci</a:t>
          </a:r>
          <a:endParaRPr lang="cs-CZ" sz="2000" kern="1200"/>
        </a:p>
      </dsp:txBody>
      <dsp:txXfrm>
        <a:off x="22846" y="3815972"/>
        <a:ext cx="10707508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PrF - 2023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publication_display_196.html" TargetMode="External"/><Relationship Id="rId2" Type="http://schemas.openxmlformats.org/officeDocument/2006/relationships/hyperlink" Target="https://zakazky.muni.cz/publication_display_195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akazky.muni.cz/contract_display_5798.html" TargetMode="External"/><Relationship Id="rId2" Type="http://schemas.openxmlformats.org/officeDocument/2006/relationships/hyperlink" Target="https://zakazky.muni.cz/publication_display_19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azky.muni.cz/publication_display_190.html" TargetMode="External"/><Relationship Id="rId5" Type="http://schemas.openxmlformats.org/officeDocument/2006/relationships/hyperlink" Target="https://zakazky.muni.cz/contract_display_5654.html" TargetMode="External"/><Relationship Id="rId4" Type="http://schemas.openxmlformats.org/officeDocument/2006/relationships/hyperlink" Target="https://zakazky.muni.cz/publication_display_197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798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ec.europa.eu/environment/gpp/case_group_en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azky.muni.cz/contract_display_5536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fakulty-a-pracoviste/rektorat/999700-odbor-verejnych-zakaze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ovz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54126"/>
            <a:ext cx="7920000" cy="252000"/>
          </a:xfrm>
        </p:spPr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Odpovědné zadávání na MUNI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příležitosti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Transparentnost – důvěryhodnost </a:t>
            </a:r>
          </a:p>
          <a:p>
            <a:r>
              <a:rPr lang="cs-CZ" dirty="0"/>
              <a:t>Větší zájem dodavatelů</a:t>
            </a:r>
          </a:p>
          <a:p>
            <a:r>
              <a:rPr lang="cs-CZ" dirty="0"/>
              <a:t>Účast místních dodavatelů</a:t>
            </a:r>
          </a:p>
          <a:p>
            <a:r>
              <a:rPr lang="cs-CZ" dirty="0"/>
              <a:t>Kvalitnější nabídky</a:t>
            </a:r>
          </a:p>
          <a:p>
            <a:r>
              <a:rPr lang="cs-CZ" dirty="0"/>
              <a:t>Méně námitek, sporů s dodavateli</a:t>
            </a:r>
          </a:p>
        </p:txBody>
      </p:sp>
    </p:spTree>
    <p:extLst>
      <p:ext uri="{BB962C8B-B14F-4D97-AF65-F5344CB8AC3E}">
        <p14:creationId xmlns:p14="http://schemas.microsoft.com/office/powerpoint/2010/main" val="3857159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</a:t>
            </a:r>
            <a:r>
              <a:rPr lang="cs-CZ" dirty="0" err="1" smtClean="0"/>
              <a:t>Meet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Buyer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20837"/>
            <a:ext cx="10753200" cy="4411163"/>
          </a:xfrm>
        </p:spPr>
        <p:txBody>
          <a:bodyPr/>
          <a:lstStyle/>
          <a:p>
            <a:r>
              <a:rPr lang="cs-CZ" dirty="0" smtClean="0"/>
              <a:t>Setkání </a:t>
            </a:r>
            <a:r>
              <a:rPr lang="cs-CZ" dirty="0"/>
              <a:t>se </a:t>
            </a:r>
            <a:r>
              <a:rPr lang="cs-CZ" dirty="0" smtClean="0"/>
              <a:t>zadavatelem</a:t>
            </a:r>
          </a:p>
          <a:p>
            <a:r>
              <a:rPr lang="cs-CZ" dirty="0"/>
              <a:t>Představení investic, nákupního </a:t>
            </a:r>
            <a:r>
              <a:rPr lang="cs-CZ" dirty="0" smtClean="0"/>
              <a:t>plánu</a:t>
            </a:r>
          </a:p>
          <a:p>
            <a:r>
              <a:rPr lang="cs-CZ" dirty="0"/>
              <a:t>Prezentace většího počtu plánovaných VZ</a:t>
            </a:r>
          </a:p>
          <a:p>
            <a:r>
              <a:rPr lang="cs-CZ" dirty="0"/>
              <a:t>Představení priorit – SOVZ</a:t>
            </a:r>
          </a:p>
          <a:p>
            <a:r>
              <a:rPr lang="cs-CZ" dirty="0"/>
              <a:t>Praktické tipy pro přípravu nabídek</a:t>
            </a:r>
          </a:p>
          <a:p>
            <a:r>
              <a:rPr lang="cs-CZ" dirty="0"/>
              <a:t>Oslovení  nových dodavatelů – MSP, místní dodavatelé</a:t>
            </a:r>
          </a:p>
          <a:p>
            <a:r>
              <a:rPr lang="cs-CZ" dirty="0"/>
              <a:t>Reputace – </a:t>
            </a:r>
            <a:r>
              <a:rPr lang="cs-CZ" dirty="0" smtClean="0"/>
              <a:t>transparentnost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41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MTB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Povodí </a:t>
            </a:r>
            <a:r>
              <a:rPr lang="cs-CZ" dirty="0" smtClean="0"/>
              <a:t>Vltavy </a:t>
            </a:r>
            <a:r>
              <a:rPr lang="cs-CZ" dirty="0"/>
              <a:t>2018</a:t>
            </a:r>
          </a:p>
        </p:txBody>
      </p:sp>
      <p:graphicFrame>
        <p:nvGraphicFramePr>
          <p:cNvPr id="7" name="Zástupný symbol pro obsah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76579"/>
              </p:ext>
            </p:extLst>
          </p:nvPr>
        </p:nvGraphicFramePr>
        <p:xfrm>
          <a:off x="5316628" y="540000"/>
          <a:ext cx="4197546" cy="59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667324" imgH="8019921" progId="AcroExch.Document.DC">
                  <p:embed/>
                </p:oleObj>
              </mc:Choice>
              <mc:Fallback>
                <p:oleObj name="Acrobat Document" r:id="rId3" imgW="5667324" imgH="8019921" progId="AcroExch.Document.DC">
                  <p:embed/>
                  <p:pic>
                    <p:nvPicPr>
                      <p:cNvPr id="7" name="Zástupný symbol pro obsah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6628" y="540000"/>
                        <a:ext cx="4197546" cy="59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33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další MTB vyzkoušel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34905"/>
            <a:ext cx="10753200" cy="4397095"/>
          </a:xfrm>
        </p:spPr>
        <p:txBody>
          <a:bodyPr/>
          <a:lstStyle/>
          <a:p>
            <a:r>
              <a:rPr lang="cs-CZ" dirty="0" smtClean="0"/>
              <a:t>Jihomoravský </a:t>
            </a:r>
            <a:r>
              <a:rPr lang="cs-CZ" dirty="0"/>
              <a:t>kraj </a:t>
            </a:r>
          </a:p>
          <a:p>
            <a:r>
              <a:rPr lang="cs-CZ" dirty="0" smtClean="0"/>
              <a:t>MUNI: </a:t>
            </a:r>
          </a:p>
          <a:p>
            <a:pPr lvl="1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://zakazky.muni.cz/publication_display_195.html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https://zakazky.muni.cz/publication_display_196.html</a:t>
            </a:r>
            <a:r>
              <a:rPr lang="cs-CZ" dirty="0"/>
              <a:t> </a:t>
            </a:r>
          </a:p>
          <a:p>
            <a:r>
              <a:rPr lang="cs-CZ" dirty="0"/>
              <a:t>Dopravní podnik hl. m. Prahy</a:t>
            </a:r>
          </a:p>
          <a:p>
            <a:r>
              <a:rPr lang="cs-CZ" dirty="0"/>
              <a:t>Liberecký </a:t>
            </a:r>
            <a:r>
              <a:rPr lang="cs-CZ" dirty="0" smtClean="0"/>
              <a:t>kraj – online </a:t>
            </a:r>
            <a:endParaRPr lang="cs-CZ" dirty="0"/>
          </a:p>
          <a:p>
            <a:r>
              <a:rPr lang="cs-CZ" dirty="0"/>
              <a:t>Příbram – online </a:t>
            </a:r>
            <a:endParaRPr lang="cs-CZ" dirty="0" smtClean="0"/>
          </a:p>
          <a:p>
            <a:r>
              <a:rPr lang="cs-CZ" dirty="0" smtClean="0"/>
              <a:t>Centrální nákup Plzeňského kraje – online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08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267" dirty="0"/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5"/>
          </a:xfrm>
        </p:spPr>
        <p:txBody>
          <a:bodyPr>
            <a:normAutofit/>
          </a:bodyPr>
          <a:lstStyle/>
          <a:p>
            <a:r>
              <a:rPr lang="cs-CZ" dirty="0" smtClean="0"/>
              <a:t>Zpětná </a:t>
            </a:r>
            <a:r>
              <a:rPr lang="cs-CZ" dirty="0"/>
              <a:t>vazba od </a:t>
            </a:r>
            <a:r>
              <a:rPr lang="cs-CZ" dirty="0" smtClean="0"/>
              <a:t>dodavatelů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Graf 5"/>
          <p:cNvGraphicFramePr/>
          <p:nvPr>
            <p:extLst/>
          </p:nvPr>
        </p:nvGraphicFramePr>
        <p:xfrm>
          <a:off x="347467" y="3287848"/>
          <a:ext cx="33655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70" y="2568774"/>
            <a:ext cx="2563245" cy="9063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9655" y="2556601"/>
            <a:ext cx="2778460" cy="9145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994" y="3563880"/>
            <a:ext cx="2887781" cy="292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9268" y="2560638"/>
            <a:ext cx="2867307" cy="91452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658" y="3521651"/>
            <a:ext cx="2962225" cy="2784000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44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VZ_PREZENTACE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"/>
            <a:ext cx="12192000" cy="68571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267" dirty="0"/>
              <a:t>MTB na MUNI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600" y="1316766"/>
            <a:ext cx="10972800" cy="5515873"/>
          </a:xfrm>
        </p:spPr>
        <p:txBody>
          <a:bodyPr>
            <a:normAutofit/>
          </a:bodyPr>
          <a:lstStyle/>
          <a:p>
            <a:r>
              <a:rPr lang="cs-CZ" dirty="0"/>
              <a:t>Zpětná vazba od dodavatelů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83" y="2373790"/>
            <a:ext cx="8832000" cy="4329071"/>
          </a:xfrm>
          <a:prstGeom prst="rect">
            <a:avLst/>
          </a:prstGeom>
        </p:spPr>
      </p:pic>
      <p:sp>
        <p:nvSpPr>
          <p:cNvPr id="9" name="Textové pole 2"/>
          <p:cNvSpPr txBox="1">
            <a:spLocks noChangeArrowheads="1"/>
          </p:cNvSpPr>
          <p:nvPr/>
        </p:nvSpPr>
        <p:spPr bwMode="auto">
          <a:xfrm>
            <a:off x="1866517" y="1984192"/>
            <a:ext cx="8149531" cy="389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333"/>
              </a:spcAft>
            </a:pPr>
            <a:r>
              <a:rPr lang="cs-CZ" sz="1467" b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Graf č. 4: Zastoupení témat odpovědného veřejného zadávání u dodavatelů, kteří jej řeší.</a:t>
            </a:r>
            <a:endParaRPr lang="cs-CZ" sz="1333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07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– Předběžné tržní konzultace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PTK má oporu v zákoně - §§ 16, 33, 36 ZZVZ</a:t>
            </a:r>
          </a:p>
          <a:p>
            <a:r>
              <a:rPr lang="cs-CZ" dirty="0"/>
              <a:t>Konzultace vedené s dodavateli či odborníky</a:t>
            </a:r>
          </a:p>
          <a:p>
            <a:r>
              <a:rPr lang="cs-CZ" dirty="0"/>
              <a:t>Cíl – příprava ZD a informace dodavatelům</a:t>
            </a:r>
          </a:p>
          <a:p>
            <a:r>
              <a:rPr lang="cs-CZ" dirty="0"/>
              <a:t>Nesmí dojít k narušení hospodářské soutěže </a:t>
            </a:r>
          </a:p>
          <a:p>
            <a:r>
              <a:rPr lang="cs-CZ" dirty="0"/>
              <a:t>V ZD označit informace, které jsou výsledkem PTK</a:t>
            </a:r>
          </a:p>
          <a:p>
            <a:r>
              <a:rPr lang="cs-CZ" dirty="0"/>
              <a:t>Zdokumentovat průběh  </a:t>
            </a:r>
          </a:p>
        </p:txBody>
      </p:sp>
    </p:spTree>
    <p:extLst>
      <p:ext uri="{BB962C8B-B14F-4D97-AF65-F5344CB8AC3E}">
        <p14:creationId xmlns:p14="http://schemas.microsoft.com/office/powerpoint/2010/main" val="413287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Vztahují se ke konkrétní VZ</a:t>
            </a:r>
          </a:p>
          <a:p>
            <a:r>
              <a:rPr lang="cs-CZ" dirty="0"/>
              <a:t>Mohou být vedeny individuálně/hromadně</a:t>
            </a:r>
          </a:p>
          <a:p>
            <a:r>
              <a:rPr lang="cs-CZ" dirty="0"/>
              <a:t>Osobně/písemně </a:t>
            </a:r>
          </a:p>
          <a:p>
            <a:r>
              <a:rPr lang="cs-CZ" dirty="0"/>
              <a:t>Záznam písemný/zvukový/audiovizuální</a:t>
            </a:r>
          </a:p>
        </p:txBody>
      </p:sp>
    </p:spTree>
    <p:extLst>
      <p:ext uri="{BB962C8B-B14F-4D97-AF65-F5344CB8AC3E}">
        <p14:creationId xmlns:p14="http://schemas.microsoft.com/office/powerpoint/2010/main" val="406254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 na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PTK Odpadové hospodářství:</a:t>
            </a:r>
          </a:p>
          <a:p>
            <a:pPr lvl="1"/>
            <a:r>
              <a:rPr lang="cs-CZ" dirty="0">
                <a:hlinkClick r:id="rId2"/>
              </a:rPr>
              <a:t>https://zakazky.muni.cz/publication_display_198.html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3"/>
              </a:rPr>
              <a:t>https://zakazky.muni.cz/contract_display_5798.html</a:t>
            </a:r>
            <a:r>
              <a:rPr lang="cs-CZ" dirty="0"/>
              <a:t> </a:t>
            </a:r>
          </a:p>
          <a:p>
            <a:r>
              <a:rPr lang="cs-CZ" dirty="0"/>
              <a:t>PTK Nové sedačky pro Kino </a:t>
            </a:r>
            <a:r>
              <a:rPr lang="cs-CZ" dirty="0" err="1"/>
              <a:t>Scala</a:t>
            </a:r>
            <a:r>
              <a:rPr lang="cs-CZ" dirty="0"/>
              <a:t>:</a:t>
            </a:r>
          </a:p>
          <a:p>
            <a:pPr lvl="1"/>
            <a:r>
              <a:rPr lang="cs-CZ" dirty="0">
                <a:hlinkClick r:id="rId4"/>
              </a:rPr>
              <a:t>https://zakazky.muni.cz/publication_display_197.html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5"/>
              </a:rPr>
              <a:t>https://zakazky.muni.cz/contract_display_5654.html</a:t>
            </a:r>
            <a:endParaRPr lang="cs-CZ" dirty="0"/>
          </a:p>
          <a:p>
            <a:r>
              <a:rPr lang="cs-CZ" dirty="0"/>
              <a:t>PTK SKM WIFI:</a:t>
            </a:r>
          </a:p>
          <a:p>
            <a:pPr lvl="1"/>
            <a:r>
              <a:rPr lang="cs-CZ" dirty="0">
                <a:hlinkClick r:id="rId6"/>
              </a:rPr>
              <a:t>https://zakazky.muni.cz/publication_display_190.html</a:t>
            </a:r>
            <a:r>
              <a:rPr lang="cs-CZ" dirty="0"/>
              <a:t>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60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PTK Odpadové hospodářství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47447"/>
            <a:ext cx="10753200" cy="4284554"/>
          </a:xfrm>
        </p:spPr>
        <p:txBody>
          <a:bodyPr/>
          <a:lstStyle/>
          <a:p>
            <a:r>
              <a:rPr lang="cs-CZ" sz="2400" dirty="0" smtClean="0"/>
              <a:t>Přebírání </a:t>
            </a:r>
            <a:r>
              <a:rPr lang="cs-CZ" sz="2400" dirty="0"/>
              <a:t>odpadu k využití nebo k odstranění</a:t>
            </a:r>
          </a:p>
          <a:p>
            <a:r>
              <a:rPr lang="cs-CZ" sz="2400" dirty="0"/>
              <a:t>Celouniverzitní smlouva na 4 roky</a:t>
            </a:r>
          </a:p>
          <a:p>
            <a:r>
              <a:rPr lang="cs-CZ" sz="2400" dirty="0"/>
              <a:t>Konzultace individuální – 3 přihlášení dodavatelé</a:t>
            </a:r>
          </a:p>
          <a:p>
            <a:r>
              <a:rPr lang="cs-CZ" sz="2400" dirty="0"/>
              <a:t>Nakládání s odpadem</a:t>
            </a:r>
          </a:p>
          <a:p>
            <a:r>
              <a:rPr lang="cs-CZ" sz="2400" dirty="0"/>
              <a:t>Technologická úroveň vozidel</a:t>
            </a:r>
          </a:p>
          <a:p>
            <a:r>
              <a:rPr lang="cs-CZ" sz="2400" dirty="0"/>
              <a:t>Data o odpadech</a:t>
            </a:r>
          </a:p>
          <a:p>
            <a:r>
              <a:rPr lang="cs-CZ" sz="2400" dirty="0"/>
              <a:t>Osvětová činnost</a:t>
            </a:r>
          </a:p>
          <a:p>
            <a:r>
              <a:rPr lang="cs-CZ" sz="2400" dirty="0"/>
              <a:t>Možnosti vážení </a:t>
            </a:r>
            <a:r>
              <a:rPr lang="cs-CZ" sz="2400" dirty="0" smtClean="0"/>
              <a:t>odpadu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8196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 hospodářských středisek</a:t>
            </a:r>
          </a:p>
          <a:p>
            <a:r>
              <a:rPr lang="cs-CZ" dirty="0" smtClean="0"/>
              <a:t>30 500 studentů</a:t>
            </a:r>
          </a:p>
          <a:p>
            <a:r>
              <a:rPr lang="cs-CZ" dirty="0" smtClean="0"/>
              <a:t>5 877 zaměstnanců</a:t>
            </a:r>
          </a:p>
          <a:p>
            <a:r>
              <a:rPr lang="cs-CZ" dirty="0" smtClean="0"/>
              <a:t>16,7 mld. Kč hodnota obhospodařovaného majetku</a:t>
            </a:r>
          </a:p>
          <a:p>
            <a:r>
              <a:rPr lang="cs-CZ" dirty="0" smtClean="0"/>
              <a:t>Univerzitní kino </a:t>
            </a:r>
            <a:r>
              <a:rPr lang="cs-CZ" dirty="0" err="1" smtClean="0"/>
              <a:t>Scala</a:t>
            </a:r>
            <a:endParaRPr lang="cs-CZ" dirty="0" smtClean="0"/>
          </a:p>
          <a:p>
            <a:r>
              <a:rPr lang="cs-CZ" dirty="0" smtClean="0"/>
              <a:t>Výzkumná stanice na Antarktidě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1567576"/>
            <a:ext cx="4032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– podpora účasti dodavatelů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nejméně administrativy</a:t>
            </a:r>
          </a:p>
          <a:p>
            <a:r>
              <a:rPr lang="cs-CZ" dirty="0"/>
              <a:t>Jednoduché ZD – formuláře</a:t>
            </a:r>
          </a:p>
          <a:p>
            <a:r>
              <a:rPr lang="cs-CZ" dirty="0"/>
              <a:t>Standardní férové smluvní podmínky</a:t>
            </a:r>
          </a:p>
          <a:p>
            <a:r>
              <a:rPr lang="cs-CZ" dirty="0"/>
              <a:t>DNS pro opakované nákupy</a:t>
            </a:r>
          </a:p>
          <a:p>
            <a:r>
              <a:rPr lang="cs-CZ" dirty="0"/>
              <a:t>Kurzy, semináře, MTB, PTK </a:t>
            </a:r>
          </a:p>
        </p:txBody>
      </p:sp>
    </p:spTree>
    <p:extLst>
      <p:ext uri="{BB962C8B-B14F-4D97-AF65-F5344CB8AC3E}">
        <p14:creationId xmlns:p14="http://schemas.microsoft.com/office/powerpoint/2010/main" val="43841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u zadavatele - interní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partnerů nenakoupíte</a:t>
            </a:r>
          </a:p>
          <a:p>
            <a:r>
              <a:rPr lang="cs-CZ" dirty="0"/>
              <a:t>Bez komunikace nenakoupíte to, co potřebuje interní zákazník</a:t>
            </a:r>
          </a:p>
          <a:p>
            <a:r>
              <a:rPr lang="cs-CZ" dirty="0"/>
              <a:t>Spolupráce, předvídatelnost, srozumitelnost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28" y="3911398"/>
            <a:ext cx="733394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aspekty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 smtClean="0"/>
              <a:t>Služby odpadového hospodářství pro MUNI </a:t>
            </a:r>
          </a:p>
          <a:p>
            <a:r>
              <a:rPr lang="cs-CZ" sz="2200" dirty="0">
                <a:hlinkClick r:id="rId2"/>
              </a:rPr>
              <a:t>https://zakazky.muni.cz/contract_display_5798.html</a:t>
            </a:r>
            <a:r>
              <a:rPr lang="cs-CZ" sz="2200" dirty="0"/>
              <a:t> </a:t>
            </a:r>
            <a:endParaRPr lang="cs-CZ" sz="2200" dirty="0" smtClean="0"/>
          </a:p>
          <a:p>
            <a:r>
              <a:rPr lang="cs-CZ" sz="2200" dirty="0" smtClean="0"/>
              <a:t>Smlouva na 4 roky</a:t>
            </a:r>
          </a:p>
          <a:p>
            <a:r>
              <a:rPr lang="cs-CZ" sz="2200" dirty="0" smtClean="0"/>
              <a:t>Předpokládaná hodnota 10,4 mil Kč bez DPH</a:t>
            </a:r>
          </a:p>
          <a:p>
            <a:r>
              <a:rPr lang="cs-CZ" sz="2200" dirty="0" smtClean="0"/>
              <a:t>Doposud zadáváno na nejnižší nabídkovou cenu</a:t>
            </a:r>
          </a:p>
          <a:p>
            <a:r>
              <a:rPr lang="cs-CZ" sz="2400" dirty="0" smtClean="0"/>
              <a:t>Zainteresovaný tým:</a:t>
            </a:r>
          </a:p>
          <a:p>
            <a:pPr lvl="1"/>
            <a:r>
              <a:rPr lang="cs-CZ" dirty="0" smtClean="0"/>
              <a:t>Provozní odbor</a:t>
            </a:r>
          </a:p>
          <a:p>
            <a:pPr lvl="1"/>
            <a:r>
              <a:rPr lang="de-DE" dirty="0" smtClean="0"/>
              <a:t>Institut </a:t>
            </a:r>
            <a:r>
              <a:rPr lang="de-DE" dirty="0"/>
              <a:t>pro udržitelnost a </a:t>
            </a:r>
            <a:r>
              <a:rPr lang="de-DE" dirty="0" smtClean="0"/>
              <a:t>cirkularitu</a:t>
            </a:r>
            <a:r>
              <a:rPr lang="cs-CZ" dirty="0" smtClean="0"/>
              <a:t> ESF</a:t>
            </a:r>
          </a:p>
          <a:p>
            <a:pPr lvl="1"/>
            <a:r>
              <a:rPr lang="cs-CZ" dirty="0"/>
              <a:t>Odbor veřejných </a:t>
            </a:r>
            <a:r>
              <a:rPr lang="cs-CZ" dirty="0" smtClean="0"/>
              <a:t>zakázek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826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Předběžné tržní konzultace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73823"/>
            <a:ext cx="10753200" cy="4396154"/>
          </a:xfrm>
        </p:spPr>
        <p:txBody>
          <a:bodyPr/>
          <a:lstStyle/>
          <a:p>
            <a:r>
              <a:rPr lang="cs-CZ" dirty="0" smtClean="0"/>
              <a:t>Individuální konzultace se </a:t>
            </a:r>
            <a:r>
              <a:rPr lang="cs-CZ" dirty="0"/>
              <a:t>3 </a:t>
            </a:r>
            <a:r>
              <a:rPr lang="cs-CZ" dirty="0" smtClean="0"/>
              <a:t>přihlášenými dodavateli</a:t>
            </a:r>
            <a:endParaRPr lang="cs-CZ" dirty="0"/>
          </a:p>
          <a:p>
            <a:r>
              <a:rPr lang="cs-CZ" dirty="0"/>
              <a:t>Nakládání s </a:t>
            </a:r>
            <a:r>
              <a:rPr lang="cs-CZ" dirty="0" smtClean="0"/>
              <a:t>odpadem</a:t>
            </a:r>
          </a:p>
          <a:p>
            <a:r>
              <a:rPr lang="cs-CZ" dirty="0"/>
              <a:t>Možnosti </a:t>
            </a:r>
            <a:r>
              <a:rPr lang="cs-CZ" dirty="0" smtClean="0"/>
              <a:t>přesného vážení odpadu</a:t>
            </a:r>
            <a:endParaRPr lang="cs-CZ" dirty="0"/>
          </a:p>
          <a:p>
            <a:r>
              <a:rPr lang="cs-CZ" dirty="0"/>
              <a:t>Technologická úroveň vozidel</a:t>
            </a:r>
          </a:p>
          <a:p>
            <a:r>
              <a:rPr lang="cs-CZ" dirty="0"/>
              <a:t>Data o odpadech</a:t>
            </a:r>
          </a:p>
          <a:p>
            <a:r>
              <a:rPr lang="cs-CZ" dirty="0"/>
              <a:t>Osvětová </a:t>
            </a:r>
            <a:r>
              <a:rPr lang="cs-CZ" dirty="0" smtClean="0"/>
              <a:t>činnost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30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Odpadové hospodářství MUNI 2020 – 24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00201"/>
            <a:ext cx="10753200" cy="4431322"/>
          </a:xfrm>
        </p:spPr>
        <p:txBody>
          <a:bodyPr/>
          <a:lstStyle/>
          <a:p>
            <a:r>
              <a:rPr lang="cs-CZ" dirty="0" smtClean="0"/>
              <a:t>Účel: </a:t>
            </a:r>
          </a:p>
          <a:p>
            <a:pPr lvl="1"/>
            <a:r>
              <a:rPr lang="cs-CZ" sz="2400" dirty="0" smtClean="0"/>
              <a:t>Objednatel VZ zadává </a:t>
            </a:r>
            <a:r>
              <a:rPr lang="cs-CZ" sz="2400" dirty="0"/>
              <a:t>mimo jiné s přihlédnutím k odpovědnému zadávání a k cirkulárním principům pro odpadové </a:t>
            </a:r>
            <a:r>
              <a:rPr lang="cs-CZ" sz="2400" dirty="0" smtClean="0"/>
              <a:t>hospodářství </a:t>
            </a:r>
          </a:p>
          <a:p>
            <a:pPr lvl="1"/>
            <a:r>
              <a:rPr lang="cs-CZ" sz="2400" dirty="0" smtClean="0"/>
              <a:t>Smyslem </a:t>
            </a:r>
            <a:r>
              <a:rPr lang="cs-CZ" sz="2400" dirty="0"/>
              <a:t>a účelem této smlouvy je </a:t>
            </a:r>
            <a:r>
              <a:rPr lang="cs-CZ" sz="2400" dirty="0" smtClean="0"/>
              <a:t>i </a:t>
            </a:r>
            <a:r>
              <a:rPr lang="cs-CZ" sz="2400" dirty="0"/>
              <a:t>prevence a omezení vzniku odpadů u objednatele a preference materiálového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/>
              <a:t>Poskytovatel se bude </a:t>
            </a:r>
            <a:r>
              <a:rPr lang="cs-CZ" sz="2400" dirty="0" smtClean="0"/>
              <a:t>snažit </a:t>
            </a:r>
            <a:r>
              <a:rPr lang="cs-CZ" sz="2400" dirty="0"/>
              <a:t>minimalizovat dopad na životní prostředí, respektovat udržitelnost či možnosti cirkulární ekonomiky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28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požadavky:</a:t>
            </a:r>
          </a:p>
          <a:p>
            <a:pPr lvl="1"/>
            <a:r>
              <a:rPr lang="cs-CZ" sz="2400" dirty="0" smtClean="0"/>
              <a:t>Poradenství – minimálně 4x </a:t>
            </a:r>
            <a:r>
              <a:rPr lang="cs-CZ" sz="2400" dirty="0"/>
              <a:t>za rok </a:t>
            </a:r>
            <a:r>
              <a:rPr lang="cs-CZ" sz="2400" dirty="0" smtClean="0"/>
              <a:t>účast na interním </a:t>
            </a:r>
            <a:r>
              <a:rPr lang="cs-CZ" sz="2400" dirty="0"/>
              <a:t>hodnocení </a:t>
            </a:r>
            <a:r>
              <a:rPr lang="cs-CZ" sz="2400" dirty="0" smtClean="0"/>
              <a:t>za </a:t>
            </a:r>
            <a:r>
              <a:rPr lang="cs-CZ" sz="2400" dirty="0"/>
              <a:t>účelem optimalizace nakládání </a:t>
            </a:r>
            <a:endParaRPr lang="cs-CZ" sz="2400" dirty="0" smtClean="0"/>
          </a:p>
          <a:p>
            <a:pPr lvl="1"/>
            <a:r>
              <a:rPr lang="cs-CZ" sz="2400" dirty="0"/>
              <a:t>Vozový park </a:t>
            </a:r>
            <a:r>
              <a:rPr lang="cs-CZ" sz="2400" dirty="0" smtClean="0"/>
              <a:t>– minimální emisní </a:t>
            </a:r>
            <a:r>
              <a:rPr lang="cs-CZ" sz="2400" dirty="0"/>
              <a:t>úroveň </a:t>
            </a:r>
            <a:r>
              <a:rPr lang="cs-CZ" sz="2400" dirty="0" smtClean="0"/>
              <a:t>Euro </a:t>
            </a:r>
            <a:r>
              <a:rPr lang="cs-CZ" sz="2400" dirty="0"/>
              <a:t>V </a:t>
            </a:r>
            <a:endParaRPr lang="cs-CZ" sz="2400" dirty="0" smtClean="0"/>
          </a:p>
          <a:p>
            <a:pPr lvl="1"/>
            <a:r>
              <a:rPr lang="cs-CZ" sz="2400" dirty="0"/>
              <a:t>Minimální podíl využití </a:t>
            </a:r>
            <a:r>
              <a:rPr lang="cs-CZ" sz="2400" dirty="0" smtClean="0"/>
              <a:t>odpadů</a:t>
            </a:r>
          </a:p>
          <a:p>
            <a:pPr lvl="1"/>
            <a:r>
              <a:rPr lang="cs-CZ" sz="2400" dirty="0" smtClean="0"/>
              <a:t>Přesné vážení množství odpadů</a:t>
            </a:r>
          </a:p>
          <a:p>
            <a:pPr lvl="1"/>
            <a:r>
              <a:rPr lang="cs-CZ" sz="2400" dirty="0" smtClean="0"/>
              <a:t>Legální zaměstnávání, férové a důstojné pracovní podmínky </a:t>
            </a:r>
          </a:p>
          <a:p>
            <a:pPr lvl="1"/>
            <a:r>
              <a:rPr lang="cs-CZ" sz="2400" dirty="0" smtClean="0"/>
              <a:t>Včasné platby poddodavatelům</a:t>
            </a:r>
          </a:p>
          <a:p>
            <a:pPr lvl="1"/>
            <a:r>
              <a:rPr lang="cs-CZ" sz="2400" dirty="0" smtClean="0"/>
              <a:t>Osvěta</a:t>
            </a:r>
            <a:endParaRPr lang="cs-CZ" sz="2400" dirty="0"/>
          </a:p>
          <a:p>
            <a:endParaRPr lang="cs-CZ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 MUNI 2020–24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8654"/>
            <a:ext cx="10753200" cy="4293346"/>
          </a:xfrm>
        </p:spPr>
        <p:txBody>
          <a:bodyPr/>
          <a:lstStyle/>
          <a:p>
            <a:r>
              <a:rPr lang="cs-CZ" sz="2000" dirty="0" smtClean="0"/>
              <a:t>Hodnocení</a:t>
            </a:r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815468" y="2391507"/>
          <a:ext cx="9374817" cy="3278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2263">
                  <a:extLst>
                    <a:ext uri="{9D8B030D-6E8A-4147-A177-3AD203B41FA5}">
                      <a16:colId xmlns:a16="http://schemas.microsoft.com/office/drawing/2014/main" val="1727637421"/>
                    </a:ext>
                  </a:extLst>
                </a:gridCol>
                <a:gridCol w="3252554">
                  <a:extLst>
                    <a:ext uri="{9D8B030D-6E8A-4147-A177-3AD203B41FA5}">
                      <a16:colId xmlns:a16="http://schemas.microsoft.com/office/drawing/2014/main" val="1788811520"/>
                    </a:ext>
                  </a:extLst>
                </a:gridCol>
              </a:tblGrid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Kritérium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Váha kritéria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862026"/>
                  </a:ext>
                </a:extLst>
              </a:tr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Nabídková cena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>
                          <a:effectLst/>
                        </a:rPr>
                        <a:t>50 %</a:t>
                      </a:r>
                      <a:endParaRPr lang="cs-CZ" sz="2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094477"/>
                  </a:ext>
                </a:extLst>
              </a:tr>
              <a:tr h="9366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25 %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967834"/>
                  </a:ext>
                </a:extLst>
              </a:tr>
              <a:tr h="93663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Způsob nakládání s odpadem – jiné než materiálové využití 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15 %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1614271"/>
                  </a:ext>
                </a:extLst>
              </a:tr>
              <a:tr h="46831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Technologická úroveň vozidel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0">
                          <a:effectLst/>
                        </a:rPr>
                        <a:t>10 %</a:t>
                      </a:r>
                      <a:endParaRPr lang="cs-CZ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083153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5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VŘ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85900"/>
            <a:ext cx="10753200" cy="4580792"/>
          </a:xfrm>
        </p:spPr>
        <p:txBody>
          <a:bodyPr/>
          <a:lstStyle/>
          <a:p>
            <a:r>
              <a:rPr lang="cs-CZ" dirty="0" smtClean="0"/>
              <a:t>Otevřené řízení vyhlášeno 11. 9. 2020</a:t>
            </a:r>
          </a:p>
          <a:p>
            <a:r>
              <a:rPr lang="cs-CZ" dirty="0" smtClean="0"/>
              <a:t>Lhůta pro nabídky do 27. 11. 2020</a:t>
            </a:r>
          </a:p>
          <a:p>
            <a:r>
              <a:rPr lang="cs-CZ" dirty="0" smtClean="0"/>
              <a:t>Doručeny 2 nabídky</a:t>
            </a:r>
          </a:p>
          <a:p>
            <a:r>
              <a:rPr lang="cs-CZ" dirty="0" smtClean="0"/>
              <a:t>Obě výrazně překročily předpokládanou hodnotu</a:t>
            </a:r>
          </a:p>
          <a:p>
            <a:r>
              <a:rPr lang="cs-CZ" dirty="0" smtClean="0"/>
              <a:t>Zadávací řízení zrušeno</a:t>
            </a:r>
          </a:p>
          <a:p>
            <a:r>
              <a:rPr lang="cs-CZ" dirty="0" smtClean="0"/>
              <a:t>Jak dál?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0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VŘ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4887"/>
            <a:ext cx="10753200" cy="4582884"/>
          </a:xfrm>
        </p:spPr>
        <p:txBody>
          <a:bodyPr/>
          <a:lstStyle/>
          <a:p>
            <a:r>
              <a:rPr lang="cs-CZ" sz="2400" dirty="0" smtClean="0"/>
              <a:t>Proč se VŘ nepodařilo</a:t>
            </a:r>
          </a:p>
          <a:p>
            <a:pPr lvl="1"/>
            <a:r>
              <a:rPr lang="cs-CZ" dirty="0" smtClean="0"/>
              <a:t>Na podzim přijata nová odpadová legislativa – nejistota</a:t>
            </a:r>
          </a:p>
          <a:p>
            <a:pPr lvl="1"/>
            <a:r>
              <a:rPr lang="cs-CZ" dirty="0" smtClean="0"/>
              <a:t>Požadavky zadavatele </a:t>
            </a:r>
            <a:r>
              <a:rPr lang="cs-CZ" sz="2400" dirty="0" smtClean="0"/>
              <a:t>na velmi přesné vážení – velké vstupní náklady</a:t>
            </a:r>
          </a:p>
          <a:p>
            <a:pPr lvl="1"/>
            <a:r>
              <a:rPr lang="cs-CZ" sz="2400" dirty="0" smtClean="0"/>
              <a:t>Délka smlouvy </a:t>
            </a:r>
          </a:p>
          <a:p>
            <a:r>
              <a:rPr lang="cs-CZ" sz="2400" dirty="0" smtClean="0"/>
              <a:t>Co udělat jinak</a:t>
            </a:r>
          </a:p>
          <a:p>
            <a:pPr lvl="1"/>
            <a:r>
              <a:rPr lang="cs-CZ" dirty="0" smtClean="0"/>
              <a:t>Odstraněn požadavek na velmi přesné vážení</a:t>
            </a:r>
          </a:p>
          <a:p>
            <a:pPr lvl="1"/>
            <a:r>
              <a:rPr lang="cs-CZ" dirty="0" smtClean="0"/>
              <a:t>Smlouva zkrácena na 2 roky</a:t>
            </a:r>
          </a:p>
          <a:p>
            <a:pPr lvl="1"/>
            <a:r>
              <a:rPr lang="cs-CZ" dirty="0" smtClean="0"/>
              <a:t>Upraveny váhy hodnotících kritérií ve prospěch ceny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Nabídková cena 		75 %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Materiálové využití odpadu 	12 %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Energetické využití odpadu	  8 %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smtClean="0"/>
              <a:t>Technologická úroveň vozidel	  5 %</a:t>
            </a:r>
            <a:endParaRPr lang="cs-CZ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17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Mikiny z organické bavlny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66093"/>
            <a:ext cx="10753200" cy="4809392"/>
          </a:xfrm>
        </p:spPr>
        <p:txBody>
          <a:bodyPr/>
          <a:lstStyle/>
          <a:p>
            <a:r>
              <a:rPr lang="cs-CZ" sz="2000" dirty="0" smtClean="0"/>
              <a:t>Environmentální HK: </a:t>
            </a:r>
          </a:p>
          <a:p>
            <a:pPr lvl="1"/>
            <a:r>
              <a:rPr lang="cs-CZ" sz="1600" dirty="0" smtClean="0">
                <a:hlinkClick r:id="rId2"/>
              </a:rPr>
              <a:t>https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ec.europa.eu/environment/gpp/case_group_en.htm</a:t>
            </a:r>
            <a:r>
              <a:rPr lang="cs-CZ" sz="1600" dirty="0" smtClean="0"/>
              <a:t> </a:t>
            </a:r>
            <a:endParaRPr lang="cs-CZ" sz="1600" dirty="0"/>
          </a:p>
          <a:p>
            <a:pPr lvl="1"/>
            <a:r>
              <a:rPr lang="cs-CZ" sz="1600" dirty="0"/>
              <a:t>Podporujeme odpovědné chování spotřebitelů k životnímu prostředí</a:t>
            </a:r>
          </a:p>
          <a:p>
            <a:pPr lvl="1"/>
            <a:r>
              <a:rPr lang="cs-CZ" sz="1600" dirty="0"/>
              <a:t>Nabídková cena 	45 %</a:t>
            </a:r>
          </a:p>
          <a:p>
            <a:pPr lvl="1"/>
            <a:r>
              <a:rPr lang="cs-CZ" sz="1600" dirty="0"/>
              <a:t>Kvalita a zpracování 	40 %</a:t>
            </a:r>
          </a:p>
          <a:p>
            <a:pPr lvl="1"/>
            <a:r>
              <a:rPr lang="cs-CZ" sz="1600" dirty="0"/>
              <a:t>Výrobní proces	</a:t>
            </a:r>
            <a:r>
              <a:rPr lang="cs-CZ" sz="1600" dirty="0" smtClean="0"/>
              <a:t>15 %</a:t>
            </a:r>
            <a:endParaRPr lang="cs-CZ" sz="1600" dirty="0"/>
          </a:p>
          <a:p>
            <a:endParaRPr lang="cs-CZ" sz="1000" dirty="0" smtClean="0"/>
          </a:p>
          <a:p>
            <a:r>
              <a:rPr lang="cs-CZ" sz="2000" dirty="0" smtClean="0"/>
              <a:t>Ve </a:t>
            </a:r>
            <a:r>
              <a:rPr lang="cs-CZ" sz="2000" dirty="0"/>
              <a:t>výrobním procesu dodržena všechna následující kritéria – 100 bodů: </a:t>
            </a:r>
          </a:p>
          <a:p>
            <a:pPr lvl="1"/>
            <a:r>
              <a:rPr lang="cs-CZ" sz="1600" dirty="0"/>
              <a:t>1. transparentní dodavatelský </a:t>
            </a:r>
            <a:r>
              <a:rPr lang="cs-CZ" sz="1600" dirty="0" smtClean="0"/>
              <a:t>řetězec, 2</a:t>
            </a:r>
            <a:r>
              <a:rPr lang="cs-CZ" sz="1600" dirty="0"/>
              <a:t>. vyplácení spravedlivé </a:t>
            </a:r>
            <a:r>
              <a:rPr lang="cs-CZ" sz="1600" dirty="0" smtClean="0"/>
              <a:t>mzdy, 3</a:t>
            </a:r>
            <a:r>
              <a:rPr lang="cs-CZ" sz="1600" dirty="0"/>
              <a:t>. bezpečné pracovní </a:t>
            </a:r>
            <a:r>
              <a:rPr lang="cs-CZ" sz="1600" dirty="0" smtClean="0"/>
              <a:t>podmínky, 4</a:t>
            </a:r>
            <a:r>
              <a:rPr lang="cs-CZ" sz="1600" dirty="0"/>
              <a:t>. zákaz nucené a dětské </a:t>
            </a:r>
            <a:r>
              <a:rPr lang="cs-CZ" sz="1600" dirty="0" smtClean="0"/>
              <a:t>práce, 5</a:t>
            </a:r>
            <a:r>
              <a:rPr lang="cs-CZ" sz="1600" dirty="0"/>
              <a:t>. dodržování pracovní </a:t>
            </a:r>
            <a:r>
              <a:rPr lang="cs-CZ" sz="1600" dirty="0" smtClean="0"/>
              <a:t>doby, 6</a:t>
            </a:r>
            <a:r>
              <a:rPr lang="cs-CZ" sz="1600" dirty="0"/>
              <a:t>. platné pracovní smlouvy</a:t>
            </a:r>
          </a:p>
          <a:p>
            <a:r>
              <a:rPr lang="cs-CZ" sz="2000" dirty="0"/>
              <a:t>Splnění požadavků účastník prokáže předložením:</a:t>
            </a:r>
          </a:p>
          <a:p>
            <a:pPr lvl="1"/>
            <a:r>
              <a:rPr lang="cs-CZ" sz="1400" dirty="0"/>
              <a:t>1</a:t>
            </a:r>
            <a:r>
              <a:rPr lang="cs-CZ" sz="1600" dirty="0"/>
              <a:t>. potvrzení o členství výrobce ve Fair Wear Foundation,</a:t>
            </a:r>
          </a:p>
          <a:p>
            <a:pPr lvl="1"/>
            <a:r>
              <a:rPr lang="cs-CZ" sz="1600" dirty="0"/>
              <a:t>2. potvrzení, že jsou výrobky dovážené a distribuované členskou organizací </a:t>
            </a:r>
            <a:r>
              <a:rPr lang="cs-CZ" sz="1600" dirty="0" err="1"/>
              <a:t>World</a:t>
            </a:r>
            <a:r>
              <a:rPr lang="cs-CZ" sz="1600" dirty="0"/>
              <a:t> Fair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Organization</a:t>
            </a:r>
            <a:r>
              <a:rPr lang="cs-CZ" sz="1600" dirty="0"/>
              <a:t>, nebo</a:t>
            </a:r>
          </a:p>
          <a:p>
            <a:pPr lvl="1"/>
            <a:r>
              <a:rPr lang="cs-CZ" sz="1600" dirty="0"/>
              <a:t>3. jiným důvěryhodným způsobem (např. další certifikáty či potvrzení)</a:t>
            </a:r>
          </a:p>
          <a:p>
            <a:r>
              <a:rPr lang="cs-CZ" sz="2000" dirty="0"/>
              <a:t>Neprokáže - 0 bodů</a:t>
            </a:r>
          </a:p>
          <a:p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289597"/>
            <a:ext cx="2708030" cy="15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MUNI je veřejný zadavatel </a:t>
            </a:r>
          </a:p>
          <a:p>
            <a:r>
              <a:rPr lang="cs-CZ" sz="3200" dirty="0"/>
              <a:t>Z</a:t>
            </a:r>
            <a:r>
              <a:rPr lang="cs-CZ" sz="3200" dirty="0" smtClean="0"/>
              <a:t>adáváme elektronicky od roku 2009</a:t>
            </a:r>
          </a:p>
          <a:p>
            <a:r>
              <a:rPr lang="cs-CZ" sz="3200" dirty="0" smtClean="0"/>
              <a:t>E-ZAK: </a:t>
            </a:r>
            <a:r>
              <a:rPr lang="cs-CZ" sz="3200" dirty="0">
                <a:hlinkClick r:id="rId2"/>
              </a:rPr>
              <a:t>https://zakazky.muni.cz</a:t>
            </a:r>
            <a:r>
              <a:rPr lang="cs-CZ" sz="3200" dirty="0" smtClean="0">
                <a:hlinkClick r:id="rId2"/>
              </a:rPr>
              <a:t>/</a:t>
            </a:r>
            <a:r>
              <a:rPr lang="cs-CZ" sz="3200" dirty="0" smtClean="0"/>
              <a:t> </a:t>
            </a:r>
          </a:p>
          <a:p>
            <a:pPr lvl="1"/>
            <a:r>
              <a:rPr lang="cs-CZ" sz="2800" dirty="0" smtClean="0"/>
              <a:t>Více než 4500 VZ</a:t>
            </a:r>
          </a:p>
          <a:p>
            <a:pPr marL="7200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2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Nabídková cena a náklady dojezdnosti – 85 % </a:t>
            </a:r>
          </a:p>
          <a:p>
            <a:r>
              <a:rPr lang="cs-CZ" sz="1800" dirty="0"/>
              <a:t>Ekologicky šetrné řešení – 15 %</a:t>
            </a:r>
          </a:p>
          <a:p>
            <a:r>
              <a:rPr lang="cs-CZ" sz="1800" dirty="0"/>
              <a:t>Nabídková cena </a:t>
            </a:r>
            <a:r>
              <a:rPr lang="cs-CZ" sz="1800" dirty="0" smtClean="0"/>
              <a:t>stanovena </a:t>
            </a:r>
            <a:r>
              <a:rPr lang="cs-CZ" sz="1800" dirty="0"/>
              <a:t>výpočtem z ceny za jeden výtisk - NC = modelové roční náklady</a:t>
            </a:r>
          </a:p>
          <a:p>
            <a:r>
              <a:rPr lang="cs-CZ" sz="1800" dirty="0"/>
              <a:t>Náklady dojezdnosti = modelové náklady zadavatele na nutné osobní konzultace předtiskových úprav v místě realizace tisku</a:t>
            </a:r>
          </a:p>
          <a:p>
            <a:r>
              <a:rPr lang="cs-CZ" sz="1800" dirty="0"/>
              <a:t>Předpoklad 3 cesty za rok - účastník uvede přesnou adresu provozovny</a:t>
            </a:r>
          </a:p>
          <a:p>
            <a:r>
              <a:rPr lang="cs-CZ" sz="1800" dirty="0"/>
              <a:t>Podle této adresy zadavatel určí počet km a minut dojezdnosti dle nejrychlejší trasy vyhledané v maps.google.com (bude brán v potaz počet min bez provozu). Na základě počtu km a času v minutách bude určena výše cestovních náhrad a náklady na čas zaměstnance strávený na cestě.</a:t>
            </a:r>
          </a:p>
        </p:txBody>
      </p:sp>
    </p:spTree>
    <p:extLst>
      <p:ext uri="{BB962C8B-B14F-4D97-AF65-F5344CB8AC3E}">
        <p14:creationId xmlns:p14="http://schemas.microsoft.com/office/powerpoint/2010/main" val="1973128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Tisk časopisu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Ekologicky šetrné řešení </a:t>
            </a:r>
          </a:p>
          <a:p>
            <a:r>
              <a:rPr lang="cs-CZ" sz="2400" dirty="0"/>
              <a:t>Účastník získá 50 bodů, pokud prokáže, že papír použitý pro výrobu měsíčníku pochází z udržitelných a zákonných zdrojů (certifikace používání papírů FSC, PEFC nebo obdobné)</a:t>
            </a:r>
          </a:p>
          <a:p>
            <a:r>
              <a:rPr lang="cs-CZ" sz="2400" dirty="0"/>
              <a:t>Účastník získá 50 bodů, pokud prokáže certifikaci ekologicky šetrné polygrafické výroby (certifikát pro životní prostředí ISO 14001:2005, EU </a:t>
            </a:r>
            <a:r>
              <a:rPr lang="cs-CZ" sz="2400" dirty="0" err="1"/>
              <a:t>Ecolabel</a:t>
            </a:r>
            <a:r>
              <a:rPr lang="cs-CZ" sz="2400" dirty="0"/>
              <a:t>, </a:t>
            </a:r>
            <a:r>
              <a:rPr lang="cs-CZ" sz="2400" dirty="0" err="1"/>
              <a:t>Nordic</a:t>
            </a:r>
            <a:r>
              <a:rPr lang="cs-CZ" sz="2400" dirty="0"/>
              <a:t> </a:t>
            </a:r>
            <a:r>
              <a:rPr lang="cs-CZ" sz="2400" dirty="0" err="1"/>
              <a:t>Swan</a:t>
            </a:r>
            <a:r>
              <a:rPr lang="cs-CZ" sz="2400" dirty="0"/>
              <a:t> nebo obdobné)</a:t>
            </a:r>
          </a:p>
        </p:txBody>
      </p:sp>
    </p:spTree>
    <p:extLst>
      <p:ext uri="{BB962C8B-B14F-4D97-AF65-F5344CB8AC3E}">
        <p14:creationId xmlns:p14="http://schemas.microsoft.com/office/powerpoint/2010/main" val="3761641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Důstojné pracovní podmínky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Stavební práce - Rekonstrukce bloku A2 </a:t>
            </a:r>
            <a:endParaRPr lang="cs-CZ" sz="2000" dirty="0" smtClean="0"/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zakazky.muni.cz/contract_display_5536.html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Ustanovení ZD:</a:t>
            </a:r>
          </a:p>
          <a:p>
            <a:pPr lvl="1"/>
            <a:r>
              <a:rPr lang="cs-CZ" sz="1800" dirty="0"/>
              <a:t>Zadavatel má zájem zadat veřejnou zakázku v souladu se zásadami sociálně odpovědného veřejného zadávání. Sociálně odpovědné veřejné zadávání kromě důrazu na čistě ekonomické parametry zohledňuje také související dopady zakázky zejména v oblasti zaměstnanosti, sociálních a pracovních práv a životního prostředí. </a:t>
            </a:r>
          </a:p>
          <a:p>
            <a:pPr lvl="1"/>
            <a:r>
              <a:rPr lang="cs-CZ" sz="1800" dirty="0" smtClean="0"/>
              <a:t>Zadavatel </a:t>
            </a:r>
            <a:r>
              <a:rPr lang="cs-CZ" sz="1800" dirty="0"/>
              <a:t>od dodavatele vyžaduje, aby při plnění předmětu veřejné zakázky zajistil legální zaměstnávání, férové a důstojné pracovní podmínky a odpovídající úroveň bezpečnosti práce pro všechny osoby, které se budou na plnění předmětu veřejné zakázky podílet. Vybraný dodavatel je povinen zajistit splnění tohoto požadavku zadavatele i u svých poddodavatelů. Aspekty společensky odpovědného zadávání veřejných zakázek jsou zohledněny v obchodních a jiných smluvních podmínkách.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94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Důstojné pracovní podmínky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Ustanovení Smlouvy:</a:t>
            </a:r>
          </a:p>
          <a:p>
            <a:pPr lvl="1"/>
            <a:r>
              <a:rPr lang="cs-CZ" sz="1800" dirty="0"/>
              <a:t>Zhotovitel je povinen zajistit v rámci plnění Smlouvy legální zaměstnávání osob. Zhotovitel je dále povinen pracovníkům provádějícím práce na Díle zajistit férové a důstojné pracovní podmínky. Férovými a důstojnými pracovními podmínkami se rozumí takové pracovní podmínky, které splňují minimální standardy stanovené pracovněprávními a mzdovými předpisy. Zhotovitel je povinen zajistit splnění požadavků tohoto ustanovení Smlouvy i u svých subdodavatelů. Nesplnění povinností Zhotovitele dle tohoto ustanovení Smlouvy se považuje za podstatné porušení Smlouvy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 smtClean="0"/>
              <a:t>Zhotovitel </a:t>
            </a:r>
            <a:r>
              <a:rPr lang="cs-CZ" sz="1800" dirty="0"/>
              <a:t>je povinen zajistit řádné a včasné plnění finančních závazků svým subdodavatelům, kdy za řádné a včasné plnění se považuje plné uhrazení subdodavatelem vystavených faktur za plnění poskytnutá Zhotoviteli k provedení Díla, a to vždy nejpozději do 10 dnů od obdržení platby ze strany Objednatele za konkrétní </a:t>
            </a:r>
            <a:r>
              <a:rPr lang="cs-CZ" sz="1800" dirty="0" smtClean="0"/>
              <a:t>plnění... </a:t>
            </a:r>
            <a:r>
              <a:rPr lang="cs-CZ" sz="1800" dirty="0"/>
              <a:t>Zhotovitel se zavazuje přenést totožnou povinnost do dalších úrovní dodavatelského řetězce a zavázat své subdodavatele k plnění a šíření této povinnosti též do nižších úrovní dodavatelského řetězce. Objednatel je oprávněn požadovat předložení smlouvy uzavřené mezi Zhotovitelem a subdodavatelem k nahlédnutí</a:t>
            </a:r>
            <a:r>
              <a:rPr lang="cs-CZ" sz="1800" dirty="0" smtClean="0"/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75648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Strategický záměr 2021 – 2028 </a:t>
            </a:r>
          </a:p>
          <a:p>
            <a:r>
              <a:rPr lang="cs-CZ" sz="3200" dirty="0" smtClean="0"/>
              <a:t>Udržitelnost nejen v zadávání</a:t>
            </a:r>
          </a:p>
          <a:p>
            <a:pPr lvl="1"/>
            <a:r>
              <a:rPr lang="cs-CZ" sz="2800" dirty="0" smtClean="0"/>
              <a:t>V roce 2028 bude MUNI univerzitou, jež je inspirující komunitou, která svými zásadami a každodenním počínáním plně respektuje a naplňuje principy společenské odpovědnosti a přisívá k řešení Cílů udržitelného rozvoje, v souladu s čímž vede své studenty i zaměstnance</a:t>
            </a:r>
          </a:p>
        </p:txBody>
      </p:sp>
    </p:spTree>
    <p:extLst>
      <p:ext uri="{BB962C8B-B14F-4D97-AF65-F5344CB8AC3E}">
        <p14:creationId xmlns:p14="http://schemas.microsoft.com/office/powerpoint/2010/main" val="1506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21069"/>
            <a:ext cx="10753200" cy="4422531"/>
          </a:xfrm>
        </p:spPr>
        <p:txBody>
          <a:bodyPr/>
          <a:lstStyle/>
          <a:p>
            <a:r>
              <a:rPr lang="cs-CZ" sz="3200" dirty="0" smtClean="0"/>
              <a:t>Strategický záměr – Správa instituce a infrastruktura</a:t>
            </a:r>
          </a:p>
          <a:p>
            <a:r>
              <a:rPr lang="cs-CZ" sz="3200" dirty="0" smtClean="0"/>
              <a:t>Strategie odpovědného veřejného nakupování</a:t>
            </a:r>
          </a:p>
          <a:p>
            <a:pPr lvl="1"/>
            <a:r>
              <a:rPr lang="cs-CZ" sz="2800" dirty="0"/>
              <a:t>V</a:t>
            </a:r>
            <a:r>
              <a:rPr lang="cs-CZ" sz="2800" dirty="0" smtClean="0"/>
              <a:t>šichni zaměstnanci </a:t>
            </a:r>
            <a:r>
              <a:rPr lang="cs-CZ" sz="2800" dirty="0"/>
              <a:t>MUNI podílející se na přípravě a realizaci veřejných nákupů </a:t>
            </a:r>
            <a:r>
              <a:rPr lang="cs-CZ" sz="2800" dirty="0" smtClean="0"/>
              <a:t>zvažují, </a:t>
            </a:r>
            <a:r>
              <a:rPr lang="cs-CZ" sz="2800" dirty="0"/>
              <a:t>jak </a:t>
            </a:r>
            <a:r>
              <a:rPr lang="cs-CZ" sz="2800" dirty="0" smtClean="0"/>
              <a:t>prostřednictvím </a:t>
            </a:r>
            <a:r>
              <a:rPr lang="cs-CZ" sz="2800" dirty="0"/>
              <a:t>nákupních rozhodnutí přispívat ke kvalitnímu a zdravému životu všech generací, ochraně životního prostředí a svobodné, soudržné a bezpečné společnosti</a:t>
            </a:r>
          </a:p>
        </p:txBody>
      </p:sp>
    </p:spTree>
    <p:extLst>
      <p:ext uri="{BB962C8B-B14F-4D97-AF65-F5344CB8AC3E}">
        <p14:creationId xmlns:p14="http://schemas.microsoft.com/office/powerpoint/2010/main" val="2714498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Strategické priority</a:t>
            </a:r>
          </a:p>
          <a:p>
            <a:pPr lvl="1"/>
            <a:r>
              <a:rPr lang="cs-CZ" sz="2800" dirty="0" smtClean="0"/>
              <a:t>Komunikace a spolupráce </a:t>
            </a:r>
            <a:endParaRPr lang="cs-CZ" sz="2800" dirty="0"/>
          </a:p>
          <a:p>
            <a:pPr lvl="1"/>
            <a:r>
              <a:rPr lang="cs-CZ" sz="2800" dirty="0"/>
              <a:t>S</a:t>
            </a:r>
            <a:r>
              <a:rPr lang="cs-CZ" sz="2800" dirty="0" smtClean="0"/>
              <a:t>nižování </a:t>
            </a:r>
            <a:r>
              <a:rPr lang="cs-CZ" sz="2800" dirty="0"/>
              <a:t>administrativní </a:t>
            </a:r>
            <a:r>
              <a:rPr lang="cs-CZ" sz="2800" dirty="0" smtClean="0"/>
              <a:t>zátěže při realizaci nákupů</a:t>
            </a:r>
          </a:p>
          <a:p>
            <a:pPr lvl="1"/>
            <a:r>
              <a:rPr lang="cs-CZ" sz="2800" dirty="0" smtClean="0"/>
              <a:t>Podpora důstojných a férových podmínek v dodavatelském řetězci</a:t>
            </a:r>
            <a:endParaRPr lang="cs-CZ" sz="2800" dirty="0"/>
          </a:p>
          <a:p>
            <a:pPr lvl="1"/>
            <a:r>
              <a:rPr lang="cs-CZ" sz="2800" dirty="0" smtClean="0"/>
              <a:t>Preference ekologicky šetrných </a:t>
            </a:r>
            <a:r>
              <a:rPr lang="cs-CZ" sz="2800" dirty="0"/>
              <a:t>řešení</a:t>
            </a:r>
          </a:p>
          <a:p>
            <a:pPr lvl="1"/>
            <a:r>
              <a:rPr lang="cs-CZ" sz="2800" dirty="0" smtClean="0"/>
              <a:t>Nakupování zaměřené na kvalitu</a:t>
            </a: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5657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směřujeme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Cíle, indikátory, monitoring</a:t>
            </a:r>
          </a:p>
          <a:p>
            <a:r>
              <a:rPr lang="cs-CZ" dirty="0" smtClean="0"/>
              <a:t>Každá priorita má nastaveny cíle</a:t>
            </a:r>
          </a:p>
          <a:p>
            <a:r>
              <a:rPr lang="cs-CZ" dirty="0" smtClean="0"/>
              <a:t>Příklad – Snižování administrativní zátěže:</a:t>
            </a:r>
          </a:p>
          <a:p>
            <a:pPr lvl="1"/>
            <a:r>
              <a:rPr lang="cs-CZ" dirty="0" smtClean="0"/>
              <a:t>2.1 Podporovat používání standardizovaných zadávacích podmínek a smluvních standardů</a:t>
            </a:r>
          </a:p>
          <a:p>
            <a:pPr lvl="1"/>
            <a:r>
              <a:rPr lang="cs-CZ" dirty="0" smtClean="0"/>
              <a:t>2.2 Podporovat digitalizaci a automatizaci</a:t>
            </a:r>
          </a:p>
          <a:p>
            <a:r>
              <a:rPr lang="cs-CZ" dirty="0" smtClean="0"/>
              <a:t>Pro naplňování Strategie stanoveny 4 indikátory</a:t>
            </a:r>
          </a:p>
          <a:p>
            <a:r>
              <a:rPr lang="cs-CZ" dirty="0" smtClean="0"/>
              <a:t>Monitoring:</a:t>
            </a:r>
          </a:p>
          <a:p>
            <a:pPr lvl="1"/>
            <a:r>
              <a:rPr lang="cs-CZ" dirty="0" smtClean="0"/>
              <a:t>Roční akční plány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628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čem pokračujeme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04352"/>
          </a:xfrm>
        </p:spPr>
        <p:txBody>
          <a:bodyPr/>
          <a:lstStyle/>
          <a:p>
            <a:r>
              <a:rPr lang="cs-CZ" sz="3200" dirty="0" smtClean="0"/>
              <a:t>Komunikace </a:t>
            </a:r>
            <a:r>
              <a:rPr lang="cs-CZ" sz="3200" dirty="0"/>
              <a:t>– </a:t>
            </a:r>
            <a:r>
              <a:rPr lang="cs-CZ" sz="3200" dirty="0" smtClean="0"/>
              <a:t>sdílení </a:t>
            </a:r>
            <a:r>
              <a:rPr lang="cs-CZ" sz="3200" dirty="0"/>
              <a:t>zkušeností</a:t>
            </a:r>
          </a:p>
          <a:p>
            <a:r>
              <a:rPr lang="cs-CZ" sz="3200" dirty="0"/>
              <a:t>Spolupráce s partnery:</a:t>
            </a:r>
          </a:p>
          <a:p>
            <a:pPr lvl="1"/>
            <a:r>
              <a:rPr lang="cs-CZ" sz="2400" dirty="0"/>
              <a:t>Platforma odpovědného veřejného zadávání</a:t>
            </a:r>
          </a:p>
          <a:p>
            <a:pPr lvl="1"/>
            <a:r>
              <a:rPr lang="cs-CZ" sz="2400" dirty="0"/>
              <a:t>Institut odpovědného veřejného zadávání</a:t>
            </a:r>
          </a:p>
          <a:p>
            <a:pPr lvl="1"/>
            <a:r>
              <a:rPr lang="cs-CZ" sz="2400" dirty="0"/>
              <a:t>Nákupní klub – časopis Veřejné zakázky</a:t>
            </a:r>
          </a:p>
          <a:p>
            <a:pPr lvl="1"/>
            <a:r>
              <a:rPr lang="cs-CZ" sz="2400" dirty="0"/>
              <a:t>Asociace pro veřejné zakázky</a:t>
            </a:r>
          </a:p>
          <a:p>
            <a:pPr lvl="1"/>
            <a:r>
              <a:rPr lang="cs-CZ" sz="2400" dirty="0"/>
              <a:t>Asociace společenské odpovědnosti</a:t>
            </a:r>
          </a:p>
          <a:p>
            <a:pPr lvl="1"/>
            <a:r>
              <a:rPr lang="cs-CZ" sz="2400" dirty="0" smtClean="0"/>
              <a:t>APUA</a:t>
            </a:r>
            <a:endParaRPr lang="cs-CZ" sz="2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7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pPr marL="324000" lvl="1" indent="0" algn="ctr">
              <a:buNone/>
            </a:pPr>
            <a:r>
              <a:rPr lang="cs-CZ" sz="3200" b="1" dirty="0" smtClean="0">
                <a:solidFill>
                  <a:schemeClr val="accent1"/>
                </a:solidFill>
              </a:rPr>
              <a:t>Děkuji za pozornost</a:t>
            </a:r>
          </a:p>
          <a:p>
            <a:pPr marL="324000" lvl="1" indent="0" algn="ctr">
              <a:buNone/>
            </a:pPr>
            <a:endParaRPr lang="cs-CZ" sz="3200" b="1" dirty="0">
              <a:solidFill>
                <a:schemeClr val="accent1"/>
              </a:solidFill>
            </a:endParaRP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Kontakt:</a:t>
            </a:r>
          </a:p>
          <a:p>
            <a:pPr marL="324000" lvl="1" indent="0">
              <a:buNone/>
            </a:pPr>
            <a:r>
              <a:rPr lang="cs-CZ" dirty="0" smtClean="0">
                <a:solidFill>
                  <a:schemeClr val="accent1"/>
                </a:solidFill>
              </a:rPr>
              <a:t>Martin Hadaš – odbor veřejných zakázek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m</a:t>
            </a:r>
            <a:r>
              <a:rPr lang="cs-CZ" dirty="0" smtClean="0">
                <a:solidFill>
                  <a:schemeClr val="accent1"/>
                </a:solidFill>
              </a:rPr>
              <a:t>: 725 829 347</a:t>
            </a:r>
          </a:p>
          <a:p>
            <a:pPr marL="324000" lvl="1" indent="0">
              <a:buNone/>
            </a:pPr>
            <a:r>
              <a:rPr lang="cs-CZ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accent1"/>
                </a:solidFill>
                <a:hlinkClick r:id="rId2"/>
              </a:rPr>
              <a:t>www.muni.cz/o-univerzite/fakulty-a-pracoviste/rektorat/999700-odbor-verejnych-zakazek</a:t>
            </a:r>
            <a:r>
              <a:rPr lang="cs-CZ" dirty="0" smtClean="0">
                <a:solidFill>
                  <a:schemeClr val="accent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3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 nákupy</a:t>
            </a:r>
            <a:endParaRPr lang="cs-CZ" dirty="0"/>
          </a:p>
        </p:txBody>
      </p:sp>
      <p:pic>
        <p:nvPicPr>
          <p:cNvPr id="6" name="Zástupný symbol pro obsah 4" descr="O:\000000-My Documents\Shared\OPVVV2\ERDF\Stavba SIMU\vizualizace\16002_Simulacni medicina_viz_S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11216"/>
            <a:ext cx="3614608" cy="232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8" y="4381282"/>
            <a:ext cx="2324700" cy="1668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02" y="4381283"/>
            <a:ext cx="2213375" cy="16681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8" y="1811215"/>
            <a:ext cx="3188642" cy="23211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10" y="1881553"/>
            <a:ext cx="3071354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 veřejných zakázek RMU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19311"/>
            <a:ext cx="10753200" cy="4445391"/>
          </a:xfrm>
        </p:spPr>
        <p:txBody>
          <a:bodyPr/>
          <a:lstStyle/>
          <a:p>
            <a:r>
              <a:rPr lang="cs-CZ" sz="3200" dirty="0"/>
              <a:t>Výběr dodavatelů pro investiční akce </a:t>
            </a:r>
          </a:p>
          <a:p>
            <a:r>
              <a:rPr lang="cs-CZ" sz="3200" dirty="0"/>
              <a:t>Centrální nákupy – DNS  </a:t>
            </a:r>
          </a:p>
          <a:p>
            <a:r>
              <a:rPr lang="cs-CZ" sz="3200" dirty="0"/>
              <a:t>Centralizované služby/dodávky – odpady, mobilní operátor, pojištění, energie, plyn, servisní služby </a:t>
            </a:r>
          </a:p>
          <a:p>
            <a:r>
              <a:rPr lang="cs-CZ" sz="3200" dirty="0"/>
              <a:t>Metodická podpora </a:t>
            </a:r>
          </a:p>
          <a:p>
            <a:r>
              <a:rPr lang="cs-CZ" sz="3200" dirty="0"/>
              <a:t>Vzdělávání, organizování porad administrátorů </a:t>
            </a:r>
            <a:r>
              <a:rPr lang="cs-CZ" sz="3200" dirty="0" smtClean="0"/>
              <a:t>VZ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148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MUNI k SOVZ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Prostředí zadávání v ČR</a:t>
            </a:r>
          </a:p>
          <a:p>
            <a:r>
              <a:rPr lang="cs-CZ" sz="3200" dirty="0" smtClean="0"/>
              <a:t>Dotace</a:t>
            </a:r>
          </a:p>
          <a:p>
            <a:r>
              <a:rPr lang="cs-CZ" sz="3200" dirty="0" smtClean="0"/>
              <a:t>Setkání ze zahraničními zadavateli – kulturní šok</a:t>
            </a:r>
          </a:p>
          <a:p>
            <a:r>
              <a:rPr lang="cs-CZ" sz="3200" dirty="0" smtClean="0"/>
              <a:t>Setkání s kolegy z MPSV – příležitost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76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Priority SOVZ MUNI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19311"/>
            <a:ext cx="10753200" cy="4312689"/>
          </a:xfrm>
        </p:spPr>
        <p:txBody>
          <a:bodyPr/>
          <a:lstStyle/>
          <a:p>
            <a:r>
              <a:rPr lang="cs-CZ" dirty="0" smtClean="0"/>
              <a:t>Projekt „Podpora </a:t>
            </a:r>
            <a:r>
              <a:rPr lang="cs-CZ" dirty="0"/>
              <a:t>implementace a rozvoje sociálně odpovědného veřejného </a:t>
            </a:r>
            <a:r>
              <a:rPr lang="cs-CZ" dirty="0" smtClean="0"/>
              <a:t>zadávání“ -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://sovz.cz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</a:t>
            </a:r>
          </a:p>
          <a:p>
            <a:r>
              <a:rPr lang="cs-CZ" dirty="0" smtClean="0"/>
              <a:t>MUNI se Projektu účastnila od roku 2016</a:t>
            </a:r>
          </a:p>
          <a:p>
            <a:r>
              <a:rPr lang="cs-CZ" dirty="0" smtClean="0"/>
              <a:t>Priority MUNI:</a:t>
            </a:r>
          </a:p>
          <a:p>
            <a:pPr lvl="1"/>
            <a:r>
              <a:rPr lang="cs-CZ" dirty="0" smtClean="0"/>
              <a:t>Komunikace</a:t>
            </a:r>
            <a:r>
              <a:rPr lang="cs-CZ" dirty="0"/>
              <a:t> </a:t>
            </a:r>
            <a:r>
              <a:rPr lang="cs-CZ" dirty="0" smtClean="0"/>
              <a:t>s dodavateli </a:t>
            </a:r>
          </a:p>
          <a:p>
            <a:pPr lvl="1"/>
            <a:r>
              <a:rPr lang="cs-CZ" dirty="0" smtClean="0"/>
              <a:t>Podpora účasti MSP, snižování administrativní zátěže</a:t>
            </a:r>
          </a:p>
          <a:p>
            <a:pPr lvl="1"/>
            <a:r>
              <a:rPr lang="cs-CZ" dirty="0"/>
              <a:t>Kvalitativní hodnotící kritéria</a:t>
            </a:r>
            <a:endParaRPr lang="cs-CZ" dirty="0" smtClean="0"/>
          </a:p>
          <a:p>
            <a:pPr lvl="1"/>
            <a:r>
              <a:rPr lang="cs-CZ" dirty="0" smtClean="0"/>
              <a:t>Ekologicky šetrná řešení</a:t>
            </a:r>
          </a:p>
          <a:p>
            <a:pPr lvl="1"/>
            <a:r>
              <a:rPr lang="cs-CZ" dirty="0" smtClean="0"/>
              <a:t>Důstojné pracovní podmínky</a:t>
            </a:r>
          </a:p>
        </p:txBody>
      </p:sp>
    </p:spTree>
    <p:extLst>
      <p:ext uri="{BB962C8B-B14F-4D97-AF65-F5344CB8AC3E}">
        <p14:creationId xmlns:p14="http://schemas.microsoft.com/office/powerpoint/2010/main" val="3016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111402"/>
              </p:ext>
            </p:extLst>
          </p:nvPr>
        </p:nvGraphicFramePr>
        <p:xfrm>
          <a:off x="720000" y="1547446"/>
          <a:ext cx="10753200" cy="437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Hodnotová orientace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3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PrF - 2023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- rizika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Napadení VŘ – diskriminační podmínky </a:t>
            </a:r>
          </a:p>
          <a:p>
            <a:r>
              <a:rPr lang="cs-CZ" dirty="0"/>
              <a:t>Reputace – riziko korupčního jednání</a:t>
            </a:r>
          </a:p>
          <a:p>
            <a:r>
              <a:rPr lang="cs-CZ" dirty="0"/>
              <a:t>Odradím potenciální dodavatele</a:t>
            </a:r>
          </a:p>
          <a:p>
            <a:r>
              <a:rPr lang="cs-CZ" dirty="0"/>
              <a:t>Nenakoupím, co potřebuji </a:t>
            </a:r>
          </a:p>
        </p:txBody>
      </p:sp>
    </p:spTree>
    <p:extLst>
      <p:ext uri="{BB962C8B-B14F-4D97-AF65-F5344CB8AC3E}">
        <p14:creationId xmlns:p14="http://schemas.microsoft.com/office/powerpoint/2010/main" val="242031245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1164</TotalTime>
  <Words>1874</Words>
  <Application>Microsoft Office PowerPoint</Application>
  <PresentationFormat>Širokoúhlá obrazovka</PresentationFormat>
  <Paragraphs>341</Paragraphs>
  <Slides>39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Arial Narrow</vt:lpstr>
      <vt:lpstr>MS Mincho</vt:lpstr>
      <vt:lpstr>Tahoma</vt:lpstr>
      <vt:lpstr>Times New Roman</vt:lpstr>
      <vt:lpstr>Wingdings</vt:lpstr>
      <vt:lpstr>Prezentace_MU_CZ</vt:lpstr>
      <vt:lpstr>Acrobat Document</vt:lpstr>
      <vt:lpstr>Odpovědné zadávání na MUNI</vt:lpstr>
      <vt:lpstr>MUNI</vt:lpstr>
      <vt:lpstr>MUNI</vt:lpstr>
      <vt:lpstr>MUNI nákupy</vt:lpstr>
      <vt:lpstr>Odbor veřejných zakázek RMU</vt:lpstr>
      <vt:lpstr>Cesta MUNI k SOVZ</vt:lpstr>
      <vt:lpstr>Priority SOVZ MUNI</vt:lpstr>
      <vt:lpstr>Hodnotová orientace</vt:lpstr>
      <vt:lpstr>Komunikace - rizika</vt:lpstr>
      <vt:lpstr>Komunikace - příležitosti</vt:lpstr>
      <vt:lpstr>Komunikace - Meet the Buyer</vt:lpstr>
      <vt:lpstr>První MTB v ČR</vt:lpstr>
      <vt:lpstr>Kdo další MTB vyzkoušel</vt:lpstr>
      <vt:lpstr>MTB na MUNI</vt:lpstr>
      <vt:lpstr>MTB na MUNI</vt:lpstr>
      <vt:lpstr>Komunikace – Předběžné tržní konzultace</vt:lpstr>
      <vt:lpstr>PTK</vt:lpstr>
      <vt:lpstr>PTK na MUNI</vt:lpstr>
      <vt:lpstr>PTK Odpadové hospodářství MUNI</vt:lpstr>
      <vt:lpstr>Komunikace – podpora účasti dodavatelů</vt:lpstr>
      <vt:lpstr>Komunikace u zadavatele - interní</vt:lpstr>
      <vt:lpstr>Environmentální aspekty</vt:lpstr>
      <vt:lpstr>Předběžné tržní konzultace </vt:lpstr>
      <vt:lpstr>Odpadové hospodářství MUNI 2020 – 24 </vt:lpstr>
      <vt:lpstr>Odpadové hospodářství MUNI 2020–24 </vt:lpstr>
      <vt:lpstr>Odpadové hospodářství MUNI 2020–24 </vt:lpstr>
      <vt:lpstr>Průběh VŘ</vt:lpstr>
      <vt:lpstr>Nové VŘ</vt:lpstr>
      <vt:lpstr>Mikiny z organické bavlny</vt:lpstr>
      <vt:lpstr>Tisk časopisu</vt:lpstr>
      <vt:lpstr>Tisk časopisu</vt:lpstr>
      <vt:lpstr>Důstojné pracovní podmínky</vt:lpstr>
      <vt:lpstr>Důstojné pracovní podmínky</vt:lpstr>
      <vt:lpstr>Kam směřujeme</vt:lpstr>
      <vt:lpstr>Kam směřujeme</vt:lpstr>
      <vt:lpstr>Kam směřujeme</vt:lpstr>
      <vt:lpstr>Kam směřujeme</vt:lpstr>
      <vt:lpstr>V čem pokračujeme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ÚKLIDOVÉ SLUŽBY - BVA</dc:title>
  <dc:creator>Martin Hadaš</dc:creator>
  <cp:lastModifiedBy>Martin Hadaš</cp:lastModifiedBy>
  <cp:revision>123</cp:revision>
  <cp:lastPrinted>1601-01-01T00:00:00Z</cp:lastPrinted>
  <dcterms:created xsi:type="dcterms:W3CDTF">2018-11-16T12:27:03Z</dcterms:created>
  <dcterms:modified xsi:type="dcterms:W3CDTF">2023-03-28T12:18:54Z</dcterms:modified>
</cp:coreProperties>
</file>