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8"/>
  </p:notesMasterIdLst>
  <p:handoutMasterIdLst>
    <p:handoutMasterId r:id="rId49"/>
  </p:handoutMasterIdLst>
  <p:sldIdLst>
    <p:sldId id="256" r:id="rId2"/>
    <p:sldId id="364" r:id="rId3"/>
    <p:sldId id="369" r:id="rId4"/>
    <p:sldId id="370" r:id="rId5"/>
    <p:sldId id="362" r:id="rId6"/>
    <p:sldId id="363" r:id="rId7"/>
    <p:sldId id="313" r:id="rId8"/>
    <p:sldId id="315" r:id="rId9"/>
    <p:sldId id="324" r:id="rId10"/>
    <p:sldId id="321" r:id="rId11"/>
    <p:sldId id="333" r:id="rId12"/>
    <p:sldId id="365" r:id="rId13"/>
    <p:sldId id="366" r:id="rId14"/>
    <p:sldId id="367" r:id="rId15"/>
    <p:sldId id="368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26" r:id="rId37"/>
    <p:sldId id="327" r:id="rId38"/>
    <p:sldId id="328" r:id="rId39"/>
    <p:sldId id="329" r:id="rId40"/>
    <p:sldId id="330" r:id="rId41"/>
    <p:sldId id="325" r:id="rId42"/>
    <p:sldId id="359" r:id="rId43"/>
    <p:sldId id="349" r:id="rId44"/>
    <p:sldId id="350" r:id="rId45"/>
    <p:sldId id="351" r:id="rId46"/>
    <p:sldId id="268" r:id="rId4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73" d="100"/>
          <a:sy n="73" d="100"/>
        </p:scale>
        <p:origin x="666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pongo-d.rect.muni.cz\str-d\Pr&#367;zkumy\Uchaze&#269;i%20o%20studium\2022\Vyhodnocen&#237;\Uchaze&#269;i_2022_statistik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pongo-d.rect.muni.cz\str-d\Pr&#367;zkumy\Uchaze&#269;i%20o%20studium\2022\Vyhodnocen&#237;\Uchaze&#269;i_2022_statistik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pongo-d.rect.muni.cz\str-d\Pr&#367;zkumy\Uchaze&#269;i%20o%20studium\2022\Vyhodnocen&#237;\Uchaze&#269;i_2022_statistiky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i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„Je pro Vás osobně důležité, zda se univerzita, na niž se hlásíte, staví odpovědně a aktivně k výzvám spojeným s udržitelným rozvojem?“ </a:t>
            </a:r>
          </a:p>
          <a:p>
            <a:pPr>
              <a:defRPr/>
            </a:pPr>
            <a:r>
              <a:rPr lang="cs-CZ" sz="1800" b="0" i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(n = 3 676)</a:t>
            </a:r>
            <a:endParaRPr lang="cs-CZ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956445333359224"/>
          <c:y val="3.4506834351517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58305581715972"/>
          <c:y val="0.28065764693750878"/>
          <c:w val="0.29217569443770203"/>
          <c:h val="0.664483607514816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C0-495E-AC28-0852E2E00E97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C0-495E-AC28-0852E2E00E9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C0-495E-AC28-0852E2E00E97}"/>
              </c:ext>
            </c:extLst>
          </c:dPt>
          <c:dPt>
            <c:idx val="3"/>
            <c:bubble3D val="0"/>
            <c:spPr>
              <a:solidFill>
                <a:srgbClr val="F019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C0-495E-AC28-0852E2E00E97}"/>
              </c:ext>
            </c:extLst>
          </c:dPt>
          <c:dLbls>
            <c:dLbl>
              <c:idx val="0"/>
              <c:layout>
                <c:manualLayout>
                  <c:x val="-2.3324951212171319E-2"/>
                  <c:y val="-0.21973086546077306"/>
                </c:manualLayout>
              </c:layout>
              <c:tx>
                <c:rich>
                  <a:bodyPr/>
                  <a:lstStyle/>
                  <a:p>
                    <a:fld id="{BAD09A39-1FE7-4C4D-A1C7-DA4CA8AD7379}" type="CATEGORYNAME">
                      <a:rPr lang="en-US"/>
                      <a:pPr/>
                      <a:t>[NÁZEV KATEGORIE]</a:t>
                    </a:fld>
                    <a:r>
                      <a:rPr lang="en-US" baseline="0"/>
                      <a:t>; </a:t>
                    </a:r>
                    <a:fld id="{0490C88C-16A6-461D-B486-8F0168913877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[HODNOTA]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C0-495E-AC28-0852E2E00E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3D49DB-9899-44AD-87FA-793BA54E3812}" type="CATEGORYNAME">
                      <a:rPr lang="en-US"/>
                      <a:pPr/>
                      <a:t>[NÁZEV KATEGORIE]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</a:t>
                    </a:r>
                    <a:r>
                      <a:rPr lang="en-US" baseline="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rPr>
                      <a:t> </a:t>
                    </a:r>
                    <a:fld id="{6AA9C981-D1D6-4E7B-9234-E21EFC0EFB83}" type="VALUE">
                      <a:rPr lang="en-US" baseline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rPr>
                      <a:pPr/>
                      <a:t>[HODNOTA]</a:t>
                    </a:fld>
                    <a:endParaRPr lang="en-US" baseline="0" dirty="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FC0-495E-AC28-0852E2E00E97}"/>
                </c:ext>
              </c:extLst>
            </c:dLbl>
            <c:dLbl>
              <c:idx val="2"/>
              <c:layout>
                <c:manualLayout>
                  <c:x val="-6.2649031369849562E-2"/>
                  <c:y val="8.6668042040596457E-2"/>
                </c:manualLayout>
              </c:layout>
              <c:tx>
                <c:rich>
                  <a:bodyPr/>
                  <a:lstStyle/>
                  <a:p>
                    <a:fld id="{474AC63C-DBA4-4662-8096-C41C3265F5DF}" type="CATEGORYNAME">
                      <a:rPr lang="en-US"/>
                      <a:pPr/>
                      <a:t>[NÁZEV KATEGORIE]</a:t>
                    </a:fld>
                    <a:r>
                      <a:rPr lang="en-US" baseline="0"/>
                      <a:t>; </a:t>
                    </a:r>
                    <a:fld id="{378E244D-165B-4D66-B409-16AD36823574}" type="VALUE">
                      <a:rPr lang="en-US" baseline="0">
                        <a:solidFill>
                          <a:schemeClr val="accent2"/>
                        </a:solidFill>
                      </a:rPr>
                      <a:pPr/>
                      <a:t>[HODNOTA]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FC0-495E-AC28-0852E2E00E97}"/>
                </c:ext>
              </c:extLst>
            </c:dLbl>
            <c:dLbl>
              <c:idx val="3"/>
              <c:layout>
                <c:manualLayout>
                  <c:x val="-9.7065060147382934E-2"/>
                  <c:y val="2.8577466104252897E-2"/>
                </c:manualLayout>
              </c:layout>
              <c:tx>
                <c:rich>
                  <a:bodyPr/>
                  <a:lstStyle/>
                  <a:p>
                    <a:fld id="{17CB789B-73FD-4616-895E-D14337AC5379}" type="CATEGORYNAME">
                      <a:rPr lang="en-US"/>
                      <a:pPr/>
                      <a:t>[NÁZEV KATEGORIE]</a:t>
                    </a:fld>
                    <a:r>
                      <a:rPr lang="en-US" baseline="0"/>
                      <a:t>; </a:t>
                    </a:r>
                    <a:fld id="{507586F5-6261-48A1-9BF5-CCBC6C929F88}" type="VALUE">
                      <a:rPr lang="en-US" baseline="0">
                        <a:solidFill>
                          <a:srgbClr val="F01928"/>
                        </a:solidFill>
                      </a:rPr>
                      <a:pPr/>
                      <a:t>[HODNOTA]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FC0-495E-AC28-0852E2E00E9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UDRŽITELNOST!$A$5:$A$8</c:f>
              <c:strCache>
                <c:ptCount val="4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</c:strCache>
            </c:strRef>
          </c:cat>
          <c:val>
            <c:numRef>
              <c:f>UDRŽITELNOST!$C$5:$C$8</c:f>
              <c:numCache>
                <c:formatCode>0.0%</c:formatCode>
                <c:ptCount val="4"/>
                <c:pt idx="0">
                  <c:v>0.47687704026115341</c:v>
                </c:pt>
                <c:pt idx="1">
                  <c:v>0.39880304678998912</c:v>
                </c:pt>
                <c:pt idx="2">
                  <c:v>0.10228509249183895</c:v>
                </c:pt>
                <c:pt idx="3">
                  <c:v>2.20348204570185E-2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C0-495E-AC28-0852E2E00E9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i="0" baseline="0" dirty="0">
                <a:solidFill>
                  <a:schemeClr val="tx1"/>
                </a:solidFill>
                <a:effectLst/>
              </a:rPr>
              <a:t>„Jakými způsoby by podle Vás měla univerzita přispívat k řešení výzev udržitelného rozvoje?“ </a:t>
            </a:r>
            <a:r>
              <a:rPr lang="cs-CZ" sz="1800" b="0" i="0" baseline="0" dirty="0">
                <a:solidFill>
                  <a:schemeClr val="tx1"/>
                </a:solidFill>
                <a:effectLst/>
              </a:rPr>
              <a:t>(n = 3 645 – 3 665)</a:t>
            </a:r>
            <a:endParaRPr lang="cs-CZ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47102704338017987"/>
          <c:y val="0.1997243009913017"/>
          <c:w val="0.48192228599304376"/>
          <c:h val="0.716136743237673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UDRŽITELNOST!$H$23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UDRŽITELNOST!$A$24:$A$29</c:f>
              <c:strCache>
                <c:ptCount val="6"/>
                <c:pt idx="0">
                  <c:v>Šetrný provoz univerzity (spotřeba energie, vody, třídění a recyklace odpadů, odpovědné nakupování atd.)</c:v>
                </c:pt>
                <c:pt idx="1">
                  <c:v>Podpora dobrovolnictví a spolkové činnosti</c:v>
                </c:pt>
                <c:pt idx="2">
                  <c:v>Šíření povědomí o problematice udržitelného rozvoje mezi studenty, zaměstnanci a veřejností</c:v>
                </c:pt>
                <c:pt idx="3">
                  <c:v>Výzkum řešící témata udržitelného rozvoje</c:v>
                </c:pt>
                <c:pt idx="4">
                  <c:v>Zapojení studentů a zaměstnanců do společensky prospěšných aktivit</c:v>
                </c:pt>
                <c:pt idx="5">
                  <c:v>Zařazení environmentálních témat do výuky</c:v>
                </c:pt>
              </c:strCache>
            </c:strRef>
          </c:cat>
          <c:val>
            <c:numRef>
              <c:f>UDRŽITELNOST!$H$24:$H$29</c:f>
              <c:numCache>
                <c:formatCode>0.0%</c:formatCode>
                <c:ptCount val="6"/>
                <c:pt idx="0">
                  <c:v>0.59469074986316361</c:v>
                </c:pt>
                <c:pt idx="1">
                  <c:v>0.44310392103098439</c:v>
                </c:pt>
                <c:pt idx="2">
                  <c:v>0.4982167352537723</c:v>
                </c:pt>
                <c:pt idx="3">
                  <c:v>0.38024691358024693</c:v>
                </c:pt>
                <c:pt idx="4">
                  <c:v>0.30150068212824011</c:v>
                </c:pt>
                <c:pt idx="5">
                  <c:v>0.29163237311385459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A-4A92-B566-7F9513994AB4}"/>
            </c:ext>
          </c:extLst>
        </c:ser>
        <c:ser>
          <c:idx val="2"/>
          <c:order val="1"/>
          <c:tx>
            <c:strRef>
              <c:f>UDRŽITELNOST!$I$23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00DC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UDRŽITELNOST!$A$24:$A$29</c:f>
              <c:strCache>
                <c:ptCount val="6"/>
                <c:pt idx="0">
                  <c:v>Šetrný provoz univerzity (spotřeba energie, vody, třídění a recyklace odpadů, odpovědné nakupování atd.)</c:v>
                </c:pt>
                <c:pt idx="1">
                  <c:v>Podpora dobrovolnictví a spolkové činnosti</c:v>
                </c:pt>
                <c:pt idx="2">
                  <c:v>Šíření povědomí o problematice udržitelného rozvoje mezi studenty, zaměstnanci a veřejností</c:v>
                </c:pt>
                <c:pt idx="3">
                  <c:v>Výzkum řešící témata udržitelného rozvoje</c:v>
                </c:pt>
                <c:pt idx="4">
                  <c:v>Zapojení studentů a zaměstnanců do společensky prospěšných aktivit</c:v>
                </c:pt>
                <c:pt idx="5">
                  <c:v>Zařazení environmentálních témat do výuky</c:v>
                </c:pt>
              </c:strCache>
            </c:strRef>
          </c:cat>
          <c:val>
            <c:numRef>
              <c:f>UDRŽITELNOST!$I$24:$I$29</c:f>
              <c:numCache>
                <c:formatCode>0.0%</c:formatCode>
                <c:ptCount val="6"/>
                <c:pt idx="0">
                  <c:v>0.32758620689655171</c:v>
                </c:pt>
                <c:pt idx="1">
                  <c:v>0.46695914450233067</c:v>
                </c:pt>
                <c:pt idx="2">
                  <c:v>0.40137174211248283</c:v>
                </c:pt>
                <c:pt idx="3">
                  <c:v>0.46090534979423869</c:v>
                </c:pt>
                <c:pt idx="4">
                  <c:v>0.51896316507503415</c:v>
                </c:pt>
                <c:pt idx="5">
                  <c:v>0.38326474622770917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A-4A92-B566-7F9513994AB4}"/>
            </c:ext>
          </c:extLst>
        </c:ser>
        <c:ser>
          <c:idx val="4"/>
          <c:order val="2"/>
          <c:tx>
            <c:strRef>
              <c:f>UDRŽITELNOST!$J$23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F7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UDRŽITELNOST!$A$24:$A$29</c:f>
              <c:strCache>
                <c:ptCount val="6"/>
                <c:pt idx="0">
                  <c:v>Šetrný provoz univerzity (spotřeba energie, vody, třídění a recyklace odpadů, odpovědné nakupování atd.)</c:v>
                </c:pt>
                <c:pt idx="1">
                  <c:v>Podpora dobrovolnictví a spolkové činnosti</c:v>
                </c:pt>
                <c:pt idx="2">
                  <c:v>Šíření povědomí o problematice udržitelného rozvoje mezi studenty, zaměstnanci a veřejností</c:v>
                </c:pt>
                <c:pt idx="3">
                  <c:v>Výzkum řešící témata udržitelného rozvoje</c:v>
                </c:pt>
                <c:pt idx="4">
                  <c:v>Zapojení studentů a zaměstnanců do společensky prospěšných aktivit</c:v>
                </c:pt>
                <c:pt idx="5">
                  <c:v>Zařazení environmentálních témat do výuky</c:v>
                </c:pt>
              </c:strCache>
            </c:strRef>
          </c:cat>
          <c:val>
            <c:numRef>
              <c:f>UDRŽITELNOST!$J$24:$J$29</c:f>
              <c:numCache>
                <c:formatCode>0.0%</c:formatCode>
                <c:ptCount val="6"/>
                <c:pt idx="0">
                  <c:v>3.3114395183360699E-2</c:v>
                </c:pt>
                <c:pt idx="1">
                  <c:v>3.9758705785577185E-2</c:v>
                </c:pt>
                <c:pt idx="2">
                  <c:v>5.1028806584362138E-2</c:v>
                </c:pt>
                <c:pt idx="3">
                  <c:v>7.3799725651577497E-2</c:v>
                </c:pt>
                <c:pt idx="4">
                  <c:v>9.8226466575716237E-2</c:v>
                </c:pt>
                <c:pt idx="5">
                  <c:v>0.19917695473251029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DA-4A92-B566-7F9513994AB4}"/>
            </c:ext>
          </c:extLst>
        </c:ser>
        <c:ser>
          <c:idx val="1"/>
          <c:order val="3"/>
          <c:tx>
            <c:strRef>
              <c:f>UDRŽITELNOST!$K$23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rgbClr val="F0192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466481481481482E-2"/>
                  <c:y val="2.169150343810329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DA-4A92-B566-7F9513994AB4}"/>
                </c:ext>
              </c:extLst>
            </c:dLbl>
            <c:dLbl>
              <c:idx val="1"/>
              <c:layout>
                <c:manualLayout>
                  <c:x val="4.6736018518518517E-2"/>
                  <c:y val="8.2646797249517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DA-4A92-B566-7F9513994AB4}"/>
                </c:ext>
              </c:extLst>
            </c:dLbl>
            <c:dLbl>
              <c:idx val="2"/>
              <c:layout>
                <c:manualLayout>
                  <c:x val="4.2881759259259258E-2"/>
                  <c:y val="2.169150343810329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DA-4A92-B566-7F9513994AB4}"/>
                </c:ext>
              </c:extLst>
            </c:dLbl>
            <c:dLbl>
              <c:idx val="3"/>
              <c:layout>
                <c:manualLayout>
                  <c:x val="2.6418796296296124E-2"/>
                  <c:y val="-2.7543871065703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DA-4A92-B566-7F9513994AB4}"/>
                </c:ext>
              </c:extLst>
            </c:dLbl>
            <c:dLbl>
              <c:idx val="4"/>
              <c:layout>
                <c:manualLayout>
                  <c:x val="2.56739409499356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DA-4A92-B566-7F9513994AB4}"/>
                </c:ext>
              </c:extLst>
            </c:dLbl>
            <c:dLbl>
              <c:idx val="5"/>
              <c:layout>
                <c:manualLayout>
                  <c:x val="3.08087291399229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DA-4A92-B566-7F9513994A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01928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UDRŽITELNOST!$A$24:$A$29</c:f>
              <c:strCache>
                <c:ptCount val="6"/>
                <c:pt idx="0">
                  <c:v>Šetrný provoz univerzity (spotřeba energie, vody, třídění a recyklace odpadů, odpovědné nakupování atd.)</c:v>
                </c:pt>
                <c:pt idx="1">
                  <c:v>Podpora dobrovolnictví a spolkové činnosti</c:v>
                </c:pt>
                <c:pt idx="2">
                  <c:v>Šíření povědomí o problematice udržitelného rozvoje mezi studenty, zaměstnanci a veřejností</c:v>
                </c:pt>
                <c:pt idx="3">
                  <c:v>Výzkum řešící témata udržitelného rozvoje</c:v>
                </c:pt>
                <c:pt idx="4">
                  <c:v>Zapojení studentů a zaměstnanců do společensky prospěšných aktivit</c:v>
                </c:pt>
                <c:pt idx="5">
                  <c:v>Zařazení environmentálních témat do výuky</c:v>
                </c:pt>
              </c:strCache>
            </c:strRef>
          </c:cat>
          <c:val>
            <c:numRef>
              <c:f>UDRŽITELNOST!$K$24:$K$29</c:f>
              <c:numCache>
                <c:formatCode>0.0%</c:formatCode>
                <c:ptCount val="6"/>
                <c:pt idx="0">
                  <c:v>6.0207991242474E-3</c:v>
                </c:pt>
                <c:pt idx="1">
                  <c:v>8.774335069920482E-3</c:v>
                </c:pt>
                <c:pt idx="2">
                  <c:v>1.0699588477366255E-2</c:v>
                </c:pt>
                <c:pt idx="3">
                  <c:v>7.4074074074074077E-3</c:v>
                </c:pt>
                <c:pt idx="4">
                  <c:v>1.4733969986357435E-2</c:v>
                </c:pt>
                <c:pt idx="5">
                  <c:v>4.7462277091906722E-2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DA-4A92-B566-7F9513994AB4}"/>
            </c:ext>
          </c:extLst>
        </c:ser>
        <c:ser>
          <c:idx val="3"/>
          <c:order val="4"/>
          <c:tx>
            <c:strRef>
              <c:f>UDRŽITELNOST!$L$23</c:f>
              <c:strCache>
                <c:ptCount val="1"/>
                <c:pt idx="0">
                  <c:v>Nevím / nedovedu posoudit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val>
            <c:numRef>
              <c:f>UDRŽITELNOST!$L$24:$L$29</c:f>
              <c:numCache>
                <c:formatCode>0.0%</c:formatCode>
                <c:ptCount val="6"/>
                <c:pt idx="0">
                  <c:v>3.858784893267652E-2</c:v>
                </c:pt>
                <c:pt idx="1">
                  <c:v>4.1403893611187279E-2</c:v>
                </c:pt>
                <c:pt idx="2">
                  <c:v>3.868312757201646E-2</c:v>
                </c:pt>
                <c:pt idx="3">
                  <c:v>7.7640603566529492E-2</c:v>
                </c:pt>
                <c:pt idx="4">
                  <c:v>6.657571623465211E-2</c:v>
                </c:pt>
                <c:pt idx="5">
                  <c:v>7.8463648834019198E-2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DA-4A92-B566-7F9513994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8806488"/>
        <c:axId val="448806816"/>
      </c:barChart>
      <c:catAx>
        <c:axId val="448806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48806816"/>
        <c:crosses val="autoZero"/>
        <c:auto val="0"/>
        <c:lblAlgn val="ctr"/>
        <c:lblOffset val="100"/>
        <c:noMultiLvlLbl val="0"/>
      </c:catAx>
      <c:valAx>
        <c:axId val="4488068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4880648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58481481481481"/>
          <c:y val="0.92780241935483876"/>
          <c:w val="0.78232305555555559"/>
          <c:h val="6.95819027442959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i="0" baseline="0" dirty="0">
                <a:solidFill>
                  <a:schemeClr val="tx1"/>
                </a:solidFill>
                <a:effectLst/>
              </a:rPr>
              <a:t>„Jakou aktivitou se Vy osobně stavíte k výzvám udržitelného rozvoje?“ </a:t>
            </a:r>
          </a:p>
          <a:p>
            <a:pPr>
              <a:defRPr/>
            </a:pPr>
            <a:r>
              <a:rPr lang="cs-CZ" sz="1800" b="0" i="0" baseline="0" dirty="0">
                <a:solidFill>
                  <a:schemeClr val="tx1"/>
                </a:solidFill>
                <a:effectLst/>
              </a:rPr>
              <a:t>(n = 18 298 odpovědí; respondenti mohli označovat více možností)</a:t>
            </a:r>
            <a:endParaRPr lang="cs-CZ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63655945317627"/>
          <c:y val="1.3306802868743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50874331221400915"/>
          <c:y val="0.1523022083482736"/>
          <c:w val="0.45647657334057085"/>
          <c:h val="0.7740960958427368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D3DE4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UDRŽITELNOST!$A$40:$A$56</c:f>
              <c:strCache>
                <c:ptCount val="17"/>
                <c:pt idx="0">
                  <c:v>Třídění odpadu</c:v>
                </c:pt>
                <c:pt idx="1">
                  <c:v>Recyklace a znovu užívání vyřazených věcí</c:v>
                </c:pt>
                <c:pt idx="2">
                  <c:v>Energetická šetrnost (využívání veřejné dopravy, snížení spotřeby elektřiny atp.)</c:v>
                </c:pt>
                <c:pt idx="3">
                  <c:v>Slow fashion</c:v>
                </c:pt>
                <c:pt idx="4">
                  <c:v>Soběstačnost (pěstování vlastních potravin, vlastní výroba věcí)</c:v>
                </c:pt>
                <c:pt idx="5">
                  <c:v>Omezená konzumace masa a dalších na produkci náročných potravin a plodin</c:v>
                </c:pt>
                <c:pt idx="6">
                  <c:v>Bezobalové nákupy</c:v>
                </c:pt>
                <c:pt idx="7">
                  <c:v>Upřednostňování přírodních a průmyslově nezpracovaných produktů</c:v>
                </c:pt>
                <c:pt idx="8">
                  <c:v>Snížení uhlíkové stopy, šetrný způsob života</c:v>
                </c:pt>
                <c:pt idx="9">
                  <c:v>Zapojení do společensky prospěšných aktivit s environmentální tematikou (např. sběr odpadků v přírodě, vysazování zeleně)</c:v>
                </c:pt>
                <c:pt idx="10">
                  <c:v>Dobrovolnictví</c:v>
                </c:pt>
                <c:pt idx="11">
                  <c:v>Rozvíjení povědomí o tématu (účast na přednáškách, workshopech)</c:v>
                </c:pt>
                <c:pt idx="12">
                  <c:v>Finanční podpora neziskových organizací</c:v>
                </c:pt>
                <c:pt idx="13">
                  <c:v>Sdílená ekonomika (bike-sharing, carsharing)</c:v>
                </c:pt>
                <c:pt idx="14">
                  <c:v>Aktivní účast na demonstracích</c:v>
                </c:pt>
                <c:pt idx="15">
                  <c:v>Nijak / téma neřeším / není mi to blízké</c:v>
                </c:pt>
                <c:pt idx="16">
                  <c:v>Jiné</c:v>
                </c:pt>
              </c:strCache>
            </c:strRef>
          </c:cat>
          <c:val>
            <c:numRef>
              <c:f>UDRŽITELNOST!$C$40:$C$56</c:f>
              <c:numCache>
                <c:formatCode>0.0%</c:formatCode>
                <c:ptCount val="17"/>
                <c:pt idx="0">
                  <c:v>0.18116734069297191</c:v>
                </c:pt>
                <c:pt idx="1">
                  <c:v>0.13744671548803147</c:v>
                </c:pt>
                <c:pt idx="2">
                  <c:v>0.13635369985790796</c:v>
                </c:pt>
                <c:pt idx="3">
                  <c:v>6.2629795606077163E-2</c:v>
                </c:pt>
                <c:pt idx="4">
                  <c:v>6.1208875286916604E-2</c:v>
                </c:pt>
                <c:pt idx="5">
                  <c:v>5.6672860421904031E-2</c:v>
                </c:pt>
                <c:pt idx="6">
                  <c:v>5.6672860421904031E-2</c:v>
                </c:pt>
                <c:pt idx="7">
                  <c:v>5.355776587605203E-2</c:v>
                </c:pt>
                <c:pt idx="8">
                  <c:v>5.0989179145261777E-2</c:v>
                </c:pt>
                <c:pt idx="9">
                  <c:v>5.0825226800743251E-2</c:v>
                </c:pt>
                <c:pt idx="10">
                  <c:v>4.6562465843261562E-2</c:v>
                </c:pt>
                <c:pt idx="11">
                  <c:v>3.4375341567384414E-2</c:v>
                </c:pt>
                <c:pt idx="12">
                  <c:v>2.5084708711334572E-2</c:v>
                </c:pt>
                <c:pt idx="13">
                  <c:v>2.2898677451087552E-2</c:v>
                </c:pt>
                <c:pt idx="14">
                  <c:v>1.2077822712864793E-2</c:v>
                </c:pt>
                <c:pt idx="15">
                  <c:v>9.0720297300251398E-3</c:v>
                </c:pt>
                <c:pt idx="16">
                  <c:v>2.4046343862717235E-3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0-492B-87E4-891ED2A0E0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76879320"/>
        <c:axId val="376878664"/>
      </c:barChart>
      <c:valAx>
        <c:axId val="376878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6879320"/>
        <c:crosses val="max"/>
        <c:crossBetween val="between"/>
      </c:valAx>
      <c:catAx>
        <c:axId val="376879320"/>
        <c:scaling>
          <c:orientation val="maxMin"/>
        </c:scaling>
        <c:delete val="0"/>
        <c:axPos val="l"/>
        <c:numFmt formatCode="0.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6878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87213390778984"/>
          <c:y val="0.27763005034206789"/>
          <c:w val="0.62780131728816913"/>
          <c:h val="0.6818333978744459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Bylo pro vás setkání přínosné?</c:v>
                </c:pt>
              </c:strCache>
            </c:strRef>
          </c:tx>
          <c:dPt>
            <c:idx val="0"/>
            <c:bubble3D val="0"/>
            <c:spPr>
              <a:solidFill>
                <a:srgbClr val="0000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06-4AAD-97CF-F14B6613057F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06-4AAD-97CF-F14B6613057F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06-4AAD-97CF-F14B6613057F}"/>
              </c:ext>
            </c:extLst>
          </c:dPt>
          <c:dLbls>
            <c:dLbl>
              <c:idx val="0"/>
              <c:layout>
                <c:manualLayout>
                  <c:x val="-0.22512197296092706"/>
                  <c:y val="-0.16701540381222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27809985290301"/>
                      <c:h val="0.232716983547788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06-4AAD-97CF-F14B6613057F}"/>
                </c:ext>
              </c:extLst>
            </c:dLbl>
            <c:dLbl>
              <c:idx val="1"/>
              <c:layout>
                <c:manualLayout>
                  <c:x val="0.12811607982964393"/>
                  <c:y val="0.17182178047416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06-4AAD-97CF-F14B6613057F}"/>
                </c:ext>
              </c:extLst>
            </c:dLbl>
            <c:dLbl>
              <c:idx val="2"/>
              <c:layout>
                <c:manualLayout>
                  <c:x val="6.6066062496904818E-2"/>
                  <c:y val="2.2659093842777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551807567263962"/>
                      <c:h val="0.15540139379129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506-4AAD-97CF-F14B661305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Žádná odpověď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06-4AAD-97CF-F14B6613057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A7371-5EAF-400D-9582-77B0D8F2E1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4FD96DA-224C-4E34-B16A-DFBD3D341B3F}">
      <dgm:prSet phldrT="[Text]"/>
      <dgm:spPr>
        <a:xfrm>
          <a:off x="5040" y="44932"/>
          <a:ext cx="1932024" cy="449101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ZÁKAZ DISKRIMINACE</a:t>
          </a:r>
        </a:p>
      </dgm:t>
    </dgm:pt>
    <dgm:pt modelId="{AC24C984-3C9C-405E-9D98-9AF0D0D03C7D}" type="parTrans" cxnId="{53370C8F-F290-4AF0-A31B-F08253EE30FC}">
      <dgm:prSet/>
      <dgm:spPr/>
      <dgm:t>
        <a:bodyPr/>
        <a:lstStyle/>
        <a:p>
          <a:endParaRPr lang="cs-CZ"/>
        </a:p>
      </dgm:t>
    </dgm:pt>
    <dgm:pt modelId="{463E95AF-C854-4E7B-B56B-7C8FF859C85D}" type="sibTrans" cxnId="{53370C8F-F290-4AF0-A31B-F08253EE30FC}">
      <dgm:prSet/>
      <dgm:spPr/>
      <dgm:t>
        <a:bodyPr/>
        <a:lstStyle/>
        <a:p>
          <a:endParaRPr lang="cs-CZ"/>
        </a:p>
      </dgm:t>
    </dgm:pt>
    <dgm:pt modelId="{F6B6BC99-7BED-4649-BD70-7148FD4785B6}">
      <dgm:prSet phldrT="[Text]" custT="1"/>
      <dgm:spPr>
        <a:xfrm>
          <a:off x="5040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zadávací podmínky nesmí žádného dodavatele bezdůvodně vylučovat ze soutěže</a:t>
          </a:r>
        </a:p>
      </dgm:t>
    </dgm:pt>
    <dgm:pt modelId="{7EF826BB-2EEB-481E-826F-0DD0090AE39E}" type="parTrans" cxnId="{830DA13A-B51D-4044-9A19-D80C871A4A7B}">
      <dgm:prSet/>
      <dgm:spPr/>
      <dgm:t>
        <a:bodyPr/>
        <a:lstStyle/>
        <a:p>
          <a:endParaRPr lang="cs-CZ"/>
        </a:p>
      </dgm:t>
    </dgm:pt>
    <dgm:pt modelId="{632ECB39-8AED-4F76-8E7C-911B19DF2F2D}" type="sibTrans" cxnId="{830DA13A-B51D-4044-9A19-D80C871A4A7B}">
      <dgm:prSet/>
      <dgm:spPr/>
      <dgm:t>
        <a:bodyPr/>
        <a:lstStyle/>
        <a:p>
          <a:endParaRPr lang="cs-CZ"/>
        </a:p>
      </dgm:t>
    </dgm:pt>
    <dgm:pt modelId="{7B8CDE7C-2B5F-4C93-B549-B036367E8213}">
      <dgm:prSet phldrT="[Text]"/>
      <dgm:spPr>
        <a:xfrm>
          <a:off x="2207548" y="44932"/>
          <a:ext cx="1932024" cy="449101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ROVNÉ ZACHÁZENÍ</a:t>
          </a:r>
        </a:p>
      </dgm:t>
    </dgm:pt>
    <dgm:pt modelId="{0E65DDD7-D2D8-4575-A68D-5298B770682D}" type="parTrans" cxnId="{FE4CAF17-3863-458A-A110-6F70CF7E6A5E}">
      <dgm:prSet/>
      <dgm:spPr/>
      <dgm:t>
        <a:bodyPr/>
        <a:lstStyle/>
        <a:p>
          <a:endParaRPr lang="cs-CZ"/>
        </a:p>
      </dgm:t>
    </dgm:pt>
    <dgm:pt modelId="{AF0BF395-75A7-45C9-A023-81247B907941}" type="sibTrans" cxnId="{FE4CAF17-3863-458A-A110-6F70CF7E6A5E}">
      <dgm:prSet/>
      <dgm:spPr/>
      <dgm:t>
        <a:bodyPr/>
        <a:lstStyle/>
        <a:p>
          <a:endParaRPr lang="cs-CZ"/>
        </a:p>
      </dgm:t>
    </dgm:pt>
    <dgm:pt modelId="{D3A39DCE-7006-4A80-A468-BC56AB349EFC}">
      <dgm:prSet phldrT="[Text]" custT="1"/>
      <dgm:spPr>
        <a:xfrm>
          <a:off x="2207548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stejný přístup vůči všem dodavatelům</a:t>
          </a:r>
        </a:p>
      </dgm:t>
    </dgm:pt>
    <dgm:pt modelId="{F189F7B1-70FF-4B61-8E04-F7EC1D0B330E}" type="parTrans" cxnId="{32EA046B-211E-41DA-88D8-7BBD4BF62961}">
      <dgm:prSet/>
      <dgm:spPr/>
      <dgm:t>
        <a:bodyPr/>
        <a:lstStyle/>
        <a:p>
          <a:endParaRPr lang="cs-CZ"/>
        </a:p>
      </dgm:t>
    </dgm:pt>
    <dgm:pt modelId="{FBDA0933-D225-42A1-BD5E-D97A620F5212}" type="sibTrans" cxnId="{32EA046B-211E-41DA-88D8-7BBD4BF62961}">
      <dgm:prSet/>
      <dgm:spPr/>
      <dgm:t>
        <a:bodyPr/>
        <a:lstStyle/>
        <a:p>
          <a:endParaRPr lang="cs-CZ"/>
        </a:p>
      </dgm:t>
    </dgm:pt>
    <dgm:pt modelId="{AEA43A0D-1E7D-446D-9907-6696EEA0BEE3}">
      <dgm:prSet phldrT="[Text]"/>
      <dgm:spPr>
        <a:xfrm>
          <a:off x="4410056" y="44967"/>
          <a:ext cx="1932024" cy="449101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TRANSPARENTNOST</a:t>
          </a:r>
        </a:p>
      </dgm:t>
    </dgm:pt>
    <dgm:pt modelId="{33289B50-5114-4FD4-84F0-1B0366F84D27}" type="parTrans" cxnId="{E6562138-F998-4F57-9CD5-C1D9C66AABF2}">
      <dgm:prSet/>
      <dgm:spPr/>
      <dgm:t>
        <a:bodyPr/>
        <a:lstStyle/>
        <a:p>
          <a:endParaRPr lang="cs-CZ"/>
        </a:p>
      </dgm:t>
    </dgm:pt>
    <dgm:pt modelId="{C6D67D50-4126-4ECB-A9E1-FEBAD936FAFA}" type="sibTrans" cxnId="{E6562138-F998-4F57-9CD5-C1D9C66AABF2}">
      <dgm:prSet/>
      <dgm:spPr/>
      <dgm:t>
        <a:bodyPr/>
        <a:lstStyle/>
        <a:p>
          <a:endParaRPr lang="cs-CZ"/>
        </a:p>
      </dgm:t>
    </dgm:pt>
    <dgm:pt modelId="{05B760B6-C11E-4325-8AA1-36AB25282977}">
      <dgm:prSet phldrT="[Text]" custT="1"/>
      <dgm:spPr>
        <a:xfrm>
          <a:off x="8815072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sociální</a:t>
          </a:r>
        </a:p>
      </dgm:t>
    </dgm:pt>
    <dgm:pt modelId="{0500A885-C08F-46DA-917D-6AE237FF193A}" type="parTrans" cxnId="{7FB5A9AB-80D6-45A3-B791-389C04DE6079}">
      <dgm:prSet/>
      <dgm:spPr/>
      <dgm:t>
        <a:bodyPr/>
        <a:lstStyle/>
        <a:p>
          <a:endParaRPr lang="cs-CZ"/>
        </a:p>
      </dgm:t>
    </dgm:pt>
    <dgm:pt modelId="{83C57DEE-C1ED-4167-87FF-D9019755DC0D}" type="sibTrans" cxnId="{7FB5A9AB-80D6-45A3-B791-389C04DE6079}">
      <dgm:prSet/>
      <dgm:spPr/>
      <dgm:t>
        <a:bodyPr/>
        <a:lstStyle/>
        <a:p>
          <a:endParaRPr lang="cs-CZ"/>
        </a:p>
      </dgm:t>
    </dgm:pt>
    <dgm:pt modelId="{CC1B63C0-3DCB-4A2F-A77C-9F25705B70A8}">
      <dgm:prSet phldrT="[Text]"/>
      <dgm:spPr>
        <a:xfrm>
          <a:off x="8815072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13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76054AA-9582-41DD-9D5F-07DC330A5741}" type="parTrans" cxnId="{D8B2A9AA-0839-4C4C-A60E-1423057E3703}">
      <dgm:prSet/>
      <dgm:spPr/>
      <dgm:t>
        <a:bodyPr/>
        <a:lstStyle/>
        <a:p>
          <a:endParaRPr lang="cs-CZ"/>
        </a:p>
      </dgm:t>
    </dgm:pt>
    <dgm:pt modelId="{3B5C3F97-D673-4C45-9D44-B20435092BFA}" type="sibTrans" cxnId="{D8B2A9AA-0839-4C4C-A60E-1423057E3703}">
      <dgm:prSet/>
      <dgm:spPr/>
      <dgm:t>
        <a:bodyPr/>
        <a:lstStyle/>
        <a:p>
          <a:endParaRPr lang="cs-CZ"/>
        </a:p>
      </dgm:t>
    </dgm:pt>
    <dgm:pt modelId="{41442688-173A-4A73-9A35-743F7085A88F}">
      <dgm:prSet phldrT="[Text]"/>
      <dgm:spPr>
        <a:xfrm>
          <a:off x="8820112" y="43499"/>
          <a:ext cx="1932024" cy="449101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ODPOVĚDNOST</a:t>
          </a:r>
        </a:p>
      </dgm:t>
    </dgm:pt>
    <dgm:pt modelId="{C58B694F-424D-4A46-AC10-135970190CDE}" type="parTrans" cxnId="{6D229994-82CB-460C-9212-D6516CC891F8}">
      <dgm:prSet/>
      <dgm:spPr/>
      <dgm:t>
        <a:bodyPr/>
        <a:lstStyle/>
        <a:p>
          <a:endParaRPr lang="cs-CZ"/>
        </a:p>
      </dgm:t>
    </dgm:pt>
    <dgm:pt modelId="{2D052E1F-5F74-46C1-8102-95EB23AD40CB}" type="sibTrans" cxnId="{6D229994-82CB-460C-9212-D6516CC891F8}">
      <dgm:prSet/>
      <dgm:spPr/>
      <dgm:t>
        <a:bodyPr/>
        <a:lstStyle/>
        <a:p>
          <a:endParaRPr lang="cs-CZ"/>
        </a:p>
      </dgm:t>
    </dgm:pt>
    <dgm:pt modelId="{5123DE17-2B7C-4BA8-BED9-BC583BAC0B12}">
      <dgm:prSet phldrT="[Text]"/>
      <dgm:spPr>
        <a:xfrm>
          <a:off x="6612564" y="43499"/>
          <a:ext cx="1932024" cy="449101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PŘIMĚŘENOST</a:t>
          </a:r>
        </a:p>
      </dgm:t>
    </dgm:pt>
    <dgm:pt modelId="{739F0713-4A81-4EEE-9CDC-1158318044FB}" type="parTrans" cxnId="{B9F5261A-91CB-4057-BF7A-6E67FFA5F6A4}">
      <dgm:prSet/>
      <dgm:spPr/>
      <dgm:t>
        <a:bodyPr/>
        <a:lstStyle/>
        <a:p>
          <a:endParaRPr lang="cs-CZ"/>
        </a:p>
      </dgm:t>
    </dgm:pt>
    <dgm:pt modelId="{97731C62-87C0-4124-AF85-693CA39B0251}" type="sibTrans" cxnId="{B9F5261A-91CB-4057-BF7A-6E67FFA5F6A4}">
      <dgm:prSet/>
      <dgm:spPr/>
      <dgm:t>
        <a:bodyPr/>
        <a:lstStyle/>
        <a:p>
          <a:endParaRPr lang="cs-CZ"/>
        </a:p>
      </dgm:t>
    </dgm:pt>
    <dgm:pt modelId="{1913863D-A8BB-4797-957C-04855F17EA3B}">
      <dgm:prSet phldrT="[Text]" custT="1"/>
      <dgm:spPr>
        <a:xfrm>
          <a:off x="8815072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environmentální</a:t>
          </a:r>
        </a:p>
      </dgm:t>
    </dgm:pt>
    <dgm:pt modelId="{D80DC8DE-9FC5-4594-8F42-B6DC0FDCEF00}" type="parTrans" cxnId="{450B68EF-D398-4109-9DB6-795E0617F2E7}">
      <dgm:prSet/>
      <dgm:spPr/>
      <dgm:t>
        <a:bodyPr/>
        <a:lstStyle/>
        <a:p>
          <a:endParaRPr lang="cs-CZ"/>
        </a:p>
      </dgm:t>
    </dgm:pt>
    <dgm:pt modelId="{36C887C0-1882-4EF7-8479-A5435029217C}" type="sibTrans" cxnId="{450B68EF-D398-4109-9DB6-795E0617F2E7}">
      <dgm:prSet/>
      <dgm:spPr/>
      <dgm:t>
        <a:bodyPr/>
        <a:lstStyle/>
        <a:p>
          <a:endParaRPr lang="cs-CZ"/>
        </a:p>
      </dgm:t>
    </dgm:pt>
    <dgm:pt modelId="{F8526984-D3C4-449A-B8E2-1473C19555FF}">
      <dgm:prSet phldrT="[Text]" custT="1"/>
      <dgm:spPr>
        <a:xfrm>
          <a:off x="8815072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inovačn</a:t>
          </a:r>
          <a:r>
            <a:rPr lang="cs-CZ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í</a:t>
          </a:r>
        </a:p>
      </dgm:t>
    </dgm:pt>
    <dgm:pt modelId="{C703D20C-21F3-4669-A091-F210D0311C7D}" type="parTrans" cxnId="{C1ED2273-5F38-4E77-A475-2AA6935B0768}">
      <dgm:prSet/>
      <dgm:spPr/>
      <dgm:t>
        <a:bodyPr/>
        <a:lstStyle/>
        <a:p>
          <a:endParaRPr lang="cs-CZ"/>
        </a:p>
      </dgm:t>
    </dgm:pt>
    <dgm:pt modelId="{73066E58-AB13-453D-8666-B4D606A029D0}" type="sibTrans" cxnId="{C1ED2273-5F38-4E77-A475-2AA6935B0768}">
      <dgm:prSet/>
      <dgm:spPr/>
      <dgm:t>
        <a:bodyPr/>
        <a:lstStyle/>
        <a:p>
          <a:endParaRPr lang="cs-CZ"/>
        </a:p>
      </dgm:t>
    </dgm:pt>
    <dgm:pt modelId="{DBD6D4C7-1901-47C7-B98E-4BE702BF0245}">
      <dgm:prSet custT="1"/>
      <dgm:spPr>
        <a:xfrm>
          <a:off x="4410848" y="479888"/>
          <a:ext cx="1932024" cy="1604091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auditní stopa</a:t>
          </a:r>
        </a:p>
      </dgm:t>
    </dgm:pt>
    <dgm:pt modelId="{47D8FBD6-DA74-460C-A2E4-75ADBCF74CCC}" type="parTrans" cxnId="{EF2ED26E-15A4-4D1B-B819-7A2FB7453F35}">
      <dgm:prSet/>
      <dgm:spPr/>
      <dgm:t>
        <a:bodyPr/>
        <a:lstStyle/>
        <a:p>
          <a:endParaRPr lang="cs-CZ"/>
        </a:p>
      </dgm:t>
    </dgm:pt>
    <dgm:pt modelId="{3FB66617-08A5-40C4-9301-0C3F7328FE3B}" type="sibTrans" cxnId="{EF2ED26E-15A4-4D1B-B819-7A2FB7453F35}">
      <dgm:prSet/>
      <dgm:spPr/>
      <dgm:t>
        <a:bodyPr/>
        <a:lstStyle/>
        <a:p>
          <a:endParaRPr lang="cs-CZ"/>
        </a:p>
      </dgm:t>
    </dgm:pt>
    <dgm:pt modelId="{F8A76ADF-F28B-482C-AA8D-FE844D5017D8}">
      <dgm:prSet/>
      <dgm:spPr>
        <a:xfrm>
          <a:off x="4410848" y="479888"/>
          <a:ext cx="1932024" cy="1604091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13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8FC6778-AC62-435D-B564-776EDC8F2E0B}" type="parTrans" cxnId="{3253C58D-D490-427E-B84A-3B3FBBFF8CAB}">
      <dgm:prSet/>
      <dgm:spPr/>
      <dgm:t>
        <a:bodyPr/>
        <a:lstStyle/>
        <a:p>
          <a:endParaRPr lang="cs-CZ"/>
        </a:p>
      </dgm:t>
    </dgm:pt>
    <dgm:pt modelId="{219F3139-4D9B-472A-BCCD-968B5D785055}" type="sibTrans" cxnId="{3253C58D-D490-427E-B84A-3B3FBBFF8CAB}">
      <dgm:prSet/>
      <dgm:spPr/>
      <dgm:t>
        <a:bodyPr/>
        <a:lstStyle/>
        <a:p>
          <a:endParaRPr lang="cs-CZ"/>
        </a:p>
      </dgm:t>
    </dgm:pt>
    <dgm:pt modelId="{0979A04D-E8EF-4111-BDFF-08FB5B1FED93}">
      <dgm:prSet custT="1"/>
      <dgm:spPr>
        <a:xfrm>
          <a:off x="4410848" y="479888"/>
          <a:ext cx="1932024" cy="1604091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transparentní komunikace</a:t>
          </a:r>
        </a:p>
      </dgm:t>
    </dgm:pt>
    <dgm:pt modelId="{3739B020-C127-4887-8EC1-B79621662E3F}" type="parTrans" cxnId="{6F864DF9-C046-4B3D-A9DE-3B4FAF1B5740}">
      <dgm:prSet/>
      <dgm:spPr/>
      <dgm:t>
        <a:bodyPr/>
        <a:lstStyle/>
        <a:p>
          <a:endParaRPr lang="cs-CZ"/>
        </a:p>
      </dgm:t>
    </dgm:pt>
    <dgm:pt modelId="{D5649E1B-2181-4DD2-A62E-C3BB40FB8EB6}" type="sibTrans" cxnId="{6F864DF9-C046-4B3D-A9DE-3B4FAF1B5740}">
      <dgm:prSet/>
      <dgm:spPr/>
      <dgm:t>
        <a:bodyPr/>
        <a:lstStyle/>
        <a:p>
          <a:endParaRPr lang="cs-CZ"/>
        </a:p>
      </dgm:t>
    </dgm:pt>
    <dgm:pt modelId="{EFFFCECA-2468-4679-993E-C49AF782D058}">
      <dgm:prSet custT="1"/>
      <dgm:spPr>
        <a:xfrm>
          <a:off x="6612564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přiměřenost procesních požadavků (lhůty)</a:t>
          </a:r>
        </a:p>
      </dgm:t>
    </dgm:pt>
    <dgm:pt modelId="{7EBB5C90-93CE-4BC6-AE5E-885EFD68996A}" type="parTrans" cxnId="{B977E646-083A-4014-9F88-35B3DB234340}">
      <dgm:prSet/>
      <dgm:spPr/>
      <dgm:t>
        <a:bodyPr/>
        <a:lstStyle/>
        <a:p>
          <a:endParaRPr lang="cs-CZ"/>
        </a:p>
      </dgm:t>
    </dgm:pt>
    <dgm:pt modelId="{694F2EB5-9A6A-457D-AB6D-F0C8AEBA866B}" type="sibTrans" cxnId="{B977E646-083A-4014-9F88-35B3DB234340}">
      <dgm:prSet/>
      <dgm:spPr/>
      <dgm:t>
        <a:bodyPr/>
        <a:lstStyle/>
        <a:p>
          <a:endParaRPr lang="cs-CZ"/>
        </a:p>
      </dgm:t>
    </dgm:pt>
    <dgm:pt modelId="{59FFC39D-AA77-4564-8EB0-EBB0B092BFAF}">
      <dgm:prSet custT="1"/>
      <dgm:spPr>
        <a:xfrm>
          <a:off x="6612564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přiměřenost požadavků na předmět</a:t>
          </a:r>
        </a:p>
      </dgm:t>
    </dgm:pt>
    <dgm:pt modelId="{5488BE7E-E14A-4EC2-8CAC-6E44AAEDAC9E}" type="parTrans" cxnId="{D312368E-BB92-49C3-AC00-4B517F7C0D00}">
      <dgm:prSet/>
      <dgm:spPr/>
      <dgm:t>
        <a:bodyPr/>
        <a:lstStyle/>
        <a:p>
          <a:endParaRPr lang="cs-CZ"/>
        </a:p>
      </dgm:t>
    </dgm:pt>
    <dgm:pt modelId="{704B6E7A-F49E-4357-9D53-388514753B03}" type="sibTrans" cxnId="{D312368E-BB92-49C3-AC00-4B517F7C0D00}">
      <dgm:prSet/>
      <dgm:spPr/>
      <dgm:t>
        <a:bodyPr/>
        <a:lstStyle/>
        <a:p>
          <a:endParaRPr lang="cs-CZ"/>
        </a:p>
      </dgm:t>
    </dgm:pt>
    <dgm:pt modelId="{6696C720-FE25-45C0-8196-4A0A47D73DA9}">
      <dgm:prSet phldrT="[Text]" custT="1"/>
      <dgm:spPr>
        <a:xfrm>
          <a:off x="5040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941F07C-BAD7-4A0A-90F9-8655953D0EE9}" type="parTrans" cxnId="{6A523F28-E882-4673-B338-56CFB43D8A19}">
      <dgm:prSet/>
      <dgm:spPr/>
      <dgm:t>
        <a:bodyPr/>
        <a:lstStyle/>
        <a:p>
          <a:endParaRPr lang="cs-CZ"/>
        </a:p>
      </dgm:t>
    </dgm:pt>
    <dgm:pt modelId="{DE10CC33-9B0A-44B1-851E-D4BBA986A539}" type="sibTrans" cxnId="{6A523F28-E882-4673-B338-56CFB43D8A19}">
      <dgm:prSet/>
      <dgm:spPr/>
      <dgm:t>
        <a:bodyPr/>
        <a:lstStyle/>
        <a:p>
          <a:endParaRPr lang="cs-CZ"/>
        </a:p>
      </dgm:t>
    </dgm:pt>
    <dgm:pt modelId="{A3F2D1F1-90B8-4F32-839F-765F0F032EB3}">
      <dgm:prSet phldrT="[Text]" custT="1"/>
      <dgm:spPr>
        <a:xfrm>
          <a:off x="2207548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9C0A317-CDDE-4649-9288-50ED94667595}" type="parTrans" cxnId="{4F6B8F37-6F01-47A3-B90C-BA5982216462}">
      <dgm:prSet/>
      <dgm:spPr/>
      <dgm:t>
        <a:bodyPr/>
        <a:lstStyle/>
        <a:p>
          <a:endParaRPr lang="cs-CZ"/>
        </a:p>
      </dgm:t>
    </dgm:pt>
    <dgm:pt modelId="{7E7EBCE4-01D0-4316-AB48-1154B3013854}" type="sibTrans" cxnId="{4F6B8F37-6F01-47A3-B90C-BA5982216462}">
      <dgm:prSet/>
      <dgm:spPr/>
      <dgm:t>
        <a:bodyPr/>
        <a:lstStyle/>
        <a:p>
          <a:endParaRPr lang="cs-CZ"/>
        </a:p>
      </dgm:t>
    </dgm:pt>
    <dgm:pt modelId="{30F1BE8D-6693-4C3A-B302-05E6178CB949}" type="pres">
      <dgm:prSet presAssocID="{F1FA7371-5EAF-400D-9582-77B0D8F2E1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9C89360-F199-4B21-B802-49C30C3B26CF}" type="pres">
      <dgm:prSet presAssocID="{B4FD96DA-224C-4E34-B16A-DFBD3D341B3F}" presName="composite" presStyleCnt="0"/>
      <dgm:spPr/>
    </dgm:pt>
    <dgm:pt modelId="{4E062117-2695-44A3-9EC1-E3297237AF80}" type="pres">
      <dgm:prSet presAssocID="{B4FD96DA-224C-4E34-B16A-DFBD3D341B3F}" presName="parTx" presStyleLbl="alignNode1" presStyleIdx="0" presStyleCnt="5" custLinFactNeighborX="0" custLinFactNeighborY="1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44CDC5-AFCA-42F9-9F32-009024F71912}" type="pres">
      <dgm:prSet presAssocID="{B4FD96DA-224C-4E34-B16A-DFBD3D341B3F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07FD5E-A323-4F51-BF01-BE10CF418DE9}" type="pres">
      <dgm:prSet presAssocID="{463E95AF-C854-4E7B-B56B-7C8FF859C85D}" presName="space" presStyleCnt="0"/>
      <dgm:spPr/>
    </dgm:pt>
    <dgm:pt modelId="{5DD13994-A2C1-4DFD-8038-BDCF58E72592}" type="pres">
      <dgm:prSet presAssocID="{7B8CDE7C-2B5F-4C93-B549-B036367E8213}" presName="composite" presStyleCnt="0"/>
      <dgm:spPr/>
    </dgm:pt>
    <dgm:pt modelId="{2465895D-6998-4EFE-86FC-590A8944731E}" type="pres">
      <dgm:prSet presAssocID="{7B8CDE7C-2B5F-4C93-B549-B036367E8213}" presName="parTx" presStyleLbl="alignNode1" presStyleIdx="1" presStyleCnt="5" custLinFactNeighborY="1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1FBA77-9344-4583-8F3C-6438AE9E1D70}" type="pres">
      <dgm:prSet presAssocID="{7B8CDE7C-2B5F-4C93-B549-B036367E821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33E736-FE59-451F-B223-92454F544F49}" type="pres">
      <dgm:prSet presAssocID="{AF0BF395-75A7-45C9-A023-81247B907941}" presName="space" presStyleCnt="0"/>
      <dgm:spPr/>
    </dgm:pt>
    <dgm:pt modelId="{FAF9FA4A-5BCB-49E8-B3CE-C48DFC0DEEAA}" type="pres">
      <dgm:prSet presAssocID="{AEA43A0D-1E7D-446D-9907-6696EEA0BEE3}" presName="composite" presStyleCnt="0"/>
      <dgm:spPr/>
    </dgm:pt>
    <dgm:pt modelId="{CE658FA3-A8EB-4F4B-986A-CB6141D43341}" type="pres">
      <dgm:prSet presAssocID="{AEA43A0D-1E7D-446D-9907-6696EEA0BEE3}" presName="parTx" presStyleLbl="alignNode1" presStyleIdx="2" presStyleCnt="5" custLinFactNeighborY="42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7A304D-83F0-4117-B54F-9CBAB4A0B690}" type="pres">
      <dgm:prSet presAssocID="{AEA43A0D-1E7D-446D-9907-6696EEA0BEE3}" presName="desTx" presStyleLbl="alignAccFollowNode1" presStyleIdx="2" presStyleCnt="5" custScaleY="102637" custLinFactNeighborX="41" custLinFactNeighborY="28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181C3E-5AE2-4C7F-BF2C-DD4DDD79F38F}" type="pres">
      <dgm:prSet presAssocID="{C6D67D50-4126-4ECB-A9E1-FEBAD936FAFA}" presName="space" presStyleCnt="0"/>
      <dgm:spPr/>
    </dgm:pt>
    <dgm:pt modelId="{FD8F078A-3825-461C-B0A8-01DB73505E17}" type="pres">
      <dgm:prSet presAssocID="{5123DE17-2B7C-4BA8-BED9-BC583BAC0B12}" presName="composite" presStyleCnt="0"/>
      <dgm:spPr/>
    </dgm:pt>
    <dgm:pt modelId="{499B7506-B862-4A7B-BCA0-D0F0E0D9DD3C}" type="pres">
      <dgm:prSet presAssocID="{5123DE17-2B7C-4BA8-BED9-BC583BAC0B12}" presName="parTx" presStyleLbl="alignNode1" presStyleIdx="3" presStyleCnt="5" custLinFactNeighborY="16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C03095-61F1-475E-96F8-2E0F2A66F685}" type="pres">
      <dgm:prSet presAssocID="{5123DE17-2B7C-4BA8-BED9-BC583BAC0B12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F19273-C89E-4454-B9A8-AF413EA853A6}" type="pres">
      <dgm:prSet presAssocID="{97731C62-87C0-4124-AF85-693CA39B0251}" presName="space" presStyleCnt="0"/>
      <dgm:spPr/>
    </dgm:pt>
    <dgm:pt modelId="{DC5D6DF8-55FB-4968-85E4-A445EAF1893A}" type="pres">
      <dgm:prSet presAssocID="{41442688-173A-4A73-9A35-743F7085A88F}" presName="composite" presStyleCnt="0"/>
      <dgm:spPr/>
    </dgm:pt>
    <dgm:pt modelId="{2B5C0715-C17E-419A-8868-AF105AF16F37}" type="pres">
      <dgm:prSet presAssocID="{41442688-173A-4A73-9A35-743F7085A88F}" presName="parTx" presStyleLbl="alignNode1" presStyleIdx="4" presStyleCnt="5" custLinFactNeighborX="261" custLinFactNeighborY="16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B86FD2-300F-4637-AD88-F7D65EF073BD}" type="pres">
      <dgm:prSet presAssocID="{41442688-173A-4A73-9A35-743F7085A88F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F6B8F37-6F01-47A3-B90C-BA5982216462}" srcId="{7B8CDE7C-2B5F-4C93-B549-B036367E8213}" destId="{A3F2D1F1-90B8-4F32-839F-765F0F032EB3}" srcOrd="1" destOrd="0" parTransId="{09C0A317-CDDE-4649-9288-50ED94667595}" sibTransId="{7E7EBCE4-01D0-4316-AB48-1154B3013854}"/>
    <dgm:cxn modelId="{76AB642A-3CFA-4B77-8410-079B136F6CDE}" type="presOf" srcId="{A3F2D1F1-90B8-4F32-839F-765F0F032EB3}" destId="{8D1FBA77-9344-4583-8F3C-6438AE9E1D70}" srcOrd="0" destOrd="1" presId="urn:microsoft.com/office/officeart/2005/8/layout/hList1"/>
    <dgm:cxn modelId="{450B68EF-D398-4109-9DB6-795E0617F2E7}" srcId="{41442688-173A-4A73-9A35-743F7085A88F}" destId="{1913863D-A8BB-4797-957C-04855F17EA3B}" srcOrd="1" destOrd="0" parTransId="{D80DC8DE-9FC5-4594-8F42-B6DC0FDCEF00}" sibTransId="{36C887C0-1882-4EF7-8479-A5435029217C}"/>
    <dgm:cxn modelId="{EDDCF630-9FB3-444E-B7C7-AE7BCEF7B96B}" type="presOf" srcId="{1913863D-A8BB-4797-957C-04855F17EA3B}" destId="{2DB86FD2-300F-4637-AD88-F7D65EF073BD}" srcOrd="0" destOrd="1" presId="urn:microsoft.com/office/officeart/2005/8/layout/hList1"/>
    <dgm:cxn modelId="{6F8E3D61-A812-46D4-A698-DE50F5DB166C}" type="presOf" srcId="{F8A76ADF-F28B-482C-AA8D-FE844D5017D8}" destId="{1F7A304D-83F0-4117-B54F-9CBAB4A0B690}" srcOrd="0" destOrd="2" presId="urn:microsoft.com/office/officeart/2005/8/layout/hList1"/>
    <dgm:cxn modelId="{B977E646-083A-4014-9F88-35B3DB234340}" srcId="{5123DE17-2B7C-4BA8-BED9-BC583BAC0B12}" destId="{EFFFCECA-2468-4679-993E-C49AF782D058}" srcOrd="0" destOrd="0" parTransId="{7EBB5C90-93CE-4BC6-AE5E-885EFD68996A}" sibTransId="{694F2EB5-9A6A-457D-AB6D-F0C8AEBA866B}"/>
    <dgm:cxn modelId="{13D05BB1-E49F-45AB-BC71-4C92E89D3F11}" type="presOf" srcId="{0979A04D-E8EF-4111-BDFF-08FB5B1FED93}" destId="{1F7A304D-83F0-4117-B54F-9CBAB4A0B690}" srcOrd="0" destOrd="0" presId="urn:microsoft.com/office/officeart/2005/8/layout/hList1"/>
    <dgm:cxn modelId="{B9F5261A-91CB-4057-BF7A-6E67FFA5F6A4}" srcId="{F1FA7371-5EAF-400D-9582-77B0D8F2E169}" destId="{5123DE17-2B7C-4BA8-BED9-BC583BAC0B12}" srcOrd="3" destOrd="0" parTransId="{739F0713-4A81-4EEE-9CDC-1158318044FB}" sibTransId="{97731C62-87C0-4124-AF85-693CA39B0251}"/>
    <dgm:cxn modelId="{53370C8F-F290-4AF0-A31B-F08253EE30FC}" srcId="{F1FA7371-5EAF-400D-9582-77B0D8F2E169}" destId="{B4FD96DA-224C-4E34-B16A-DFBD3D341B3F}" srcOrd="0" destOrd="0" parTransId="{AC24C984-3C9C-405E-9D98-9AF0D0D03C7D}" sibTransId="{463E95AF-C854-4E7B-B56B-7C8FF859C85D}"/>
    <dgm:cxn modelId="{A7692CC7-ED41-457E-80E4-E318AD0C5E20}" type="presOf" srcId="{F6B6BC99-7BED-4649-BD70-7148FD4785B6}" destId="{8544CDC5-AFCA-42F9-9F32-009024F71912}" srcOrd="0" destOrd="0" presId="urn:microsoft.com/office/officeart/2005/8/layout/hList1"/>
    <dgm:cxn modelId="{6F864DF9-C046-4B3D-A9DE-3B4FAF1B5740}" srcId="{AEA43A0D-1E7D-446D-9907-6696EEA0BEE3}" destId="{0979A04D-E8EF-4111-BDFF-08FB5B1FED93}" srcOrd="0" destOrd="0" parTransId="{3739B020-C127-4887-8EC1-B79621662E3F}" sibTransId="{D5649E1B-2181-4DD2-A62E-C3BB40FB8EB6}"/>
    <dgm:cxn modelId="{A7499350-3A6F-4656-B8FF-CD46862B00DC}" type="presOf" srcId="{41442688-173A-4A73-9A35-743F7085A88F}" destId="{2B5C0715-C17E-419A-8868-AF105AF16F37}" srcOrd="0" destOrd="0" presId="urn:microsoft.com/office/officeart/2005/8/layout/hList1"/>
    <dgm:cxn modelId="{1FA40C2F-7700-4C2D-A134-B0C211ED1C4E}" type="presOf" srcId="{DBD6D4C7-1901-47C7-B98E-4BE702BF0245}" destId="{1F7A304D-83F0-4117-B54F-9CBAB4A0B690}" srcOrd="0" destOrd="1" presId="urn:microsoft.com/office/officeart/2005/8/layout/hList1"/>
    <dgm:cxn modelId="{7FB5A9AB-80D6-45A3-B791-389C04DE6079}" srcId="{41442688-173A-4A73-9A35-743F7085A88F}" destId="{05B760B6-C11E-4325-8AA1-36AB25282977}" srcOrd="0" destOrd="0" parTransId="{0500A885-C08F-46DA-917D-6AE237FF193A}" sibTransId="{83C57DEE-C1ED-4167-87FF-D9019755DC0D}"/>
    <dgm:cxn modelId="{B11075C8-227D-4CFC-80BF-259A3A3657DE}" type="presOf" srcId="{B4FD96DA-224C-4E34-B16A-DFBD3D341B3F}" destId="{4E062117-2695-44A3-9EC1-E3297237AF80}" srcOrd="0" destOrd="0" presId="urn:microsoft.com/office/officeart/2005/8/layout/hList1"/>
    <dgm:cxn modelId="{C1ED2273-5F38-4E77-A475-2AA6935B0768}" srcId="{41442688-173A-4A73-9A35-743F7085A88F}" destId="{F8526984-D3C4-449A-B8E2-1473C19555FF}" srcOrd="2" destOrd="0" parTransId="{C703D20C-21F3-4669-A091-F210D0311C7D}" sibTransId="{73066E58-AB13-453D-8666-B4D606A029D0}"/>
    <dgm:cxn modelId="{6BD6F621-01C8-425B-8982-B50B360B722C}" type="presOf" srcId="{7B8CDE7C-2B5F-4C93-B549-B036367E8213}" destId="{2465895D-6998-4EFE-86FC-590A8944731E}" srcOrd="0" destOrd="0" presId="urn:microsoft.com/office/officeart/2005/8/layout/hList1"/>
    <dgm:cxn modelId="{6FDABF09-0CDB-41A6-83A4-561CCC2503DE}" type="presOf" srcId="{F1FA7371-5EAF-400D-9582-77B0D8F2E169}" destId="{30F1BE8D-6693-4C3A-B302-05E6178CB949}" srcOrd="0" destOrd="0" presId="urn:microsoft.com/office/officeart/2005/8/layout/hList1"/>
    <dgm:cxn modelId="{11F6FB06-3B46-4B2D-BAEC-7AD753A35FEC}" type="presOf" srcId="{D3A39DCE-7006-4A80-A468-BC56AB349EFC}" destId="{8D1FBA77-9344-4583-8F3C-6438AE9E1D70}" srcOrd="0" destOrd="0" presId="urn:microsoft.com/office/officeart/2005/8/layout/hList1"/>
    <dgm:cxn modelId="{3253C58D-D490-427E-B84A-3B3FBBFF8CAB}" srcId="{AEA43A0D-1E7D-446D-9907-6696EEA0BEE3}" destId="{F8A76ADF-F28B-482C-AA8D-FE844D5017D8}" srcOrd="2" destOrd="0" parTransId="{58FC6778-AC62-435D-B564-776EDC8F2E0B}" sibTransId="{219F3139-4D9B-472A-BCCD-968B5D785055}"/>
    <dgm:cxn modelId="{9499B292-D844-4DBF-B5ED-BEC4596107A5}" type="presOf" srcId="{05B760B6-C11E-4325-8AA1-36AB25282977}" destId="{2DB86FD2-300F-4637-AD88-F7D65EF073BD}" srcOrd="0" destOrd="0" presId="urn:microsoft.com/office/officeart/2005/8/layout/hList1"/>
    <dgm:cxn modelId="{6A523F28-E882-4673-B338-56CFB43D8A19}" srcId="{B4FD96DA-224C-4E34-B16A-DFBD3D341B3F}" destId="{6696C720-FE25-45C0-8196-4A0A47D73DA9}" srcOrd="1" destOrd="0" parTransId="{D941F07C-BAD7-4A0A-90F9-8655953D0EE9}" sibTransId="{DE10CC33-9B0A-44B1-851E-D4BBA986A539}"/>
    <dgm:cxn modelId="{EA37844E-FB23-4561-8DD7-78649DBAD29E}" type="presOf" srcId="{5123DE17-2B7C-4BA8-BED9-BC583BAC0B12}" destId="{499B7506-B862-4A7B-BCA0-D0F0E0D9DD3C}" srcOrd="0" destOrd="0" presId="urn:microsoft.com/office/officeart/2005/8/layout/hList1"/>
    <dgm:cxn modelId="{DDD9D725-9277-46B2-8F3E-827D7602277D}" type="presOf" srcId="{CC1B63C0-3DCB-4A2F-A77C-9F25705B70A8}" destId="{2DB86FD2-300F-4637-AD88-F7D65EF073BD}" srcOrd="0" destOrd="3" presId="urn:microsoft.com/office/officeart/2005/8/layout/hList1"/>
    <dgm:cxn modelId="{660A058E-09A3-445B-93A3-92839D18DF2B}" type="presOf" srcId="{59FFC39D-AA77-4564-8EB0-EBB0B092BFAF}" destId="{2DC03095-61F1-475E-96F8-2E0F2A66F685}" srcOrd="0" destOrd="1" presId="urn:microsoft.com/office/officeart/2005/8/layout/hList1"/>
    <dgm:cxn modelId="{830DA13A-B51D-4044-9A19-D80C871A4A7B}" srcId="{B4FD96DA-224C-4E34-B16A-DFBD3D341B3F}" destId="{F6B6BC99-7BED-4649-BD70-7148FD4785B6}" srcOrd="0" destOrd="0" parTransId="{7EF826BB-2EEB-481E-826F-0DD0090AE39E}" sibTransId="{632ECB39-8AED-4F76-8E7C-911B19DF2F2D}"/>
    <dgm:cxn modelId="{D312368E-BB92-49C3-AC00-4B517F7C0D00}" srcId="{5123DE17-2B7C-4BA8-BED9-BC583BAC0B12}" destId="{59FFC39D-AA77-4564-8EB0-EBB0B092BFAF}" srcOrd="1" destOrd="0" parTransId="{5488BE7E-E14A-4EC2-8CAC-6E44AAEDAC9E}" sibTransId="{704B6E7A-F49E-4357-9D53-388514753B03}"/>
    <dgm:cxn modelId="{FE4CAF17-3863-458A-A110-6F70CF7E6A5E}" srcId="{F1FA7371-5EAF-400D-9582-77B0D8F2E169}" destId="{7B8CDE7C-2B5F-4C93-B549-B036367E8213}" srcOrd="1" destOrd="0" parTransId="{0E65DDD7-D2D8-4575-A68D-5298B770682D}" sibTransId="{AF0BF395-75A7-45C9-A023-81247B907941}"/>
    <dgm:cxn modelId="{6D229994-82CB-460C-9212-D6516CC891F8}" srcId="{F1FA7371-5EAF-400D-9582-77B0D8F2E169}" destId="{41442688-173A-4A73-9A35-743F7085A88F}" srcOrd="4" destOrd="0" parTransId="{C58B694F-424D-4A46-AC10-135970190CDE}" sibTransId="{2D052E1F-5F74-46C1-8102-95EB23AD40CB}"/>
    <dgm:cxn modelId="{32EA046B-211E-41DA-88D8-7BBD4BF62961}" srcId="{7B8CDE7C-2B5F-4C93-B549-B036367E8213}" destId="{D3A39DCE-7006-4A80-A468-BC56AB349EFC}" srcOrd="0" destOrd="0" parTransId="{F189F7B1-70FF-4B61-8E04-F7EC1D0B330E}" sibTransId="{FBDA0933-D225-42A1-BD5E-D97A620F5212}"/>
    <dgm:cxn modelId="{EF2ED26E-15A4-4D1B-B819-7A2FB7453F35}" srcId="{AEA43A0D-1E7D-446D-9907-6696EEA0BEE3}" destId="{DBD6D4C7-1901-47C7-B98E-4BE702BF0245}" srcOrd="1" destOrd="0" parTransId="{47D8FBD6-DA74-460C-A2E4-75ADBCF74CCC}" sibTransId="{3FB66617-08A5-40C4-9301-0C3F7328FE3B}"/>
    <dgm:cxn modelId="{EB7FC3F9-5BEB-440C-81D6-EC97B3364F58}" type="presOf" srcId="{AEA43A0D-1E7D-446D-9907-6696EEA0BEE3}" destId="{CE658FA3-A8EB-4F4B-986A-CB6141D43341}" srcOrd="0" destOrd="0" presId="urn:microsoft.com/office/officeart/2005/8/layout/hList1"/>
    <dgm:cxn modelId="{A26FA7F4-CDD0-4990-85C0-52C9A68BBCDF}" type="presOf" srcId="{F8526984-D3C4-449A-B8E2-1473C19555FF}" destId="{2DB86FD2-300F-4637-AD88-F7D65EF073BD}" srcOrd="0" destOrd="2" presId="urn:microsoft.com/office/officeart/2005/8/layout/hList1"/>
    <dgm:cxn modelId="{42310FEF-0017-45E2-8EBF-F2348FBA60EB}" type="presOf" srcId="{6696C720-FE25-45C0-8196-4A0A47D73DA9}" destId="{8544CDC5-AFCA-42F9-9F32-009024F71912}" srcOrd="0" destOrd="1" presId="urn:microsoft.com/office/officeart/2005/8/layout/hList1"/>
    <dgm:cxn modelId="{62C43368-7D4E-40D8-A673-0D569677F680}" type="presOf" srcId="{EFFFCECA-2468-4679-993E-C49AF782D058}" destId="{2DC03095-61F1-475E-96F8-2E0F2A66F685}" srcOrd="0" destOrd="0" presId="urn:microsoft.com/office/officeart/2005/8/layout/hList1"/>
    <dgm:cxn modelId="{E6562138-F998-4F57-9CD5-C1D9C66AABF2}" srcId="{F1FA7371-5EAF-400D-9582-77B0D8F2E169}" destId="{AEA43A0D-1E7D-446D-9907-6696EEA0BEE3}" srcOrd="2" destOrd="0" parTransId="{33289B50-5114-4FD4-84F0-1B0366F84D27}" sibTransId="{C6D67D50-4126-4ECB-A9E1-FEBAD936FAFA}"/>
    <dgm:cxn modelId="{D8B2A9AA-0839-4C4C-A60E-1423057E3703}" srcId="{41442688-173A-4A73-9A35-743F7085A88F}" destId="{CC1B63C0-3DCB-4A2F-A77C-9F25705B70A8}" srcOrd="3" destOrd="0" parTransId="{776054AA-9582-41DD-9D5F-07DC330A5741}" sibTransId="{3B5C3F97-D673-4C45-9D44-B20435092BFA}"/>
    <dgm:cxn modelId="{97E234D5-5C30-4276-B516-089116139DA6}" type="presParOf" srcId="{30F1BE8D-6693-4C3A-B302-05E6178CB949}" destId="{99C89360-F199-4B21-B802-49C30C3B26CF}" srcOrd="0" destOrd="0" presId="urn:microsoft.com/office/officeart/2005/8/layout/hList1"/>
    <dgm:cxn modelId="{2BB9E41F-9AA8-4FB0-B6E3-B5557C2D1E83}" type="presParOf" srcId="{99C89360-F199-4B21-B802-49C30C3B26CF}" destId="{4E062117-2695-44A3-9EC1-E3297237AF80}" srcOrd="0" destOrd="0" presId="urn:microsoft.com/office/officeart/2005/8/layout/hList1"/>
    <dgm:cxn modelId="{0DF3A4A4-0091-4484-B6D6-1B499D1BB6EE}" type="presParOf" srcId="{99C89360-F199-4B21-B802-49C30C3B26CF}" destId="{8544CDC5-AFCA-42F9-9F32-009024F71912}" srcOrd="1" destOrd="0" presId="urn:microsoft.com/office/officeart/2005/8/layout/hList1"/>
    <dgm:cxn modelId="{453E5B28-56D8-47BB-8C6D-CAF70D8FD2DC}" type="presParOf" srcId="{30F1BE8D-6693-4C3A-B302-05E6178CB949}" destId="{7507FD5E-A323-4F51-BF01-BE10CF418DE9}" srcOrd="1" destOrd="0" presId="urn:microsoft.com/office/officeart/2005/8/layout/hList1"/>
    <dgm:cxn modelId="{C9768CAA-AB79-4F3B-8BC1-60613A253900}" type="presParOf" srcId="{30F1BE8D-6693-4C3A-B302-05E6178CB949}" destId="{5DD13994-A2C1-4DFD-8038-BDCF58E72592}" srcOrd="2" destOrd="0" presId="urn:microsoft.com/office/officeart/2005/8/layout/hList1"/>
    <dgm:cxn modelId="{B93E0216-1E66-4DD6-A449-4D12125DBB3C}" type="presParOf" srcId="{5DD13994-A2C1-4DFD-8038-BDCF58E72592}" destId="{2465895D-6998-4EFE-86FC-590A8944731E}" srcOrd="0" destOrd="0" presId="urn:microsoft.com/office/officeart/2005/8/layout/hList1"/>
    <dgm:cxn modelId="{A00BEDB9-C1E2-45F8-B7DA-485A970EA783}" type="presParOf" srcId="{5DD13994-A2C1-4DFD-8038-BDCF58E72592}" destId="{8D1FBA77-9344-4583-8F3C-6438AE9E1D70}" srcOrd="1" destOrd="0" presId="urn:microsoft.com/office/officeart/2005/8/layout/hList1"/>
    <dgm:cxn modelId="{DF21BCA5-4B13-4699-91A3-32F08C50D1DB}" type="presParOf" srcId="{30F1BE8D-6693-4C3A-B302-05E6178CB949}" destId="{FC33E736-FE59-451F-B223-92454F544F49}" srcOrd="3" destOrd="0" presId="urn:microsoft.com/office/officeart/2005/8/layout/hList1"/>
    <dgm:cxn modelId="{2E973B25-E7D3-4757-927B-C90189ACD8D6}" type="presParOf" srcId="{30F1BE8D-6693-4C3A-B302-05E6178CB949}" destId="{FAF9FA4A-5BCB-49E8-B3CE-C48DFC0DEEAA}" srcOrd="4" destOrd="0" presId="urn:microsoft.com/office/officeart/2005/8/layout/hList1"/>
    <dgm:cxn modelId="{415E516F-5D72-41AF-9893-645B1265A687}" type="presParOf" srcId="{FAF9FA4A-5BCB-49E8-B3CE-C48DFC0DEEAA}" destId="{CE658FA3-A8EB-4F4B-986A-CB6141D43341}" srcOrd="0" destOrd="0" presId="urn:microsoft.com/office/officeart/2005/8/layout/hList1"/>
    <dgm:cxn modelId="{13E36F2B-D188-4316-A999-A164679FD44D}" type="presParOf" srcId="{FAF9FA4A-5BCB-49E8-B3CE-C48DFC0DEEAA}" destId="{1F7A304D-83F0-4117-B54F-9CBAB4A0B690}" srcOrd="1" destOrd="0" presId="urn:microsoft.com/office/officeart/2005/8/layout/hList1"/>
    <dgm:cxn modelId="{E2893DD0-40B5-4978-92CC-DC37CCEDC345}" type="presParOf" srcId="{30F1BE8D-6693-4C3A-B302-05E6178CB949}" destId="{45181C3E-5AE2-4C7F-BF2C-DD4DDD79F38F}" srcOrd="5" destOrd="0" presId="urn:microsoft.com/office/officeart/2005/8/layout/hList1"/>
    <dgm:cxn modelId="{648CBF78-588F-42DE-B3D9-F00E3CC4E55A}" type="presParOf" srcId="{30F1BE8D-6693-4C3A-B302-05E6178CB949}" destId="{FD8F078A-3825-461C-B0A8-01DB73505E17}" srcOrd="6" destOrd="0" presId="urn:microsoft.com/office/officeart/2005/8/layout/hList1"/>
    <dgm:cxn modelId="{EDD53C00-7685-408A-9571-AC4C1ADC3556}" type="presParOf" srcId="{FD8F078A-3825-461C-B0A8-01DB73505E17}" destId="{499B7506-B862-4A7B-BCA0-D0F0E0D9DD3C}" srcOrd="0" destOrd="0" presId="urn:microsoft.com/office/officeart/2005/8/layout/hList1"/>
    <dgm:cxn modelId="{2F1D243C-D829-402A-826C-BD4BAE00DA45}" type="presParOf" srcId="{FD8F078A-3825-461C-B0A8-01DB73505E17}" destId="{2DC03095-61F1-475E-96F8-2E0F2A66F685}" srcOrd="1" destOrd="0" presId="urn:microsoft.com/office/officeart/2005/8/layout/hList1"/>
    <dgm:cxn modelId="{E732A094-F421-4B78-89E1-5C66C7175C25}" type="presParOf" srcId="{30F1BE8D-6693-4C3A-B302-05E6178CB949}" destId="{A1F19273-C89E-4454-B9A8-AF413EA853A6}" srcOrd="7" destOrd="0" presId="urn:microsoft.com/office/officeart/2005/8/layout/hList1"/>
    <dgm:cxn modelId="{67A2C25B-87BB-4A09-8348-B09195BCE0EA}" type="presParOf" srcId="{30F1BE8D-6693-4C3A-B302-05E6178CB949}" destId="{DC5D6DF8-55FB-4968-85E4-A445EAF1893A}" srcOrd="8" destOrd="0" presId="urn:microsoft.com/office/officeart/2005/8/layout/hList1"/>
    <dgm:cxn modelId="{F49F792A-4715-4D62-A5BE-7965709FEDC5}" type="presParOf" srcId="{DC5D6DF8-55FB-4968-85E4-A445EAF1893A}" destId="{2B5C0715-C17E-419A-8868-AF105AF16F37}" srcOrd="0" destOrd="0" presId="urn:microsoft.com/office/officeart/2005/8/layout/hList1"/>
    <dgm:cxn modelId="{0DCAEDD7-0E6E-4E20-94AF-ECC53F0C6F93}" type="presParOf" srcId="{DC5D6DF8-55FB-4968-85E4-A445EAF1893A}" destId="{2DB86FD2-300F-4637-AD88-F7D65EF073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D5184-A77A-471F-B1EC-F1B6017206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2DF6DD1-60E9-4EC9-A6C4-8C5095C44C94}">
      <dgm:prSet/>
      <dgm:spPr/>
      <dgm:t>
        <a:bodyPr/>
        <a:lstStyle/>
        <a:p>
          <a:pPr rtl="0"/>
          <a:r>
            <a:rPr lang="cs-CZ" b="0" smtClean="0"/>
            <a:t>Svoboda, zodpovědnost, úcta k pravidlům  </a:t>
          </a:r>
          <a:endParaRPr lang="cs-CZ"/>
        </a:p>
      </dgm:t>
    </dgm:pt>
    <dgm:pt modelId="{27CF7EEB-6656-499A-BC59-348282304253}" type="parTrans" cxnId="{0D3B7221-9728-4F2C-B9F2-28E8267033B8}">
      <dgm:prSet/>
      <dgm:spPr/>
      <dgm:t>
        <a:bodyPr/>
        <a:lstStyle/>
        <a:p>
          <a:endParaRPr lang="cs-CZ"/>
        </a:p>
      </dgm:t>
    </dgm:pt>
    <dgm:pt modelId="{C2BA98BD-EC66-4984-87E7-AF042FC313A7}" type="sibTrans" cxnId="{0D3B7221-9728-4F2C-B9F2-28E8267033B8}">
      <dgm:prSet/>
      <dgm:spPr/>
      <dgm:t>
        <a:bodyPr/>
        <a:lstStyle/>
        <a:p>
          <a:endParaRPr lang="cs-CZ"/>
        </a:p>
      </dgm:t>
    </dgm:pt>
    <dgm:pt modelId="{70A7BADE-06D1-46A7-822A-3C72C1B9977C}">
      <dgm:prSet/>
      <dgm:spPr/>
      <dgm:t>
        <a:bodyPr/>
        <a:lstStyle/>
        <a:p>
          <a:pPr rtl="0"/>
          <a:r>
            <a:rPr lang="cs-CZ" b="0" smtClean="0"/>
            <a:t>Nákupy mají širší celospolečenské dopady </a:t>
          </a:r>
          <a:endParaRPr lang="cs-CZ"/>
        </a:p>
      </dgm:t>
    </dgm:pt>
    <dgm:pt modelId="{B81C7796-0FA9-4C3D-ABDE-0C66F87BDDE8}" type="parTrans" cxnId="{68391573-4AE5-4EC6-85BB-FCFBF35FABDC}">
      <dgm:prSet/>
      <dgm:spPr/>
      <dgm:t>
        <a:bodyPr/>
        <a:lstStyle/>
        <a:p>
          <a:endParaRPr lang="cs-CZ"/>
        </a:p>
      </dgm:t>
    </dgm:pt>
    <dgm:pt modelId="{7E0611A9-9496-49A6-98A1-D2BC47C34742}" type="sibTrans" cxnId="{68391573-4AE5-4EC6-85BB-FCFBF35FABDC}">
      <dgm:prSet/>
      <dgm:spPr/>
      <dgm:t>
        <a:bodyPr/>
        <a:lstStyle/>
        <a:p>
          <a:endParaRPr lang="cs-CZ"/>
        </a:p>
      </dgm:t>
    </dgm:pt>
    <dgm:pt modelId="{E2AA9E7C-6CC0-48E4-8EAA-3C574D039D3D}">
      <dgm:prSet/>
      <dgm:spPr/>
      <dgm:t>
        <a:bodyPr/>
        <a:lstStyle/>
        <a:p>
          <a:pPr rtl="0"/>
          <a:r>
            <a:rPr lang="cs-CZ" b="0" smtClean="0"/>
            <a:t>Usilujeme o získání maximální hodnoty za peníze a snižování negativních dopadů nákupů</a:t>
          </a:r>
          <a:endParaRPr lang="cs-CZ"/>
        </a:p>
      </dgm:t>
    </dgm:pt>
    <dgm:pt modelId="{9751B1A4-E590-40A6-8638-2572F44AFAE5}" type="parTrans" cxnId="{C5A14FE7-BA11-441B-B1D7-732602573A7F}">
      <dgm:prSet/>
      <dgm:spPr/>
      <dgm:t>
        <a:bodyPr/>
        <a:lstStyle/>
        <a:p>
          <a:endParaRPr lang="cs-CZ"/>
        </a:p>
      </dgm:t>
    </dgm:pt>
    <dgm:pt modelId="{AE3B46AB-2068-46DD-8DDD-B90D1038C7F0}" type="sibTrans" cxnId="{C5A14FE7-BA11-441B-B1D7-732602573A7F}">
      <dgm:prSet/>
      <dgm:spPr/>
      <dgm:t>
        <a:bodyPr/>
        <a:lstStyle/>
        <a:p>
          <a:endParaRPr lang="cs-CZ"/>
        </a:p>
      </dgm:t>
    </dgm:pt>
    <dgm:pt modelId="{87139111-BFE9-4577-8E1E-C8C5ECDDF8E8}">
      <dgm:prSet/>
      <dgm:spPr/>
      <dgm:t>
        <a:bodyPr/>
        <a:lstStyle/>
        <a:p>
          <a:pPr rtl="0"/>
          <a:r>
            <a:rPr lang="cs-CZ" b="0" smtClean="0"/>
            <a:t>Máme možnost ovlivnit, z jakého materiálu budou vyrobeny dodávané výrobky </a:t>
          </a:r>
          <a:endParaRPr lang="cs-CZ"/>
        </a:p>
      </dgm:t>
    </dgm:pt>
    <dgm:pt modelId="{88E100CE-9302-43BB-84B7-59B1BF4E0AFD}" type="parTrans" cxnId="{C79BC669-96A5-4537-8A4B-ABD015760A88}">
      <dgm:prSet/>
      <dgm:spPr/>
      <dgm:t>
        <a:bodyPr/>
        <a:lstStyle/>
        <a:p>
          <a:endParaRPr lang="cs-CZ"/>
        </a:p>
      </dgm:t>
    </dgm:pt>
    <dgm:pt modelId="{AFE2EBEC-0FF7-4915-964A-AECFFA49D4F9}" type="sibTrans" cxnId="{C79BC669-96A5-4537-8A4B-ABD015760A88}">
      <dgm:prSet/>
      <dgm:spPr/>
      <dgm:t>
        <a:bodyPr/>
        <a:lstStyle/>
        <a:p>
          <a:endParaRPr lang="cs-CZ"/>
        </a:p>
      </dgm:t>
    </dgm:pt>
    <dgm:pt modelId="{48FE77A0-81AE-40EA-96A4-9273B9C818B2}">
      <dgm:prSet/>
      <dgm:spPr/>
      <dgm:t>
        <a:bodyPr/>
        <a:lstStyle/>
        <a:p>
          <a:pPr rtl="0"/>
          <a:r>
            <a:rPr lang="cs-CZ" b="0" smtClean="0"/>
            <a:t>Jak se dodavatelé chovají ke svým zaměstnancům, subdodavatelům </a:t>
          </a:r>
          <a:endParaRPr lang="cs-CZ"/>
        </a:p>
      </dgm:t>
    </dgm:pt>
    <dgm:pt modelId="{FD9583ED-18EE-4873-80EC-3A6B5A646B9E}" type="parTrans" cxnId="{6508B39D-8F83-420B-92B8-4AABCC3861F8}">
      <dgm:prSet/>
      <dgm:spPr/>
      <dgm:t>
        <a:bodyPr/>
        <a:lstStyle/>
        <a:p>
          <a:endParaRPr lang="cs-CZ"/>
        </a:p>
      </dgm:t>
    </dgm:pt>
    <dgm:pt modelId="{4F5FDCE3-7389-4A2F-8297-10E6B1C1E8FF}" type="sibTrans" cxnId="{6508B39D-8F83-420B-92B8-4AABCC3861F8}">
      <dgm:prSet/>
      <dgm:spPr/>
      <dgm:t>
        <a:bodyPr/>
        <a:lstStyle/>
        <a:p>
          <a:endParaRPr lang="cs-CZ"/>
        </a:p>
      </dgm:t>
    </dgm:pt>
    <dgm:pt modelId="{89F97B99-A429-4767-B24B-49B4B77C1E81}">
      <dgm:prSet/>
      <dgm:spPr/>
      <dgm:t>
        <a:bodyPr/>
        <a:lstStyle/>
        <a:p>
          <a:pPr rtl="0"/>
          <a:r>
            <a:rPr lang="cs-CZ" b="0" smtClean="0"/>
            <a:t>Zadáváme elektronicky – podporujeme účast MSP </a:t>
          </a:r>
          <a:endParaRPr lang="cs-CZ"/>
        </a:p>
      </dgm:t>
    </dgm:pt>
    <dgm:pt modelId="{8AB75781-69A0-4123-A9C6-8915734D1930}" type="parTrans" cxnId="{2B8EEA88-01C8-44B9-92CB-F1312F0C2654}">
      <dgm:prSet/>
      <dgm:spPr/>
      <dgm:t>
        <a:bodyPr/>
        <a:lstStyle/>
        <a:p>
          <a:endParaRPr lang="cs-CZ"/>
        </a:p>
      </dgm:t>
    </dgm:pt>
    <dgm:pt modelId="{FB18D777-C616-4DB4-AFD6-5DBB3E147982}" type="sibTrans" cxnId="{2B8EEA88-01C8-44B9-92CB-F1312F0C2654}">
      <dgm:prSet/>
      <dgm:spPr/>
      <dgm:t>
        <a:bodyPr/>
        <a:lstStyle/>
        <a:p>
          <a:endParaRPr lang="cs-CZ"/>
        </a:p>
      </dgm:t>
    </dgm:pt>
    <dgm:pt modelId="{37B0C658-109F-4B9D-BF93-6AF789396921}">
      <dgm:prSet/>
      <dgm:spPr/>
      <dgm:t>
        <a:bodyPr/>
        <a:lstStyle/>
        <a:p>
          <a:pPr rtl="0"/>
          <a:r>
            <a:rPr lang="cs-CZ" b="0" smtClean="0"/>
            <a:t>Zaměřujeme se na celý cyklus nákupu – důraz na přípravu, PTK, MTB</a:t>
          </a:r>
          <a:endParaRPr lang="cs-CZ"/>
        </a:p>
      </dgm:t>
    </dgm:pt>
    <dgm:pt modelId="{986AD3CC-BC35-4E75-B188-5844BD48733C}" type="parTrans" cxnId="{52DAA24F-C153-4021-A4BE-B09DCE43697A}">
      <dgm:prSet/>
      <dgm:spPr/>
      <dgm:t>
        <a:bodyPr/>
        <a:lstStyle/>
        <a:p>
          <a:endParaRPr lang="cs-CZ"/>
        </a:p>
      </dgm:t>
    </dgm:pt>
    <dgm:pt modelId="{B3B7EE61-AB37-4BB1-8E3F-BDB8882BD835}" type="sibTrans" cxnId="{52DAA24F-C153-4021-A4BE-B09DCE43697A}">
      <dgm:prSet/>
      <dgm:spPr/>
      <dgm:t>
        <a:bodyPr/>
        <a:lstStyle/>
        <a:p>
          <a:endParaRPr lang="cs-CZ"/>
        </a:p>
      </dgm:t>
    </dgm:pt>
    <dgm:pt modelId="{87F8D1F0-B18C-432B-8C7C-E6B052D647F9}">
      <dgm:prSet/>
      <dgm:spPr/>
      <dgm:t>
        <a:bodyPr/>
        <a:lstStyle/>
        <a:p>
          <a:pPr rtl="0"/>
          <a:r>
            <a:rPr lang="cs-CZ" b="0" smtClean="0"/>
            <a:t>Klademe důraz na spolupráci</a:t>
          </a:r>
          <a:endParaRPr lang="cs-CZ"/>
        </a:p>
      </dgm:t>
    </dgm:pt>
    <dgm:pt modelId="{3FA6E3F4-C9CF-402F-815C-9D4CC4E56390}" type="parTrans" cxnId="{88A6017B-8E5F-45BD-ACCE-BEAF132DB3EA}">
      <dgm:prSet/>
      <dgm:spPr/>
      <dgm:t>
        <a:bodyPr/>
        <a:lstStyle/>
        <a:p>
          <a:endParaRPr lang="cs-CZ"/>
        </a:p>
      </dgm:t>
    </dgm:pt>
    <dgm:pt modelId="{F8E03FE3-D0B0-4438-BE30-1A6B7FD2D6CB}" type="sibTrans" cxnId="{88A6017B-8E5F-45BD-ACCE-BEAF132DB3EA}">
      <dgm:prSet/>
      <dgm:spPr/>
      <dgm:t>
        <a:bodyPr/>
        <a:lstStyle/>
        <a:p>
          <a:endParaRPr lang="cs-CZ"/>
        </a:p>
      </dgm:t>
    </dgm:pt>
    <dgm:pt modelId="{B484E63B-5691-42D8-AEEC-77C66C670783}" type="pres">
      <dgm:prSet presAssocID="{AADD5184-A77A-471F-B1EC-F1B6017206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A52402A-4C5D-4818-8DCB-3F327FAC1CDE}" type="pres">
      <dgm:prSet presAssocID="{A2DF6DD1-60E9-4EC9-A6C4-8C5095C44C9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3785A3-62D1-4583-8DA1-8B44A8639EDE}" type="pres">
      <dgm:prSet presAssocID="{C2BA98BD-EC66-4984-87E7-AF042FC313A7}" presName="spacer" presStyleCnt="0"/>
      <dgm:spPr/>
    </dgm:pt>
    <dgm:pt modelId="{8338FF83-8339-4339-A9D9-945138FC0A3C}" type="pres">
      <dgm:prSet presAssocID="{70A7BADE-06D1-46A7-822A-3C72C1B9977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82539C-BAEE-4E2D-9CE1-49E6062CA5E9}" type="pres">
      <dgm:prSet presAssocID="{7E0611A9-9496-49A6-98A1-D2BC47C34742}" presName="spacer" presStyleCnt="0"/>
      <dgm:spPr/>
    </dgm:pt>
    <dgm:pt modelId="{B0CCCE99-A675-4DE6-A50D-5CEFBBC0F99C}" type="pres">
      <dgm:prSet presAssocID="{E2AA9E7C-6CC0-48E4-8EAA-3C574D039D3D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636B50-04EE-481E-ACE9-575F71E56F4C}" type="pres">
      <dgm:prSet presAssocID="{AE3B46AB-2068-46DD-8DDD-B90D1038C7F0}" presName="spacer" presStyleCnt="0"/>
      <dgm:spPr/>
    </dgm:pt>
    <dgm:pt modelId="{D6B0C4F6-D603-48B0-BC7F-4FF8DFEDD291}" type="pres">
      <dgm:prSet presAssocID="{87139111-BFE9-4577-8E1E-C8C5ECDDF8E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9E8F372-E0AF-41F5-8C4B-A5FD7DCC7B0F}" type="pres">
      <dgm:prSet presAssocID="{AFE2EBEC-0FF7-4915-964A-AECFFA49D4F9}" presName="spacer" presStyleCnt="0"/>
      <dgm:spPr/>
    </dgm:pt>
    <dgm:pt modelId="{AB016CA7-DA8C-4C39-920E-7A482186975A}" type="pres">
      <dgm:prSet presAssocID="{48FE77A0-81AE-40EA-96A4-9273B9C818B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4061DA-0C49-4204-BCE7-6A418AFC2EDE}" type="pres">
      <dgm:prSet presAssocID="{4F5FDCE3-7389-4A2F-8297-10E6B1C1E8FF}" presName="spacer" presStyleCnt="0"/>
      <dgm:spPr/>
    </dgm:pt>
    <dgm:pt modelId="{D044D0F9-EB7A-457A-8FCA-F8AD32703FFA}" type="pres">
      <dgm:prSet presAssocID="{89F97B99-A429-4767-B24B-49B4B77C1E8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6027CC-B02B-4446-9DF0-1F3C8D1D766D}" type="pres">
      <dgm:prSet presAssocID="{FB18D777-C616-4DB4-AFD6-5DBB3E147982}" presName="spacer" presStyleCnt="0"/>
      <dgm:spPr/>
    </dgm:pt>
    <dgm:pt modelId="{A08972C5-A2DA-46D7-AE5C-5C76CD8CC498}" type="pres">
      <dgm:prSet presAssocID="{37B0C658-109F-4B9D-BF93-6AF78939692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36E4FA-3A00-49D2-BBE4-5287A4917A4B}" type="pres">
      <dgm:prSet presAssocID="{B3B7EE61-AB37-4BB1-8E3F-BDB8882BD835}" presName="spacer" presStyleCnt="0"/>
      <dgm:spPr/>
    </dgm:pt>
    <dgm:pt modelId="{3001FA39-8716-4BEC-B220-DBF210C48303}" type="pres">
      <dgm:prSet presAssocID="{87F8D1F0-B18C-432B-8C7C-E6B052D647F9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5A14FE7-BA11-441B-B1D7-732602573A7F}" srcId="{AADD5184-A77A-471F-B1EC-F1B6017206D8}" destId="{E2AA9E7C-6CC0-48E4-8EAA-3C574D039D3D}" srcOrd="2" destOrd="0" parTransId="{9751B1A4-E590-40A6-8638-2572F44AFAE5}" sibTransId="{AE3B46AB-2068-46DD-8DDD-B90D1038C7F0}"/>
    <dgm:cxn modelId="{CCAFD8F8-B0F2-4FBD-8CAE-8A8F413248BE}" type="presOf" srcId="{89F97B99-A429-4767-B24B-49B4B77C1E81}" destId="{D044D0F9-EB7A-457A-8FCA-F8AD32703FFA}" srcOrd="0" destOrd="0" presId="urn:microsoft.com/office/officeart/2005/8/layout/vList2"/>
    <dgm:cxn modelId="{D8205D9C-018E-4554-A8CC-8C8A0D2390AB}" type="presOf" srcId="{87F8D1F0-B18C-432B-8C7C-E6B052D647F9}" destId="{3001FA39-8716-4BEC-B220-DBF210C48303}" srcOrd="0" destOrd="0" presId="urn:microsoft.com/office/officeart/2005/8/layout/vList2"/>
    <dgm:cxn modelId="{5F514E53-394B-4BC4-ACBC-AFAF4A64A76D}" type="presOf" srcId="{A2DF6DD1-60E9-4EC9-A6C4-8C5095C44C94}" destId="{FA52402A-4C5D-4818-8DCB-3F327FAC1CDE}" srcOrd="0" destOrd="0" presId="urn:microsoft.com/office/officeart/2005/8/layout/vList2"/>
    <dgm:cxn modelId="{CA810D3C-0F90-47A5-8DE1-796E30C98E71}" type="presOf" srcId="{48FE77A0-81AE-40EA-96A4-9273B9C818B2}" destId="{AB016CA7-DA8C-4C39-920E-7A482186975A}" srcOrd="0" destOrd="0" presId="urn:microsoft.com/office/officeart/2005/8/layout/vList2"/>
    <dgm:cxn modelId="{6508B39D-8F83-420B-92B8-4AABCC3861F8}" srcId="{AADD5184-A77A-471F-B1EC-F1B6017206D8}" destId="{48FE77A0-81AE-40EA-96A4-9273B9C818B2}" srcOrd="4" destOrd="0" parTransId="{FD9583ED-18EE-4873-80EC-3A6B5A646B9E}" sibTransId="{4F5FDCE3-7389-4A2F-8297-10E6B1C1E8FF}"/>
    <dgm:cxn modelId="{52DAA24F-C153-4021-A4BE-B09DCE43697A}" srcId="{AADD5184-A77A-471F-B1EC-F1B6017206D8}" destId="{37B0C658-109F-4B9D-BF93-6AF789396921}" srcOrd="6" destOrd="0" parTransId="{986AD3CC-BC35-4E75-B188-5844BD48733C}" sibTransId="{B3B7EE61-AB37-4BB1-8E3F-BDB8882BD835}"/>
    <dgm:cxn modelId="{9EE2B3AE-160C-4405-B862-3E20065EB6EC}" type="presOf" srcId="{87139111-BFE9-4577-8E1E-C8C5ECDDF8E8}" destId="{D6B0C4F6-D603-48B0-BC7F-4FF8DFEDD291}" srcOrd="0" destOrd="0" presId="urn:microsoft.com/office/officeart/2005/8/layout/vList2"/>
    <dgm:cxn modelId="{0215F332-4527-4035-A732-2A8FC09B4F71}" type="presOf" srcId="{E2AA9E7C-6CC0-48E4-8EAA-3C574D039D3D}" destId="{B0CCCE99-A675-4DE6-A50D-5CEFBBC0F99C}" srcOrd="0" destOrd="0" presId="urn:microsoft.com/office/officeart/2005/8/layout/vList2"/>
    <dgm:cxn modelId="{2B8EEA88-01C8-44B9-92CB-F1312F0C2654}" srcId="{AADD5184-A77A-471F-B1EC-F1B6017206D8}" destId="{89F97B99-A429-4767-B24B-49B4B77C1E81}" srcOrd="5" destOrd="0" parTransId="{8AB75781-69A0-4123-A9C6-8915734D1930}" sibTransId="{FB18D777-C616-4DB4-AFD6-5DBB3E147982}"/>
    <dgm:cxn modelId="{0D3B7221-9728-4F2C-B9F2-28E8267033B8}" srcId="{AADD5184-A77A-471F-B1EC-F1B6017206D8}" destId="{A2DF6DD1-60E9-4EC9-A6C4-8C5095C44C94}" srcOrd="0" destOrd="0" parTransId="{27CF7EEB-6656-499A-BC59-348282304253}" sibTransId="{C2BA98BD-EC66-4984-87E7-AF042FC313A7}"/>
    <dgm:cxn modelId="{D745644E-CBB7-4814-9E6D-929945DC097D}" type="presOf" srcId="{AADD5184-A77A-471F-B1EC-F1B6017206D8}" destId="{B484E63B-5691-42D8-AEEC-77C66C670783}" srcOrd="0" destOrd="0" presId="urn:microsoft.com/office/officeart/2005/8/layout/vList2"/>
    <dgm:cxn modelId="{C79BC669-96A5-4537-8A4B-ABD015760A88}" srcId="{AADD5184-A77A-471F-B1EC-F1B6017206D8}" destId="{87139111-BFE9-4577-8E1E-C8C5ECDDF8E8}" srcOrd="3" destOrd="0" parTransId="{88E100CE-9302-43BB-84B7-59B1BF4E0AFD}" sibTransId="{AFE2EBEC-0FF7-4915-964A-AECFFA49D4F9}"/>
    <dgm:cxn modelId="{68391573-4AE5-4EC6-85BB-FCFBF35FABDC}" srcId="{AADD5184-A77A-471F-B1EC-F1B6017206D8}" destId="{70A7BADE-06D1-46A7-822A-3C72C1B9977C}" srcOrd="1" destOrd="0" parTransId="{B81C7796-0FA9-4C3D-ABDE-0C66F87BDDE8}" sibTransId="{7E0611A9-9496-49A6-98A1-D2BC47C34742}"/>
    <dgm:cxn modelId="{6C63225E-EE86-4A1E-ABC5-D30AECDA6AB9}" type="presOf" srcId="{37B0C658-109F-4B9D-BF93-6AF789396921}" destId="{A08972C5-A2DA-46D7-AE5C-5C76CD8CC498}" srcOrd="0" destOrd="0" presId="urn:microsoft.com/office/officeart/2005/8/layout/vList2"/>
    <dgm:cxn modelId="{969921D8-FF3E-40A2-A022-995098C75676}" type="presOf" srcId="{70A7BADE-06D1-46A7-822A-3C72C1B9977C}" destId="{8338FF83-8339-4339-A9D9-945138FC0A3C}" srcOrd="0" destOrd="0" presId="urn:microsoft.com/office/officeart/2005/8/layout/vList2"/>
    <dgm:cxn modelId="{88A6017B-8E5F-45BD-ACCE-BEAF132DB3EA}" srcId="{AADD5184-A77A-471F-B1EC-F1B6017206D8}" destId="{87F8D1F0-B18C-432B-8C7C-E6B052D647F9}" srcOrd="7" destOrd="0" parTransId="{3FA6E3F4-C9CF-402F-815C-9D4CC4E56390}" sibTransId="{F8E03FE3-D0B0-4438-BE30-1A6B7FD2D6CB}"/>
    <dgm:cxn modelId="{5AE96070-5040-465C-BA70-92C66424FF56}" type="presParOf" srcId="{B484E63B-5691-42D8-AEEC-77C66C670783}" destId="{FA52402A-4C5D-4818-8DCB-3F327FAC1CDE}" srcOrd="0" destOrd="0" presId="urn:microsoft.com/office/officeart/2005/8/layout/vList2"/>
    <dgm:cxn modelId="{034FD192-1C7F-41CB-A2C6-19FFD3553989}" type="presParOf" srcId="{B484E63B-5691-42D8-AEEC-77C66C670783}" destId="{CA3785A3-62D1-4583-8DA1-8B44A8639EDE}" srcOrd="1" destOrd="0" presId="urn:microsoft.com/office/officeart/2005/8/layout/vList2"/>
    <dgm:cxn modelId="{6CD24464-FF98-4ACA-AE33-16C29344FB6E}" type="presParOf" srcId="{B484E63B-5691-42D8-AEEC-77C66C670783}" destId="{8338FF83-8339-4339-A9D9-945138FC0A3C}" srcOrd="2" destOrd="0" presId="urn:microsoft.com/office/officeart/2005/8/layout/vList2"/>
    <dgm:cxn modelId="{1A20CB89-A4A9-463B-8E28-E1A3DE275BAD}" type="presParOf" srcId="{B484E63B-5691-42D8-AEEC-77C66C670783}" destId="{4E82539C-BAEE-4E2D-9CE1-49E6062CA5E9}" srcOrd="3" destOrd="0" presId="urn:microsoft.com/office/officeart/2005/8/layout/vList2"/>
    <dgm:cxn modelId="{A4843CFE-EE35-4528-956A-FC046AAA90C6}" type="presParOf" srcId="{B484E63B-5691-42D8-AEEC-77C66C670783}" destId="{B0CCCE99-A675-4DE6-A50D-5CEFBBC0F99C}" srcOrd="4" destOrd="0" presId="urn:microsoft.com/office/officeart/2005/8/layout/vList2"/>
    <dgm:cxn modelId="{E6C492BE-3BA6-4794-8DE1-D68F9045C842}" type="presParOf" srcId="{B484E63B-5691-42D8-AEEC-77C66C670783}" destId="{4B636B50-04EE-481E-ACE9-575F71E56F4C}" srcOrd="5" destOrd="0" presId="urn:microsoft.com/office/officeart/2005/8/layout/vList2"/>
    <dgm:cxn modelId="{36718335-C978-4DE4-A172-53AAB14B6B11}" type="presParOf" srcId="{B484E63B-5691-42D8-AEEC-77C66C670783}" destId="{D6B0C4F6-D603-48B0-BC7F-4FF8DFEDD291}" srcOrd="6" destOrd="0" presId="urn:microsoft.com/office/officeart/2005/8/layout/vList2"/>
    <dgm:cxn modelId="{C1D11F00-E648-47BD-9A2E-741CADA0DEA2}" type="presParOf" srcId="{B484E63B-5691-42D8-AEEC-77C66C670783}" destId="{C9E8F372-E0AF-41F5-8C4B-A5FD7DCC7B0F}" srcOrd="7" destOrd="0" presId="urn:microsoft.com/office/officeart/2005/8/layout/vList2"/>
    <dgm:cxn modelId="{A2672467-0BEA-48CC-A204-F9AB01EA9C57}" type="presParOf" srcId="{B484E63B-5691-42D8-AEEC-77C66C670783}" destId="{AB016CA7-DA8C-4C39-920E-7A482186975A}" srcOrd="8" destOrd="0" presId="urn:microsoft.com/office/officeart/2005/8/layout/vList2"/>
    <dgm:cxn modelId="{969F83DA-1454-4D2F-992C-74874833FF6A}" type="presParOf" srcId="{B484E63B-5691-42D8-AEEC-77C66C670783}" destId="{854061DA-0C49-4204-BCE7-6A418AFC2EDE}" srcOrd="9" destOrd="0" presId="urn:microsoft.com/office/officeart/2005/8/layout/vList2"/>
    <dgm:cxn modelId="{594F244B-64F3-410F-B541-0B439E5405BE}" type="presParOf" srcId="{B484E63B-5691-42D8-AEEC-77C66C670783}" destId="{D044D0F9-EB7A-457A-8FCA-F8AD32703FFA}" srcOrd="10" destOrd="0" presId="urn:microsoft.com/office/officeart/2005/8/layout/vList2"/>
    <dgm:cxn modelId="{9499A5A1-C9CF-43C7-81E0-B629852782BD}" type="presParOf" srcId="{B484E63B-5691-42D8-AEEC-77C66C670783}" destId="{FC6027CC-B02B-4446-9DF0-1F3C8D1D766D}" srcOrd="11" destOrd="0" presId="urn:microsoft.com/office/officeart/2005/8/layout/vList2"/>
    <dgm:cxn modelId="{13FD9BAF-6E7A-4BEE-BDF0-6DF70D6C850A}" type="presParOf" srcId="{B484E63B-5691-42D8-AEEC-77C66C670783}" destId="{A08972C5-A2DA-46D7-AE5C-5C76CD8CC498}" srcOrd="12" destOrd="0" presId="urn:microsoft.com/office/officeart/2005/8/layout/vList2"/>
    <dgm:cxn modelId="{F5BBC309-B664-442D-9979-59A9B24F7017}" type="presParOf" srcId="{B484E63B-5691-42D8-AEEC-77C66C670783}" destId="{C236E4FA-3A00-49D2-BBE4-5287A4917A4B}" srcOrd="13" destOrd="0" presId="urn:microsoft.com/office/officeart/2005/8/layout/vList2"/>
    <dgm:cxn modelId="{2E3EA1A2-8019-4036-8F85-A6039F4529D7}" type="presParOf" srcId="{B484E63B-5691-42D8-AEEC-77C66C670783}" destId="{3001FA39-8716-4BEC-B220-DBF210C4830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62117-2695-44A3-9EC1-E3297237AF80}">
      <dsp:nvSpPr>
        <dsp:cNvPr id="0" name=""/>
        <dsp:cNvSpPr/>
      </dsp:nvSpPr>
      <dsp:spPr>
        <a:xfrm>
          <a:off x="5040" y="123967"/>
          <a:ext cx="1932215" cy="449116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ZÁKAZ DISKRIMINACE</a:t>
          </a:r>
        </a:p>
      </dsp:txBody>
      <dsp:txXfrm>
        <a:off x="5040" y="123967"/>
        <a:ext cx="1932215" cy="449116"/>
      </dsp:txXfrm>
    </dsp:sp>
    <dsp:sp modelId="{8544CDC5-AFCA-42F9-9F32-009024F71912}">
      <dsp:nvSpPr>
        <dsp:cNvPr id="0" name=""/>
        <dsp:cNvSpPr/>
      </dsp:nvSpPr>
      <dsp:spPr>
        <a:xfrm>
          <a:off x="5040" y="564150"/>
          <a:ext cx="1932215" cy="1616894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zadávací podmínky nesmí žádného dodavatele bezdůvodně vylučovat ze soutěže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5040" y="564150"/>
        <a:ext cx="1932215" cy="1616894"/>
      </dsp:txXfrm>
    </dsp:sp>
    <dsp:sp modelId="{2465895D-6998-4EFE-86FC-590A8944731E}">
      <dsp:nvSpPr>
        <dsp:cNvPr id="0" name=""/>
        <dsp:cNvSpPr/>
      </dsp:nvSpPr>
      <dsp:spPr>
        <a:xfrm>
          <a:off x="2207766" y="123967"/>
          <a:ext cx="1932215" cy="449116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ROVNÉ ZACHÁZENÍ</a:t>
          </a:r>
        </a:p>
      </dsp:txBody>
      <dsp:txXfrm>
        <a:off x="2207766" y="123967"/>
        <a:ext cx="1932215" cy="449116"/>
      </dsp:txXfrm>
    </dsp:sp>
    <dsp:sp modelId="{8D1FBA77-9344-4583-8F3C-6438AE9E1D70}">
      <dsp:nvSpPr>
        <dsp:cNvPr id="0" name=""/>
        <dsp:cNvSpPr/>
      </dsp:nvSpPr>
      <dsp:spPr>
        <a:xfrm>
          <a:off x="2207766" y="564150"/>
          <a:ext cx="1932215" cy="1616894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stejný přístup vůči všem dodavatelům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207766" y="564150"/>
        <a:ext cx="1932215" cy="1616894"/>
      </dsp:txXfrm>
    </dsp:sp>
    <dsp:sp modelId="{CE658FA3-A8EB-4F4B-986A-CB6141D43341}">
      <dsp:nvSpPr>
        <dsp:cNvPr id="0" name=""/>
        <dsp:cNvSpPr/>
      </dsp:nvSpPr>
      <dsp:spPr>
        <a:xfrm>
          <a:off x="4410491" y="123646"/>
          <a:ext cx="1932215" cy="449116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TRANSPARENTNOST</a:t>
          </a:r>
        </a:p>
      </dsp:txBody>
      <dsp:txXfrm>
        <a:off x="4410491" y="123646"/>
        <a:ext cx="1932215" cy="449116"/>
      </dsp:txXfrm>
    </dsp:sp>
    <dsp:sp modelId="{1F7A304D-83F0-4117-B54F-9CBAB4A0B690}">
      <dsp:nvSpPr>
        <dsp:cNvPr id="0" name=""/>
        <dsp:cNvSpPr/>
      </dsp:nvSpPr>
      <dsp:spPr>
        <a:xfrm>
          <a:off x="4411283" y="578464"/>
          <a:ext cx="1932215" cy="1659531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transparentní komunikace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auditní stopa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411283" y="578464"/>
        <a:ext cx="1932215" cy="1659531"/>
      </dsp:txXfrm>
    </dsp:sp>
    <dsp:sp modelId="{499B7506-B862-4A7B-BCA0-D0F0E0D9DD3C}">
      <dsp:nvSpPr>
        <dsp:cNvPr id="0" name=""/>
        <dsp:cNvSpPr/>
      </dsp:nvSpPr>
      <dsp:spPr>
        <a:xfrm>
          <a:off x="6613217" y="122534"/>
          <a:ext cx="1932215" cy="449116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PŘIMĚŘENOST</a:t>
          </a:r>
        </a:p>
      </dsp:txBody>
      <dsp:txXfrm>
        <a:off x="6613217" y="122534"/>
        <a:ext cx="1932215" cy="449116"/>
      </dsp:txXfrm>
    </dsp:sp>
    <dsp:sp modelId="{2DC03095-61F1-475E-96F8-2E0F2A66F685}">
      <dsp:nvSpPr>
        <dsp:cNvPr id="0" name=""/>
        <dsp:cNvSpPr/>
      </dsp:nvSpPr>
      <dsp:spPr>
        <a:xfrm>
          <a:off x="6613217" y="564150"/>
          <a:ext cx="1932215" cy="1616894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přiměřenost procesních požadavků (lhůty)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přiměřenost požadavků na předmět</a:t>
          </a:r>
        </a:p>
      </dsp:txBody>
      <dsp:txXfrm>
        <a:off x="6613217" y="564150"/>
        <a:ext cx="1932215" cy="1616894"/>
      </dsp:txXfrm>
    </dsp:sp>
    <dsp:sp modelId="{2B5C0715-C17E-419A-8868-AF105AF16F37}">
      <dsp:nvSpPr>
        <dsp:cNvPr id="0" name=""/>
        <dsp:cNvSpPr/>
      </dsp:nvSpPr>
      <dsp:spPr>
        <a:xfrm>
          <a:off x="8820983" y="122534"/>
          <a:ext cx="1932215" cy="449116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ODPOVĚDNOST</a:t>
          </a:r>
        </a:p>
      </dsp:txBody>
      <dsp:txXfrm>
        <a:off x="8820983" y="122534"/>
        <a:ext cx="1932215" cy="449116"/>
      </dsp:txXfrm>
    </dsp:sp>
    <dsp:sp modelId="{2DB86FD2-300F-4637-AD88-F7D65EF073BD}">
      <dsp:nvSpPr>
        <dsp:cNvPr id="0" name=""/>
        <dsp:cNvSpPr/>
      </dsp:nvSpPr>
      <dsp:spPr>
        <a:xfrm>
          <a:off x="8815942" y="564150"/>
          <a:ext cx="1932215" cy="1616894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sociální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environmentální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inovačn</a:t>
          </a:r>
          <a:r>
            <a:rPr lang="cs-CZ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í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8815942" y="564150"/>
        <a:ext cx="1932215" cy="1616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2402A-4C5D-4818-8DCB-3F327FAC1CDE}">
      <dsp:nvSpPr>
        <dsp:cNvPr id="0" name=""/>
        <dsp:cNvSpPr/>
      </dsp:nvSpPr>
      <dsp:spPr>
        <a:xfrm>
          <a:off x="0" y="113926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/>
            <a:t>Svoboda, zodpovědnost, úcta k pravidlům  </a:t>
          </a:r>
          <a:endParaRPr lang="cs-CZ" sz="2000" kern="1200"/>
        </a:p>
      </dsp:txBody>
      <dsp:txXfrm>
        <a:off x="22846" y="136772"/>
        <a:ext cx="10707508" cy="422308"/>
      </dsp:txXfrm>
    </dsp:sp>
    <dsp:sp modelId="{8338FF83-8339-4339-A9D9-945138FC0A3C}">
      <dsp:nvSpPr>
        <dsp:cNvPr id="0" name=""/>
        <dsp:cNvSpPr/>
      </dsp:nvSpPr>
      <dsp:spPr>
        <a:xfrm>
          <a:off x="0" y="639526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/>
            <a:t>Nákupy mají širší celospolečenské dopady </a:t>
          </a:r>
          <a:endParaRPr lang="cs-CZ" sz="2000" kern="1200"/>
        </a:p>
      </dsp:txBody>
      <dsp:txXfrm>
        <a:off x="22846" y="662372"/>
        <a:ext cx="10707508" cy="422308"/>
      </dsp:txXfrm>
    </dsp:sp>
    <dsp:sp modelId="{B0CCCE99-A675-4DE6-A50D-5CEFBBC0F99C}">
      <dsp:nvSpPr>
        <dsp:cNvPr id="0" name=""/>
        <dsp:cNvSpPr/>
      </dsp:nvSpPr>
      <dsp:spPr>
        <a:xfrm>
          <a:off x="0" y="1165126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/>
            <a:t>Usilujeme o získání maximální hodnoty za peníze a snižování negativních dopadů nákupů</a:t>
          </a:r>
          <a:endParaRPr lang="cs-CZ" sz="2000" kern="1200"/>
        </a:p>
      </dsp:txBody>
      <dsp:txXfrm>
        <a:off x="22846" y="1187972"/>
        <a:ext cx="10707508" cy="422308"/>
      </dsp:txXfrm>
    </dsp:sp>
    <dsp:sp modelId="{D6B0C4F6-D603-48B0-BC7F-4FF8DFEDD291}">
      <dsp:nvSpPr>
        <dsp:cNvPr id="0" name=""/>
        <dsp:cNvSpPr/>
      </dsp:nvSpPr>
      <dsp:spPr>
        <a:xfrm>
          <a:off x="0" y="1690726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/>
            <a:t>Máme možnost ovlivnit, z jakého materiálu budou vyrobeny dodávané výrobky </a:t>
          </a:r>
          <a:endParaRPr lang="cs-CZ" sz="2000" kern="1200"/>
        </a:p>
      </dsp:txBody>
      <dsp:txXfrm>
        <a:off x="22846" y="1713572"/>
        <a:ext cx="10707508" cy="422308"/>
      </dsp:txXfrm>
    </dsp:sp>
    <dsp:sp modelId="{AB016CA7-DA8C-4C39-920E-7A482186975A}">
      <dsp:nvSpPr>
        <dsp:cNvPr id="0" name=""/>
        <dsp:cNvSpPr/>
      </dsp:nvSpPr>
      <dsp:spPr>
        <a:xfrm>
          <a:off x="0" y="2216326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/>
            <a:t>Jak se dodavatelé chovají ke svým zaměstnancům, subdodavatelům </a:t>
          </a:r>
          <a:endParaRPr lang="cs-CZ" sz="2000" kern="1200"/>
        </a:p>
      </dsp:txBody>
      <dsp:txXfrm>
        <a:off x="22846" y="2239172"/>
        <a:ext cx="10707508" cy="422308"/>
      </dsp:txXfrm>
    </dsp:sp>
    <dsp:sp modelId="{D044D0F9-EB7A-457A-8FCA-F8AD32703FFA}">
      <dsp:nvSpPr>
        <dsp:cNvPr id="0" name=""/>
        <dsp:cNvSpPr/>
      </dsp:nvSpPr>
      <dsp:spPr>
        <a:xfrm>
          <a:off x="0" y="2741926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/>
            <a:t>Zadáváme elektronicky – podporujeme účast MSP </a:t>
          </a:r>
          <a:endParaRPr lang="cs-CZ" sz="2000" kern="1200"/>
        </a:p>
      </dsp:txBody>
      <dsp:txXfrm>
        <a:off x="22846" y="2764772"/>
        <a:ext cx="10707508" cy="422308"/>
      </dsp:txXfrm>
    </dsp:sp>
    <dsp:sp modelId="{A08972C5-A2DA-46D7-AE5C-5C76CD8CC498}">
      <dsp:nvSpPr>
        <dsp:cNvPr id="0" name=""/>
        <dsp:cNvSpPr/>
      </dsp:nvSpPr>
      <dsp:spPr>
        <a:xfrm>
          <a:off x="0" y="3267526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/>
            <a:t>Zaměřujeme se na celý cyklus nákupu – důraz na přípravu, PTK, MTB</a:t>
          </a:r>
          <a:endParaRPr lang="cs-CZ" sz="2000" kern="1200"/>
        </a:p>
      </dsp:txBody>
      <dsp:txXfrm>
        <a:off x="22846" y="3290372"/>
        <a:ext cx="10707508" cy="422308"/>
      </dsp:txXfrm>
    </dsp:sp>
    <dsp:sp modelId="{3001FA39-8716-4BEC-B220-DBF210C48303}">
      <dsp:nvSpPr>
        <dsp:cNvPr id="0" name=""/>
        <dsp:cNvSpPr/>
      </dsp:nvSpPr>
      <dsp:spPr>
        <a:xfrm>
          <a:off x="0" y="3793126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/>
            <a:t>Klademe důraz na spolupráci</a:t>
          </a:r>
          <a:endParaRPr lang="cs-CZ" sz="2000" kern="1200"/>
        </a:p>
      </dsp:txBody>
      <dsp:txXfrm>
        <a:off x="22846" y="3815972"/>
        <a:ext cx="10707508" cy="42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474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598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358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907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- 2024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- 2024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- 2024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B5C98A2E-E233-408C-827A-6E446AC8B9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3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- 2024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- 2024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- 2024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- 2024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- 2024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ovz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zakazky.muni.cz/publication_display_196.html" TargetMode="External"/><Relationship Id="rId2" Type="http://schemas.openxmlformats.org/officeDocument/2006/relationships/hyperlink" Target="https://zakazky.muni.cz/publication_display_195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4.xml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zakazky.muni.cz/contract_display_5798.html" TargetMode="External"/><Relationship Id="rId2" Type="http://schemas.openxmlformats.org/officeDocument/2006/relationships/hyperlink" Target="https://zakazky.muni.cz/publication_display_19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azky.muni.cz/publication_display_190.html" TargetMode="External"/><Relationship Id="rId5" Type="http://schemas.openxmlformats.org/officeDocument/2006/relationships/hyperlink" Target="https://zakazky.muni.cz/contract_display_5654.html" TargetMode="External"/><Relationship Id="rId4" Type="http://schemas.openxmlformats.org/officeDocument/2006/relationships/hyperlink" Target="https://zakazky.muni.cz/publication_display_197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contract_display_5798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ovz.cz/co-je-ovz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s://ec.europa.eu/environment/gpp/case_group_en.ht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contract_display_5536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sustain.muni.cz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o-univerzite/fakulty-a-pracoviste/rektorat/999700-odbor-verejnych-zakaze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54126"/>
            <a:ext cx="7920000" cy="252000"/>
          </a:xfrm>
        </p:spPr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Odpovědné zadávání na MUNI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Priority OVZ na 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19311"/>
            <a:ext cx="10753200" cy="4312689"/>
          </a:xfrm>
        </p:spPr>
        <p:txBody>
          <a:bodyPr/>
          <a:lstStyle/>
          <a:p>
            <a:r>
              <a:rPr lang="cs-CZ" dirty="0" smtClean="0"/>
              <a:t>Projekt „Podpora </a:t>
            </a:r>
            <a:r>
              <a:rPr lang="cs-CZ" dirty="0"/>
              <a:t>implementace a rozvoje sociálně odpovědného veřejného </a:t>
            </a:r>
            <a:r>
              <a:rPr lang="cs-CZ" dirty="0" smtClean="0"/>
              <a:t>zadávání“ -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://sovz.cz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    </a:t>
            </a:r>
          </a:p>
          <a:p>
            <a:r>
              <a:rPr lang="cs-CZ" dirty="0" smtClean="0"/>
              <a:t>MUNI se Projektu účastnila od roku 2016</a:t>
            </a:r>
          </a:p>
          <a:p>
            <a:r>
              <a:rPr lang="cs-CZ" dirty="0" smtClean="0"/>
              <a:t>Priority MUNI:</a:t>
            </a:r>
          </a:p>
          <a:p>
            <a:pPr lvl="1"/>
            <a:r>
              <a:rPr lang="cs-CZ" dirty="0" smtClean="0"/>
              <a:t>Komunikace</a:t>
            </a:r>
            <a:r>
              <a:rPr lang="cs-CZ" dirty="0"/>
              <a:t> </a:t>
            </a:r>
            <a:r>
              <a:rPr lang="cs-CZ" dirty="0" smtClean="0"/>
              <a:t>s dodavateli </a:t>
            </a:r>
          </a:p>
          <a:p>
            <a:pPr lvl="1"/>
            <a:r>
              <a:rPr lang="cs-CZ" dirty="0" smtClean="0"/>
              <a:t>Podpora účasti MSP, snižování administrativní zátěže</a:t>
            </a:r>
          </a:p>
          <a:p>
            <a:pPr lvl="1"/>
            <a:r>
              <a:rPr lang="cs-CZ" dirty="0"/>
              <a:t>Kvalitativní hodnotící kritéria</a:t>
            </a:r>
            <a:endParaRPr lang="cs-CZ" dirty="0" smtClean="0"/>
          </a:p>
          <a:p>
            <a:pPr lvl="1"/>
            <a:r>
              <a:rPr lang="cs-CZ" dirty="0" smtClean="0"/>
              <a:t>Ekologicky šetrná řešení</a:t>
            </a:r>
          </a:p>
          <a:p>
            <a:pPr lvl="1"/>
            <a:r>
              <a:rPr lang="cs-CZ" dirty="0" smtClean="0"/>
              <a:t>Důstojné pracovní podmínky</a:t>
            </a:r>
          </a:p>
        </p:txBody>
      </p:sp>
    </p:spTree>
    <p:extLst>
      <p:ext uri="{BB962C8B-B14F-4D97-AF65-F5344CB8AC3E}">
        <p14:creationId xmlns:p14="http://schemas.microsoft.com/office/powerpoint/2010/main" val="30168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111402"/>
              </p:ext>
            </p:extLst>
          </p:nvPr>
        </p:nvGraphicFramePr>
        <p:xfrm>
          <a:off x="720000" y="1547446"/>
          <a:ext cx="10753200" cy="4375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Hodnotová orientace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3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510430"/>
            <a:ext cx="10753200" cy="551816"/>
          </a:xfrm>
        </p:spPr>
        <p:txBody>
          <a:bodyPr>
            <a:noAutofit/>
          </a:bodyPr>
          <a:lstStyle/>
          <a:p>
            <a:r>
              <a:rPr lang="cs-CZ" dirty="0" smtClean="0"/>
              <a:t>Průzkum </a:t>
            </a:r>
            <a:r>
              <a:rPr lang="cs-CZ" dirty="0"/>
              <a:t>mezi uchazeči </a:t>
            </a:r>
            <a:r>
              <a:rPr lang="cs-CZ" dirty="0" smtClean="0"/>
              <a:t>o studium 2022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489167"/>
            <a:ext cx="10862400" cy="4637313"/>
          </a:xfrm>
        </p:spPr>
        <p:txBody>
          <a:bodyPr numCol="1"/>
          <a:lstStyle/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sloveni uchazeči </a:t>
            </a:r>
            <a:r>
              <a:rPr lang="cs-CZ" sz="2400" dirty="0">
                <a:ea typeface="Tahoma" panose="020B0604030504040204" pitchFamily="34" charset="0"/>
                <a:cs typeface="Tahoma" panose="020B0604030504040204" pitchFamily="34" charset="0"/>
              </a:rPr>
              <a:t>do bakalářských a magisterských studijních programů </a:t>
            </a:r>
            <a:r>
              <a:rPr lang="cs-CZ" sz="24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 </a:t>
            </a:r>
            <a:r>
              <a:rPr lang="cs-CZ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akademický rok </a:t>
            </a:r>
            <a:r>
              <a:rPr lang="cs-CZ" sz="24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2022/2023</a:t>
            </a:r>
            <a:r>
              <a:rPr lang="cs-CZ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Dotazník k </a:t>
            </a:r>
            <a:r>
              <a:rPr lang="cs-CZ" sz="2400" dirty="0">
                <a:ea typeface="Tahoma" panose="020B0604030504040204" pitchFamily="34" charset="0"/>
                <a:cs typeface="Tahoma" panose="020B0604030504040204" pitchFamily="34" charset="0"/>
              </a:rPr>
              <a:t>dispozici v </a:t>
            </a:r>
            <a:r>
              <a:rPr lang="cs-CZ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ČJ a AJ</a:t>
            </a:r>
            <a:endParaRPr lang="cs-CZ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2400" b="1" dirty="0">
                <a:ea typeface="Tahoma" panose="020B0604030504040204" pitchFamily="34" charset="0"/>
                <a:cs typeface="Tahoma" panose="020B0604030504040204" pitchFamily="34" charset="0"/>
              </a:rPr>
              <a:t>Sběr dat: </a:t>
            </a:r>
            <a:r>
              <a:rPr lang="nl-NL" sz="2400" dirty="0">
                <a:ea typeface="Tahoma" panose="020B0604030504040204" pitchFamily="34" charset="0"/>
                <a:cs typeface="Tahoma" panose="020B0604030504040204" pitchFamily="34" charset="0"/>
              </a:rPr>
              <a:t>3. 2. – </a:t>
            </a:r>
            <a:r>
              <a:rPr lang="cs-CZ" sz="2400" dirty="0"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lang="nl-NL" sz="2400" dirty="0">
                <a:ea typeface="Tahoma" panose="020B0604030504040204" pitchFamily="34" charset="0"/>
                <a:cs typeface="Tahoma" panose="020B0604030504040204" pitchFamily="34" charset="0"/>
              </a:rPr>
              <a:t>. 3. 202</a:t>
            </a:r>
            <a:r>
              <a:rPr lang="cs-CZ" sz="24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nl-NL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Celkem osloveno:</a:t>
            </a:r>
            <a:r>
              <a:rPr lang="cs-CZ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24 557 </a:t>
            </a:r>
            <a:r>
              <a:rPr lang="cs-CZ" sz="24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osob</a:t>
            </a:r>
            <a:endParaRPr lang="cs-CZ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Dotazník vyplnilo: </a:t>
            </a:r>
            <a:r>
              <a:rPr lang="cs-CZ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3 859 </a:t>
            </a:r>
            <a:r>
              <a:rPr lang="cs-CZ" sz="24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osob</a:t>
            </a:r>
            <a:endParaRPr lang="cs-CZ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Návratnost: </a:t>
            </a:r>
            <a:r>
              <a:rPr lang="cs-CZ" sz="24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cs-CZ" sz="2400" b="1" u="none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r>
              <a:rPr lang="cs-CZ" sz="2400" b="1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ea typeface="Tahoma" panose="020B0604030504040204" pitchFamily="34" charset="0"/>
                <a:cs typeface="Tahoma" panose="020B0604030504040204" pitchFamily="34" charset="0"/>
              </a:rPr>
              <a:t>(pokles oproti 25% </a:t>
            </a:r>
            <a:r>
              <a:rPr lang="cs-CZ" sz="24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návratnosti v r. </a:t>
            </a:r>
            <a:r>
              <a:rPr lang="cs-CZ" sz="24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r>
              <a:rPr lang="cs-CZ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tx2"/>
                </a:solidFill>
                <a:cs typeface="Arial" panose="020B0604020202020204" pitchFamily="34" charset="0"/>
              </a:rPr>
              <a:t>Nově</a:t>
            </a:r>
            <a:r>
              <a:rPr lang="cs-CZ" sz="24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cs-CZ" sz="2400" dirty="0" smtClean="0">
                <a:cs typeface="Arial" panose="020B0604020202020204" pitchFamily="34" charset="0"/>
              </a:rPr>
              <a:t>přibyla </a:t>
            </a:r>
            <a:r>
              <a:rPr lang="cs-CZ" sz="2400" dirty="0">
                <a:cs typeface="Arial" panose="020B0604020202020204" pitchFamily="34" charset="0"/>
              </a:rPr>
              <a:t>v </a:t>
            </a:r>
            <a:r>
              <a:rPr lang="cs-CZ" sz="2400" dirty="0" smtClean="0">
                <a:cs typeface="Arial" panose="020B0604020202020204" pitchFamily="34" charset="0"/>
              </a:rPr>
              <a:t>dotazníku mj. </a:t>
            </a:r>
            <a:r>
              <a:rPr lang="cs-CZ" sz="2400" b="1" dirty="0">
                <a:solidFill>
                  <a:schemeClr val="tx2"/>
                </a:solidFill>
                <a:cs typeface="Arial" panose="020B0604020202020204" pitchFamily="34" charset="0"/>
              </a:rPr>
              <a:t>sekce </a:t>
            </a:r>
            <a:r>
              <a:rPr lang="cs-CZ" sz="24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Odpovědná </a:t>
            </a:r>
            <a:r>
              <a:rPr lang="cs-CZ" sz="2400" b="1" i="1" dirty="0">
                <a:solidFill>
                  <a:schemeClr val="tx2"/>
                </a:solidFill>
                <a:cs typeface="Arial" panose="020B0604020202020204" pitchFamily="34" charset="0"/>
              </a:rPr>
              <a:t>univerzita</a:t>
            </a:r>
            <a:endParaRPr lang="cs-CZ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FF37681B-1FB6-4EEC-AC82-D06B13363A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113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256935"/>
            <a:ext cx="11213853" cy="1752137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0000DC"/>
                </a:solidFill>
              </a:rPr>
              <a:t>Pro 88 % dotázaných uchazečů je důležité, aby se jejich budoucí univerzita zapojovala do řešení výzev spojených s udržitelným rozvojem</a:t>
            </a:r>
            <a:endParaRPr lang="cs-CZ" sz="3200" u="sng" dirty="0">
              <a:solidFill>
                <a:srgbClr val="0000DC"/>
              </a:solidFill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7E5ECDC5-B2A9-4645-A1E3-21CA67A5BED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5499" y="1900347"/>
          <a:ext cx="10299700" cy="452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12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378000"/>
            <a:ext cx="11058001" cy="1556896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0000DC"/>
                </a:solidFill>
              </a:rPr>
              <a:t>Nejvíce samozřejmým je pro uchazeče udržitelný provoz univerzity, dále podpora dobrovolnictví a šíření povědomí o tématu obecně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6D63259A-C2E4-42C4-9B31-A43988C96987}"/>
              </a:ext>
            </a:extLst>
          </p:cNvPr>
          <p:cNvGraphicFramePr>
            <a:graphicFrameLocks/>
          </p:cNvGraphicFramePr>
          <p:nvPr/>
        </p:nvGraphicFramePr>
        <p:xfrm>
          <a:off x="696000" y="1990804"/>
          <a:ext cx="10800000" cy="423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249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145309"/>
            <a:ext cx="11625000" cy="1752137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0000DC"/>
                </a:solidFill>
              </a:rPr>
              <a:t>Nejčastějšími způsoby, jak se zapojují samotní uchazeči, jsou třídění odpadu, opětovné použití a šetření energiemi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B5D9AF6-9D58-4BC9-89C2-E4A387091EB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2207" y="1334860"/>
          <a:ext cx="11967586" cy="489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8147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- rizika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Napadení VŘ – diskriminační podmínky </a:t>
            </a:r>
          </a:p>
          <a:p>
            <a:r>
              <a:rPr lang="cs-CZ" dirty="0"/>
              <a:t>Reputace – riziko korupčního jednání</a:t>
            </a:r>
          </a:p>
          <a:p>
            <a:r>
              <a:rPr lang="cs-CZ" dirty="0"/>
              <a:t>Odradím potenciální dodavatele</a:t>
            </a:r>
          </a:p>
          <a:p>
            <a:r>
              <a:rPr lang="cs-CZ" dirty="0"/>
              <a:t>Nenakoupím, co potřebuji </a:t>
            </a:r>
          </a:p>
        </p:txBody>
      </p:sp>
    </p:spTree>
    <p:extLst>
      <p:ext uri="{BB962C8B-B14F-4D97-AF65-F5344CB8AC3E}">
        <p14:creationId xmlns:p14="http://schemas.microsoft.com/office/powerpoint/2010/main" val="2420312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- příležitosti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Transparentnost – důvěryhodnost </a:t>
            </a:r>
          </a:p>
          <a:p>
            <a:r>
              <a:rPr lang="cs-CZ" dirty="0"/>
              <a:t>Větší zájem dodavatelů</a:t>
            </a:r>
          </a:p>
          <a:p>
            <a:r>
              <a:rPr lang="cs-CZ" dirty="0"/>
              <a:t>Účast místních dodavatelů</a:t>
            </a:r>
          </a:p>
          <a:p>
            <a:r>
              <a:rPr lang="cs-CZ" dirty="0"/>
              <a:t>Kvalitnější nabídky</a:t>
            </a:r>
          </a:p>
          <a:p>
            <a:r>
              <a:rPr lang="cs-CZ" dirty="0"/>
              <a:t>Méně námitek, sporů s dodavateli</a:t>
            </a:r>
          </a:p>
        </p:txBody>
      </p:sp>
    </p:spTree>
    <p:extLst>
      <p:ext uri="{BB962C8B-B14F-4D97-AF65-F5344CB8AC3E}">
        <p14:creationId xmlns:p14="http://schemas.microsoft.com/office/powerpoint/2010/main" val="385715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- </a:t>
            </a:r>
            <a:r>
              <a:rPr lang="cs-CZ" dirty="0" err="1" smtClean="0"/>
              <a:t>Meet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Buyer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20837"/>
            <a:ext cx="10753200" cy="4411163"/>
          </a:xfrm>
        </p:spPr>
        <p:txBody>
          <a:bodyPr/>
          <a:lstStyle/>
          <a:p>
            <a:r>
              <a:rPr lang="cs-CZ" dirty="0" smtClean="0"/>
              <a:t>Setkání </a:t>
            </a:r>
            <a:r>
              <a:rPr lang="cs-CZ" dirty="0"/>
              <a:t>se </a:t>
            </a:r>
            <a:r>
              <a:rPr lang="cs-CZ" dirty="0" smtClean="0"/>
              <a:t>zadavatelem</a:t>
            </a:r>
          </a:p>
          <a:p>
            <a:r>
              <a:rPr lang="cs-CZ" dirty="0"/>
              <a:t>Představení investic, nákupního </a:t>
            </a:r>
            <a:r>
              <a:rPr lang="cs-CZ" dirty="0" smtClean="0"/>
              <a:t>plánu</a:t>
            </a:r>
          </a:p>
          <a:p>
            <a:r>
              <a:rPr lang="cs-CZ" dirty="0"/>
              <a:t>Prezentace většího počtu plánovaných VZ</a:t>
            </a:r>
          </a:p>
          <a:p>
            <a:r>
              <a:rPr lang="cs-CZ" dirty="0"/>
              <a:t>Představení priorit – SOVZ</a:t>
            </a:r>
          </a:p>
          <a:p>
            <a:r>
              <a:rPr lang="cs-CZ" dirty="0"/>
              <a:t>Praktické tipy pro přípravu nabídek</a:t>
            </a:r>
          </a:p>
          <a:p>
            <a:r>
              <a:rPr lang="cs-CZ" dirty="0"/>
              <a:t>Oslovení  nových dodavatelů – MSP, místní dodavatelé</a:t>
            </a:r>
          </a:p>
          <a:p>
            <a:r>
              <a:rPr lang="cs-CZ" dirty="0"/>
              <a:t>Reputace – </a:t>
            </a:r>
            <a:r>
              <a:rPr lang="cs-CZ" dirty="0" smtClean="0"/>
              <a:t>transparentnost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410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MTB v ČR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Povodí </a:t>
            </a:r>
            <a:r>
              <a:rPr lang="cs-CZ" dirty="0" smtClean="0"/>
              <a:t>Vltavy </a:t>
            </a:r>
            <a:r>
              <a:rPr lang="cs-CZ" dirty="0"/>
              <a:t>2018</a:t>
            </a:r>
          </a:p>
        </p:txBody>
      </p:sp>
      <p:graphicFrame>
        <p:nvGraphicFramePr>
          <p:cNvPr id="7" name="Zástupný symbol pro obsah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776579"/>
              </p:ext>
            </p:extLst>
          </p:nvPr>
        </p:nvGraphicFramePr>
        <p:xfrm>
          <a:off x="5316628" y="540000"/>
          <a:ext cx="4197546" cy="59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3" imgW="5667324" imgH="8019921" progId="AcroExch.Document.DC">
                  <p:embed/>
                </p:oleObj>
              </mc:Choice>
              <mc:Fallback>
                <p:oleObj name="Acrobat Document" r:id="rId3" imgW="5667324" imgH="8019921" progId="AcroExch.Document.DC">
                  <p:embed/>
                  <p:pic>
                    <p:nvPicPr>
                      <p:cNvPr id="7" name="Zástupný symbol pro obsah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6628" y="540000"/>
                        <a:ext cx="4197546" cy="59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33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Udržitelnost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3" y="1171576"/>
            <a:ext cx="7863840" cy="4660899"/>
          </a:xfrm>
        </p:spPr>
      </p:pic>
    </p:spTree>
    <p:extLst>
      <p:ext uri="{BB962C8B-B14F-4D97-AF65-F5344CB8AC3E}">
        <p14:creationId xmlns:p14="http://schemas.microsoft.com/office/powerpoint/2010/main" val="2956029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další MTB vyzkoušel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34905"/>
            <a:ext cx="10753200" cy="4397095"/>
          </a:xfrm>
        </p:spPr>
        <p:txBody>
          <a:bodyPr/>
          <a:lstStyle/>
          <a:p>
            <a:r>
              <a:rPr lang="cs-CZ" dirty="0" smtClean="0"/>
              <a:t>Jihomoravský </a:t>
            </a:r>
            <a:r>
              <a:rPr lang="cs-CZ" dirty="0"/>
              <a:t>kraj </a:t>
            </a:r>
          </a:p>
          <a:p>
            <a:r>
              <a:rPr lang="cs-CZ" dirty="0" smtClean="0"/>
              <a:t>MUNI: </a:t>
            </a:r>
          </a:p>
          <a:p>
            <a:pPr lvl="1"/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://zakazky.muni.cz/publication_display_195.html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https://zakazky.muni.cz/publication_display_196.html</a:t>
            </a:r>
            <a:r>
              <a:rPr lang="cs-CZ" dirty="0"/>
              <a:t> </a:t>
            </a:r>
          </a:p>
          <a:p>
            <a:r>
              <a:rPr lang="cs-CZ" dirty="0"/>
              <a:t>Dopravní podnik hl. m. Prahy</a:t>
            </a:r>
          </a:p>
          <a:p>
            <a:r>
              <a:rPr lang="cs-CZ" dirty="0"/>
              <a:t>Liberecký </a:t>
            </a:r>
            <a:r>
              <a:rPr lang="cs-CZ" dirty="0" smtClean="0"/>
              <a:t>kraj – online </a:t>
            </a:r>
            <a:endParaRPr lang="cs-CZ" dirty="0"/>
          </a:p>
          <a:p>
            <a:r>
              <a:rPr lang="cs-CZ" dirty="0"/>
              <a:t>Příbram – online </a:t>
            </a:r>
            <a:endParaRPr lang="cs-CZ" dirty="0" smtClean="0"/>
          </a:p>
          <a:p>
            <a:r>
              <a:rPr lang="cs-CZ" dirty="0" smtClean="0"/>
              <a:t>Centrální nákup Plzeňského kraje – online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088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267" dirty="0"/>
              <a:t>MTB na MUNI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5"/>
          </a:xfrm>
        </p:spPr>
        <p:txBody>
          <a:bodyPr>
            <a:normAutofit/>
          </a:bodyPr>
          <a:lstStyle/>
          <a:p>
            <a:r>
              <a:rPr lang="cs-CZ" dirty="0" smtClean="0"/>
              <a:t>Zpětná </a:t>
            </a:r>
            <a:r>
              <a:rPr lang="cs-CZ" dirty="0"/>
              <a:t>vazba od </a:t>
            </a:r>
            <a:r>
              <a:rPr lang="cs-CZ" dirty="0" smtClean="0"/>
              <a:t>dodavatelů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Graf 5"/>
          <p:cNvGraphicFramePr/>
          <p:nvPr>
            <p:extLst/>
          </p:nvPr>
        </p:nvGraphicFramePr>
        <p:xfrm>
          <a:off x="347467" y="3287848"/>
          <a:ext cx="33655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70" y="2568774"/>
            <a:ext cx="2563245" cy="90639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9655" y="2556601"/>
            <a:ext cx="2778460" cy="9145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994" y="3563880"/>
            <a:ext cx="2887781" cy="2928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9268" y="2560638"/>
            <a:ext cx="2867307" cy="91452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4658" y="3521651"/>
            <a:ext cx="2962225" cy="2784000"/>
          </a:xfrm>
          <a:prstGeom prst="rect">
            <a:avLst/>
          </a:prstGeom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44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267" dirty="0"/>
              <a:t>MTB na MUNI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316766"/>
            <a:ext cx="10972800" cy="5515873"/>
          </a:xfrm>
        </p:spPr>
        <p:txBody>
          <a:bodyPr>
            <a:normAutofit/>
          </a:bodyPr>
          <a:lstStyle/>
          <a:p>
            <a:r>
              <a:rPr lang="cs-CZ" dirty="0"/>
              <a:t>Zpětná vazba od dodavatelů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283" y="2373790"/>
            <a:ext cx="8832000" cy="4329071"/>
          </a:xfrm>
          <a:prstGeom prst="rect">
            <a:avLst/>
          </a:prstGeom>
        </p:spPr>
      </p:pic>
      <p:sp>
        <p:nvSpPr>
          <p:cNvPr id="9" name="Textové pole 2"/>
          <p:cNvSpPr txBox="1">
            <a:spLocks noChangeArrowheads="1"/>
          </p:cNvSpPr>
          <p:nvPr/>
        </p:nvSpPr>
        <p:spPr bwMode="auto">
          <a:xfrm>
            <a:off x="1866517" y="1984192"/>
            <a:ext cx="8149531" cy="38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121920" tIns="60960" rIns="121920" bIns="6096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333"/>
              </a:spcAft>
            </a:pPr>
            <a:r>
              <a:rPr lang="cs-CZ" sz="1467" b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Graf č. 4: Zastoupení témat odpovědného veřejného zadávání u dodavatelů, kteří jej řeší.</a:t>
            </a:r>
            <a:endParaRPr lang="cs-CZ" sz="1333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407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– Předběžné tržní konzultace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PTK má oporu v zákoně - §§ 16, 33, 36 ZZVZ</a:t>
            </a:r>
          </a:p>
          <a:p>
            <a:r>
              <a:rPr lang="cs-CZ" dirty="0"/>
              <a:t>Konzultace vedené s dodavateli či odborníky</a:t>
            </a:r>
          </a:p>
          <a:p>
            <a:r>
              <a:rPr lang="cs-CZ" dirty="0"/>
              <a:t>Cíl – příprava ZD a informace dodavatelům</a:t>
            </a:r>
          </a:p>
          <a:p>
            <a:r>
              <a:rPr lang="cs-CZ" dirty="0"/>
              <a:t>Nesmí dojít k narušení hospodářské soutěže </a:t>
            </a:r>
          </a:p>
          <a:p>
            <a:r>
              <a:rPr lang="cs-CZ" dirty="0"/>
              <a:t>V ZD označit informace, které jsou výsledkem PTK</a:t>
            </a:r>
          </a:p>
          <a:p>
            <a:r>
              <a:rPr lang="cs-CZ" dirty="0"/>
              <a:t>Zdokumentovat průběh  </a:t>
            </a:r>
          </a:p>
        </p:txBody>
      </p:sp>
    </p:spTree>
    <p:extLst>
      <p:ext uri="{BB962C8B-B14F-4D97-AF65-F5344CB8AC3E}">
        <p14:creationId xmlns:p14="http://schemas.microsoft.com/office/powerpoint/2010/main" val="4132872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Vztahují se ke konkrétní VZ</a:t>
            </a:r>
          </a:p>
          <a:p>
            <a:r>
              <a:rPr lang="cs-CZ" dirty="0"/>
              <a:t>Mohou být vedeny individuálně/hromadně</a:t>
            </a:r>
          </a:p>
          <a:p>
            <a:r>
              <a:rPr lang="cs-CZ" dirty="0"/>
              <a:t>Osobně/písemně </a:t>
            </a:r>
          </a:p>
          <a:p>
            <a:r>
              <a:rPr lang="cs-CZ" dirty="0"/>
              <a:t>Záznam písemný/zvukový/audiovizuální</a:t>
            </a:r>
          </a:p>
        </p:txBody>
      </p:sp>
    </p:spTree>
    <p:extLst>
      <p:ext uri="{BB962C8B-B14F-4D97-AF65-F5344CB8AC3E}">
        <p14:creationId xmlns:p14="http://schemas.microsoft.com/office/powerpoint/2010/main" val="4062543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PTK na 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PTK Odpadové hospodářství:</a:t>
            </a:r>
          </a:p>
          <a:p>
            <a:pPr lvl="1"/>
            <a:r>
              <a:rPr lang="cs-CZ" dirty="0">
                <a:hlinkClick r:id="rId2"/>
              </a:rPr>
              <a:t>https://zakazky.muni.cz/publication_display_198.html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3"/>
              </a:rPr>
              <a:t>https://zakazky.muni.cz/contract_display_5798.html</a:t>
            </a:r>
            <a:r>
              <a:rPr lang="cs-CZ" dirty="0"/>
              <a:t> </a:t>
            </a:r>
          </a:p>
          <a:p>
            <a:r>
              <a:rPr lang="cs-CZ" dirty="0"/>
              <a:t>PTK Nové sedačky pro Kino </a:t>
            </a:r>
            <a:r>
              <a:rPr lang="cs-CZ" dirty="0" err="1"/>
              <a:t>Scala</a:t>
            </a:r>
            <a:r>
              <a:rPr lang="cs-CZ" dirty="0"/>
              <a:t>:</a:t>
            </a:r>
          </a:p>
          <a:p>
            <a:pPr lvl="1"/>
            <a:r>
              <a:rPr lang="cs-CZ" dirty="0">
                <a:hlinkClick r:id="rId4"/>
              </a:rPr>
              <a:t>https://zakazky.muni.cz/publication_display_197.html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5"/>
              </a:rPr>
              <a:t>https://zakazky.muni.cz/contract_display_5654.html</a:t>
            </a:r>
            <a:endParaRPr lang="cs-CZ" dirty="0"/>
          </a:p>
          <a:p>
            <a:r>
              <a:rPr lang="cs-CZ" dirty="0"/>
              <a:t>PTK SKM WIFI:</a:t>
            </a:r>
          </a:p>
          <a:p>
            <a:pPr lvl="1"/>
            <a:r>
              <a:rPr lang="cs-CZ" dirty="0">
                <a:hlinkClick r:id="rId6"/>
              </a:rPr>
              <a:t>https://zakazky.muni.cz/publication_display_190.html</a:t>
            </a:r>
            <a:r>
              <a:rPr lang="cs-CZ" dirty="0"/>
              <a:t>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605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PTK Odpadové hospodářství 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47447"/>
            <a:ext cx="10753200" cy="4284554"/>
          </a:xfrm>
        </p:spPr>
        <p:txBody>
          <a:bodyPr/>
          <a:lstStyle/>
          <a:p>
            <a:r>
              <a:rPr lang="cs-CZ" sz="2400" dirty="0" smtClean="0"/>
              <a:t>Přebírání </a:t>
            </a:r>
            <a:r>
              <a:rPr lang="cs-CZ" sz="2400" dirty="0"/>
              <a:t>odpadu k využití nebo k odstranění</a:t>
            </a:r>
          </a:p>
          <a:p>
            <a:r>
              <a:rPr lang="cs-CZ" sz="2400" dirty="0"/>
              <a:t>Celouniverzitní smlouva na 4 roky</a:t>
            </a:r>
          </a:p>
          <a:p>
            <a:r>
              <a:rPr lang="cs-CZ" sz="2400" dirty="0"/>
              <a:t>Konzultace individuální – 3 přihlášení dodavatelé</a:t>
            </a:r>
          </a:p>
          <a:p>
            <a:r>
              <a:rPr lang="cs-CZ" sz="2400" dirty="0"/>
              <a:t>Nakládání s odpadem</a:t>
            </a:r>
          </a:p>
          <a:p>
            <a:r>
              <a:rPr lang="cs-CZ" sz="2400" dirty="0"/>
              <a:t>Technologická úroveň vozidel</a:t>
            </a:r>
          </a:p>
          <a:p>
            <a:r>
              <a:rPr lang="cs-CZ" sz="2400" dirty="0"/>
              <a:t>Data o odpadech</a:t>
            </a:r>
          </a:p>
          <a:p>
            <a:r>
              <a:rPr lang="cs-CZ" sz="2400" dirty="0"/>
              <a:t>Osvětová činnost</a:t>
            </a:r>
          </a:p>
          <a:p>
            <a:r>
              <a:rPr lang="cs-CZ" sz="2400" dirty="0"/>
              <a:t>Možnosti vážení </a:t>
            </a:r>
            <a:r>
              <a:rPr lang="cs-CZ" sz="2400" dirty="0" smtClean="0"/>
              <a:t>odpadu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81960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– podpora účasti dodavatelů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nejméně administrativy</a:t>
            </a:r>
          </a:p>
          <a:p>
            <a:r>
              <a:rPr lang="cs-CZ" dirty="0"/>
              <a:t>Jednoduché ZD – formuláře</a:t>
            </a:r>
          </a:p>
          <a:p>
            <a:r>
              <a:rPr lang="cs-CZ" dirty="0"/>
              <a:t>Standardní férové smluvní podmínky</a:t>
            </a:r>
          </a:p>
          <a:p>
            <a:r>
              <a:rPr lang="cs-CZ" dirty="0"/>
              <a:t>DNS pro opakované nákupy</a:t>
            </a:r>
          </a:p>
          <a:p>
            <a:r>
              <a:rPr lang="cs-CZ" dirty="0"/>
              <a:t>Kurzy, semináře, MTB, PTK </a:t>
            </a:r>
          </a:p>
        </p:txBody>
      </p:sp>
    </p:spTree>
    <p:extLst>
      <p:ext uri="{BB962C8B-B14F-4D97-AF65-F5344CB8AC3E}">
        <p14:creationId xmlns:p14="http://schemas.microsoft.com/office/powerpoint/2010/main" val="438415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u zadavatele - interní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 partnerů nenakoupíte</a:t>
            </a:r>
          </a:p>
          <a:p>
            <a:r>
              <a:rPr lang="cs-CZ" dirty="0"/>
              <a:t>Bez komunikace nenakoupíte to, co potřebuje interní zákazník</a:t>
            </a:r>
          </a:p>
          <a:p>
            <a:r>
              <a:rPr lang="cs-CZ" dirty="0"/>
              <a:t>Spolupráce, předvídatelnost, srozumitelnost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28" y="3911398"/>
            <a:ext cx="733394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16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Environmentální aspekty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/>
              <a:t>Služby odpadového hospodářství pro MUNI </a:t>
            </a:r>
          </a:p>
          <a:p>
            <a:r>
              <a:rPr lang="cs-CZ" sz="2200" dirty="0">
                <a:hlinkClick r:id="rId2"/>
              </a:rPr>
              <a:t>https://zakazky.muni.cz/contract_display_5798.html</a:t>
            </a:r>
            <a:r>
              <a:rPr lang="cs-CZ" sz="2200" dirty="0"/>
              <a:t> </a:t>
            </a:r>
            <a:endParaRPr lang="cs-CZ" sz="2200" dirty="0" smtClean="0"/>
          </a:p>
          <a:p>
            <a:r>
              <a:rPr lang="cs-CZ" sz="2200" dirty="0" smtClean="0"/>
              <a:t>Smlouva na 4 roky</a:t>
            </a:r>
          </a:p>
          <a:p>
            <a:r>
              <a:rPr lang="cs-CZ" sz="2200" dirty="0" smtClean="0"/>
              <a:t>Předpokládaná hodnota 10,4 mil Kč bez DPH</a:t>
            </a:r>
          </a:p>
          <a:p>
            <a:r>
              <a:rPr lang="cs-CZ" sz="2200" dirty="0" smtClean="0"/>
              <a:t>Doposud zadáváno na nejnižší nabídkovou cenu</a:t>
            </a:r>
          </a:p>
          <a:p>
            <a:r>
              <a:rPr lang="cs-CZ" sz="2400" dirty="0" smtClean="0"/>
              <a:t>Zainteresovaný tým:</a:t>
            </a:r>
          </a:p>
          <a:p>
            <a:pPr lvl="1"/>
            <a:r>
              <a:rPr lang="cs-CZ" dirty="0" smtClean="0"/>
              <a:t>Provozní odbor</a:t>
            </a:r>
          </a:p>
          <a:p>
            <a:pPr lvl="1"/>
            <a:r>
              <a:rPr lang="de-DE" dirty="0" smtClean="0"/>
              <a:t>Institut </a:t>
            </a:r>
            <a:r>
              <a:rPr lang="de-DE" dirty="0"/>
              <a:t>pro udržitelnost a </a:t>
            </a:r>
            <a:r>
              <a:rPr lang="de-DE" dirty="0" smtClean="0"/>
              <a:t>cirkularitu</a:t>
            </a:r>
            <a:r>
              <a:rPr lang="cs-CZ" dirty="0" smtClean="0"/>
              <a:t> ESF</a:t>
            </a:r>
          </a:p>
          <a:p>
            <a:pPr lvl="1"/>
            <a:r>
              <a:rPr lang="cs-CZ" dirty="0"/>
              <a:t>Odbor veřejných </a:t>
            </a:r>
            <a:r>
              <a:rPr lang="cs-CZ" dirty="0" smtClean="0"/>
              <a:t>zakázek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82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Odpovědné veřejné zadávání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Proces</a:t>
            </a:r>
            <a:r>
              <a:rPr lang="cs-CZ" sz="2400" dirty="0"/>
              <a:t>, při kterém zadavatel nakupuje produkty, služby a stavební práce, které potřebuje, přičemž získává </a:t>
            </a:r>
            <a:r>
              <a:rPr lang="cs-CZ" sz="2400" b="1" dirty="0"/>
              <a:t>maximální hodnotu za peníze</a:t>
            </a:r>
            <a:r>
              <a:rPr lang="cs-CZ" sz="2400" dirty="0"/>
              <a:t> a </a:t>
            </a:r>
            <a:r>
              <a:rPr lang="cs-CZ" sz="2400" b="1" dirty="0"/>
              <a:t>vytváří prospěch pro společnost a ekonomiku </a:t>
            </a:r>
            <a:r>
              <a:rPr lang="cs-CZ" sz="2400" dirty="0"/>
              <a:t>při  </a:t>
            </a:r>
            <a:r>
              <a:rPr lang="cs-CZ" sz="2400" b="1" dirty="0"/>
              <a:t>minimalizaci negativních dopadů na životní </a:t>
            </a:r>
            <a:r>
              <a:rPr lang="cs-CZ" sz="2400" b="1" dirty="0" smtClean="0"/>
              <a:t>prostředí</a:t>
            </a:r>
          </a:p>
          <a:p>
            <a:endParaRPr lang="cs-CZ" sz="2400" b="1" dirty="0"/>
          </a:p>
          <a:p>
            <a:r>
              <a:rPr lang="cs-CZ" sz="2400" dirty="0">
                <a:hlinkClick r:id="rId2"/>
              </a:rPr>
              <a:t>https://www.sovz.cz/co-je-ovz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69" y="2677886"/>
            <a:ext cx="3252652" cy="380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86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Předběžné tržní konzultace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73823"/>
            <a:ext cx="10753200" cy="4396154"/>
          </a:xfrm>
        </p:spPr>
        <p:txBody>
          <a:bodyPr/>
          <a:lstStyle/>
          <a:p>
            <a:r>
              <a:rPr lang="cs-CZ" dirty="0" smtClean="0"/>
              <a:t>Individuální konzultace se </a:t>
            </a:r>
            <a:r>
              <a:rPr lang="cs-CZ" dirty="0"/>
              <a:t>3 </a:t>
            </a:r>
            <a:r>
              <a:rPr lang="cs-CZ" dirty="0" smtClean="0"/>
              <a:t>přihlášenými dodavateli</a:t>
            </a:r>
            <a:endParaRPr lang="cs-CZ" dirty="0"/>
          </a:p>
          <a:p>
            <a:r>
              <a:rPr lang="cs-CZ" dirty="0"/>
              <a:t>Nakládání s </a:t>
            </a:r>
            <a:r>
              <a:rPr lang="cs-CZ" dirty="0" smtClean="0"/>
              <a:t>odpadem</a:t>
            </a:r>
          </a:p>
          <a:p>
            <a:r>
              <a:rPr lang="cs-CZ" dirty="0"/>
              <a:t>Možnosti </a:t>
            </a:r>
            <a:r>
              <a:rPr lang="cs-CZ" dirty="0" smtClean="0"/>
              <a:t>přesného vážení odpadu</a:t>
            </a:r>
            <a:endParaRPr lang="cs-CZ" dirty="0"/>
          </a:p>
          <a:p>
            <a:r>
              <a:rPr lang="cs-CZ" dirty="0"/>
              <a:t>Technologická úroveň vozidel</a:t>
            </a:r>
          </a:p>
          <a:p>
            <a:r>
              <a:rPr lang="cs-CZ" dirty="0"/>
              <a:t>Data o odpadech</a:t>
            </a:r>
          </a:p>
          <a:p>
            <a:r>
              <a:rPr lang="cs-CZ" dirty="0"/>
              <a:t>Osvětová </a:t>
            </a:r>
            <a:r>
              <a:rPr lang="cs-CZ" dirty="0" smtClean="0"/>
              <a:t>činnost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303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Odpadové hospodářství MUNI 2020 – 24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00201"/>
            <a:ext cx="10753200" cy="4431322"/>
          </a:xfrm>
        </p:spPr>
        <p:txBody>
          <a:bodyPr/>
          <a:lstStyle/>
          <a:p>
            <a:r>
              <a:rPr lang="cs-CZ" dirty="0" smtClean="0"/>
              <a:t>Účel: </a:t>
            </a:r>
          </a:p>
          <a:p>
            <a:pPr lvl="1"/>
            <a:r>
              <a:rPr lang="cs-CZ" sz="2400" dirty="0" smtClean="0"/>
              <a:t>Objednatel VZ zadává </a:t>
            </a:r>
            <a:r>
              <a:rPr lang="cs-CZ" sz="2400" dirty="0"/>
              <a:t>mimo jiné s přihlédnutím k odpovědnému zadávání a k cirkulárním principům pro odpadové </a:t>
            </a:r>
            <a:r>
              <a:rPr lang="cs-CZ" sz="2400" dirty="0" smtClean="0"/>
              <a:t>hospodářství </a:t>
            </a:r>
          </a:p>
          <a:p>
            <a:pPr lvl="1"/>
            <a:r>
              <a:rPr lang="cs-CZ" sz="2400" dirty="0" smtClean="0"/>
              <a:t>Smyslem </a:t>
            </a:r>
            <a:r>
              <a:rPr lang="cs-CZ" sz="2400" dirty="0"/>
              <a:t>a účelem této smlouvy je </a:t>
            </a:r>
            <a:r>
              <a:rPr lang="cs-CZ" sz="2400" dirty="0" smtClean="0"/>
              <a:t>i </a:t>
            </a:r>
            <a:r>
              <a:rPr lang="cs-CZ" sz="2400" dirty="0"/>
              <a:t>prevence a omezení vzniku odpadů u objednatele a preference materiálového využití </a:t>
            </a:r>
            <a:r>
              <a:rPr lang="cs-CZ" sz="2400" dirty="0" smtClean="0"/>
              <a:t>odpadů</a:t>
            </a:r>
          </a:p>
          <a:p>
            <a:pPr lvl="1"/>
            <a:r>
              <a:rPr lang="cs-CZ" sz="2400" dirty="0"/>
              <a:t>Poskytovatel se bude </a:t>
            </a:r>
            <a:r>
              <a:rPr lang="cs-CZ" sz="2400" dirty="0" smtClean="0"/>
              <a:t>snažit </a:t>
            </a:r>
            <a:r>
              <a:rPr lang="cs-CZ" sz="2400" dirty="0"/>
              <a:t>minimalizovat dopad na životní prostředí, respektovat udržitelnost či možnosti cirkulární ekonomiky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8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 MUNI 2020–24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Minimální požadavky:</a:t>
            </a:r>
          </a:p>
          <a:p>
            <a:pPr lvl="1"/>
            <a:r>
              <a:rPr lang="cs-CZ" sz="2400" dirty="0" smtClean="0"/>
              <a:t>Poradenství – minimálně 4x </a:t>
            </a:r>
            <a:r>
              <a:rPr lang="cs-CZ" sz="2400" dirty="0"/>
              <a:t>za rok </a:t>
            </a:r>
            <a:r>
              <a:rPr lang="cs-CZ" sz="2400" dirty="0" smtClean="0"/>
              <a:t>účast na interním </a:t>
            </a:r>
            <a:r>
              <a:rPr lang="cs-CZ" sz="2400" dirty="0"/>
              <a:t>hodnocení </a:t>
            </a:r>
            <a:r>
              <a:rPr lang="cs-CZ" sz="2400" dirty="0" smtClean="0"/>
              <a:t>za </a:t>
            </a:r>
            <a:r>
              <a:rPr lang="cs-CZ" sz="2400" dirty="0"/>
              <a:t>účelem optimalizace nakládání </a:t>
            </a:r>
            <a:endParaRPr lang="cs-CZ" sz="2400" dirty="0" smtClean="0"/>
          </a:p>
          <a:p>
            <a:pPr lvl="1"/>
            <a:r>
              <a:rPr lang="cs-CZ" sz="2400" dirty="0"/>
              <a:t>Vozový park </a:t>
            </a:r>
            <a:r>
              <a:rPr lang="cs-CZ" sz="2400" dirty="0" smtClean="0"/>
              <a:t>– minimální emisní </a:t>
            </a:r>
            <a:r>
              <a:rPr lang="cs-CZ" sz="2400" dirty="0"/>
              <a:t>úroveň </a:t>
            </a:r>
            <a:r>
              <a:rPr lang="cs-CZ" sz="2400" dirty="0" smtClean="0"/>
              <a:t>Euro </a:t>
            </a:r>
            <a:r>
              <a:rPr lang="cs-CZ" sz="2400" dirty="0"/>
              <a:t>V </a:t>
            </a:r>
            <a:endParaRPr lang="cs-CZ" sz="2400" dirty="0" smtClean="0"/>
          </a:p>
          <a:p>
            <a:pPr lvl="1"/>
            <a:r>
              <a:rPr lang="cs-CZ" sz="2400" dirty="0"/>
              <a:t>Minimální podíl využití </a:t>
            </a:r>
            <a:r>
              <a:rPr lang="cs-CZ" sz="2400" dirty="0" smtClean="0"/>
              <a:t>odpadů</a:t>
            </a:r>
          </a:p>
          <a:p>
            <a:pPr lvl="1"/>
            <a:r>
              <a:rPr lang="cs-CZ" sz="2400" dirty="0" smtClean="0"/>
              <a:t>Přesné vážení množství odpadů</a:t>
            </a:r>
          </a:p>
          <a:p>
            <a:pPr lvl="1"/>
            <a:r>
              <a:rPr lang="cs-CZ" sz="2400" dirty="0" smtClean="0"/>
              <a:t>Legální zaměstnávání, férové a důstojné pracovní podmínky </a:t>
            </a:r>
          </a:p>
          <a:p>
            <a:pPr lvl="1"/>
            <a:r>
              <a:rPr lang="cs-CZ" sz="2400" dirty="0" smtClean="0"/>
              <a:t>Včasné platby poddodavatelům</a:t>
            </a:r>
          </a:p>
          <a:p>
            <a:pPr lvl="1"/>
            <a:r>
              <a:rPr lang="cs-CZ" sz="2400" dirty="0" smtClean="0"/>
              <a:t>Osvěta</a:t>
            </a:r>
            <a:endParaRPr lang="cs-CZ" sz="2400" dirty="0"/>
          </a:p>
          <a:p>
            <a:endParaRPr lang="cs-CZ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4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 MUNI 2020–24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8654"/>
            <a:ext cx="10753200" cy="4293346"/>
          </a:xfrm>
        </p:spPr>
        <p:txBody>
          <a:bodyPr/>
          <a:lstStyle/>
          <a:p>
            <a:r>
              <a:rPr lang="cs-CZ" sz="2000" dirty="0" smtClean="0"/>
              <a:t>Hodnocení</a:t>
            </a:r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815468" y="2391507"/>
          <a:ext cx="9374817" cy="3278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2263">
                  <a:extLst>
                    <a:ext uri="{9D8B030D-6E8A-4147-A177-3AD203B41FA5}">
                      <a16:colId xmlns:a16="http://schemas.microsoft.com/office/drawing/2014/main" val="1727637421"/>
                    </a:ext>
                  </a:extLst>
                </a:gridCol>
                <a:gridCol w="3252554">
                  <a:extLst>
                    <a:ext uri="{9D8B030D-6E8A-4147-A177-3AD203B41FA5}">
                      <a16:colId xmlns:a16="http://schemas.microsoft.com/office/drawing/2014/main" val="1788811520"/>
                    </a:ext>
                  </a:extLst>
                </a:gridCol>
              </a:tblGrid>
              <a:tr h="4683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Kritérium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Váha kritéria</a:t>
                      </a:r>
                      <a:endParaRPr lang="cs-CZ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0862026"/>
                  </a:ext>
                </a:extLst>
              </a:tr>
              <a:tr h="4683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Nabídková cena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50 %</a:t>
                      </a:r>
                      <a:endParaRPr lang="cs-CZ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7094477"/>
                  </a:ext>
                </a:extLst>
              </a:tr>
              <a:tr h="93663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Způsob nakládání s odpadem – materiálové využití 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25 %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1967834"/>
                  </a:ext>
                </a:extLst>
              </a:tr>
              <a:tr h="93663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Způsob nakládání s odpadem – jiné než materiálové využití 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15 %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1614271"/>
                  </a:ext>
                </a:extLst>
              </a:tr>
              <a:tr h="4683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Technologická úroveň vozidel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10 %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7083153"/>
                  </a:ext>
                </a:extLst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5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VŘ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85900"/>
            <a:ext cx="10753200" cy="4580792"/>
          </a:xfrm>
        </p:spPr>
        <p:txBody>
          <a:bodyPr/>
          <a:lstStyle/>
          <a:p>
            <a:r>
              <a:rPr lang="cs-CZ" dirty="0" smtClean="0"/>
              <a:t>Otevřené řízení vyhlášeno 11. 9. 2020</a:t>
            </a:r>
          </a:p>
          <a:p>
            <a:r>
              <a:rPr lang="cs-CZ" dirty="0" smtClean="0"/>
              <a:t>Lhůta pro nabídky do 27. 11. 2020</a:t>
            </a:r>
          </a:p>
          <a:p>
            <a:r>
              <a:rPr lang="cs-CZ" dirty="0" smtClean="0"/>
              <a:t>Doručeny 2 nabídky</a:t>
            </a:r>
          </a:p>
          <a:p>
            <a:r>
              <a:rPr lang="cs-CZ" dirty="0" smtClean="0"/>
              <a:t>Obě výrazně překročily předpokládanou hodnotu</a:t>
            </a:r>
          </a:p>
          <a:p>
            <a:r>
              <a:rPr lang="cs-CZ" dirty="0" smtClean="0"/>
              <a:t>Zadávací řízení zrušeno</a:t>
            </a:r>
          </a:p>
          <a:p>
            <a:r>
              <a:rPr lang="cs-CZ" dirty="0" smtClean="0"/>
              <a:t>Jak dál?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0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VŘ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4887"/>
            <a:ext cx="10753200" cy="4582884"/>
          </a:xfrm>
        </p:spPr>
        <p:txBody>
          <a:bodyPr/>
          <a:lstStyle/>
          <a:p>
            <a:r>
              <a:rPr lang="cs-CZ" sz="2400" dirty="0" smtClean="0"/>
              <a:t>Proč se VŘ nepodařilo</a:t>
            </a:r>
          </a:p>
          <a:p>
            <a:pPr lvl="1"/>
            <a:r>
              <a:rPr lang="cs-CZ" dirty="0" smtClean="0"/>
              <a:t>Na podzim přijata nová odpadová legislativa – nejistota</a:t>
            </a:r>
          </a:p>
          <a:p>
            <a:pPr lvl="1"/>
            <a:r>
              <a:rPr lang="cs-CZ" dirty="0" smtClean="0"/>
              <a:t>Požadavky zadavatele </a:t>
            </a:r>
            <a:r>
              <a:rPr lang="cs-CZ" sz="2400" dirty="0" smtClean="0"/>
              <a:t>na velmi přesné vážení – velké vstupní náklady</a:t>
            </a:r>
          </a:p>
          <a:p>
            <a:pPr lvl="1"/>
            <a:r>
              <a:rPr lang="cs-CZ" sz="2400" dirty="0" smtClean="0"/>
              <a:t>Délka smlouvy </a:t>
            </a:r>
          </a:p>
          <a:p>
            <a:r>
              <a:rPr lang="cs-CZ" sz="2400" dirty="0" smtClean="0"/>
              <a:t>Co udělat jinak</a:t>
            </a:r>
          </a:p>
          <a:p>
            <a:pPr lvl="1"/>
            <a:r>
              <a:rPr lang="cs-CZ" dirty="0" smtClean="0"/>
              <a:t>Odstraněn požadavek na velmi přesné vážení</a:t>
            </a:r>
          </a:p>
          <a:p>
            <a:pPr lvl="1"/>
            <a:r>
              <a:rPr lang="cs-CZ" dirty="0" smtClean="0"/>
              <a:t>Smlouva zkrácena na 2 roky</a:t>
            </a:r>
          </a:p>
          <a:p>
            <a:pPr lvl="1"/>
            <a:r>
              <a:rPr lang="cs-CZ" dirty="0" smtClean="0"/>
              <a:t>Upraveny váhy hodnotících kritérií ve prospěch ceny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Nabídková cena 		75 %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Materiálové využití odpadu 	12 %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Energetické využití odpadu	  8 %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Technologická úroveň vozidel	  5 %</a:t>
            </a:r>
            <a:endParaRPr lang="cs-CZ" sz="1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176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Mikiny z organické bavlny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66093"/>
            <a:ext cx="10753200" cy="4809392"/>
          </a:xfrm>
        </p:spPr>
        <p:txBody>
          <a:bodyPr/>
          <a:lstStyle/>
          <a:p>
            <a:r>
              <a:rPr lang="cs-CZ" sz="2000" dirty="0" smtClean="0"/>
              <a:t>Environmentální HK: </a:t>
            </a:r>
          </a:p>
          <a:p>
            <a:pPr lvl="1"/>
            <a:r>
              <a:rPr lang="cs-CZ" sz="1600" dirty="0" smtClean="0">
                <a:hlinkClick r:id="rId2"/>
              </a:rPr>
              <a:t>https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ec.europa.eu/environment/gpp/case_group_en.htm</a:t>
            </a:r>
            <a:r>
              <a:rPr lang="cs-CZ" sz="1600" dirty="0" smtClean="0"/>
              <a:t> </a:t>
            </a:r>
            <a:endParaRPr lang="cs-CZ" sz="1600" dirty="0"/>
          </a:p>
          <a:p>
            <a:pPr lvl="1"/>
            <a:r>
              <a:rPr lang="cs-CZ" sz="1600" dirty="0"/>
              <a:t>Podporujeme odpovědné chování spotřebitelů k životnímu prostředí</a:t>
            </a:r>
          </a:p>
          <a:p>
            <a:pPr lvl="1"/>
            <a:r>
              <a:rPr lang="cs-CZ" sz="1600" dirty="0"/>
              <a:t>Nabídková cena 	45 %</a:t>
            </a:r>
          </a:p>
          <a:p>
            <a:pPr lvl="1"/>
            <a:r>
              <a:rPr lang="cs-CZ" sz="1600" dirty="0"/>
              <a:t>Kvalita a zpracování 	40 %</a:t>
            </a:r>
          </a:p>
          <a:p>
            <a:pPr lvl="1"/>
            <a:r>
              <a:rPr lang="cs-CZ" sz="1600" dirty="0"/>
              <a:t>Výrobní proces	</a:t>
            </a:r>
            <a:r>
              <a:rPr lang="cs-CZ" sz="1600" dirty="0" smtClean="0"/>
              <a:t>15 %</a:t>
            </a:r>
            <a:endParaRPr lang="cs-CZ" sz="1600" dirty="0"/>
          </a:p>
          <a:p>
            <a:endParaRPr lang="cs-CZ" sz="1000" dirty="0" smtClean="0"/>
          </a:p>
          <a:p>
            <a:r>
              <a:rPr lang="cs-CZ" sz="2000" dirty="0" smtClean="0"/>
              <a:t>Ve </a:t>
            </a:r>
            <a:r>
              <a:rPr lang="cs-CZ" sz="2000" dirty="0"/>
              <a:t>výrobním procesu dodržena všechna následující kritéria – 100 bodů: </a:t>
            </a:r>
          </a:p>
          <a:p>
            <a:pPr lvl="1"/>
            <a:r>
              <a:rPr lang="cs-CZ" sz="1600" dirty="0"/>
              <a:t>1. transparentní dodavatelský </a:t>
            </a:r>
            <a:r>
              <a:rPr lang="cs-CZ" sz="1600" dirty="0" smtClean="0"/>
              <a:t>řetězec, 2</a:t>
            </a:r>
            <a:r>
              <a:rPr lang="cs-CZ" sz="1600" dirty="0"/>
              <a:t>. vyplácení spravedlivé </a:t>
            </a:r>
            <a:r>
              <a:rPr lang="cs-CZ" sz="1600" dirty="0" smtClean="0"/>
              <a:t>mzdy, 3</a:t>
            </a:r>
            <a:r>
              <a:rPr lang="cs-CZ" sz="1600" dirty="0"/>
              <a:t>. bezpečné pracovní </a:t>
            </a:r>
            <a:r>
              <a:rPr lang="cs-CZ" sz="1600" dirty="0" smtClean="0"/>
              <a:t>podmínky, 4</a:t>
            </a:r>
            <a:r>
              <a:rPr lang="cs-CZ" sz="1600" dirty="0"/>
              <a:t>. zákaz nucené a dětské </a:t>
            </a:r>
            <a:r>
              <a:rPr lang="cs-CZ" sz="1600" dirty="0" smtClean="0"/>
              <a:t>práce, 5</a:t>
            </a:r>
            <a:r>
              <a:rPr lang="cs-CZ" sz="1600" dirty="0"/>
              <a:t>. dodržování pracovní </a:t>
            </a:r>
            <a:r>
              <a:rPr lang="cs-CZ" sz="1600" dirty="0" smtClean="0"/>
              <a:t>doby, 6</a:t>
            </a:r>
            <a:r>
              <a:rPr lang="cs-CZ" sz="1600" dirty="0"/>
              <a:t>. platné pracovní smlouvy</a:t>
            </a:r>
          </a:p>
          <a:p>
            <a:r>
              <a:rPr lang="cs-CZ" sz="2000" dirty="0"/>
              <a:t>Splnění požadavků účastník prokáže předložením:</a:t>
            </a:r>
          </a:p>
          <a:p>
            <a:pPr lvl="1"/>
            <a:r>
              <a:rPr lang="cs-CZ" sz="1400" dirty="0"/>
              <a:t>1</a:t>
            </a:r>
            <a:r>
              <a:rPr lang="cs-CZ" sz="1600" dirty="0"/>
              <a:t>. potvrzení o členství výrobce ve Fair Wear Foundation,</a:t>
            </a:r>
          </a:p>
          <a:p>
            <a:pPr lvl="1"/>
            <a:r>
              <a:rPr lang="cs-CZ" sz="1600" dirty="0"/>
              <a:t>2. potvrzení, že jsou výrobky dovážené a distribuované členskou organizací </a:t>
            </a:r>
            <a:r>
              <a:rPr lang="cs-CZ" sz="1600" dirty="0" err="1"/>
              <a:t>World</a:t>
            </a:r>
            <a:r>
              <a:rPr lang="cs-CZ" sz="1600" dirty="0"/>
              <a:t> Fair </a:t>
            </a:r>
            <a:r>
              <a:rPr lang="cs-CZ" sz="1600" dirty="0" err="1"/>
              <a:t>Trade</a:t>
            </a:r>
            <a:r>
              <a:rPr lang="cs-CZ" sz="1600" dirty="0"/>
              <a:t> </a:t>
            </a:r>
            <a:r>
              <a:rPr lang="cs-CZ" sz="1600" dirty="0" err="1"/>
              <a:t>Organization</a:t>
            </a:r>
            <a:r>
              <a:rPr lang="cs-CZ" sz="1600" dirty="0"/>
              <a:t>, nebo</a:t>
            </a:r>
          </a:p>
          <a:p>
            <a:pPr lvl="1"/>
            <a:r>
              <a:rPr lang="cs-CZ" sz="1600" dirty="0"/>
              <a:t>3. jiným důvěryhodným způsobem (např. další certifikáty či potvrzení)</a:t>
            </a:r>
          </a:p>
          <a:p>
            <a:r>
              <a:rPr lang="cs-CZ" sz="2000" dirty="0"/>
              <a:t>Neprokáže - 0 bodů</a:t>
            </a:r>
          </a:p>
          <a:p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289597"/>
            <a:ext cx="2708030" cy="15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časopisu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Nabídková cena a náklady dojezdnosti – 85 % </a:t>
            </a:r>
          </a:p>
          <a:p>
            <a:r>
              <a:rPr lang="cs-CZ" sz="1800" dirty="0"/>
              <a:t>Ekologicky šetrné řešení – 15 %</a:t>
            </a:r>
          </a:p>
          <a:p>
            <a:r>
              <a:rPr lang="cs-CZ" sz="1800" dirty="0"/>
              <a:t>Nabídková cena </a:t>
            </a:r>
            <a:r>
              <a:rPr lang="cs-CZ" sz="1800" dirty="0" smtClean="0"/>
              <a:t>stanovena </a:t>
            </a:r>
            <a:r>
              <a:rPr lang="cs-CZ" sz="1800" dirty="0"/>
              <a:t>výpočtem z ceny za jeden výtisk - NC = modelové roční náklady</a:t>
            </a:r>
          </a:p>
          <a:p>
            <a:r>
              <a:rPr lang="cs-CZ" sz="1800" dirty="0"/>
              <a:t>Náklady dojezdnosti = modelové náklady zadavatele na nutné osobní konzultace předtiskových úprav v místě realizace tisku</a:t>
            </a:r>
          </a:p>
          <a:p>
            <a:r>
              <a:rPr lang="cs-CZ" sz="1800" dirty="0"/>
              <a:t>Předpoklad 3 cesty za rok - účastník uvede přesnou adresu provozovny</a:t>
            </a:r>
          </a:p>
          <a:p>
            <a:r>
              <a:rPr lang="cs-CZ" sz="1800" dirty="0"/>
              <a:t>Podle této adresy zadavatel určí počet km a minut dojezdnosti dle nejrychlejší trasy vyhledané v maps.google.com (bude brán v potaz počet min bez provozu). Na základě počtu km a času v minutách bude určena výše cestovních náhrad a náklady na čas zaměstnance strávený na cestě.</a:t>
            </a:r>
          </a:p>
        </p:txBody>
      </p:sp>
    </p:spTree>
    <p:extLst>
      <p:ext uri="{BB962C8B-B14F-4D97-AF65-F5344CB8AC3E}">
        <p14:creationId xmlns:p14="http://schemas.microsoft.com/office/powerpoint/2010/main" val="1973128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časopisu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Ekologicky šetrné řešení </a:t>
            </a:r>
          </a:p>
          <a:p>
            <a:r>
              <a:rPr lang="cs-CZ" sz="2400" dirty="0"/>
              <a:t>Účastník získá 50 bodů, pokud prokáže, že papír použitý pro výrobu měsíčníku pochází z udržitelných a zákonných zdrojů (certifikace používání papírů FSC, PEFC nebo obdobné)</a:t>
            </a:r>
          </a:p>
          <a:p>
            <a:r>
              <a:rPr lang="cs-CZ" sz="2400" dirty="0"/>
              <a:t>Účastník získá 50 bodů, pokud prokáže certifikaci ekologicky šetrné polygrafické výroby (certifikát pro životní prostředí ISO 14001:2005, EU </a:t>
            </a:r>
            <a:r>
              <a:rPr lang="cs-CZ" sz="2400" dirty="0" err="1"/>
              <a:t>Ecolabel</a:t>
            </a:r>
            <a:r>
              <a:rPr lang="cs-CZ" sz="2400" dirty="0"/>
              <a:t>, </a:t>
            </a:r>
            <a:r>
              <a:rPr lang="cs-CZ" sz="2400" dirty="0" err="1"/>
              <a:t>Nordic</a:t>
            </a:r>
            <a:r>
              <a:rPr lang="cs-CZ" sz="2400" dirty="0"/>
              <a:t> </a:t>
            </a:r>
            <a:r>
              <a:rPr lang="cs-CZ" sz="2400" dirty="0" err="1"/>
              <a:t>Swan</a:t>
            </a:r>
            <a:r>
              <a:rPr lang="cs-CZ" sz="2400" dirty="0"/>
              <a:t> nebo obdobné)</a:t>
            </a:r>
          </a:p>
        </p:txBody>
      </p:sp>
    </p:spTree>
    <p:extLst>
      <p:ext uri="{BB962C8B-B14F-4D97-AF65-F5344CB8AC3E}">
        <p14:creationId xmlns:p14="http://schemas.microsoft.com/office/powerpoint/2010/main" val="3761641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Důstojné pracovní podmínky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Stavební práce - Rekonstrukce bloku A2 </a:t>
            </a:r>
            <a:endParaRPr lang="cs-CZ" sz="2000" dirty="0" smtClean="0"/>
          </a:p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zakazky.muni.cz/contract_display_5536.html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Ustanovení ZD:</a:t>
            </a:r>
          </a:p>
          <a:p>
            <a:pPr lvl="1"/>
            <a:r>
              <a:rPr lang="cs-CZ" sz="1800" dirty="0"/>
              <a:t>Zadavatel má zájem zadat veřejnou zakázku v souladu se zásadami sociálně odpovědného veřejného zadávání. Sociálně odpovědné veřejné zadávání kromě důrazu na čistě ekonomické parametry zohledňuje také související dopady zakázky zejména v oblasti zaměstnanosti, sociálních a pracovních práv a životního prostředí. </a:t>
            </a:r>
          </a:p>
          <a:p>
            <a:pPr lvl="1"/>
            <a:r>
              <a:rPr lang="cs-CZ" sz="1800" dirty="0" smtClean="0"/>
              <a:t>Zadavatel </a:t>
            </a:r>
            <a:r>
              <a:rPr lang="cs-CZ" sz="1800" dirty="0"/>
              <a:t>od dodavatele vyžaduje, aby při plnění předmětu veřejné zakázky zajistil legální zaměstnávání, férové a důstojné pracovní podmínky a odpovídající úroveň bezpečnosti práce pro všechny osoby, které se budou na plnění předmětu veřejné zakázky podílet. Vybraný dodavatel je povinen zajistit splnění tohoto požadavku zadavatele i u svých poddodavatelů. Aspekty společensky odpovědného zadávání veřejných zakázek jsou zohledněny v obchodních a jiných smluvních podmínkách.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94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strategie veřejného zadávání v ČR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arenR"/>
            </a:pPr>
            <a:r>
              <a:rPr lang="cs-CZ" sz="2000" dirty="0"/>
              <a:t>Kvalita a </a:t>
            </a:r>
            <a:r>
              <a:rPr lang="cs-CZ" sz="2000" dirty="0" smtClean="0"/>
              <a:t>inovace</a:t>
            </a:r>
          </a:p>
          <a:p>
            <a:pPr marL="586350" indent="-514350">
              <a:buFont typeface="+mj-lt"/>
              <a:buAutoNum type="arabicParenR"/>
            </a:pPr>
            <a:r>
              <a:rPr lang="cs-CZ" sz="2000" dirty="0"/>
              <a:t>Prostředí pro efektivní zadávání veřejných </a:t>
            </a:r>
            <a:r>
              <a:rPr lang="cs-CZ" sz="2000" dirty="0" smtClean="0"/>
              <a:t>zakázek</a:t>
            </a:r>
          </a:p>
          <a:p>
            <a:pPr marL="586350" indent="-514350">
              <a:buFont typeface="+mj-lt"/>
              <a:buAutoNum type="arabicParenR"/>
            </a:pPr>
            <a:r>
              <a:rPr lang="cs-CZ" sz="2000" dirty="0"/>
              <a:t>Environmentálně a sociálně odpovědné veřejné </a:t>
            </a:r>
            <a:r>
              <a:rPr lang="cs-CZ" sz="2000" dirty="0" smtClean="0"/>
              <a:t>zadávání</a:t>
            </a:r>
          </a:p>
          <a:p>
            <a:pPr marL="586350" indent="-514350">
              <a:buFont typeface="+mj-lt"/>
              <a:buAutoNum type="arabicParenR"/>
            </a:pPr>
            <a:r>
              <a:rPr lang="cs-CZ" sz="2000" dirty="0" smtClean="0"/>
              <a:t>Profesionalizace</a:t>
            </a:r>
          </a:p>
          <a:p>
            <a:pPr marL="586350" indent="-514350">
              <a:buFont typeface="+mj-lt"/>
              <a:buAutoNum type="arabicParenR"/>
            </a:pPr>
            <a:r>
              <a:rPr lang="cs-CZ" sz="2000" dirty="0"/>
              <a:t>Podpora centrálních nákupů a </a:t>
            </a:r>
            <a:r>
              <a:rPr lang="cs-CZ" sz="2000" dirty="0" smtClean="0"/>
              <a:t>spolupráce</a:t>
            </a:r>
          </a:p>
          <a:p>
            <a:pPr marL="586350" indent="-514350">
              <a:buFont typeface="+mj-lt"/>
              <a:buAutoNum type="arabicParenR"/>
            </a:pPr>
            <a:r>
              <a:rPr lang="cs-CZ" sz="2000" dirty="0"/>
              <a:t>Podpora strategicky významných investic a </a:t>
            </a:r>
            <a:r>
              <a:rPr lang="cs-CZ" sz="2000" dirty="0" smtClean="0"/>
              <a:t>zadavatelů</a:t>
            </a:r>
          </a:p>
          <a:p>
            <a:pPr marL="586350" indent="-514350">
              <a:buFont typeface="+mj-lt"/>
              <a:buAutoNum type="arabicParenR"/>
            </a:pPr>
            <a:r>
              <a:rPr lang="cs-CZ" sz="2000" dirty="0" smtClean="0"/>
              <a:t>Právní </a:t>
            </a:r>
            <a:r>
              <a:rPr lang="cs-CZ" sz="2000" dirty="0"/>
              <a:t>jistota veřejných </a:t>
            </a:r>
            <a:r>
              <a:rPr lang="cs-CZ" sz="2000" dirty="0" smtClean="0"/>
              <a:t>zakázek</a:t>
            </a:r>
          </a:p>
          <a:p>
            <a:pPr marL="586350" indent="-514350">
              <a:buFont typeface="+mj-lt"/>
              <a:buAutoNum type="arabicParenR"/>
            </a:pPr>
            <a:r>
              <a:rPr lang="cs-CZ" sz="2000" dirty="0"/>
              <a:t>Veřejné zakázky ve </a:t>
            </a:r>
            <a:r>
              <a:rPr lang="cs-CZ" sz="2000" dirty="0" smtClean="0"/>
              <a:t>stavebnictví</a:t>
            </a:r>
          </a:p>
          <a:p>
            <a:pPr marL="586350" indent="-514350">
              <a:buFont typeface="+mj-lt"/>
              <a:buAutoNum type="arabicParenR"/>
            </a:pPr>
            <a:r>
              <a:rPr lang="cs-CZ" sz="2000" dirty="0"/>
              <a:t>Data a digitalizace</a:t>
            </a:r>
            <a:endParaRPr lang="cs-CZ" sz="2000" dirty="0" smtClean="0"/>
          </a:p>
          <a:p>
            <a:pPr marL="586350" indent="-514350"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7686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Důstojné pracovní podmínky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Ustanovení Smlouvy:</a:t>
            </a:r>
          </a:p>
          <a:p>
            <a:pPr lvl="1"/>
            <a:r>
              <a:rPr lang="cs-CZ" sz="1800" dirty="0"/>
              <a:t>Zhotovitel je povinen zajistit v rámci plnění Smlouvy legální zaměstnávání osob. Zhotovitel je dále povinen pracovníkům provádějícím práce na Díle zajistit férové a důstojné pracovní podmínky. Férovými a důstojnými pracovními podmínkami se rozumí takové pracovní podmínky, které splňují minimální standardy stanovené pracovněprávními a mzdovými předpisy. Zhotovitel je povinen zajistit splnění požadavků tohoto ustanovení Smlouvy i u svých subdodavatelů. Nesplnění povinností Zhotovitele dle tohoto ustanovení Smlouvy se považuje za podstatné porušení Smlouvy</a:t>
            </a:r>
            <a:r>
              <a:rPr lang="cs-CZ" sz="1800" dirty="0" smtClean="0"/>
              <a:t>.</a:t>
            </a:r>
          </a:p>
          <a:p>
            <a:pPr lvl="1"/>
            <a:r>
              <a:rPr lang="cs-CZ" sz="1800" dirty="0" smtClean="0"/>
              <a:t>Zhotovitel </a:t>
            </a:r>
            <a:r>
              <a:rPr lang="cs-CZ" sz="1800" dirty="0"/>
              <a:t>je povinen zajistit řádné a včasné plnění finančních závazků svým subdodavatelům, kdy za řádné a včasné plnění se považuje plné uhrazení subdodavatelem vystavených faktur za plnění poskytnutá Zhotoviteli k provedení Díla, a to vždy nejpozději do 10 dnů od obdržení platby ze strany Objednatele za konkrétní </a:t>
            </a:r>
            <a:r>
              <a:rPr lang="cs-CZ" sz="1800" dirty="0" smtClean="0"/>
              <a:t>plnění... </a:t>
            </a:r>
            <a:r>
              <a:rPr lang="cs-CZ" sz="1800" dirty="0"/>
              <a:t>Zhotovitel se zavazuje přenést totožnou povinnost do dalších úrovní dodavatelského řetězce a zavázat své subdodavatele k plnění a šíření této povinnosti též do nižších úrovní dodavatelského řetězce. Objednatel je oprávněn požadovat předložení smlouvy uzavřené mezi Zhotovitelem a subdodavatelem k nahlédnutí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75648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směřujeme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Strategický záměr 2021-2028 </a:t>
            </a:r>
          </a:p>
          <a:p>
            <a:r>
              <a:rPr lang="cs-CZ" dirty="0" smtClean="0"/>
              <a:t>Udržitelnost nejen v zadávání</a:t>
            </a:r>
          </a:p>
          <a:p>
            <a:pPr lvl="1"/>
            <a:r>
              <a:rPr lang="cs-CZ" dirty="0" smtClean="0"/>
              <a:t>V roce 2028 bude MUNI univerzitou, jež je inspirující komunitou, která svými zásadami a každodenním počínáním plně respektuje a naplňuje principy společenské odpovědnosti a přisívá k řešení Cílů udržitelného rozvoje, v souladu s čímž vede své studenty i zaměstnance</a:t>
            </a:r>
          </a:p>
          <a:p>
            <a:r>
              <a:rPr lang="cs-CZ" dirty="0">
                <a:hlinkClick r:id="rId2"/>
              </a:rPr>
              <a:t>https://sustain.muni.cz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</a:p>
          <a:p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15069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směřujeme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21069"/>
            <a:ext cx="10753200" cy="4422531"/>
          </a:xfrm>
        </p:spPr>
        <p:txBody>
          <a:bodyPr/>
          <a:lstStyle/>
          <a:p>
            <a:r>
              <a:rPr lang="cs-CZ" sz="3200" dirty="0" smtClean="0"/>
              <a:t>Strategický záměr – Správa instituce a infrastruktura</a:t>
            </a:r>
          </a:p>
          <a:p>
            <a:r>
              <a:rPr lang="cs-CZ" sz="3200" dirty="0" smtClean="0"/>
              <a:t>Strategie odpovědného veřejného nakupování</a:t>
            </a:r>
          </a:p>
          <a:p>
            <a:pPr lvl="1"/>
            <a:r>
              <a:rPr lang="cs-CZ" sz="2800" dirty="0"/>
              <a:t>V</a:t>
            </a:r>
            <a:r>
              <a:rPr lang="cs-CZ" sz="2800" dirty="0" smtClean="0"/>
              <a:t>šichni zaměstnanci </a:t>
            </a:r>
            <a:r>
              <a:rPr lang="cs-CZ" sz="2800" dirty="0"/>
              <a:t>MUNI podílející se na přípravě a realizaci veřejných nákupů </a:t>
            </a:r>
            <a:r>
              <a:rPr lang="cs-CZ" sz="2800" dirty="0" smtClean="0"/>
              <a:t>zvažují, </a:t>
            </a:r>
            <a:r>
              <a:rPr lang="cs-CZ" sz="2800" dirty="0"/>
              <a:t>jak </a:t>
            </a:r>
            <a:r>
              <a:rPr lang="cs-CZ" sz="2800" dirty="0" smtClean="0"/>
              <a:t>prostřednictvím </a:t>
            </a:r>
            <a:r>
              <a:rPr lang="cs-CZ" sz="2800" dirty="0"/>
              <a:t>nákupních rozhodnutí přispívat ke kvalitnímu a zdravému životu všech generací, ochraně životního prostředí a svobodné, soudržné a bezpečné společnosti</a:t>
            </a:r>
          </a:p>
        </p:txBody>
      </p:sp>
    </p:spTree>
    <p:extLst>
      <p:ext uri="{BB962C8B-B14F-4D97-AF65-F5344CB8AC3E}">
        <p14:creationId xmlns:p14="http://schemas.microsoft.com/office/powerpoint/2010/main" val="2714498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směřujeme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Strategické priority</a:t>
            </a:r>
          </a:p>
          <a:p>
            <a:pPr lvl="1"/>
            <a:r>
              <a:rPr lang="cs-CZ" sz="2800" dirty="0" smtClean="0"/>
              <a:t>Komunikace a spolupráce </a:t>
            </a:r>
            <a:endParaRPr lang="cs-CZ" sz="2800" dirty="0"/>
          </a:p>
          <a:p>
            <a:pPr lvl="1"/>
            <a:r>
              <a:rPr lang="cs-CZ" sz="2800" dirty="0"/>
              <a:t>S</a:t>
            </a:r>
            <a:r>
              <a:rPr lang="cs-CZ" sz="2800" dirty="0" smtClean="0"/>
              <a:t>nižování </a:t>
            </a:r>
            <a:r>
              <a:rPr lang="cs-CZ" sz="2800" dirty="0"/>
              <a:t>administrativní </a:t>
            </a:r>
            <a:r>
              <a:rPr lang="cs-CZ" sz="2800" dirty="0" smtClean="0"/>
              <a:t>zátěže při realizaci nákupů</a:t>
            </a:r>
          </a:p>
          <a:p>
            <a:pPr lvl="1"/>
            <a:r>
              <a:rPr lang="cs-CZ" sz="2800" dirty="0" smtClean="0"/>
              <a:t>Podpora důstojných a férových podmínek v dodavatelském řetězci</a:t>
            </a:r>
            <a:endParaRPr lang="cs-CZ" sz="2800" dirty="0"/>
          </a:p>
          <a:p>
            <a:pPr lvl="1"/>
            <a:r>
              <a:rPr lang="cs-CZ" sz="2800" dirty="0" smtClean="0"/>
              <a:t>Preference ekologicky šetrných </a:t>
            </a:r>
            <a:r>
              <a:rPr lang="cs-CZ" sz="2800" dirty="0"/>
              <a:t>řešení</a:t>
            </a:r>
          </a:p>
          <a:p>
            <a:pPr lvl="1"/>
            <a:r>
              <a:rPr lang="cs-CZ" sz="2800" dirty="0" smtClean="0"/>
              <a:t>Nakupování zaměřené na kvalitu</a:t>
            </a:r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5657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směřujeme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Cíle, indikátory, monitoring</a:t>
            </a:r>
          </a:p>
          <a:p>
            <a:r>
              <a:rPr lang="cs-CZ" dirty="0" smtClean="0"/>
              <a:t>Každá priorita má nastaveny cíle</a:t>
            </a:r>
          </a:p>
          <a:p>
            <a:r>
              <a:rPr lang="cs-CZ" dirty="0" smtClean="0"/>
              <a:t>Příklad – Snižování administrativní zátěže:</a:t>
            </a:r>
          </a:p>
          <a:p>
            <a:pPr lvl="1"/>
            <a:r>
              <a:rPr lang="cs-CZ" dirty="0" smtClean="0"/>
              <a:t>2.1 Podporovat používání standardizovaných zadávacích podmínek a smluvních standardů</a:t>
            </a:r>
          </a:p>
          <a:p>
            <a:pPr lvl="1"/>
            <a:r>
              <a:rPr lang="cs-CZ" dirty="0" smtClean="0"/>
              <a:t>2.2 Podporovat digitalizaci a automatizaci</a:t>
            </a:r>
          </a:p>
          <a:p>
            <a:r>
              <a:rPr lang="cs-CZ" dirty="0" smtClean="0"/>
              <a:t>Pro naplňování Strategie stanoveny 4 indikátory</a:t>
            </a:r>
          </a:p>
          <a:p>
            <a:r>
              <a:rPr lang="cs-CZ" dirty="0" smtClean="0"/>
              <a:t>Monitoring:</a:t>
            </a:r>
          </a:p>
          <a:p>
            <a:pPr lvl="1"/>
            <a:r>
              <a:rPr lang="cs-CZ" dirty="0" smtClean="0"/>
              <a:t>Roční akční plány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628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čem pokračujeme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04352"/>
          </a:xfrm>
        </p:spPr>
        <p:txBody>
          <a:bodyPr/>
          <a:lstStyle/>
          <a:p>
            <a:r>
              <a:rPr lang="cs-CZ" sz="3200" dirty="0" smtClean="0"/>
              <a:t>Komunikace </a:t>
            </a:r>
            <a:r>
              <a:rPr lang="cs-CZ" sz="3200" dirty="0"/>
              <a:t>– </a:t>
            </a:r>
            <a:r>
              <a:rPr lang="cs-CZ" sz="3200" dirty="0" smtClean="0"/>
              <a:t>sdílení </a:t>
            </a:r>
            <a:r>
              <a:rPr lang="cs-CZ" sz="3200" dirty="0"/>
              <a:t>zkušeností</a:t>
            </a:r>
          </a:p>
          <a:p>
            <a:r>
              <a:rPr lang="cs-CZ" sz="3200" dirty="0"/>
              <a:t>Spolupráce s partnery:</a:t>
            </a:r>
          </a:p>
          <a:p>
            <a:pPr lvl="1"/>
            <a:r>
              <a:rPr lang="cs-CZ" sz="2400" dirty="0"/>
              <a:t>Platforma odpovědného veřejného zadávání</a:t>
            </a:r>
          </a:p>
          <a:p>
            <a:pPr lvl="1"/>
            <a:r>
              <a:rPr lang="cs-CZ" sz="2400" dirty="0"/>
              <a:t>Institut odpovědného veřejného zadávání</a:t>
            </a:r>
          </a:p>
          <a:p>
            <a:pPr lvl="1"/>
            <a:r>
              <a:rPr lang="cs-CZ" sz="2400" dirty="0"/>
              <a:t>Nákupní klub – časopis Veřejné zakázky</a:t>
            </a:r>
          </a:p>
          <a:p>
            <a:pPr lvl="1"/>
            <a:r>
              <a:rPr lang="cs-CZ" sz="2400" dirty="0"/>
              <a:t>Asociace pro veřejné zakázky</a:t>
            </a:r>
          </a:p>
          <a:p>
            <a:pPr lvl="1"/>
            <a:r>
              <a:rPr lang="cs-CZ" sz="2400" dirty="0"/>
              <a:t>Asociace společenské odpovědnosti</a:t>
            </a:r>
          </a:p>
          <a:p>
            <a:pPr lvl="1"/>
            <a:r>
              <a:rPr lang="cs-CZ" sz="2400" dirty="0" smtClean="0"/>
              <a:t>APUA</a:t>
            </a:r>
            <a:endParaRPr lang="cs-CZ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7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 indent="0">
              <a:buNone/>
            </a:pPr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pPr marL="324000" lvl="1" indent="0" algn="ctr">
              <a:buNone/>
            </a:pPr>
            <a:r>
              <a:rPr lang="cs-CZ" sz="3200" b="1" dirty="0" smtClean="0">
                <a:solidFill>
                  <a:schemeClr val="accent1"/>
                </a:solidFill>
              </a:rPr>
              <a:t>Děkuji za pozornost</a:t>
            </a:r>
          </a:p>
          <a:p>
            <a:pPr marL="324000" lvl="1" indent="0" algn="ctr">
              <a:buNone/>
            </a:pPr>
            <a:endParaRPr lang="cs-CZ" sz="3200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Kontakt:</a:t>
            </a: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Martin Hadaš – odbor veřejných zakázek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m</a:t>
            </a:r>
            <a:r>
              <a:rPr lang="cs-CZ" dirty="0" smtClean="0">
                <a:solidFill>
                  <a:schemeClr val="accent1"/>
                </a:solidFill>
              </a:rPr>
              <a:t>: 725 829 347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cs-CZ" dirty="0" smtClean="0">
                <a:solidFill>
                  <a:schemeClr val="accent1"/>
                </a:solidFill>
                <a:hlinkClick r:id="rId2"/>
              </a:rPr>
              <a:t>www.muni.cz/o-univerzite/fakulty-a-pracoviste/rektorat/999700-odbor-verejnych-zakazek</a:t>
            </a:r>
            <a:r>
              <a:rPr lang="cs-CZ" dirty="0" smtClean="0">
                <a:solidFill>
                  <a:schemeClr val="accent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693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Odpovědné zadávání §6 odst. 4 ZZVZ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10789"/>
            <a:ext cx="10753200" cy="4817211"/>
          </a:xfrm>
        </p:spPr>
        <p:txBody>
          <a:bodyPr/>
          <a:lstStyle/>
          <a:p>
            <a:r>
              <a:rPr lang="cs-CZ" sz="1800" dirty="0" smtClean="0"/>
              <a:t>Od 1. 1. 2021 zásady sociálně a environmentálně odpovědného zadávání a inovací</a:t>
            </a:r>
            <a:endParaRPr lang="cs-CZ" sz="1800" dirty="0"/>
          </a:p>
          <a:p>
            <a:r>
              <a:rPr lang="cs-CZ" sz="1800" dirty="0"/>
              <a:t>Zadavatel je při postupu podle tohoto zákona, a to při vytváření zadávacích podmínek, hodnocení nabídek a výběru dodavatele, povinen za předpokladu, že to bude vzhledem k povaze a smyslu zakázky </a:t>
            </a:r>
            <a:r>
              <a:rPr lang="cs-CZ" sz="1800" dirty="0">
                <a:solidFill>
                  <a:srgbClr val="FF0000"/>
                </a:solidFill>
              </a:rPr>
              <a:t>možné</a:t>
            </a:r>
            <a:r>
              <a:rPr lang="cs-CZ" sz="1800" dirty="0"/>
              <a:t>, dodržovat zásady sociálně odpovědného zadávání, environmentálně odpovědného zadávání a inovací ve smyslu tohoto zákona. Svůj postup je zadavatel povinen řádně odůvodnit</a:t>
            </a:r>
          </a:p>
          <a:p>
            <a:r>
              <a:rPr lang="cs-CZ" sz="1800" dirty="0"/>
              <a:t>Od července 2023 „</a:t>
            </a:r>
            <a:r>
              <a:rPr lang="cs-CZ" sz="1800" i="1" dirty="0"/>
              <a:t>možné</a:t>
            </a:r>
            <a:r>
              <a:rPr lang="cs-CZ" sz="1800" dirty="0"/>
              <a:t>“ nahrazeno slovem „</a:t>
            </a:r>
            <a:r>
              <a:rPr lang="cs-CZ" sz="1800" b="1" i="1" dirty="0"/>
              <a:t>vhodné</a:t>
            </a:r>
            <a:r>
              <a:rPr lang="cs-CZ" sz="1800" dirty="0" smtClean="0"/>
              <a:t>“</a:t>
            </a:r>
            <a:endParaRPr lang="cs-CZ" sz="1800" dirty="0"/>
          </a:p>
          <a:p>
            <a:endParaRPr lang="cs-CZ" sz="2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44C672F-6910-4E5B-8D19-E33240757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294768"/>
              </p:ext>
            </p:extLst>
          </p:nvPr>
        </p:nvGraphicFramePr>
        <p:xfrm>
          <a:off x="720001" y="3931921"/>
          <a:ext cx="10753199" cy="229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93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odpovědného nakupování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41417"/>
            <a:ext cx="10753200" cy="4454434"/>
          </a:xfrm>
        </p:spPr>
        <p:txBody>
          <a:bodyPr/>
          <a:lstStyle/>
          <a:p>
            <a:r>
              <a:rPr lang="cs-CZ" sz="2000" dirty="0" smtClean="0"/>
              <a:t>Podpora zaměstnanosti osob znevýhodněných na trhu práce</a:t>
            </a:r>
          </a:p>
          <a:p>
            <a:r>
              <a:rPr lang="cs-CZ" sz="2000" dirty="0" smtClean="0"/>
              <a:t>Podpora důstojných pracovních podmínek</a:t>
            </a:r>
          </a:p>
          <a:p>
            <a:r>
              <a:rPr lang="cs-CZ" sz="2000" dirty="0" smtClean="0"/>
              <a:t>Podpora účasti malých a středních podniků v zadávacích řízeních</a:t>
            </a:r>
          </a:p>
          <a:p>
            <a:r>
              <a:rPr lang="cs-CZ" sz="2000" dirty="0" smtClean="0"/>
              <a:t>Ekologicky šetrná řešení</a:t>
            </a:r>
          </a:p>
          <a:p>
            <a:r>
              <a:rPr lang="cs-CZ" sz="2000" dirty="0" smtClean="0"/>
              <a:t>Cirkulární ekonomika</a:t>
            </a:r>
          </a:p>
          <a:p>
            <a:r>
              <a:rPr lang="cs-CZ" sz="2000" dirty="0" smtClean="0"/>
              <a:t>Podpora vzdělávání, praxe a rekvalifikace</a:t>
            </a:r>
          </a:p>
          <a:p>
            <a:r>
              <a:rPr lang="cs-CZ" sz="2000" dirty="0" smtClean="0"/>
              <a:t>Etické nakupování</a:t>
            </a:r>
          </a:p>
          <a:p>
            <a:r>
              <a:rPr lang="cs-CZ" sz="2000" dirty="0" smtClean="0"/>
              <a:t>Komunikace s dodavateli</a:t>
            </a:r>
          </a:p>
          <a:p>
            <a:r>
              <a:rPr lang="cs-CZ" sz="2000" dirty="0" smtClean="0"/>
              <a:t>inovace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9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25 hospodářských středisek</a:t>
            </a:r>
          </a:p>
          <a:p>
            <a:r>
              <a:rPr lang="cs-CZ" dirty="0" smtClean="0"/>
              <a:t>30 500 studentů</a:t>
            </a:r>
          </a:p>
          <a:p>
            <a:r>
              <a:rPr lang="cs-CZ" dirty="0" smtClean="0"/>
              <a:t>5 877 zaměstnanců</a:t>
            </a:r>
          </a:p>
          <a:p>
            <a:r>
              <a:rPr lang="cs-CZ" dirty="0" smtClean="0"/>
              <a:t>16,7 mld. Kč hodnota obhospodařovaného majetku</a:t>
            </a:r>
          </a:p>
          <a:p>
            <a:r>
              <a:rPr lang="cs-CZ" dirty="0" smtClean="0"/>
              <a:t>Univerzitní kino </a:t>
            </a:r>
            <a:r>
              <a:rPr lang="cs-CZ" dirty="0" err="1" smtClean="0"/>
              <a:t>Scala</a:t>
            </a:r>
            <a:endParaRPr lang="cs-CZ" dirty="0" smtClean="0"/>
          </a:p>
          <a:p>
            <a:r>
              <a:rPr lang="cs-CZ" dirty="0" smtClean="0"/>
              <a:t>Výzkumná stanice na Antarktidě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1567576"/>
            <a:ext cx="4032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 nákupy</a:t>
            </a:r>
            <a:endParaRPr lang="cs-CZ" dirty="0"/>
          </a:p>
        </p:txBody>
      </p:sp>
      <p:pic>
        <p:nvPicPr>
          <p:cNvPr id="6" name="Zástupný symbol pro obsah 4" descr="O:\000000-My Documents\Shared\OPVVV2\ERDF\Stavba SIMU\vizualizace\16002_Simulacni medicina_viz_S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11216"/>
            <a:ext cx="3614608" cy="232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78" y="4381282"/>
            <a:ext cx="2324700" cy="16681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02" y="4381283"/>
            <a:ext cx="2213375" cy="16681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38" y="1811215"/>
            <a:ext cx="3188642" cy="23211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10" y="1881553"/>
            <a:ext cx="3071354" cy="2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MUNI k OVZ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Prostředí zadávání v ČR</a:t>
            </a:r>
          </a:p>
          <a:p>
            <a:r>
              <a:rPr lang="cs-CZ" sz="3200" dirty="0" smtClean="0"/>
              <a:t>Dotace</a:t>
            </a:r>
          </a:p>
          <a:p>
            <a:r>
              <a:rPr lang="cs-CZ" sz="3200" dirty="0" smtClean="0"/>
              <a:t>Setkání ze zahraničními zadavateli – kulturní šok</a:t>
            </a:r>
          </a:p>
          <a:p>
            <a:r>
              <a:rPr lang="cs-CZ" sz="3200" dirty="0" smtClean="0"/>
              <a:t>Setkání s kolegy z MPSV – příležitost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476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NI">
    <a:dk1>
      <a:sysClr val="windowText" lastClr="000000"/>
    </a:dk1>
    <a:lt1>
      <a:sysClr val="window" lastClr="FFFFFF"/>
    </a:lt1>
    <a:dk2>
      <a:srgbClr val="4BC8FF"/>
    </a:dk2>
    <a:lt2>
      <a:srgbClr val="B9006E"/>
    </a:lt2>
    <a:accent1>
      <a:srgbClr val="0000DC"/>
    </a:accent1>
    <a:accent2>
      <a:srgbClr val="FF7300"/>
    </a:accent2>
    <a:accent3>
      <a:srgbClr val="00AF3F"/>
    </a:accent3>
    <a:accent4>
      <a:srgbClr val="9100DC"/>
    </a:accent4>
    <a:accent5>
      <a:srgbClr val="FED141"/>
    </a:accent5>
    <a:accent6>
      <a:srgbClr val="5AC8AF"/>
    </a:accent6>
    <a:hlink>
      <a:srgbClr val="008C78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UNI">
    <a:dk1>
      <a:sysClr val="windowText" lastClr="000000"/>
    </a:dk1>
    <a:lt1>
      <a:sysClr val="window" lastClr="FFFFFF"/>
    </a:lt1>
    <a:dk2>
      <a:srgbClr val="4BC8FF"/>
    </a:dk2>
    <a:lt2>
      <a:srgbClr val="B9006E"/>
    </a:lt2>
    <a:accent1>
      <a:srgbClr val="0000DC"/>
    </a:accent1>
    <a:accent2>
      <a:srgbClr val="FF7300"/>
    </a:accent2>
    <a:accent3>
      <a:srgbClr val="00AF3F"/>
    </a:accent3>
    <a:accent4>
      <a:srgbClr val="9100DC"/>
    </a:accent4>
    <a:accent5>
      <a:srgbClr val="FED141"/>
    </a:accent5>
    <a:accent6>
      <a:srgbClr val="5AC8AF"/>
    </a:accent6>
    <a:hlink>
      <a:srgbClr val="008C78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UNI">
    <a:dk1>
      <a:sysClr val="windowText" lastClr="000000"/>
    </a:dk1>
    <a:lt1>
      <a:sysClr val="window" lastClr="FFFFFF"/>
    </a:lt1>
    <a:dk2>
      <a:srgbClr val="4BC8FF"/>
    </a:dk2>
    <a:lt2>
      <a:srgbClr val="B9006E"/>
    </a:lt2>
    <a:accent1>
      <a:srgbClr val="0000DC"/>
    </a:accent1>
    <a:accent2>
      <a:srgbClr val="FF7300"/>
    </a:accent2>
    <a:accent3>
      <a:srgbClr val="00AF3F"/>
    </a:accent3>
    <a:accent4>
      <a:srgbClr val="9100DC"/>
    </a:accent4>
    <a:accent5>
      <a:srgbClr val="FED141"/>
    </a:accent5>
    <a:accent6>
      <a:srgbClr val="5AC8AF"/>
    </a:accent6>
    <a:hlink>
      <a:srgbClr val="008C78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</Template>
  <TotalTime>1363</TotalTime>
  <Words>2332</Words>
  <Application>Microsoft Office PowerPoint</Application>
  <PresentationFormat>Širokoúhlá obrazovka</PresentationFormat>
  <Paragraphs>409</Paragraphs>
  <Slides>46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4" baseType="lpstr">
      <vt:lpstr>Arial</vt:lpstr>
      <vt:lpstr>Arial Narrow</vt:lpstr>
      <vt:lpstr>MS Mincho</vt:lpstr>
      <vt:lpstr>Tahoma</vt:lpstr>
      <vt:lpstr>Times New Roman</vt:lpstr>
      <vt:lpstr>Wingdings</vt:lpstr>
      <vt:lpstr>Prezentace_MU_CZ</vt:lpstr>
      <vt:lpstr>Acrobat Document</vt:lpstr>
      <vt:lpstr>Odpovědné zadávání na MUNI</vt:lpstr>
      <vt:lpstr>Udržitelnost</vt:lpstr>
      <vt:lpstr>Odpovědné veřejné zadávání</vt:lpstr>
      <vt:lpstr>Národní strategie veřejného zadávání v ČR </vt:lpstr>
      <vt:lpstr>Odpovědné zadávání §6 odst. 4 ZZVZ</vt:lpstr>
      <vt:lpstr>Témata odpovědného nakupování</vt:lpstr>
      <vt:lpstr>MUNI</vt:lpstr>
      <vt:lpstr>MUNI nákupy</vt:lpstr>
      <vt:lpstr>Cesta MUNI k OVZ</vt:lpstr>
      <vt:lpstr>Priority OVZ na MUNI</vt:lpstr>
      <vt:lpstr>Hodnotová orientace</vt:lpstr>
      <vt:lpstr>Průzkum mezi uchazeči o studium 2022</vt:lpstr>
      <vt:lpstr>Pro 88 % dotázaných uchazečů je důležité, aby se jejich budoucí univerzita zapojovala do řešení výzev spojených s udržitelným rozvojem</vt:lpstr>
      <vt:lpstr>Nejvíce samozřejmým je pro uchazeče udržitelný provoz univerzity, dále podpora dobrovolnictví a šíření povědomí o tématu obecně</vt:lpstr>
      <vt:lpstr>Nejčastějšími způsoby, jak se zapojují samotní uchazeči, jsou třídění odpadu, opětovné použití a šetření energiemi</vt:lpstr>
      <vt:lpstr>Komunikace - rizika</vt:lpstr>
      <vt:lpstr>Komunikace - příležitosti</vt:lpstr>
      <vt:lpstr>Komunikace - Meet the Buyer</vt:lpstr>
      <vt:lpstr>První MTB v ČR</vt:lpstr>
      <vt:lpstr>Kdo další MTB vyzkoušel</vt:lpstr>
      <vt:lpstr>MTB na MUNI</vt:lpstr>
      <vt:lpstr>MTB na MUNI</vt:lpstr>
      <vt:lpstr>Komunikace – Předběžné tržní konzultace</vt:lpstr>
      <vt:lpstr>PTK</vt:lpstr>
      <vt:lpstr>PTK na MUNI</vt:lpstr>
      <vt:lpstr>PTK Odpadové hospodářství MUNI</vt:lpstr>
      <vt:lpstr>Komunikace – podpora účasti dodavatelů</vt:lpstr>
      <vt:lpstr>Komunikace u zadavatele - interní</vt:lpstr>
      <vt:lpstr>Environmentální aspekty</vt:lpstr>
      <vt:lpstr>Předběžné tržní konzultace </vt:lpstr>
      <vt:lpstr>Odpadové hospodářství MUNI 2020 – 24 </vt:lpstr>
      <vt:lpstr>Odpadové hospodářství MUNI 2020–24 </vt:lpstr>
      <vt:lpstr>Odpadové hospodářství MUNI 2020–24 </vt:lpstr>
      <vt:lpstr>Průběh VŘ</vt:lpstr>
      <vt:lpstr>Nové VŘ</vt:lpstr>
      <vt:lpstr>Mikiny z organické bavlny</vt:lpstr>
      <vt:lpstr>Tisk časopisu</vt:lpstr>
      <vt:lpstr>Tisk časopisu</vt:lpstr>
      <vt:lpstr>Důstojné pracovní podmínky</vt:lpstr>
      <vt:lpstr>Důstojné pracovní podmínky</vt:lpstr>
      <vt:lpstr>Kam směřujeme</vt:lpstr>
      <vt:lpstr>Kam směřujeme</vt:lpstr>
      <vt:lpstr>Kam směřujeme</vt:lpstr>
      <vt:lpstr>Kam směřujeme</vt:lpstr>
      <vt:lpstr>V čem pokračujeme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ÚKLIDOVÉ SLUŽBY - BVA</dc:title>
  <dc:creator>Martin Hadaš</dc:creator>
  <cp:lastModifiedBy>Martin Hadaš</cp:lastModifiedBy>
  <cp:revision>131</cp:revision>
  <cp:lastPrinted>1601-01-01T00:00:00Z</cp:lastPrinted>
  <dcterms:created xsi:type="dcterms:W3CDTF">2018-11-16T12:27:03Z</dcterms:created>
  <dcterms:modified xsi:type="dcterms:W3CDTF">2024-03-26T12:05:36Z</dcterms:modified>
</cp:coreProperties>
</file>