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8"/>
  </p:notesMasterIdLst>
  <p:handoutMasterIdLst>
    <p:handoutMasterId r:id="rId39"/>
  </p:handoutMasterIdLst>
  <p:sldIdLst>
    <p:sldId id="256" r:id="rId2"/>
    <p:sldId id="317" r:id="rId3"/>
    <p:sldId id="320" r:id="rId4"/>
    <p:sldId id="321" r:id="rId5"/>
    <p:sldId id="322" r:id="rId6"/>
    <p:sldId id="323" r:id="rId7"/>
    <p:sldId id="344" r:id="rId8"/>
    <p:sldId id="345" r:id="rId9"/>
    <p:sldId id="346" r:id="rId10"/>
    <p:sldId id="324" r:id="rId11"/>
    <p:sldId id="325" r:id="rId12"/>
    <p:sldId id="326" r:id="rId13"/>
    <p:sldId id="327" r:id="rId14"/>
    <p:sldId id="328" r:id="rId15"/>
    <p:sldId id="329" r:id="rId16"/>
    <p:sldId id="349" r:id="rId17"/>
    <p:sldId id="350" r:id="rId18"/>
    <p:sldId id="330" r:id="rId19"/>
    <p:sldId id="331" r:id="rId20"/>
    <p:sldId id="332" r:id="rId21"/>
    <p:sldId id="347" r:id="rId22"/>
    <p:sldId id="348" r:id="rId23"/>
    <p:sldId id="333" r:id="rId24"/>
    <p:sldId id="334" r:id="rId25"/>
    <p:sldId id="335" r:id="rId26"/>
    <p:sldId id="336" r:id="rId27"/>
    <p:sldId id="337" r:id="rId28"/>
    <p:sldId id="338" r:id="rId29"/>
    <p:sldId id="339" r:id="rId30"/>
    <p:sldId id="340" r:id="rId31"/>
    <p:sldId id="341" r:id="rId32"/>
    <p:sldId id="342" r:id="rId33"/>
    <p:sldId id="343" r:id="rId34"/>
    <p:sldId id="351" r:id="rId35"/>
    <p:sldId id="352" r:id="rId36"/>
    <p:sldId id="268" r:id="rId3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09" d="100"/>
          <a:sy n="109" d="100"/>
        </p:scale>
        <p:origin x="114" y="15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9"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414000" y="414000"/>
            <a:ext cx="2350800" cy="67141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Upravte styly předlohy textu.</a:t>
            </a:r>
          </a:p>
        </p:txBody>
      </p:sp>
      <p:pic>
        <p:nvPicPr>
          <p:cNvPr id="14"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00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Kliknutím na ikonu přidáte obrázek.</a:t>
            </a:r>
            <a:endParaRPr lang="cs-CZ" dirty="0"/>
          </a:p>
        </p:txBody>
      </p:sp>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5" y="6127200"/>
            <a:ext cx="1134417" cy="3240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2">
    <p:bg>
      <p:bgPr>
        <a:solidFill>
          <a:srgbClr val="0000DC"/>
        </a:solidFill>
        <a:effectLst/>
      </p:bgPr>
    </p:bg>
    <p:spTree>
      <p:nvGrpSpPr>
        <p:cNvPr id="1" name=""/>
        <p:cNvGrpSpPr/>
        <p:nvPr/>
      </p:nvGrpSpPr>
      <p:grpSpPr>
        <a:xfrm>
          <a:off x="0" y="0"/>
          <a:ext cx="0" cy="0"/>
          <a:chOff x="0" y="0"/>
          <a:chExt cx="0" cy="0"/>
        </a:xfrm>
      </p:grpSpPr>
      <p:pic>
        <p:nvPicPr>
          <p:cNvPr id="4"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3259957" y="2477312"/>
            <a:ext cx="5672086" cy="1620000"/>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0000DC"/>
                </a:solidFill>
              </a:defRPr>
            </a:lvl1pPr>
          </a:lstStyle>
          <a:p>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7784FCF-CA63-43D5-9F7A-283B5FF3D23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endParaRPr lang="cs-CZ" dirty="0"/>
          </a:p>
        </p:txBody>
      </p:sp>
      <p:sp>
        <p:nvSpPr>
          <p:cNvPr id="5" name="Zástupný symbol pro číslo snímku 2">
            <a:extLst>
              <a:ext uri="{FF2B5EF4-FFF2-40B4-BE49-F238E27FC236}">
                <a16:creationId xmlns:a16="http://schemas.microsoft.com/office/drawing/2014/main" id="{657C0906-8176-4053-9581-FB903F818F7F}"/>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8"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0"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414000" y="414000"/>
            <a:ext cx="2350800" cy="671411"/>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a:p>
        </p:txBody>
      </p:sp>
      <p:pic>
        <p:nvPicPr>
          <p:cNvPr id="9"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1"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smtClean="0"/>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3"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pic>
        <p:nvPicPr>
          <p:cNvPr id="17"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pic>
        <p:nvPicPr>
          <p:cNvPr id="11"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7"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zakazky.muni.cz/contract_display_4797.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tzbportal.sk/stavebnictvo/naklady-zivotniho-cyklu-betonovych-staveb.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ovz.cz/zdroje/" TargetMode="External"/><Relationship Id="rId2" Type="http://schemas.openxmlformats.org/officeDocument/2006/relationships/hyperlink" Target="http://www.portal-vz.cz/cs/Spoluprace-a-vymena-informaci/Vyrocni-zpravy-a-souhrnne-udaje-o-verejnych-zakazk/Vyrocni-zpravy-o-stavu-verejnych-zakazek"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uohs.cz/cs/verejne-zakazky.html" TargetMode="External"/><Relationship Id="rId2" Type="http://schemas.openxmlformats.org/officeDocument/2006/relationships/hyperlink" Target="http://www.portal-vz.cz/cs/Uvodni-strana" TargetMode="External"/><Relationship Id="rId1" Type="http://schemas.openxmlformats.org/officeDocument/2006/relationships/slideLayout" Target="../slideLayouts/slideLayout2.xml"/><Relationship Id="rId5" Type="http://schemas.openxmlformats.org/officeDocument/2006/relationships/hyperlink" Target="https://zakazky.muni.cz/" TargetMode="External"/><Relationship Id="rId4" Type="http://schemas.openxmlformats.org/officeDocument/2006/relationships/hyperlink" Target="http://sovz.cz/"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mailto:hadas@muni.cz"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ec.europa.eu/internal_market/scoreboard/performance_per_policy_area/public_procurement/index_en.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ovz.cz/wp-content/uploads/2019/05/analyza-necenova-kriteria-pri-zadavani-verejnych-zakazek-v-eu.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Hodnocení nabídek</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1084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Nejnižší nabídková cena </a:t>
            </a:r>
            <a:r>
              <a:rPr lang="cs-CZ" sz="3200" dirty="0" err="1" smtClean="0"/>
              <a:t>vs</a:t>
            </a:r>
            <a:r>
              <a:rPr lang="cs-CZ" sz="3200" dirty="0" smtClean="0"/>
              <a:t> </a:t>
            </a:r>
            <a:r>
              <a:rPr lang="cs-CZ" sz="3200" dirty="0"/>
              <a:t>ekonomická výhodnost</a:t>
            </a:r>
          </a:p>
        </p:txBody>
      </p:sp>
      <p:sp>
        <p:nvSpPr>
          <p:cNvPr id="3" name="Zástupný symbol pro obsah 2"/>
          <p:cNvSpPr>
            <a:spLocks noGrp="1"/>
          </p:cNvSpPr>
          <p:nvPr>
            <p:ph idx="1"/>
          </p:nvPr>
        </p:nvSpPr>
        <p:spPr>
          <a:xfrm>
            <a:off x="720000" y="1502229"/>
            <a:ext cx="10753200" cy="4329771"/>
          </a:xfrm>
        </p:spPr>
        <p:txBody>
          <a:bodyPr/>
          <a:lstStyle/>
          <a:p>
            <a:r>
              <a:rPr lang="cs-CZ" sz="2400" b="1" dirty="0"/>
              <a:t>Hodnotící kritéria dle ZVZ - § 78 a násl.</a:t>
            </a:r>
            <a:r>
              <a:rPr lang="cs-CZ" sz="2400" dirty="0"/>
              <a:t>:</a:t>
            </a:r>
          </a:p>
          <a:p>
            <a:pPr lvl="1"/>
            <a:r>
              <a:rPr lang="cs-CZ" dirty="0"/>
              <a:t>ekonomická výhodnost nabídky, nebo</a:t>
            </a:r>
          </a:p>
          <a:p>
            <a:pPr lvl="1"/>
            <a:r>
              <a:rPr lang="cs-CZ" dirty="0"/>
              <a:t>nejnižší nabídková cena</a:t>
            </a:r>
          </a:p>
          <a:p>
            <a:r>
              <a:rPr lang="cs-CZ" sz="2400" dirty="0"/>
              <a:t>Zadavatel zvolí základní hodnotící kritérium dle druhu a složitosti VZ</a:t>
            </a:r>
          </a:p>
          <a:p>
            <a:r>
              <a:rPr lang="cs-CZ" sz="2400" dirty="0"/>
              <a:t>Nejnižší nabídková cena nesmí být použita v soutěžním dialogu</a:t>
            </a:r>
          </a:p>
          <a:p>
            <a:r>
              <a:rPr lang="cs-CZ" sz="2400" dirty="0"/>
              <a:t>Ekonomická výhodnost - dílčí hodnotící kritéria musí vyjadřovat vztah užitné hodnoty a ceny</a:t>
            </a:r>
          </a:p>
          <a:p>
            <a:r>
              <a:rPr lang="cs-CZ" sz="2400" dirty="0"/>
              <a:t>Dílčí hodnotící kritéria se musí vztahovat k plnění </a:t>
            </a:r>
            <a:r>
              <a:rPr lang="cs-CZ" sz="2400" dirty="0" smtClean="0"/>
              <a:t>VZ</a:t>
            </a:r>
            <a:endParaRPr lang="cs-CZ" sz="24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1966502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679269"/>
            <a:ext cx="10463554" cy="769506"/>
          </a:xfrm>
        </p:spPr>
        <p:txBody>
          <a:bodyPr/>
          <a:lstStyle/>
          <a:p>
            <a:r>
              <a:rPr lang="cs-CZ" sz="3200" dirty="0"/>
              <a:t>Nejnižší nabídková cena </a:t>
            </a:r>
            <a:r>
              <a:rPr lang="cs-CZ" sz="3200" dirty="0" err="1" smtClean="0"/>
              <a:t>vs</a:t>
            </a:r>
            <a:r>
              <a:rPr lang="cs-CZ" sz="3200" dirty="0" smtClean="0"/>
              <a:t> </a:t>
            </a:r>
            <a:r>
              <a:rPr lang="cs-CZ" sz="3200" dirty="0"/>
              <a:t>ekonomická výhodnost</a:t>
            </a:r>
          </a:p>
        </p:txBody>
      </p:sp>
      <p:sp>
        <p:nvSpPr>
          <p:cNvPr id="3" name="Zástupný symbol pro obsah 2"/>
          <p:cNvSpPr>
            <a:spLocks noGrp="1"/>
          </p:cNvSpPr>
          <p:nvPr>
            <p:ph idx="1"/>
          </p:nvPr>
        </p:nvSpPr>
        <p:spPr>
          <a:xfrm>
            <a:off x="666000" y="1254035"/>
            <a:ext cx="10097794" cy="4973965"/>
          </a:xfrm>
        </p:spPr>
        <p:txBody>
          <a:bodyPr/>
          <a:lstStyle/>
          <a:p>
            <a:r>
              <a:rPr lang="cs-CZ" sz="2200" b="1" dirty="0"/>
              <a:t>Ekonomická výhodnost nabídek dle  ZZVZ - § 114 a násl.</a:t>
            </a:r>
          </a:p>
          <a:p>
            <a:r>
              <a:rPr lang="cs-CZ" sz="2200" dirty="0"/>
              <a:t>Zadavatel v zadávací dokumentaci stanoví, že nabídky budou hodnoceny podle jejich ekonomické výhodnosti</a:t>
            </a:r>
          </a:p>
          <a:p>
            <a:r>
              <a:rPr lang="cs-CZ" sz="2200" dirty="0"/>
              <a:t>Ekonomickou výhodnost lze hodnotit dle:</a:t>
            </a:r>
          </a:p>
          <a:p>
            <a:pPr lvl="1"/>
            <a:r>
              <a:rPr lang="cs-CZ" dirty="0"/>
              <a:t>nejvýhodnějšího poměru ceny a kvality,</a:t>
            </a:r>
          </a:p>
          <a:p>
            <a:pPr lvl="1"/>
            <a:r>
              <a:rPr lang="cs-CZ" dirty="0"/>
              <a:t>nejvýhodnějšího poměru nákladů životního cyklu a kvality,</a:t>
            </a:r>
          </a:p>
          <a:p>
            <a:pPr lvl="1"/>
            <a:r>
              <a:rPr lang="cs-CZ" dirty="0"/>
              <a:t>nejnižší nabídkové ceny, nebo</a:t>
            </a:r>
          </a:p>
          <a:p>
            <a:pPr lvl="1"/>
            <a:r>
              <a:rPr lang="cs-CZ" dirty="0"/>
              <a:t>nejnižších nákladů životního cyklu</a:t>
            </a:r>
          </a:p>
          <a:p>
            <a:r>
              <a:rPr lang="cs-CZ" sz="2200" dirty="0"/>
              <a:t>Nejnižší nabídková cena se nesmí hodnotit:</a:t>
            </a:r>
          </a:p>
          <a:p>
            <a:pPr lvl="1"/>
            <a:r>
              <a:rPr lang="cs-CZ" dirty="0"/>
              <a:t>v řízení se soutěžním dialogem nebo v řízení o inovačním partnerství,</a:t>
            </a:r>
          </a:p>
          <a:p>
            <a:pPr lvl="1"/>
            <a:r>
              <a:rPr lang="cs-CZ" dirty="0"/>
              <a:t>vymezené VZ na služby (intelektuální, zdravotní, sociální)</a:t>
            </a:r>
          </a:p>
          <a:p>
            <a:r>
              <a:rPr lang="cs-CZ" sz="2200" dirty="0"/>
              <a:t>Zásadní, nebo pouze formulační změna oproti ZVZ?</a:t>
            </a:r>
          </a:p>
          <a:p>
            <a:pPr marL="0" indent="0">
              <a:buNone/>
            </a:pPr>
            <a:endParaRPr lang="cs-CZ" sz="2000"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162891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E</a:t>
            </a:r>
            <a:r>
              <a:rPr lang="cs-CZ" sz="3200" dirty="0" smtClean="0"/>
              <a:t>konomická výhodnost </a:t>
            </a:r>
            <a:endParaRPr lang="cs-CZ" sz="3200" dirty="0"/>
          </a:p>
        </p:txBody>
      </p:sp>
      <p:sp>
        <p:nvSpPr>
          <p:cNvPr id="3" name="Zástupný symbol pro obsah 2"/>
          <p:cNvSpPr>
            <a:spLocks noGrp="1"/>
          </p:cNvSpPr>
          <p:nvPr>
            <p:ph idx="1"/>
          </p:nvPr>
        </p:nvSpPr>
        <p:spPr>
          <a:xfrm>
            <a:off x="720000" y="1476103"/>
            <a:ext cx="10753200" cy="4355897"/>
          </a:xfrm>
        </p:spPr>
        <p:txBody>
          <a:bodyPr/>
          <a:lstStyle/>
          <a:p>
            <a:r>
              <a:rPr lang="cs-CZ" sz="2400" b="1" dirty="0" smtClean="0"/>
              <a:t>Pravidla pro hodnocení nabídek - § 115 ZZVZ</a:t>
            </a:r>
          </a:p>
          <a:p>
            <a:r>
              <a:rPr lang="cs-CZ" sz="2400" dirty="0" smtClean="0"/>
              <a:t>Musí být stanovena v zadávací dokumentaci a musí zahrnovat:</a:t>
            </a:r>
          </a:p>
          <a:p>
            <a:pPr lvl="1"/>
            <a:r>
              <a:rPr lang="cs-CZ" sz="2200" dirty="0"/>
              <a:t>kritéria hodnocení,</a:t>
            </a:r>
          </a:p>
          <a:p>
            <a:pPr lvl="1"/>
            <a:r>
              <a:rPr lang="cs-CZ" sz="2200" dirty="0"/>
              <a:t>metodu vyhodnocení jednotlivých kritérií, a</a:t>
            </a:r>
          </a:p>
          <a:p>
            <a:pPr lvl="1"/>
            <a:r>
              <a:rPr lang="cs-CZ" sz="2200" dirty="0"/>
              <a:t>váhu kritérií nebo jiný matematický vztah mezi nimi</a:t>
            </a:r>
          </a:p>
          <a:p>
            <a:r>
              <a:rPr lang="cs-CZ" sz="2400" dirty="0" smtClean="0"/>
              <a:t>Kritéria lze výjimečně uvést v sestupném pořadí dle jejich významu – pokud zadavatel není objektivně schopen stanovit jejich váhu či matematický vztah</a:t>
            </a:r>
          </a:p>
          <a:p>
            <a:r>
              <a:rPr lang="cs-CZ" sz="2400" dirty="0" smtClean="0"/>
              <a:t>Promítnutí základních zásad</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612369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627018"/>
            <a:ext cx="10228423" cy="595114"/>
          </a:xfrm>
        </p:spPr>
        <p:txBody>
          <a:bodyPr/>
          <a:lstStyle/>
          <a:p>
            <a:r>
              <a:rPr lang="cs-CZ" sz="3200" dirty="0"/>
              <a:t>E</a:t>
            </a:r>
            <a:r>
              <a:rPr lang="cs-CZ" sz="3200" dirty="0" smtClean="0"/>
              <a:t>konomická </a:t>
            </a:r>
            <a:r>
              <a:rPr lang="cs-CZ" sz="3200" dirty="0" smtClean="0"/>
              <a:t>výhodnost</a:t>
            </a:r>
            <a:endParaRPr lang="cs-CZ" sz="3200" dirty="0"/>
          </a:p>
        </p:txBody>
      </p:sp>
      <p:sp>
        <p:nvSpPr>
          <p:cNvPr id="3" name="Zástupný symbol pro obsah 2"/>
          <p:cNvSpPr>
            <a:spLocks noGrp="1"/>
          </p:cNvSpPr>
          <p:nvPr>
            <p:ph idx="1"/>
          </p:nvPr>
        </p:nvSpPr>
        <p:spPr>
          <a:xfrm>
            <a:off x="849086" y="1516268"/>
            <a:ext cx="9875520" cy="4810790"/>
          </a:xfrm>
        </p:spPr>
        <p:txBody>
          <a:bodyPr/>
          <a:lstStyle/>
          <a:p>
            <a:r>
              <a:rPr lang="cs-CZ" sz="2400" b="1" dirty="0" smtClean="0"/>
              <a:t>Ekonomická výhodnost dle kvality - § 116 ZZVZ</a:t>
            </a:r>
          </a:p>
          <a:p>
            <a:r>
              <a:rPr lang="cs-CZ" sz="2400" dirty="0" smtClean="0"/>
              <a:t>Kritéria musí vyjadřovat:</a:t>
            </a:r>
          </a:p>
          <a:p>
            <a:pPr lvl="1"/>
            <a:r>
              <a:rPr lang="cs-CZ" sz="2200" dirty="0"/>
              <a:t>kvalitativní,</a:t>
            </a:r>
          </a:p>
          <a:p>
            <a:pPr lvl="1"/>
            <a:r>
              <a:rPr lang="cs-CZ" sz="2200" dirty="0"/>
              <a:t>environmentální, nebo</a:t>
            </a:r>
          </a:p>
          <a:p>
            <a:pPr lvl="1"/>
            <a:r>
              <a:rPr lang="cs-CZ" sz="2200" dirty="0"/>
              <a:t>sociální hlediska spojená s předmětem VZ</a:t>
            </a:r>
          </a:p>
          <a:p>
            <a:pPr lvl="0"/>
            <a:r>
              <a:rPr lang="cs-CZ" sz="2400" dirty="0">
                <a:solidFill>
                  <a:srgbClr val="000000"/>
                </a:solidFill>
              </a:rPr>
              <a:t>Kritéria musí umožňovat porovnatelnost nabídek a musí být </a:t>
            </a:r>
            <a:r>
              <a:rPr lang="cs-CZ" sz="2400" dirty="0" smtClean="0">
                <a:solidFill>
                  <a:srgbClr val="000000"/>
                </a:solidFill>
              </a:rPr>
              <a:t>ověřitelná</a:t>
            </a:r>
            <a:endParaRPr lang="cs-CZ" sz="2400" dirty="0"/>
          </a:p>
          <a:p>
            <a:r>
              <a:rPr lang="cs-CZ" sz="2400" dirty="0" smtClean="0"/>
              <a:t>Volba hodnotících kritérií ve fázi přípravy zadávacího řízení zásadně ovlivňuje jeho výsledek</a:t>
            </a:r>
          </a:p>
          <a:p>
            <a:r>
              <a:rPr lang="cs-CZ" sz="2400" dirty="0" smtClean="0"/>
              <a:t>Nesprávná kritéria mohou vést k nehospodárným veřejným </a:t>
            </a:r>
            <a:r>
              <a:rPr lang="cs-CZ" dirty="0" smtClean="0"/>
              <a:t>výdajům</a:t>
            </a:r>
          </a:p>
          <a:p>
            <a:pPr marL="0" indent="0">
              <a:buNone/>
            </a:pPr>
            <a:endParaRPr lang="cs-CZ" dirty="0">
              <a:solidFill>
                <a:srgbClr val="000000"/>
              </a:solidFill>
            </a:endParaRP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7493502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E</a:t>
            </a:r>
            <a:r>
              <a:rPr lang="cs-CZ" sz="3200" dirty="0" smtClean="0"/>
              <a:t>konomická </a:t>
            </a:r>
            <a:r>
              <a:rPr lang="cs-CZ" sz="3200" dirty="0"/>
              <a:t>výhodnost</a:t>
            </a:r>
          </a:p>
        </p:txBody>
      </p:sp>
      <p:sp>
        <p:nvSpPr>
          <p:cNvPr id="3" name="Zástupný symbol pro obsah 2"/>
          <p:cNvSpPr>
            <a:spLocks noGrp="1"/>
          </p:cNvSpPr>
          <p:nvPr>
            <p:ph idx="1"/>
          </p:nvPr>
        </p:nvSpPr>
        <p:spPr>
          <a:xfrm>
            <a:off x="720000" y="1692001"/>
            <a:ext cx="10753200" cy="4356101"/>
          </a:xfrm>
        </p:spPr>
        <p:txBody>
          <a:bodyPr/>
          <a:lstStyle/>
          <a:p>
            <a:r>
              <a:rPr lang="cs-CZ" sz="2000" b="1" dirty="0" smtClean="0"/>
              <a:t>Demonstrativní výčet kritérií kvality - § 116 ZZVZ</a:t>
            </a:r>
          </a:p>
          <a:p>
            <a:r>
              <a:rPr lang="cs-CZ" sz="2000" dirty="0" smtClean="0"/>
              <a:t>Technická úroveň</a:t>
            </a:r>
          </a:p>
          <a:p>
            <a:r>
              <a:rPr lang="cs-CZ" sz="2000" dirty="0" smtClean="0"/>
              <a:t>Estetické nebo funkční vlastnosti</a:t>
            </a:r>
          </a:p>
          <a:p>
            <a:r>
              <a:rPr lang="cs-CZ" sz="2000" dirty="0" smtClean="0"/>
              <a:t>Uživatelská přístupnost</a:t>
            </a:r>
          </a:p>
          <a:p>
            <a:r>
              <a:rPr lang="cs-CZ" sz="2000" dirty="0" smtClean="0"/>
              <a:t>Sociální, environmentální nebo inovační aspekty</a:t>
            </a:r>
          </a:p>
          <a:p>
            <a:r>
              <a:rPr lang="cs-CZ" sz="2000" dirty="0" smtClean="0"/>
              <a:t>Organizace, kvalifikace nebo zkušenost osob, které se mají přímo podílet na plnění VZ, pokud má kvalita těchto osob významný dopad na úroveň plnění</a:t>
            </a:r>
          </a:p>
          <a:p>
            <a:r>
              <a:rPr lang="cs-CZ" sz="2000" dirty="0" smtClean="0"/>
              <a:t>Úroveň servisních služeb včetně technické pomoci</a:t>
            </a:r>
          </a:p>
          <a:p>
            <a:r>
              <a:rPr lang="cs-CZ" sz="2000" dirty="0" smtClean="0"/>
              <a:t>Podmínky a lhůta dodání či dokončení plnění</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3476631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E</a:t>
            </a:r>
            <a:r>
              <a:rPr lang="cs-CZ" sz="3200" dirty="0" smtClean="0"/>
              <a:t>konomická </a:t>
            </a:r>
            <a:r>
              <a:rPr lang="cs-CZ" sz="3200" dirty="0"/>
              <a:t>výhodnost</a:t>
            </a:r>
          </a:p>
        </p:txBody>
      </p:sp>
      <p:sp>
        <p:nvSpPr>
          <p:cNvPr id="3" name="Zástupný symbol pro obsah 2"/>
          <p:cNvSpPr>
            <a:spLocks noGrp="1"/>
          </p:cNvSpPr>
          <p:nvPr>
            <p:ph idx="1"/>
          </p:nvPr>
        </p:nvSpPr>
        <p:spPr/>
        <p:txBody>
          <a:bodyPr/>
          <a:lstStyle/>
          <a:p>
            <a:r>
              <a:rPr lang="cs-CZ" sz="2400" dirty="0" smtClean="0"/>
              <a:t>Zakázaná kritéria - § 116 ZZVZ:</a:t>
            </a:r>
          </a:p>
          <a:p>
            <a:pPr lvl="1"/>
            <a:r>
              <a:rPr lang="cs-CZ" sz="2200" dirty="0"/>
              <a:t>smluvní podmínky, jejichž účelem je utvrzení povinností dodavatele (výše smluvních pokut, bankovní záruky apod.),</a:t>
            </a:r>
          </a:p>
          <a:p>
            <a:pPr lvl="1"/>
            <a:r>
              <a:rPr lang="cs-CZ" sz="2200" dirty="0"/>
              <a:t>platební podmínky (délka splatnosti faktur apod.)</a:t>
            </a:r>
          </a:p>
          <a:p>
            <a:r>
              <a:rPr lang="cs-CZ" sz="2400" dirty="0" smtClean="0"/>
              <a:t>Byla dříve poměrně často používána, nemají vztah k předmětu plnění VZ</a:t>
            </a:r>
          </a:p>
          <a:p>
            <a:r>
              <a:rPr lang="cs-CZ" sz="2400" dirty="0" smtClean="0"/>
              <a:t>Lze stanovit pevnou cenu a hodnotit pouze kvalitu (použitelné zřejmě zejména u služeb) </a:t>
            </a:r>
            <a:endParaRPr lang="cs-CZ" sz="24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325117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Technická úroveň </a:t>
            </a:r>
            <a:r>
              <a:rPr lang="cs-CZ" dirty="0" smtClean="0"/>
              <a:t>plnění</a:t>
            </a:r>
            <a:endParaRPr lang="cs-CZ" dirty="0"/>
          </a:p>
        </p:txBody>
      </p:sp>
      <p:sp>
        <p:nvSpPr>
          <p:cNvPr id="5" name="Zástupný symbol pro obsah 4"/>
          <p:cNvSpPr>
            <a:spLocks noGrp="1"/>
          </p:cNvSpPr>
          <p:nvPr>
            <p:ph idx="1"/>
          </p:nvPr>
        </p:nvSpPr>
        <p:spPr/>
        <p:txBody>
          <a:bodyPr/>
          <a:lstStyle/>
          <a:p>
            <a:r>
              <a:rPr lang="cs-CZ" dirty="0" smtClean="0"/>
              <a:t>Disková úložiště </a:t>
            </a:r>
          </a:p>
          <a:p>
            <a:r>
              <a:rPr lang="cs-CZ" dirty="0" smtClean="0"/>
              <a:t>Hodnocena co </a:t>
            </a:r>
            <a:r>
              <a:rPr lang="cs-CZ" dirty="0"/>
              <a:t>nejvyšší kapacita za odpovídající </a:t>
            </a:r>
            <a:r>
              <a:rPr lang="cs-CZ" dirty="0" smtClean="0"/>
              <a:t>cenu</a:t>
            </a:r>
          </a:p>
          <a:p>
            <a:r>
              <a:rPr lang="cs-CZ" dirty="0"/>
              <a:t>Ekonomická výhodnost:</a:t>
            </a:r>
          </a:p>
          <a:p>
            <a:pPr lvl="1"/>
            <a:r>
              <a:rPr lang="cs-CZ" dirty="0"/>
              <a:t>Celková kapacita disků	90%</a:t>
            </a:r>
          </a:p>
          <a:p>
            <a:pPr lvl="1"/>
            <a:r>
              <a:rPr lang="cs-CZ" dirty="0"/>
              <a:t>Nabídková cena		10</a:t>
            </a:r>
            <a:r>
              <a:rPr lang="cs-CZ" dirty="0" smtClean="0"/>
              <a:t>%</a:t>
            </a:r>
          </a:p>
          <a:p>
            <a:r>
              <a:rPr lang="cs-CZ" dirty="0">
                <a:hlinkClick r:id="rId2"/>
              </a:rPr>
              <a:t>https://zakazky.muni.cz/contract_display_4797.html</a:t>
            </a:r>
            <a:r>
              <a:rPr lang="cs-CZ" dirty="0"/>
              <a:t> </a:t>
            </a:r>
            <a:r>
              <a:rPr lang="cs-CZ" dirty="0" smtClean="0"/>
              <a:t> </a:t>
            </a:r>
            <a:endParaRPr lang="cs-CZ" dirty="0"/>
          </a:p>
          <a:p>
            <a:pPr marL="72000" indent="0">
              <a:buNone/>
            </a:pPr>
            <a:endParaRPr lang="cs-CZ" dirty="0"/>
          </a:p>
          <a:p>
            <a:endParaRPr lang="cs-CZ" dirty="0"/>
          </a:p>
        </p:txBody>
      </p:sp>
    </p:spTree>
    <p:extLst>
      <p:ext uri="{BB962C8B-B14F-4D97-AF65-F5344CB8AC3E}">
        <p14:creationId xmlns:p14="http://schemas.microsoft.com/office/powerpoint/2010/main" val="3824101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Technická úroveň plnění</a:t>
            </a:r>
          </a:p>
        </p:txBody>
      </p:sp>
      <p:pic>
        <p:nvPicPr>
          <p:cNvPr id="6" name="Zástupný symbol pro obsah 5"/>
          <p:cNvPicPr>
            <a:picLocks noGrp="1" noChangeAspect="1"/>
          </p:cNvPicPr>
          <p:nvPr>
            <p:ph idx="1"/>
          </p:nvPr>
        </p:nvPicPr>
        <p:blipFill>
          <a:blip r:embed="rId2"/>
          <a:stretch>
            <a:fillRect/>
          </a:stretch>
        </p:blipFill>
        <p:spPr>
          <a:xfrm>
            <a:off x="1143000" y="1692275"/>
            <a:ext cx="9547834" cy="4140200"/>
          </a:xfrm>
          <a:prstGeom prst="rect">
            <a:avLst/>
          </a:prstGeom>
        </p:spPr>
      </p:pic>
    </p:spTree>
    <p:extLst>
      <p:ext uri="{BB962C8B-B14F-4D97-AF65-F5344CB8AC3E}">
        <p14:creationId xmlns:p14="http://schemas.microsoft.com/office/powerpoint/2010/main" val="1596805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„Objektivní“ </a:t>
            </a:r>
            <a:r>
              <a:rPr lang="cs-CZ" dirty="0" err="1" smtClean="0"/>
              <a:t>vs</a:t>
            </a:r>
            <a:r>
              <a:rPr lang="cs-CZ" dirty="0" smtClean="0"/>
              <a:t> </a:t>
            </a:r>
            <a:r>
              <a:rPr lang="cs-CZ" dirty="0" smtClean="0"/>
              <a:t>„subjektivní kritéria“ </a:t>
            </a:r>
            <a:endParaRPr lang="cs-CZ" dirty="0"/>
          </a:p>
        </p:txBody>
      </p:sp>
      <p:sp>
        <p:nvSpPr>
          <p:cNvPr id="3" name="Zástupný symbol pro obsah 2"/>
          <p:cNvSpPr>
            <a:spLocks noGrp="1"/>
          </p:cNvSpPr>
          <p:nvPr>
            <p:ph idx="1"/>
          </p:nvPr>
        </p:nvSpPr>
        <p:spPr/>
        <p:txBody>
          <a:bodyPr/>
          <a:lstStyle/>
          <a:p>
            <a:r>
              <a:rPr lang="cs-CZ" sz="2200" dirty="0"/>
              <a:t>ZZVZ výslovně nezmiňuje preferenci objektivních kritérií</a:t>
            </a:r>
          </a:p>
          <a:p>
            <a:r>
              <a:rPr lang="cs-CZ" sz="2200" dirty="0"/>
              <a:t>Směrnice o ZVZ – Preambule:</a:t>
            </a:r>
          </a:p>
          <a:p>
            <a:pPr marL="400050" lvl="1" indent="0">
              <a:buNone/>
            </a:pPr>
            <a:r>
              <a:rPr lang="cs-CZ" sz="1600" dirty="0"/>
              <a:t>(90) Veřejné zakázky by měly být zadávány na základě objektivních kritérií, která zajistí dodržení zásad transparentnosti, nediskriminace a rovného zacházení, a to s ohledem na zajištění objektivního srovnání relativní hodnoty nabídek s cílem určit v podmínkách skutečné hospodářské soutěže, která nabídka je ekonomicky nejvýhodnější.</a:t>
            </a:r>
          </a:p>
          <a:p>
            <a:pPr marL="400050" lvl="1" indent="0">
              <a:buNone/>
            </a:pPr>
            <a:r>
              <a:rPr lang="cs-CZ" sz="1600" dirty="0"/>
              <a:t>(92) Volbou kritérií pro zadání veřejné zakázky by zadavatel neměl získat neomezenou volnost a tato kritéria by měla zajišťovat možnost účinné a spravedlivé hospodářské soutěže a být doprovázena podmínkami, jež umožňují účinně ověřit informace, které uchazeči předložili.</a:t>
            </a:r>
          </a:p>
          <a:p>
            <a:r>
              <a:rPr lang="cs-CZ" sz="2200" dirty="0"/>
              <a:t>Subjektivní kritéria nejsou zakázána</a:t>
            </a:r>
          </a:p>
          <a:p>
            <a:r>
              <a:rPr lang="cs-CZ" sz="2200" dirty="0"/>
              <a:t>Subjektivní kritéria mohou být vhodná zejména při hodnocení služeb (marketingové služby, architektonické služby apod.)</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1847041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„Objektivní“ </a:t>
            </a:r>
            <a:r>
              <a:rPr lang="cs-CZ" dirty="0" err="1" smtClean="0"/>
              <a:t>vs</a:t>
            </a:r>
            <a:r>
              <a:rPr lang="cs-CZ" dirty="0" smtClean="0"/>
              <a:t> </a:t>
            </a:r>
            <a:r>
              <a:rPr lang="cs-CZ" dirty="0" smtClean="0"/>
              <a:t>„subjektivní kritéria“ </a:t>
            </a:r>
            <a:endParaRPr lang="cs-CZ" dirty="0"/>
          </a:p>
        </p:txBody>
      </p:sp>
      <p:sp>
        <p:nvSpPr>
          <p:cNvPr id="3" name="Zástupný symbol pro obsah 2"/>
          <p:cNvSpPr>
            <a:spLocks noGrp="1"/>
          </p:cNvSpPr>
          <p:nvPr>
            <p:ph idx="1"/>
          </p:nvPr>
        </p:nvSpPr>
        <p:spPr/>
        <p:txBody>
          <a:bodyPr/>
          <a:lstStyle/>
          <a:p>
            <a:r>
              <a:rPr lang="cs-CZ" sz="1800" b="1" dirty="0" smtClean="0"/>
              <a:t>ÚOHS </a:t>
            </a:r>
            <a:r>
              <a:rPr lang="cs-CZ" sz="1800" b="1" dirty="0"/>
              <a:t>S0336/2016 ze dne 11</a:t>
            </a:r>
            <a:r>
              <a:rPr lang="cs-CZ" sz="1800" b="1" dirty="0" smtClean="0"/>
              <a:t>. 7</a:t>
            </a:r>
            <a:r>
              <a:rPr lang="cs-CZ" sz="1800" b="1" dirty="0"/>
              <a:t>. 2016</a:t>
            </a:r>
          </a:p>
          <a:p>
            <a:r>
              <a:rPr lang="cs-CZ" sz="1800" dirty="0"/>
              <a:t>Informační kampaň na podporu regionálních potravin (reklamní a marketingové služby)</a:t>
            </a:r>
          </a:p>
          <a:p>
            <a:r>
              <a:rPr lang="cs-CZ" sz="1600" dirty="0"/>
              <a:t>Úřad </a:t>
            </a:r>
            <a:r>
              <a:rPr lang="cs-CZ" sz="1600" dirty="0" smtClean="0"/>
              <a:t>konstatuje</a:t>
            </a:r>
            <a:r>
              <a:rPr lang="cs-CZ" sz="1600" dirty="0"/>
              <a:t>, že klíčovou </a:t>
            </a:r>
            <a:r>
              <a:rPr lang="cs-CZ" sz="1600" dirty="0" smtClean="0"/>
              <a:t>fází </a:t>
            </a:r>
            <a:r>
              <a:rPr lang="cs-CZ" sz="1600" dirty="0"/>
              <a:t>pro přidělení konkrétní VZ představuje hodnocení nabídek. Zákon zadavateli umožňuje volbu mezi </a:t>
            </a:r>
            <a:r>
              <a:rPr lang="cs-CZ" sz="1600" dirty="0" smtClean="0"/>
              <a:t>nejnižší </a:t>
            </a:r>
            <a:r>
              <a:rPr lang="cs-CZ" sz="1600" dirty="0"/>
              <a:t>nabídkovou cenou, nebo ekonomickou výhodností </a:t>
            </a:r>
            <a:r>
              <a:rPr lang="cs-CZ" sz="1600" dirty="0" smtClean="0"/>
              <a:t>nabídky.</a:t>
            </a:r>
            <a:endParaRPr lang="cs-CZ" sz="1600" dirty="0"/>
          </a:p>
          <a:p>
            <a:r>
              <a:rPr lang="cs-CZ" sz="1600" dirty="0"/>
              <a:t>K</a:t>
            </a:r>
            <a:r>
              <a:rPr lang="cs-CZ" sz="1600" dirty="0" smtClean="0"/>
              <a:t>ritérium nejnižší </a:t>
            </a:r>
            <a:r>
              <a:rPr lang="cs-CZ" sz="1600" dirty="0"/>
              <a:t>nabídkové ceny znamená pro zadavatele znatelně jednodušší způsob pro přidělení VZ</a:t>
            </a:r>
          </a:p>
          <a:p>
            <a:r>
              <a:rPr lang="cs-CZ" sz="1600" dirty="0"/>
              <a:t>Jestliže se zadavatel rozhodne použít  kritérium v podobě ekonomické výhodnosti nabídky, vystavuje se nutně zvýšenému riziku možného porušení zákona</a:t>
            </a:r>
          </a:p>
          <a:p>
            <a:r>
              <a:rPr lang="cs-CZ" sz="1600" dirty="0"/>
              <a:t>Dané riziko tkví v tom, že oproti kritériu nejnižší nabídkové ceny, musí zadavatel u kritéria ekonomické výhodnosti nabídky, v souladu s ustanovením § 78 odst. 4 zákona, naformulovat určitá dílčí kritéria, jež se budou vztahovat k poptávanému předmětu plnění VZ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82650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a:xfrm>
            <a:off x="720000" y="1358537"/>
            <a:ext cx="10753200" cy="4473463"/>
          </a:xfrm>
        </p:spPr>
        <p:txBody>
          <a:bodyPr/>
          <a:lstStyle/>
          <a:p>
            <a:r>
              <a:rPr lang="cs-CZ" dirty="0" smtClean="0"/>
              <a:t>Kritéria </a:t>
            </a:r>
            <a:r>
              <a:rPr lang="cs-CZ" dirty="0" smtClean="0"/>
              <a:t>hodnocení nabídek a principy 3E</a:t>
            </a:r>
          </a:p>
          <a:p>
            <a:r>
              <a:rPr lang="cs-CZ" dirty="0" smtClean="0"/>
              <a:t>Nejnižší nabídková cena vs. ekonomická výhodnost</a:t>
            </a:r>
          </a:p>
          <a:p>
            <a:r>
              <a:rPr lang="cs-CZ" dirty="0" smtClean="0"/>
              <a:t>Objektivní vs. subjektivní hodnotící kritéria</a:t>
            </a:r>
          </a:p>
          <a:p>
            <a:r>
              <a:rPr lang="cs-CZ" dirty="0" smtClean="0"/>
              <a:t>Náklady životního cyklu</a:t>
            </a:r>
          </a:p>
          <a:p>
            <a:r>
              <a:rPr lang="cs-CZ" dirty="0" smtClean="0"/>
              <a:t>Ekologické a sociální aspekty zadávání VZ</a:t>
            </a:r>
          </a:p>
          <a:p>
            <a:r>
              <a:rPr lang="cs-CZ" dirty="0" smtClean="0"/>
              <a:t>Příklady </a:t>
            </a:r>
          </a:p>
          <a:p>
            <a:r>
              <a:rPr lang="cs-CZ" dirty="0"/>
              <a:t>Právní předpisy a zdroje </a:t>
            </a:r>
            <a:r>
              <a:rPr lang="cs-CZ" dirty="0" smtClean="0"/>
              <a:t>informací</a:t>
            </a:r>
            <a:endParaRPr lang="cs-CZ" dirty="0" smtClean="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1049889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62148" y="548640"/>
            <a:ext cx="10267405" cy="718457"/>
          </a:xfrm>
        </p:spPr>
        <p:txBody>
          <a:bodyPr/>
          <a:lstStyle/>
          <a:p>
            <a:r>
              <a:rPr lang="cs-CZ" dirty="0"/>
              <a:t>Objektivní vs. subjektivní kritéria </a:t>
            </a:r>
          </a:p>
        </p:txBody>
      </p:sp>
      <p:sp>
        <p:nvSpPr>
          <p:cNvPr id="3" name="Zástupný symbol pro obsah 2"/>
          <p:cNvSpPr>
            <a:spLocks noGrp="1"/>
          </p:cNvSpPr>
          <p:nvPr>
            <p:ph idx="1"/>
          </p:nvPr>
        </p:nvSpPr>
        <p:spPr>
          <a:xfrm>
            <a:off x="862149" y="1477964"/>
            <a:ext cx="10267405" cy="4779961"/>
          </a:xfrm>
        </p:spPr>
        <p:txBody>
          <a:bodyPr/>
          <a:lstStyle/>
          <a:p>
            <a:pPr lvl="0"/>
            <a:r>
              <a:rPr lang="cs-CZ" sz="1800" dirty="0" smtClean="0">
                <a:solidFill>
                  <a:srgbClr val="000000"/>
                </a:solidFill>
              </a:rPr>
              <a:t>ÚOHS </a:t>
            </a:r>
            <a:r>
              <a:rPr lang="cs-CZ" sz="1800" dirty="0">
                <a:solidFill>
                  <a:srgbClr val="000000"/>
                </a:solidFill>
              </a:rPr>
              <a:t>S0336/2016 ze dne 11</a:t>
            </a:r>
            <a:r>
              <a:rPr lang="cs-CZ" sz="1800" dirty="0" smtClean="0">
                <a:solidFill>
                  <a:srgbClr val="000000"/>
                </a:solidFill>
              </a:rPr>
              <a:t>. 7</a:t>
            </a:r>
            <a:r>
              <a:rPr lang="cs-CZ" sz="1800" dirty="0">
                <a:solidFill>
                  <a:srgbClr val="000000"/>
                </a:solidFill>
              </a:rPr>
              <a:t>. 2016</a:t>
            </a:r>
            <a:endParaRPr lang="cs-CZ" sz="1800" dirty="0"/>
          </a:p>
          <a:p>
            <a:r>
              <a:rPr lang="cs-CZ" sz="1400" dirty="0"/>
              <a:t>I když je z hlediska dodržení základních zásad preferováno hodnocení na základě objektivních kritérií, zákon umožňuje stanovit i dílčí kritéria, která nelze vyjádřit číselnou hodnotou, tedy </a:t>
            </a:r>
            <a:r>
              <a:rPr lang="cs-CZ" sz="1400" b="1" dirty="0"/>
              <a:t>tzv. subjektivní hodnotící kritéria</a:t>
            </a:r>
            <a:r>
              <a:rPr lang="cs-CZ" sz="1400" dirty="0"/>
              <a:t>, jako jsou např. funkční vlastnosti, minimalizace vlivu plnění na životní prostředí, zajištění technického řešení apod. (k subjektivním kritériím viz např. rozsudek KS  č. j. 62 Ca 77/2008-45 ze dne 4.11.2010 a rozsudek NSS č. j. 1 Afs 8/2011-112 ze dne 30.3.2011)</a:t>
            </a:r>
          </a:p>
          <a:p>
            <a:r>
              <a:rPr lang="cs-CZ" sz="1400" dirty="0"/>
              <a:t>V případě použití subjektivních kritérií jsou na zadavatele kladeny vyšší nároky na specifikaci takových kritérií v zadávací dokumentaci, tj. zadavatel musí v ZD blíže vymezit, co bude hodnoceno v rámci těchto dílčích kritérií, a to tak, aby každý uchazeč věděl, jaké údaje má ve své nabídce uvádět a v jakém případě bude jeho nabídka hodnocena lépe než ostatní nabídky </a:t>
            </a:r>
          </a:p>
          <a:p>
            <a:r>
              <a:rPr lang="cs-CZ" sz="1400" dirty="0"/>
              <a:t>Aby mohl být navazující proces hodnocení nabídek považován za transparentní, musí hodnocení podle dílčích kritérií reflektovat předem stanovené vymezení těchto kritérií. Hodnocení číselně nevyjádřených kritérií musí být dostatečně podrobně zdůvodněno a musí obsahovat údaje, proč je určitá nabídka hodnocena lépe než ostatní a na zadavatele jsou tudíž kladeny vyšší nároky při odůvodnění hodnocení. Hodnocení nabídek je klíčovým prvkem v procesu výběru nejvhodnější nabídky</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33433128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Objektivní“ </a:t>
            </a:r>
            <a:r>
              <a:rPr lang="cs-CZ" dirty="0" err="1" smtClean="0"/>
              <a:t>vs</a:t>
            </a:r>
            <a:r>
              <a:rPr lang="cs-CZ" dirty="0" smtClean="0"/>
              <a:t> </a:t>
            </a:r>
            <a:r>
              <a:rPr lang="cs-CZ" dirty="0"/>
              <a:t>„subjektivní kritéria“</a:t>
            </a:r>
          </a:p>
        </p:txBody>
      </p:sp>
      <p:sp>
        <p:nvSpPr>
          <p:cNvPr id="5" name="Zástupný symbol pro obsah 4"/>
          <p:cNvSpPr>
            <a:spLocks noGrp="1"/>
          </p:cNvSpPr>
          <p:nvPr>
            <p:ph idx="1"/>
          </p:nvPr>
        </p:nvSpPr>
        <p:spPr>
          <a:xfrm>
            <a:off x="720000" y="1521069"/>
            <a:ext cx="10753200" cy="4615961"/>
          </a:xfrm>
        </p:spPr>
        <p:txBody>
          <a:bodyPr/>
          <a:lstStyle/>
          <a:p>
            <a:r>
              <a:rPr lang="cs-CZ" sz="2000" b="1" dirty="0"/>
              <a:t>ÚOHS-S0308/2015 </a:t>
            </a:r>
            <a:r>
              <a:rPr lang="cs-CZ" sz="2000" b="1" dirty="0" smtClean="0"/>
              <a:t>ze dne 9. 3. 2017</a:t>
            </a:r>
          </a:p>
          <a:p>
            <a:r>
              <a:rPr lang="cs-CZ" sz="2000" dirty="0" smtClean="0"/>
              <a:t>Dodávka interiéru za 47 mil. Kč</a:t>
            </a:r>
            <a:endParaRPr lang="cs-CZ" sz="2000" dirty="0"/>
          </a:p>
          <a:p>
            <a:r>
              <a:rPr lang="cs-CZ" sz="2000" dirty="0" smtClean="0"/>
              <a:t>Hodnotící kritéria:</a:t>
            </a:r>
          </a:p>
          <a:p>
            <a:pPr lvl="1"/>
            <a:r>
              <a:rPr lang="cs-CZ" sz="1600" dirty="0" smtClean="0"/>
              <a:t>1</a:t>
            </a:r>
            <a:r>
              <a:rPr lang="cs-CZ" sz="1600" dirty="0"/>
              <a:t>. Výše celkové nabídkové ceny bez DPH </a:t>
            </a:r>
            <a:r>
              <a:rPr lang="cs-CZ" sz="1600" dirty="0" smtClean="0"/>
              <a:t>80 %</a:t>
            </a:r>
          </a:p>
          <a:p>
            <a:pPr lvl="1"/>
            <a:r>
              <a:rPr lang="cs-CZ" sz="1600" dirty="0" smtClean="0"/>
              <a:t>2. Vlastnosti předložených vzorků 20 %</a:t>
            </a:r>
          </a:p>
          <a:p>
            <a:r>
              <a:rPr lang="cs-CZ" sz="2000" dirty="0" smtClean="0"/>
              <a:t>Vlastnosti předložených vzorků:</a:t>
            </a:r>
          </a:p>
          <a:p>
            <a:pPr lvl="1"/>
            <a:r>
              <a:rPr lang="cs-CZ" sz="1600" dirty="0" smtClean="0"/>
              <a:t>a) Technická </a:t>
            </a:r>
            <a:r>
              <a:rPr lang="cs-CZ" sz="1600" dirty="0"/>
              <a:t>úroveň předložených vzorků </a:t>
            </a:r>
            <a:r>
              <a:rPr lang="cs-CZ" sz="1600" dirty="0" smtClean="0"/>
              <a:t>50 %</a:t>
            </a:r>
            <a:endParaRPr lang="cs-CZ" sz="1600" dirty="0"/>
          </a:p>
          <a:p>
            <a:pPr lvl="1"/>
            <a:r>
              <a:rPr lang="cs-CZ" sz="1600" dirty="0" smtClean="0"/>
              <a:t>b</a:t>
            </a:r>
            <a:r>
              <a:rPr lang="cs-CZ" sz="1600" dirty="0"/>
              <a:t>) </a:t>
            </a:r>
            <a:r>
              <a:rPr lang="cs-CZ" sz="1600" dirty="0" smtClean="0"/>
              <a:t>Estetická </a:t>
            </a:r>
            <a:r>
              <a:rPr lang="cs-CZ" sz="1600" dirty="0"/>
              <a:t>úroveň předložených </a:t>
            </a:r>
            <a:r>
              <a:rPr lang="cs-CZ" sz="1600" dirty="0" smtClean="0"/>
              <a:t>vzorků </a:t>
            </a:r>
            <a:r>
              <a:rPr lang="cs-CZ" sz="1600" dirty="0"/>
              <a:t>50 </a:t>
            </a:r>
            <a:r>
              <a:rPr lang="cs-CZ" sz="1600" dirty="0" smtClean="0"/>
              <a:t>%</a:t>
            </a:r>
            <a:endParaRPr lang="cs-CZ" sz="1600" dirty="0"/>
          </a:p>
          <a:p>
            <a:r>
              <a:rPr lang="cs-CZ" sz="2000" dirty="0" smtClean="0"/>
              <a:t>Sporné kritérium - </a:t>
            </a:r>
            <a:r>
              <a:rPr lang="cs-CZ" sz="2000" dirty="0"/>
              <a:t>Estetická úroveň předložených vzorků</a:t>
            </a:r>
          </a:p>
          <a:p>
            <a:r>
              <a:rPr lang="cs-CZ" sz="2000" dirty="0"/>
              <a:t>Vymezil zadavatel dostatečně, co znamená „estetika tvarování“?</a:t>
            </a:r>
          </a:p>
          <a:p>
            <a:r>
              <a:rPr lang="cs-CZ" sz="2000" dirty="0"/>
              <a:t>Odlišné názory na prvním a druhém stupni</a:t>
            </a:r>
          </a:p>
          <a:p>
            <a:r>
              <a:rPr lang="cs-CZ" sz="2000" dirty="0"/>
              <a:t>Jak podrobně popsat preference?</a:t>
            </a:r>
          </a:p>
          <a:p>
            <a:endParaRPr lang="cs-CZ" dirty="0"/>
          </a:p>
        </p:txBody>
      </p:sp>
    </p:spTree>
    <p:extLst>
      <p:ext uri="{BB962C8B-B14F-4D97-AF65-F5344CB8AC3E}">
        <p14:creationId xmlns:p14="http://schemas.microsoft.com/office/powerpoint/2010/main" val="2497386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„Objektivní“ </a:t>
            </a:r>
            <a:r>
              <a:rPr lang="cs-CZ" dirty="0" err="1"/>
              <a:t>vs</a:t>
            </a:r>
            <a:r>
              <a:rPr lang="cs-CZ" dirty="0"/>
              <a:t> „subjektivní kritéria“ </a:t>
            </a:r>
          </a:p>
        </p:txBody>
      </p:sp>
      <p:sp>
        <p:nvSpPr>
          <p:cNvPr id="5" name="Zástupný symbol pro obsah 4"/>
          <p:cNvSpPr>
            <a:spLocks noGrp="1"/>
          </p:cNvSpPr>
          <p:nvPr>
            <p:ph idx="1"/>
          </p:nvPr>
        </p:nvSpPr>
        <p:spPr/>
        <p:txBody>
          <a:bodyPr/>
          <a:lstStyle/>
          <a:p>
            <a:r>
              <a:rPr lang="cs-CZ" sz="1600" dirty="0"/>
              <a:t>„S ohledem na obsah ZD mám za to, že zadavatel svým postupem naplnil povinnosti stanovené mu zákonem a dále konkretizované např. v rozsudku NSS č. j. 2 </a:t>
            </a:r>
            <a:r>
              <a:rPr lang="cs-CZ" sz="1600" dirty="0" err="1"/>
              <a:t>Afs</a:t>
            </a:r>
            <a:r>
              <a:rPr lang="cs-CZ" sz="1600" dirty="0"/>
              <a:t> 86/2008-222 ze dne 25. 3. 2009</a:t>
            </a:r>
          </a:p>
          <a:p>
            <a:r>
              <a:rPr lang="cs-CZ" sz="1600" dirty="0"/>
              <a:t>Ze ZD lze dovodit jak konkrétně spolu budou nabídky ve zvoleném subkritériu soutěžit a současně mám za to, že jednotlivá dílčí kritéria byla specifikována dostatečně přesně a určitě tak, aby se uchazečům dostalo stejného materiálního obsahu informací o tom, co bude zadavatel hodnotit, jakým způsobem bude přidělovat jednotlivým nabídkám body a které konkrétní vlastnosti budou u jednotlivých nabídek hodnoceny lépe než u jiných nabídek.“ </a:t>
            </a:r>
          </a:p>
          <a:p>
            <a:r>
              <a:rPr lang="cs-CZ" sz="1600" dirty="0"/>
              <a:t>Pokud by zadavatel přistoupil k ještě větší konkretizaci, mohlo by být jeho jednání posouzeno nikoliv jako netransparentnost ale jako diskriminace uchazečů. Takový důsledek by ovšem pro zadavatele znamenal, že ať už by při nastavení hodnocení postupoval jakkoliv, vždy by bylo možné jeho jednání označit jako porušení zákona, což však zcela jistě není žádoucí</a:t>
            </a:r>
            <a:r>
              <a:rPr lang="cs-CZ" sz="1600" dirty="0" smtClean="0"/>
              <a:t>.“</a:t>
            </a:r>
            <a:endParaRPr lang="cs-CZ" sz="1600" dirty="0"/>
          </a:p>
        </p:txBody>
      </p:sp>
    </p:spTree>
    <p:extLst>
      <p:ext uri="{BB962C8B-B14F-4D97-AF65-F5344CB8AC3E}">
        <p14:creationId xmlns:p14="http://schemas.microsoft.com/office/powerpoint/2010/main" val="181419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Náklady životního cyklu</a:t>
            </a:r>
            <a:endParaRPr lang="cs-CZ" dirty="0"/>
          </a:p>
        </p:txBody>
      </p:sp>
      <p:sp>
        <p:nvSpPr>
          <p:cNvPr id="3" name="Zástupný symbol pro obsah 2"/>
          <p:cNvSpPr>
            <a:spLocks noGrp="1"/>
          </p:cNvSpPr>
          <p:nvPr>
            <p:ph idx="1"/>
          </p:nvPr>
        </p:nvSpPr>
        <p:spPr>
          <a:xfrm>
            <a:off x="720000" y="1692002"/>
            <a:ext cx="10753200" cy="4535998"/>
          </a:xfrm>
        </p:spPr>
        <p:txBody>
          <a:bodyPr/>
          <a:lstStyle/>
          <a:p>
            <a:r>
              <a:rPr lang="cs-CZ" sz="2200" b="1" dirty="0"/>
              <a:t>Směrnice o ZVZ - Preambule</a:t>
            </a:r>
            <a:r>
              <a:rPr lang="cs-CZ" sz="2200" dirty="0"/>
              <a:t>:</a:t>
            </a:r>
          </a:p>
          <a:p>
            <a:r>
              <a:rPr lang="cs-CZ" sz="1800" dirty="0"/>
              <a:t>Pojem nákladů životního cyklu zahrnuje všechny náklady během životního cyklu stavebních prací, dodávek či služeb</a:t>
            </a:r>
          </a:p>
          <a:p>
            <a:r>
              <a:rPr lang="cs-CZ" sz="1800" dirty="0"/>
              <a:t>To znamená interní náklady, jako například náklady na výzkum, jenž má být proveden, na vývoj, výrobu, přepravu, použití, údržbu a likvidaci na konci doby životnosti, ale může to zahrnovat i náklady plynoucí z environmentálních externalit, jako je znečištění způsobené těžbou surovin použitých v daném výrobku nebo výrobkem samotným nebo jeho výrobou, mohou-li být vyjádřeny v penězích a monitorovány </a:t>
            </a:r>
          </a:p>
          <a:p>
            <a:r>
              <a:rPr lang="cs-CZ" sz="1800" dirty="0"/>
              <a:t>Metody využívané zadavateli pro posouzení nákladů plynoucích z environmentálních externalit by měly být předem stanoveny objektivním a nediskriminačním způsobem a být přístupné všem zúčastněným stranám</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40161498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1" y="935039"/>
            <a:ext cx="9836536" cy="501875"/>
          </a:xfrm>
        </p:spPr>
        <p:txBody>
          <a:bodyPr/>
          <a:lstStyle/>
          <a:p>
            <a:r>
              <a:rPr lang="cs-CZ" sz="3600" dirty="0"/>
              <a:t>Náklady životního cyklu stavby </a:t>
            </a:r>
            <a:r>
              <a:rPr lang="cs-CZ" sz="1400" dirty="0"/>
              <a:t/>
            </a:r>
            <a:br>
              <a:rPr lang="cs-CZ" sz="1400" dirty="0"/>
            </a:br>
            <a:r>
              <a:rPr lang="cs-CZ" sz="1400" b="0" dirty="0">
                <a:hlinkClick r:id="rId2"/>
              </a:rPr>
              <a:t>http://www.tzbportal.sk/stavebnictvo/naklady-zivotniho-cyklu-betonovych-staveb.html</a:t>
            </a:r>
            <a:endParaRPr lang="cs-CZ" sz="1400" b="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pic>
        <p:nvPicPr>
          <p:cNvPr id="1027" name="Picture 3" descr="C:\Users\Hadas\Desktop\4_naklady_zcs.jpg"/>
          <p:cNvPicPr preferRelativeResize="0">
            <a:picLocks noGrp="1" noChangeArrowheads="1"/>
          </p:cNvPicPr>
          <p:nvPr>
            <p:ph idx="1"/>
          </p:nvPr>
        </p:nvPicPr>
        <p:blipFill rotWithShape="1">
          <a:blip r:embed="rId3">
            <a:extLst>
              <a:ext uri="{28A0092B-C50C-407E-A947-70E740481C1C}">
                <a14:useLocalDpi xmlns:a14="http://schemas.microsoft.com/office/drawing/2010/main" val="0"/>
              </a:ext>
            </a:extLst>
          </a:blip>
          <a:srcRect l="-4268" t="-4470" r="-11225" b="-3526"/>
          <a:stretch/>
        </p:blipFill>
        <p:spPr bwMode="auto">
          <a:xfrm>
            <a:off x="4419601" y="2047875"/>
            <a:ext cx="4048125" cy="385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0928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Náklady životního cyklu</a:t>
            </a:r>
            <a:endParaRPr lang="cs-CZ" dirty="0"/>
          </a:p>
        </p:txBody>
      </p:sp>
      <p:sp>
        <p:nvSpPr>
          <p:cNvPr id="3" name="Zástupný symbol pro obsah 2"/>
          <p:cNvSpPr>
            <a:spLocks noGrp="1"/>
          </p:cNvSpPr>
          <p:nvPr>
            <p:ph idx="1"/>
          </p:nvPr>
        </p:nvSpPr>
        <p:spPr/>
        <p:txBody>
          <a:bodyPr/>
          <a:lstStyle/>
          <a:p>
            <a:r>
              <a:rPr lang="cs-CZ" sz="2600" b="1" dirty="0"/>
              <a:t>Náklady životního cyklu - § 117 ZZVZ</a:t>
            </a:r>
          </a:p>
          <a:p>
            <a:r>
              <a:rPr lang="cs-CZ" sz="2600" dirty="0"/>
              <a:t>Musí zahrnovat nabídkovou cenu</a:t>
            </a:r>
          </a:p>
          <a:p>
            <a:r>
              <a:rPr lang="cs-CZ" sz="2600" dirty="0"/>
              <a:t>Mohou zahrnovat:</a:t>
            </a:r>
          </a:p>
          <a:p>
            <a:pPr lvl="1"/>
            <a:r>
              <a:rPr lang="cs-CZ" dirty="0"/>
              <a:t>o</a:t>
            </a:r>
            <a:r>
              <a:rPr lang="cs-CZ" dirty="0" smtClean="0"/>
              <a:t>statní pořizovací náklady,</a:t>
            </a:r>
          </a:p>
          <a:p>
            <a:pPr lvl="1"/>
            <a:r>
              <a:rPr lang="cs-CZ" dirty="0"/>
              <a:t>n</a:t>
            </a:r>
            <a:r>
              <a:rPr lang="cs-CZ" dirty="0" smtClean="0"/>
              <a:t>áklady související s užíváním předmětu VZ,</a:t>
            </a:r>
          </a:p>
          <a:p>
            <a:pPr lvl="1"/>
            <a:r>
              <a:rPr lang="cs-CZ" dirty="0"/>
              <a:t>n</a:t>
            </a:r>
            <a:r>
              <a:rPr lang="cs-CZ" dirty="0" smtClean="0"/>
              <a:t>áklady na údržbu,</a:t>
            </a:r>
          </a:p>
          <a:p>
            <a:pPr lvl="1"/>
            <a:r>
              <a:rPr lang="cs-CZ" dirty="0"/>
              <a:t>n</a:t>
            </a:r>
            <a:r>
              <a:rPr lang="cs-CZ" dirty="0" smtClean="0"/>
              <a:t>áklady spojené s koncem životnosti, nebo</a:t>
            </a:r>
          </a:p>
          <a:p>
            <a:pPr lvl="1"/>
            <a:r>
              <a:rPr lang="cs-CZ" dirty="0"/>
              <a:t>n</a:t>
            </a:r>
            <a:r>
              <a:rPr lang="cs-CZ" dirty="0" smtClean="0"/>
              <a:t>áklady způsobené dopady na životní prostředí (externality) jako emise znečisťujících látek, apod.</a:t>
            </a:r>
          </a:p>
          <a:p>
            <a:pPr lvl="1"/>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41301763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Náklady životního cyklu</a:t>
            </a:r>
            <a:endParaRPr lang="cs-CZ" dirty="0"/>
          </a:p>
        </p:txBody>
      </p:sp>
      <p:sp>
        <p:nvSpPr>
          <p:cNvPr id="3" name="Zástupný symbol pro obsah 2"/>
          <p:cNvSpPr>
            <a:spLocks noGrp="1"/>
          </p:cNvSpPr>
          <p:nvPr>
            <p:ph idx="1"/>
          </p:nvPr>
        </p:nvSpPr>
        <p:spPr>
          <a:xfrm>
            <a:off x="720000" y="1567543"/>
            <a:ext cx="10753200" cy="4660457"/>
          </a:xfrm>
        </p:spPr>
        <p:txBody>
          <a:bodyPr/>
          <a:lstStyle/>
          <a:p>
            <a:r>
              <a:rPr lang="cs-CZ" sz="2400" dirty="0" smtClean="0"/>
              <a:t>Zadavatel musí uvést jaké údaje bude hodnotit a jakou metodu použije</a:t>
            </a:r>
          </a:p>
          <a:p>
            <a:r>
              <a:rPr lang="cs-CZ" sz="2400" dirty="0" smtClean="0"/>
              <a:t>Metoda musí být objektivně ověřitelná, nediskriminační, přístupná všem dodavatelům a poskytování údajů dle této metody nesmí dodavatele nepřiměřeně zatěžovat</a:t>
            </a:r>
          </a:p>
          <a:p>
            <a:r>
              <a:rPr lang="cs-CZ" sz="2400" dirty="0" smtClean="0"/>
              <a:t>Metody stanovení nákladů životního cyklu může stanovit vláda nařízením – pak je taková metoda povinná</a:t>
            </a:r>
          </a:p>
          <a:p>
            <a:r>
              <a:rPr lang="cs-CZ" sz="2400" dirty="0" smtClean="0"/>
              <a:t>Příklad - nařízení </a:t>
            </a:r>
            <a:r>
              <a:rPr lang="cs-CZ" sz="2400" dirty="0"/>
              <a:t>vlády č. 173/2016 Sb., o stanovení závazných zadávacích podmínek pro veřejné zakázky na pořízení silničních vozidel</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2764548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Ekologické a sociální aspekty zadávání VZ</a:t>
            </a:r>
          </a:p>
        </p:txBody>
      </p:sp>
      <p:sp>
        <p:nvSpPr>
          <p:cNvPr id="3" name="Zástupný symbol pro obsah 2"/>
          <p:cNvSpPr>
            <a:spLocks noGrp="1"/>
          </p:cNvSpPr>
          <p:nvPr>
            <p:ph idx="1"/>
          </p:nvPr>
        </p:nvSpPr>
        <p:spPr>
          <a:xfrm>
            <a:off x="720000" y="1541417"/>
            <a:ext cx="10753200" cy="4454434"/>
          </a:xfrm>
        </p:spPr>
        <p:txBody>
          <a:bodyPr/>
          <a:lstStyle/>
          <a:p>
            <a:r>
              <a:rPr lang="cs-CZ" b="1" dirty="0" smtClean="0"/>
              <a:t>Témata odpovědného veřejného zadávání</a:t>
            </a:r>
          </a:p>
          <a:p>
            <a:r>
              <a:rPr lang="cs-CZ" dirty="0" smtClean="0"/>
              <a:t>Podpora zaměstnanosti osob znevýhodněných na trhu práce</a:t>
            </a:r>
          </a:p>
          <a:p>
            <a:r>
              <a:rPr lang="cs-CZ" dirty="0" smtClean="0"/>
              <a:t>Podpora důstojných pracovních podmínek</a:t>
            </a:r>
          </a:p>
          <a:p>
            <a:r>
              <a:rPr lang="cs-CZ" dirty="0" smtClean="0"/>
              <a:t>Podpora účasti malých a středních podniků v zadávacích řízeních</a:t>
            </a:r>
          </a:p>
          <a:p>
            <a:r>
              <a:rPr lang="cs-CZ" dirty="0" smtClean="0"/>
              <a:t>Ekologicky šetrná řešení</a:t>
            </a:r>
          </a:p>
          <a:p>
            <a:r>
              <a:rPr lang="cs-CZ" dirty="0" smtClean="0"/>
              <a:t>Podpora vzdělávání, praxe a rekvalifikace</a:t>
            </a:r>
          </a:p>
          <a:p>
            <a:r>
              <a:rPr lang="cs-CZ" dirty="0" smtClean="0"/>
              <a:t>Etické nakupování</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3557415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Ekologické a sociální aspekty zadávání VZ</a:t>
            </a:r>
            <a:endParaRPr lang="cs-CZ" dirty="0"/>
          </a:p>
        </p:txBody>
      </p:sp>
      <p:sp>
        <p:nvSpPr>
          <p:cNvPr id="3" name="Zástupný symbol pro obsah 2"/>
          <p:cNvSpPr>
            <a:spLocks noGrp="1"/>
          </p:cNvSpPr>
          <p:nvPr>
            <p:ph idx="1"/>
          </p:nvPr>
        </p:nvSpPr>
        <p:spPr>
          <a:xfrm>
            <a:off x="720000" y="1692001"/>
            <a:ext cx="10753200" cy="4395289"/>
          </a:xfrm>
        </p:spPr>
        <p:txBody>
          <a:bodyPr/>
          <a:lstStyle/>
          <a:p>
            <a:r>
              <a:rPr lang="cs-CZ" sz="2400" dirty="0"/>
              <a:t>Odpovědné veřejné zadávání – definice dle MPSV:</a:t>
            </a:r>
          </a:p>
          <a:p>
            <a:r>
              <a:rPr lang="cs-CZ" sz="2400" dirty="0"/>
              <a:t>Proces, při kterém organizace nakupuje produkty a služby způsobem, kdy získává maximální hodnotu za peníze z hlediska vytváření prospěchu pro společnost a ekonomiku a při minimálních škodách na životním prostředí.</a:t>
            </a:r>
          </a:p>
          <a:p>
            <a:r>
              <a:rPr lang="cs-CZ" sz="2400" dirty="0"/>
              <a:t>Lze zohlednit v zadávacích podmínkách dle ZZVZ:</a:t>
            </a:r>
          </a:p>
          <a:p>
            <a:pPr lvl="1"/>
            <a:r>
              <a:rPr lang="cs-CZ" dirty="0"/>
              <a:t>Technické podmínky - § 89 a násl. ZZVZ, § 94 ZZVZ</a:t>
            </a:r>
          </a:p>
          <a:p>
            <a:pPr lvl="1"/>
            <a:r>
              <a:rPr lang="cs-CZ" dirty="0"/>
              <a:t>Zvláštní podmínky plnění - § 37 odst. 1 písm. d) ZZVZ</a:t>
            </a:r>
          </a:p>
          <a:p>
            <a:pPr lvl="1"/>
            <a:r>
              <a:rPr lang="cs-CZ" dirty="0"/>
              <a:t>Vyhrazené VZ - § 38 ZZVZ</a:t>
            </a:r>
          </a:p>
          <a:p>
            <a:pPr lvl="1"/>
            <a:r>
              <a:rPr lang="cs-CZ" dirty="0"/>
              <a:t>Kvalifikace - § 79 odst. 2 písm. e) a h) ZZVZ</a:t>
            </a:r>
          </a:p>
          <a:p>
            <a:pPr lvl="1"/>
            <a:r>
              <a:rPr lang="cs-CZ" dirty="0"/>
              <a:t>Hodnocení - § 116, 117 ZZVZ</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16162432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574767"/>
            <a:ext cx="10450491" cy="705394"/>
          </a:xfrm>
        </p:spPr>
        <p:txBody>
          <a:bodyPr/>
          <a:lstStyle/>
          <a:p>
            <a:r>
              <a:rPr lang="cs-CZ" dirty="0" smtClean="0">
                <a:solidFill>
                  <a:srgbClr val="002060"/>
                </a:solidFill>
              </a:rPr>
              <a:t> </a:t>
            </a:r>
            <a:r>
              <a:rPr lang="cs-CZ" sz="3600" dirty="0" smtClean="0">
                <a:solidFill>
                  <a:srgbClr val="0000DC"/>
                </a:solidFill>
              </a:rPr>
              <a:t>Příklad - Hodnocení kvality </a:t>
            </a:r>
            <a:r>
              <a:rPr lang="cs-CZ" sz="3600" dirty="0">
                <a:solidFill>
                  <a:srgbClr val="0000DC"/>
                </a:solidFill>
              </a:rPr>
              <a:t>realizačního týmu</a:t>
            </a:r>
          </a:p>
        </p:txBody>
      </p:sp>
      <p:sp>
        <p:nvSpPr>
          <p:cNvPr id="3" name="Zástupný symbol pro obsah 2"/>
          <p:cNvSpPr>
            <a:spLocks noGrp="1"/>
          </p:cNvSpPr>
          <p:nvPr>
            <p:ph idx="1"/>
          </p:nvPr>
        </p:nvSpPr>
        <p:spPr>
          <a:xfrm>
            <a:off x="862150" y="1404529"/>
            <a:ext cx="10110650" cy="4656637"/>
          </a:xfrm>
        </p:spPr>
        <p:txBody>
          <a:bodyPr/>
          <a:lstStyle/>
          <a:p>
            <a:r>
              <a:rPr lang="cs-CZ" sz="2400" dirty="0"/>
              <a:t>Výběr generálního projektanta stavby pro MU</a:t>
            </a:r>
          </a:p>
          <a:p>
            <a:r>
              <a:rPr lang="cs-CZ" sz="2400" dirty="0"/>
              <a:t>Podané nabídky budou hodnoceny podle základního hodnotícího kritéria ekonomické výhodnosti nabídky:</a:t>
            </a:r>
          </a:p>
          <a:p>
            <a:pPr lvl="1"/>
            <a:r>
              <a:rPr lang="cs-CZ" dirty="0"/>
              <a:t>Dílčí hodnotící kritérium				Váha kritéria</a:t>
            </a:r>
          </a:p>
          <a:p>
            <a:pPr lvl="1"/>
            <a:r>
              <a:rPr lang="cs-CZ" dirty="0"/>
              <a:t>Nabídková cena					70 %</a:t>
            </a:r>
          </a:p>
          <a:p>
            <a:pPr lvl="1"/>
            <a:r>
              <a:rPr lang="cs-CZ" dirty="0"/>
              <a:t>Zkušenosti osob zapojených do realizace VZ	30 %</a:t>
            </a:r>
          </a:p>
          <a:p>
            <a:r>
              <a:rPr lang="cs-CZ" sz="2400" dirty="0"/>
              <a:t>Způsob hodnocení nabídek obecně</a:t>
            </a:r>
          </a:p>
          <a:p>
            <a:pPr lvl="1"/>
            <a:r>
              <a:rPr lang="cs-CZ" dirty="0"/>
              <a:t>Pro hodnocení nabídek použije komise bodovací stupnici od 0 do 100 bodů. </a:t>
            </a:r>
          </a:p>
          <a:p>
            <a:pPr lvl="1"/>
            <a:r>
              <a:rPr lang="cs-CZ" dirty="0"/>
              <a:t>Nejvýhodnější nabídkou je ta, která získá nejvyšší celkový počet bodů, tj. součet bodových ohodnocení získaných v dílčích hodnotících kritériích vynásobených vahou příslušného dílčího hodnotícího kritéria</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1475090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00DC"/>
                </a:solidFill>
              </a:rPr>
              <a:t>Kritéria hodnocení nabídek a principy 3E</a:t>
            </a:r>
          </a:p>
        </p:txBody>
      </p:sp>
      <p:sp>
        <p:nvSpPr>
          <p:cNvPr id="3" name="Zástupný symbol pro obsah 2"/>
          <p:cNvSpPr>
            <a:spLocks noGrp="1"/>
          </p:cNvSpPr>
          <p:nvPr>
            <p:ph idx="1"/>
          </p:nvPr>
        </p:nvSpPr>
        <p:spPr>
          <a:xfrm>
            <a:off x="720000" y="1489166"/>
            <a:ext cx="10753200" cy="4342834"/>
          </a:xfrm>
        </p:spPr>
        <p:txBody>
          <a:bodyPr/>
          <a:lstStyle/>
          <a:p>
            <a:r>
              <a:rPr lang="cs-CZ" sz="2400" dirty="0"/>
              <a:t>Hodnotící kritéria je </a:t>
            </a:r>
            <a:r>
              <a:rPr lang="cs-CZ" sz="2400" dirty="0" smtClean="0"/>
              <a:t>vždy nutno volit </a:t>
            </a:r>
            <a:r>
              <a:rPr lang="cs-CZ" sz="2400" dirty="0"/>
              <a:t>s ohledem na cíle a </a:t>
            </a:r>
            <a:r>
              <a:rPr lang="cs-CZ" sz="2400" dirty="0" smtClean="0"/>
              <a:t>předmět VZ</a:t>
            </a:r>
            <a:endParaRPr lang="cs-CZ" sz="2400" dirty="0"/>
          </a:p>
          <a:p>
            <a:r>
              <a:rPr lang="cs-CZ" sz="2400" dirty="0"/>
              <a:t>Stanovení vhodných hodnotících kritérií je stěžejní pro dosažení co nejlepší hodnoty za peníze (value for money)</a:t>
            </a:r>
          </a:p>
          <a:p>
            <a:r>
              <a:rPr lang="cs-CZ" sz="2400" dirty="0"/>
              <a:t>Principy 3E – (</a:t>
            </a:r>
            <a:r>
              <a:rPr lang="cs-CZ" sz="2400" dirty="0" err="1"/>
              <a:t>Economy</a:t>
            </a:r>
            <a:r>
              <a:rPr lang="cs-CZ" sz="2400" dirty="0"/>
              <a:t>, </a:t>
            </a:r>
            <a:r>
              <a:rPr lang="cs-CZ" sz="2400" dirty="0" err="1"/>
              <a:t>Effectiveness</a:t>
            </a:r>
            <a:r>
              <a:rPr lang="cs-CZ" sz="2400" dirty="0"/>
              <a:t>, </a:t>
            </a:r>
            <a:r>
              <a:rPr lang="cs-CZ" sz="2400" dirty="0" err="1"/>
              <a:t>Efficiency</a:t>
            </a:r>
            <a:r>
              <a:rPr lang="cs-CZ" sz="2400" dirty="0"/>
              <a:t>)</a:t>
            </a:r>
          </a:p>
          <a:p>
            <a:r>
              <a:rPr lang="cs-CZ" sz="2400" dirty="0"/>
              <a:t>ZZVZ principy 3E výslovně </a:t>
            </a:r>
            <a:r>
              <a:rPr lang="cs-CZ" sz="2400" dirty="0" smtClean="0"/>
              <a:t>nezmiňuje</a:t>
            </a:r>
            <a:endParaRPr lang="cs-CZ" sz="2400" dirty="0"/>
          </a:p>
          <a:p>
            <a:r>
              <a:rPr lang="cs-CZ" sz="2400" dirty="0"/>
              <a:t>ZZVZ upravuje </a:t>
            </a:r>
            <a:r>
              <a:rPr lang="cs-CZ" sz="2400" dirty="0" smtClean="0"/>
              <a:t>procesní </a:t>
            </a:r>
            <a:r>
              <a:rPr lang="cs-CZ" sz="2400" dirty="0"/>
              <a:t>stránku vynakládání veřejných prostředků</a:t>
            </a:r>
          </a:p>
          <a:p>
            <a:r>
              <a:rPr lang="cs-CZ" sz="2400" dirty="0"/>
              <a:t>Principy 3E definuje </a:t>
            </a:r>
            <a:r>
              <a:rPr lang="cs-CZ" sz="2400" dirty="0" smtClean="0"/>
              <a:t>ZOFK</a:t>
            </a:r>
            <a:endParaRPr lang="cs-CZ" sz="24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27609495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1" y="885842"/>
            <a:ext cx="10620308" cy="647700"/>
          </a:xfrm>
        </p:spPr>
        <p:txBody>
          <a:bodyPr/>
          <a:lstStyle/>
          <a:p>
            <a:r>
              <a:rPr lang="cs-CZ" sz="3200" dirty="0">
                <a:solidFill>
                  <a:srgbClr val="0000DC"/>
                </a:solidFill>
              </a:rPr>
              <a:t>Příklad - Hodnocení kvality realizačního týmu</a:t>
            </a:r>
          </a:p>
        </p:txBody>
      </p:sp>
      <p:sp>
        <p:nvSpPr>
          <p:cNvPr id="3" name="Zástupný symbol pro obsah 2"/>
          <p:cNvSpPr>
            <a:spLocks noGrp="1"/>
          </p:cNvSpPr>
          <p:nvPr>
            <p:ph idx="1"/>
          </p:nvPr>
        </p:nvSpPr>
        <p:spPr>
          <a:xfrm>
            <a:off x="666000" y="1533542"/>
            <a:ext cx="10724811" cy="4716338"/>
          </a:xfrm>
        </p:spPr>
        <p:txBody>
          <a:bodyPr/>
          <a:lstStyle/>
          <a:p>
            <a:r>
              <a:rPr lang="cs-CZ" sz="2200" dirty="0"/>
              <a:t>Způsob hodnocení nabídek dle kritéria </a:t>
            </a:r>
            <a:r>
              <a:rPr lang="cs-CZ" sz="2200" b="1" dirty="0"/>
              <a:t>Nabídková cena</a:t>
            </a:r>
          </a:p>
          <a:p>
            <a:r>
              <a:rPr lang="cs-CZ" sz="2200" dirty="0"/>
              <a:t>Bude hodnocena nabídková cena: Počet bodů = (nabídka s nejnižší cenou / hodnocená nabídka) x 100</a:t>
            </a:r>
          </a:p>
          <a:p>
            <a:r>
              <a:rPr lang="cs-CZ" sz="2200" dirty="0"/>
              <a:t>Způsob hodnocení nabídek dle kritéria</a:t>
            </a:r>
            <a:r>
              <a:rPr lang="cs-CZ" sz="2200" b="1" dirty="0"/>
              <a:t> Zkušenosti osob zapojených do </a:t>
            </a:r>
            <a:r>
              <a:rPr lang="cs-CZ" sz="2200" b="1" dirty="0" smtClean="0"/>
              <a:t>realizace</a:t>
            </a:r>
            <a:endParaRPr lang="cs-CZ" sz="2200" dirty="0"/>
          </a:p>
          <a:p>
            <a:r>
              <a:rPr lang="cs-CZ" sz="2200" u="sng" dirty="0"/>
              <a:t>Zkušenosti hlavního projektanta</a:t>
            </a:r>
          </a:p>
          <a:p>
            <a:pPr lvl="1"/>
            <a:r>
              <a:rPr lang="cs-CZ" sz="1800" dirty="0"/>
              <a:t>Komise přidělí uchazeči 12 bodů za druhou a každou další zkušenost člena jeho realizačního týmu označeného jako hlavní projektant s výkonem funkce hlavního projektanta, zástupce hlavního projektanta či jiné obsahově totožné funkce v posledních 10 letech při projektové činnosti ve vztahu ke stavbě, kde hodnota stavebních prací byla předpokládána ve výši alespoň 150.000.000,- Kč bez DPH</a:t>
            </a:r>
          </a:p>
          <a:p>
            <a:pPr lvl="1"/>
            <a:r>
              <a:rPr lang="cs-CZ" sz="1800" dirty="0"/>
              <a:t>Uchazeč může dosáhnout max. 60 bodů (před vynásobením vahou dílčího hodnotícího kritéria)</a:t>
            </a:r>
          </a:p>
          <a:p>
            <a:endParaRPr lang="cs-CZ" sz="14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42075360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1" y="653143"/>
            <a:ext cx="10659496" cy="705394"/>
          </a:xfrm>
        </p:spPr>
        <p:txBody>
          <a:bodyPr/>
          <a:lstStyle/>
          <a:p>
            <a:r>
              <a:rPr lang="cs-CZ" sz="3600" dirty="0">
                <a:solidFill>
                  <a:srgbClr val="0000DC"/>
                </a:solidFill>
              </a:rPr>
              <a:t>Příklad - Hodnocení kvality realizačního týmu</a:t>
            </a:r>
          </a:p>
        </p:txBody>
      </p:sp>
      <p:sp>
        <p:nvSpPr>
          <p:cNvPr id="3" name="Zástupný symbol pro obsah 2"/>
          <p:cNvSpPr>
            <a:spLocks noGrp="1"/>
          </p:cNvSpPr>
          <p:nvPr>
            <p:ph idx="1"/>
          </p:nvPr>
        </p:nvSpPr>
        <p:spPr>
          <a:xfrm>
            <a:off x="666000" y="1737360"/>
            <a:ext cx="10659497" cy="4441498"/>
          </a:xfrm>
        </p:spPr>
        <p:txBody>
          <a:bodyPr/>
          <a:lstStyle/>
          <a:p>
            <a:pPr lvl="0"/>
            <a:r>
              <a:rPr lang="cs-CZ" sz="2000" u="sng" dirty="0"/>
              <a:t>Zkušenosti zástupce hlavního projektanta</a:t>
            </a:r>
          </a:p>
          <a:p>
            <a:pPr lvl="1"/>
            <a:r>
              <a:rPr lang="cs-CZ" sz="1800" dirty="0"/>
              <a:t>Komise přidělí uchazeči 8 bodů za druhou a každou další zkušenost člena jeho realizačního týmu označeného jako zástupce hlavního projektanta s výkonem funkce hlavního projektanta, zástupce hlavního projektanta či jiné obsahově totožné funkce v posledních 10 letech při projektové činnosti ve vztahu ke stavbě, kde hodnota stavebních prací byla předpokládána ve výši alespoň 150.000.000,- Kč bez DPH. </a:t>
            </a:r>
          </a:p>
          <a:p>
            <a:pPr lvl="1"/>
            <a:r>
              <a:rPr lang="cs-CZ" sz="1800" dirty="0"/>
              <a:t>Uchazeč může dosáhnout max. 40 bodů (před vynásobením vahou dílčího hodnotícího kritéria).</a:t>
            </a:r>
          </a:p>
          <a:p>
            <a:pPr lvl="0"/>
            <a:r>
              <a:rPr lang="cs-CZ" sz="2000" dirty="0"/>
              <a:t>Požadavek zadavatele na prokázání zkušenosti příslušného člena realizačního týmu „v posledních 10 letech“ je splněn tehdy, pokud činnost člena realizačního týmu zakládající příslušnou zkušenost byla ukončena řádně a včas v předcházejících 10 letech počítaných ode dne konce lhůty pro podání nabídek.</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17097577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692331"/>
            <a:ext cx="10672560" cy="725801"/>
          </a:xfrm>
        </p:spPr>
        <p:txBody>
          <a:bodyPr/>
          <a:lstStyle/>
          <a:p>
            <a:r>
              <a:rPr lang="cs-CZ" sz="3600" dirty="0">
                <a:solidFill>
                  <a:srgbClr val="0000DC"/>
                </a:solidFill>
              </a:rPr>
              <a:t>Příklad - Hodnocení kvality realizačního týmu</a:t>
            </a:r>
          </a:p>
        </p:txBody>
      </p:sp>
      <p:sp>
        <p:nvSpPr>
          <p:cNvPr id="3" name="Zástupný symbol pro obsah 2"/>
          <p:cNvSpPr>
            <a:spLocks noGrp="1"/>
          </p:cNvSpPr>
          <p:nvPr>
            <p:ph idx="1"/>
          </p:nvPr>
        </p:nvSpPr>
        <p:spPr>
          <a:xfrm>
            <a:off x="666000" y="1724297"/>
            <a:ext cx="10672559" cy="4258492"/>
          </a:xfrm>
        </p:spPr>
        <p:txBody>
          <a:bodyPr/>
          <a:lstStyle/>
          <a:p>
            <a:r>
              <a:rPr lang="cs-CZ" sz="2400" dirty="0" smtClean="0"/>
              <a:t>Podáno 11 nabídek</a:t>
            </a:r>
          </a:p>
          <a:p>
            <a:r>
              <a:rPr lang="cs-CZ" sz="2400" dirty="0" smtClean="0"/>
              <a:t>Nejnižší cena 6,2 mil. Kč / nejvyšší 13,45 mil. Kč</a:t>
            </a:r>
          </a:p>
          <a:p>
            <a:r>
              <a:rPr lang="cs-CZ" sz="2400" dirty="0" smtClean="0"/>
              <a:t>Plný počet hodnocených zkušeností v 7 nabídkách</a:t>
            </a:r>
          </a:p>
          <a:p>
            <a:r>
              <a:rPr lang="cs-CZ" sz="2400" dirty="0" smtClean="0"/>
              <a:t>7 nabídek vyřazeno pro neprokázání kvalifikace</a:t>
            </a:r>
          </a:p>
          <a:p>
            <a:r>
              <a:rPr lang="cs-CZ" sz="2400" dirty="0" smtClean="0"/>
              <a:t>Hodnoceny 4 nabídky</a:t>
            </a:r>
          </a:p>
          <a:p>
            <a:r>
              <a:rPr lang="cs-CZ" sz="2400" dirty="0" smtClean="0"/>
              <a:t>Nejnižší hodnocená cena 6,2 mil. / nejvyšší 8,75 mil. Kč</a:t>
            </a:r>
          </a:p>
          <a:p>
            <a:r>
              <a:rPr lang="cs-CZ" sz="2400" dirty="0" smtClean="0"/>
              <a:t>Kritérium Zkušenosti „realizačního týmu“ mělo vliv na výsledné pořadí nabídek</a:t>
            </a:r>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31792815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1" y="535577"/>
            <a:ext cx="10568056" cy="855923"/>
          </a:xfrm>
        </p:spPr>
        <p:txBody>
          <a:bodyPr/>
          <a:lstStyle/>
          <a:p>
            <a:r>
              <a:rPr lang="cs-CZ" sz="3600" dirty="0">
                <a:solidFill>
                  <a:srgbClr val="0000DC"/>
                </a:solidFill>
              </a:rPr>
              <a:t>Příklad - Hodnocení kvality realizačního týmu</a:t>
            </a:r>
          </a:p>
        </p:txBody>
      </p:sp>
      <p:graphicFrame>
        <p:nvGraphicFramePr>
          <p:cNvPr id="11" name="Zástupný symbol pro obsah 10"/>
          <p:cNvGraphicFramePr>
            <a:graphicFrameLocks noGrp="1"/>
          </p:cNvGraphicFramePr>
          <p:nvPr>
            <p:ph idx="1"/>
            <p:extLst/>
          </p:nvPr>
        </p:nvGraphicFramePr>
        <p:xfrm>
          <a:off x="2015833" y="1584927"/>
          <a:ext cx="7560215" cy="1097280"/>
        </p:xfrm>
        <a:graphic>
          <a:graphicData uri="http://schemas.openxmlformats.org/drawingml/2006/table">
            <a:tbl>
              <a:tblPr firstRow="1" firstCol="1" bandRow="1"/>
              <a:tblGrid>
                <a:gridCol w="1186048">
                  <a:extLst>
                    <a:ext uri="{9D8B030D-6E8A-4147-A177-3AD203B41FA5}">
                      <a16:colId xmlns:a16="http://schemas.microsoft.com/office/drawing/2014/main" val="20000"/>
                    </a:ext>
                  </a:extLst>
                </a:gridCol>
                <a:gridCol w="2672178">
                  <a:extLst>
                    <a:ext uri="{9D8B030D-6E8A-4147-A177-3AD203B41FA5}">
                      <a16:colId xmlns:a16="http://schemas.microsoft.com/office/drawing/2014/main" val="20001"/>
                    </a:ext>
                  </a:extLst>
                </a:gridCol>
                <a:gridCol w="1349406">
                  <a:extLst>
                    <a:ext uri="{9D8B030D-6E8A-4147-A177-3AD203B41FA5}">
                      <a16:colId xmlns:a16="http://schemas.microsoft.com/office/drawing/2014/main" val="20002"/>
                    </a:ext>
                  </a:extLst>
                </a:gridCol>
                <a:gridCol w="2352583">
                  <a:extLst>
                    <a:ext uri="{9D8B030D-6E8A-4147-A177-3AD203B41FA5}">
                      <a16:colId xmlns:a16="http://schemas.microsoft.com/office/drawing/2014/main" val="20003"/>
                    </a:ext>
                  </a:extLst>
                </a:gridCol>
              </a:tblGrid>
              <a:tr h="304800">
                <a:tc>
                  <a:txBody>
                    <a:bodyPr/>
                    <a:lstStyle/>
                    <a:p>
                      <a:pPr algn="ctr">
                        <a:spcBef>
                          <a:spcPts val="200"/>
                        </a:spcBef>
                        <a:spcAft>
                          <a:spcPts val="200"/>
                        </a:spcAft>
                      </a:pPr>
                      <a:r>
                        <a:rPr lang="cs-CZ" sz="1200" b="1" dirty="0">
                          <a:effectLst/>
                          <a:latin typeface="Arial Narrow"/>
                          <a:ea typeface="Times New Roman"/>
                        </a:rPr>
                        <a:t>Pořadové č. nabídky</a:t>
                      </a:r>
                      <a:endParaRPr lang="cs-CZ" sz="1200" dirty="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Bef>
                          <a:spcPts val="200"/>
                        </a:spcBef>
                        <a:spcAft>
                          <a:spcPts val="200"/>
                        </a:spcAft>
                      </a:pPr>
                      <a:r>
                        <a:rPr lang="cs-CZ" sz="1200" b="1" dirty="0">
                          <a:effectLst/>
                          <a:latin typeface="Arial Narrow"/>
                          <a:ea typeface="Times New Roman"/>
                        </a:rPr>
                        <a:t>Nabídková cena v Kč bez DPH</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cs-CZ" sz="1200" b="1">
                          <a:solidFill>
                            <a:srgbClr val="000000"/>
                          </a:solidFill>
                          <a:effectLst/>
                          <a:latin typeface="Arial Narrow"/>
                          <a:ea typeface="Times New Roman"/>
                        </a:rPr>
                        <a:t>Přidělené body</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cs-CZ" sz="1200" b="1">
                          <a:solidFill>
                            <a:srgbClr val="000000"/>
                          </a:solidFill>
                          <a:effectLst/>
                          <a:latin typeface="Arial Narrow"/>
                          <a:ea typeface="Times New Roman"/>
                        </a:rPr>
                        <a:t>Přidělené body po zvážení</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152400">
                <a:tc>
                  <a:txBody>
                    <a:bodyPr/>
                    <a:lstStyle/>
                    <a:p>
                      <a:pPr algn="ctr">
                        <a:spcBef>
                          <a:spcPts val="200"/>
                        </a:spcBef>
                        <a:spcAft>
                          <a:spcPts val="200"/>
                        </a:spcAft>
                      </a:pPr>
                      <a:r>
                        <a:rPr lang="cs-CZ" sz="1200" dirty="0">
                          <a:effectLst/>
                          <a:latin typeface="Arial Narrow"/>
                          <a:ea typeface="Times New Roman"/>
                        </a:rPr>
                        <a:t>3</a:t>
                      </a:r>
                      <a:endParaRPr lang="cs-CZ" sz="1200" dirty="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8.474.886,-</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73,16</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a:effectLst/>
                          <a:latin typeface="Arial Narrow"/>
                          <a:ea typeface="Times New Roman"/>
                        </a:rPr>
                        <a:t>51,21</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2400">
                <a:tc>
                  <a:txBody>
                    <a:bodyPr/>
                    <a:lstStyle/>
                    <a:p>
                      <a:pPr algn="ctr">
                        <a:spcBef>
                          <a:spcPts val="200"/>
                        </a:spcBef>
                        <a:spcAft>
                          <a:spcPts val="200"/>
                        </a:spcAft>
                      </a:pPr>
                      <a:r>
                        <a:rPr lang="cs-CZ" sz="1200" dirty="0">
                          <a:effectLst/>
                          <a:latin typeface="Arial Narrow"/>
                          <a:ea typeface="Times New Roman"/>
                        </a:rPr>
                        <a:t>8</a:t>
                      </a:r>
                      <a:endParaRPr lang="cs-CZ" sz="1200" dirty="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cs typeface="Arial"/>
                        </a:rPr>
                        <a:t>7.460.000,-</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83,11</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a:effectLst/>
                          <a:latin typeface="Arial Narrow"/>
                          <a:ea typeface="Times New Roman"/>
                        </a:rPr>
                        <a:t>58,18</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2400">
                <a:tc>
                  <a:txBody>
                    <a:bodyPr/>
                    <a:lstStyle/>
                    <a:p>
                      <a:pPr algn="ctr">
                        <a:spcBef>
                          <a:spcPts val="200"/>
                        </a:spcBef>
                        <a:spcAft>
                          <a:spcPts val="200"/>
                        </a:spcAft>
                      </a:pPr>
                      <a:r>
                        <a:rPr lang="cs-CZ" sz="1200" dirty="0">
                          <a:effectLst/>
                          <a:latin typeface="Arial Narrow"/>
                          <a:ea typeface="Times New Roman"/>
                        </a:rPr>
                        <a:t>9</a:t>
                      </a:r>
                      <a:endParaRPr lang="cs-CZ" sz="1200" dirty="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cs typeface="Arial"/>
                        </a:rPr>
                        <a:t>8.745.000,-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70,90</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dirty="0">
                          <a:effectLst/>
                          <a:latin typeface="Arial Narrow"/>
                          <a:ea typeface="Times New Roman"/>
                        </a:rPr>
                        <a:t>49,63</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2400">
                <a:tc>
                  <a:txBody>
                    <a:bodyPr/>
                    <a:lstStyle/>
                    <a:p>
                      <a:pPr algn="ctr">
                        <a:spcBef>
                          <a:spcPts val="200"/>
                        </a:spcBef>
                        <a:spcAft>
                          <a:spcPts val="200"/>
                        </a:spcAft>
                      </a:pPr>
                      <a:r>
                        <a:rPr lang="cs-CZ" sz="1200" dirty="0">
                          <a:effectLst/>
                          <a:latin typeface="Arial Narrow"/>
                          <a:ea typeface="Times New Roman"/>
                        </a:rPr>
                        <a:t>11</a:t>
                      </a:r>
                      <a:endParaRPr lang="cs-CZ" sz="1200" dirty="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cs typeface="Arial"/>
                        </a:rPr>
                        <a:t>6.200.000,-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100,00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dirty="0">
                          <a:effectLst/>
                          <a:latin typeface="Arial Narrow"/>
                          <a:ea typeface="Times New Roman"/>
                        </a:rPr>
                        <a:t>70,00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graphicFrame>
        <p:nvGraphicFramePr>
          <p:cNvPr id="15" name="Tabulka 14"/>
          <p:cNvGraphicFramePr>
            <a:graphicFrameLocks noGrp="1"/>
          </p:cNvGraphicFramePr>
          <p:nvPr>
            <p:extLst/>
          </p:nvPr>
        </p:nvGraphicFramePr>
        <p:xfrm>
          <a:off x="2033591" y="2920276"/>
          <a:ext cx="7533579" cy="1280160"/>
        </p:xfrm>
        <a:graphic>
          <a:graphicData uri="http://schemas.openxmlformats.org/drawingml/2006/table">
            <a:tbl>
              <a:tblPr firstRow="1" firstCol="1" bandRow="1"/>
              <a:tblGrid>
                <a:gridCol w="1132779">
                  <a:extLst>
                    <a:ext uri="{9D8B030D-6E8A-4147-A177-3AD203B41FA5}">
                      <a16:colId xmlns:a16="http://schemas.microsoft.com/office/drawing/2014/main" val="20000"/>
                    </a:ext>
                  </a:extLst>
                </a:gridCol>
                <a:gridCol w="1038687">
                  <a:extLst>
                    <a:ext uri="{9D8B030D-6E8A-4147-A177-3AD203B41FA5}">
                      <a16:colId xmlns:a16="http://schemas.microsoft.com/office/drawing/2014/main" val="20001"/>
                    </a:ext>
                  </a:extLst>
                </a:gridCol>
                <a:gridCol w="798991">
                  <a:extLst>
                    <a:ext uri="{9D8B030D-6E8A-4147-A177-3AD203B41FA5}">
                      <a16:colId xmlns:a16="http://schemas.microsoft.com/office/drawing/2014/main" val="20002"/>
                    </a:ext>
                  </a:extLst>
                </a:gridCol>
                <a:gridCol w="1296139">
                  <a:extLst>
                    <a:ext uri="{9D8B030D-6E8A-4147-A177-3AD203B41FA5}">
                      <a16:colId xmlns:a16="http://schemas.microsoft.com/office/drawing/2014/main" val="20003"/>
                    </a:ext>
                  </a:extLst>
                </a:gridCol>
                <a:gridCol w="905523">
                  <a:extLst>
                    <a:ext uri="{9D8B030D-6E8A-4147-A177-3AD203B41FA5}">
                      <a16:colId xmlns:a16="http://schemas.microsoft.com/office/drawing/2014/main" val="20004"/>
                    </a:ext>
                  </a:extLst>
                </a:gridCol>
                <a:gridCol w="1091953">
                  <a:extLst>
                    <a:ext uri="{9D8B030D-6E8A-4147-A177-3AD203B41FA5}">
                      <a16:colId xmlns:a16="http://schemas.microsoft.com/office/drawing/2014/main" val="20005"/>
                    </a:ext>
                  </a:extLst>
                </a:gridCol>
                <a:gridCol w="1269507">
                  <a:extLst>
                    <a:ext uri="{9D8B030D-6E8A-4147-A177-3AD203B41FA5}">
                      <a16:colId xmlns:a16="http://schemas.microsoft.com/office/drawing/2014/main" val="20006"/>
                    </a:ext>
                  </a:extLst>
                </a:gridCol>
              </a:tblGrid>
              <a:tr h="0">
                <a:tc>
                  <a:txBody>
                    <a:bodyPr/>
                    <a:lstStyle/>
                    <a:p>
                      <a:pPr algn="ctr">
                        <a:spcBef>
                          <a:spcPts val="200"/>
                        </a:spcBef>
                        <a:spcAft>
                          <a:spcPts val="200"/>
                        </a:spcAft>
                      </a:pPr>
                      <a:r>
                        <a:rPr lang="cs-CZ" sz="1200" b="1" dirty="0">
                          <a:effectLst/>
                          <a:latin typeface="Arial Narrow"/>
                          <a:ea typeface="Times New Roman"/>
                        </a:rPr>
                        <a:t>Pořadové č. nabídky</a:t>
                      </a:r>
                      <a:endParaRPr lang="cs-CZ" sz="1200" dirty="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Bef>
                          <a:spcPts val="200"/>
                        </a:spcBef>
                        <a:spcAft>
                          <a:spcPts val="200"/>
                        </a:spcAft>
                      </a:pPr>
                      <a:r>
                        <a:rPr lang="cs-CZ" sz="1200" b="1" dirty="0">
                          <a:effectLst/>
                          <a:latin typeface="Arial Narrow"/>
                          <a:ea typeface="Times New Roman"/>
                        </a:rPr>
                        <a:t>Zkušenosti hlavního projektanta</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Bef>
                          <a:spcPts val="200"/>
                        </a:spcBef>
                        <a:spcAft>
                          <a:spcPts val="200"/>
                        </a:spcAft>
                      </a:pPr>
                      <a:r>
                        <a:rPr lang="cs-CZ" sz="1200" b="1" dirty="0">
                          <a:solidFill>
                            <a:srgbClr val="000000"/>
                          </a:solidFill>
                          <a:effectLst/>
                          <a:latin typeface="Arial Narrow"/>
                          <a:ea typeface="Times New Roman"/>
                        </a:rPr>
                        <a:t>Přidělené body</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Bef>
                          <a:spcPts val="200"/>
                        </a:spcBef>
                        <a:spcAft>
                          <a:spcPts val="200"/>
                        </a:spcAft>
                      </a:pPr>
                      <a:r>
                        <a:rPr lang="cs-CZ" sz="1200" b="1" dirty="0">
                          <a:effectLst/>
                          <a:latin typeface="Arial Narrow"/>
                          <a:ea typeface="Times New Roman"/>
                        </a:rPr>
                        <a:t>Zkušenosti zástupce </a:t>
                      </a:r>
                      <a:r>
                        <a:rPr lang="cs-CZ" sz="1200" b="1" dirty="0" smtClean="0">
                          <a:effectLst/>
                          <a:latin typeface="Arial Narrow"/>
                          <a:ea typeface="Times New Roman"/>
                        </a:rPr>
                        <a:t>hlavního </a:t>
                      </a:r>
                      <a:r>
                        <a:rPr lang="cs-CZ" sz="1200" b="1" dirty="0">
                          <a:effectLst/>
                          <a:latin typeface="Arial Narrow"/>
                          <a:ea typeface="Times New Roman"/>
                        </a:rPr>
                        <a:t>projektanta</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cs-CZ" sz="1200" b="1" dirty="0">
                          <a:solidFill>
                            <a:srgbClr val="000000"/>
                          </a:solidFill>
                          <a:effectLst/>
                          <a:latin typeface="Arial Narrow"/>
                          <a:ea typeface="Times New Roman"/>
                        </a:rPr>
                        <a:t>Přidělené body</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cs-CZ" sz="1200" b="1">
                          <a:solidFill>
                            <a:srgbClr val="000000"/>
                          </a:solidFill>
                          <a:effectLst/>
                          <a:latin typeface="Arial Narrow"/>
                          <a:ea typeface="Times New Roman"/>
                        </a:rPr>
                        <a:t>Přidělené body celkem</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cs-CZ" sz="1200" b="1">
                          <a:solidFill>
                            <a:srgbClr val="000000"/>
                          </a:solidFill>
                          <a:effectLst/>
                          <a:latin typeface="Arial Narrow"/>
                          <a:ea typeface="Times New Roman"/>
                        </a:rPr>
                        <a:t>Přidělené body po zvážení</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0">
                <a:tc>
                  <a:txBody>
                    <a:bodyPr/>
                    <a:lstStyle/>
                    <a:p>
                      <a:pPr algn="ctr">
                        <a:spcBef>
                          <a:spcPts val="200"/>
                        </a:spcBef>
                        <a:spcAft>
                          <a:spcPts val="200"/>
                        </a:spcAft>
                      </a:pPr>
                      <a:r>
                        <a:rPr lang="cs-CZ" sz="1200">
                          <a:effectLst/>
                          <a:latin typeface="Arial Narrow"/>
                          <a:ea typeface="Times New Roman"/>
                        </a:rPr>
                        <a:t>3</a:t>
                      </a:r>
                      <a:endParaRPr lang="cs-CZ" sz="120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5</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60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1</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8</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68</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a:effectLst/>
                          <a:latin typeface="Arial Narrow"/>
                          <a:ea typeface="Times New Roman"/>
                        </a:rPr>
                        <a:t>20,4</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ctr">
                        <a:spcBef>
                          <a:spcPts val="200"/>
                        </a:spcBef>
                        <a:spcAft>
                          <a:spcPts val="200"/>
                        </a:spcAft>
                      </a:pPr>
                      <a:r>
                        <a:rPr lang="cs-CZ" sz="1200">
                          <a:effectLst/>
                          <a:latin typeface="Arial Narrow"/>
                          <a:ea typeface="Times New Roman"/>
                        </a:rPr>
                        <a:t>8</a:t>
                      </a:r>
                      <a:endParaRPr lang="cs-CZ" sz="120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cs typeface="Arial"/>
                        </a:rPr>
                        <a:t>5</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60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5</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40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100</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dirty="0">
                          <a:effectLst/>
                          <a:latin typeface="Arial Narrow"/>
                          <a:ea typeface="Times New Roman"/>
                        </a:rPr>
                        <a:t>30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ctr">
                        <a:spcBef>
                          <a:spcPts val="200"/>
                        </a:spcBef>
                        <a:spcAft>
                          <a:spcPts val="200"/>
                        </a:spcAft>
                      </a:pPr>
                      <a:r>
                        <a:rPr lang="cs-CZ" sz="1200">
                          <a:effectLst/>
                          <a:latin typeface="Arial Narrow"/>
                          <a:ea typeface="Times New Roman"/>
                        </a:rPr>
                        <a:t>9</a:t>
                      </a:r>
                      <a:endParaRPr lang="cs-CZ" sz="120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cs typeface="Arial"/>
                        </a:rPr>
                        <a:t>5</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60</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5</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40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100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dirty="0">
                          <a:effectLst/>
                          <a:latin typeface="Arial Narrow"/>
                          <a:ea typeface="Times New Roman"/>
                        </a:rPr>
                        <a:t>30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spcBef>
                          <a:spcPts val="200"/>
                        </a:spcBef>
                        <a:spcAft>
                          <a:spcPts val="200"/>
                        </a:spcAft>
                      </a:pPr>
                      <a:r>
                        <a:rPr lang="cs-CZ" sz="1200">
                          <a:effectLst/>
                          <a:latin typeface="Arial Narrow"/>
                          <a:ea typeface="Times New Roman"/>
                        </a:rPr>
                        <a:t>11</a:t>
                      </a:r>
                      <a:endParaRPr lang="cs-CZ" sz="120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cs typeface="Arial"/>
                        </a:rPr>
                        <a:t>5</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60</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5</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40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100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dirty="0">
                          <a:effectLst/>
                          <a:latin typeface="Arial Narrow"/>
                          <a:ea typeface="Times New Roman"/>
                        </a:rPr>
                        <a:t>30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17" name="Tabulka 16"/>
          <p:cNvGraphicFramePr>
            <a:graphicFrameLocks noGrp="1"/>
          </p:cNvGraphicFramePr>
          <p:nvPr>
            <p:extLst/>
          </p:nvPr>
        </p:nvGraphicFramePr>
        <p:xfrm>
          <a:off x="2051343" y="4717413"/>
          <a:ext cx="7524704" cy="1097280"/>
        </p:xfrm>
        <a:graphic>
          <a:graphicData uri="http://schemas.openxmlformats.org/drawingml/2006/table">
            <a:tbl>
              <a:tblPr firstRow="1" firstCol="1" bandRow="1"/>
              <a:tblGrid>
                <a:gridCol w="701514">
                  <a:extLst>
                    <a:ext uri="{9D8B030D-6E8A-4147-A177-3AD203B41FA5}">
                      <a16:colId xmlns:a16="http://schemas.microsoft.com/office/drawing/2014/main" val="20000"/>
                    </a:ext>
                  </a:extLst>
                </a:gridCol>
                <a:gridCol w="2044736">
                  <a:extLst>
                    <a:ext uri="{9D8B030D-6E8A-4147-A177-3AD203B41FA5}">
                      <a16:colId xmlns:a16="http://schemas.microsoft.com/office/drawing/2014/main" val="20001"/>
                    </a:ext>
                  </a:extLst>
                </a:gridCol>
                <a:gridCol w="4778454">
                  <a:extLst>
                    <a:ext uri="{9D8B030D-6E8A-4147-A177-3AD203B41FA5}">
                      <a16:colId xmlns:a16="http://schemas.microsoft.com/office/drawing/2014/main" val="20002"/>
                    </a:ext>
                  </a:extLst>
                </a:gridCol>
              </a:tblGrid>
              <a:tr h="0">
                <a:tc>
                  <a:txBody>
                    <a:bodyPr/>
                    <a:lstStyle/>
                    <a:p>
                      <a:pPr algn="ctr">
                        <a:spcBef>
                          <a:spcPts val="200"/>
                        </a:spcBef>
                        <a:spcAft>
                          <a:spcPts val="200"/>
                        </a:spcAft>
                      </a:pPr>
                      <a:r>
                        <a:rPr lang="cs-CZ" sz="1200" b="1" dirty="0">
                          <a:effectLst/>
                          <a:latin typeface="Arial Narrow"/>
                          <a:ea typeface="Times New Roman"/>
                        </a:rPr>
                        <a:t>Pořadí</a:t>
                      </a:r>
                      <a:endParaRPr lang="cs-CZ" sz="1200" dirty="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Bef>
                          <a:spcPts val="200"/>
                        </a:spcBef>
                        <a:spcAft>
                          <a:spcPts val="200"/>
                        </a:spcAft>
                      </a:pPr>
                      <a:r>
                        <a:rPr lang="cs-CZ" sz="1200" b="1" dirty="0">
                          <a:effectLst/>
                          <a:latin typeface="Arial Narrow"/>
                          <a:ea typeface="Times New Roman"/>
                        </a:rPr>
                        <a:t>Celkový počet přidělených bodů po zvážení</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a:spcBef>
                          <a:spcPts val="200"/>
                        </a:spcBef>
                        <a:spcAft>
                          <a:spcPts val="200"/>
                        </a:spcAft>
                      </a:pPr>
                      <a:r>
                        <a:rPr lang="cs-CZ" sz="1200" b="1">
                          <a:effectLst/>
                          <a:latin typeface="Arial Narrow"/>
                          <a:ea typeface="Times New Roman"/>
                        </a:rPr>
                        <a:t>Pořadové č. nabídky</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0">
                <a:tc>
                  <a:txBody>
                    <a:bodyPr/>
                    <a:lstStyle/>
                    <a:p>
                      <a:pPr algn="ctr">
                        <a:spcBef>
                          <a:spcPts val="200"/>
                        </a:spcBef>
                        <a:spcAft>
                          <a:spcPts val="200"/>
                        </a:spcAft>
                      </a:pPr>
                      <a:r>
                        <a:rPr lang="cs-CZ" sz="1200" b="1">
                          <a:effectLst/>
                          <a:latin typeface="Arial Narrow"/>
                          <a:ea typeface="Times New Roman"/>
                        </a:rPr>
                        <a:t>1.</a:t>
                      </a:r>
                      <a:endParaRPr lang="cs-CZ" sz="120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dirty="0">
                          <a:effectLst/>
                          <a:latin typeface="Arial Narrow"/>
                          <a:ea typeface="Times New Roman"/>
                        </a:rPr>
                        <a:t>100,00</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b="1" dirty="0">
                          <a:effectLst/>
                          <a:latin typeface="Arial Narrow"/>
                          <a:ea typeface="Times New Roman"/>
                        </a:rPr>
                        <a:t>11</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ctr">
                        <a:spcBef>
                          <a:spcPts val="200"/>
                        </a:spcBef>
                        <a:spcAft>
                          <a:spcPts val="200"/>
                        </a:spcAft>
                      </a:pPr>
                      <a:r>
                        <a:rPr lang="cs-CZ" sz="1200">
                          <a:effectLst/>
                          <a:latin typeface="Arial Narrow"/>
                          <a:ea typeface="Times New Roman"/>
                        </a:rPr>
                        <a:t>2.</a:t>
                      </a:r>
                      <a:endParaRPr lang="cs-CZ" sz="120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rPr>
                        <a:t>88,18</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8</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ctr">
                        <a:spcBef>
                          <a:spcPts val="200"/>
                        </a:spcBef>
                        <a:spcAft>
                          <a:spcPts val="200"/>
                        </a:spcAft>
                      </a:pPr>
                      <a:r>
                        <a:rPr lang="cs-CZ" sz="1200">
                          <a:effectLst/>
                          <a:latin typeface="Arial Narrow"/>
                          <a:ea typeface="Times New Roman"/>
                        </a:rPr>
                        <a:t>3.</a:t>
                      </a:r>
                      <a:endParaRPr lang="cs-CZ" sz="120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cs typeface="Arial"/>
                        </a:rPr>
                        <a:t>79,63</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9</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spcBef>
                          <a:spcPts val="200"/>
                        </a:spcBef>
                        <a:spcAft>
                          <a:spcPts val="200"/>
                        </a:spcAft>
                      </a:pPr>
                      <a:r>
                        <a:rPr lang="cs-CZ" sz="1200">
                          <a:effectLst/>
                          <a:latin typeface="Arial Narrow"/>
                          <a:ea typeface="Times New Roman"/>
                        </a:rPr>
                        <a:t>4.</a:t>
                      </a:r>
                      <a:endParaRPr lang="cs-CZ" sz="1200">
                        <a:effectLst/>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a:effectLst/>
                          <a:latin typeface="Arial Narrow"/>
                          <a:ea typeface="Times New Roman"/>
                          <a:cs typeface="Arial"/>
                        </a:rPr>
                        <a:t>71,61</a:t>
                      </a:r>
                      <a:endParaRPr lang="cs-CZ"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cs-CZ" sz="1200" dirty="0">
                          <a:effectLst/>
                          <a:latin typeface="Arial Narrow"/>
                          <a:ea typeface="Times New Roman"/>
                        </a:rPr>
                        <a:t>3</a:t>
                      </a:r>
                      <a:endParaRPr lang="cs-CZ"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370198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a zdroje informací</a:t>
            </a:r>
            <a:endParaRPr lang="cs-CZ" dirty="0"/>
          </a:p>
        </p:txBody>
      </p:sp>
      <p:sp>
        <p:nvSpPr>
          <p:cNvPr id="3" name="Zástupný symbol pro obsah 2"/>
          <p:cNvSpPr>
            <a:spLocks noGrp="1"/>
          </p:cNvSpPr>
          <p:nvPr>
            <p:ph idx="1"/>
          </p:nvPr>
        </p:nvSpPr>
        <p:spPr>
          <a:xfrm>
            <a:off x="720000" y="1515291"/>
            <a:ext cx="9538567" cy="4617222"/>
          </a:xfrm>
        </p:spPr>
        <p:txBody>
          <a:bodyPr/>
          <a:lstStyle/>
          <a:p>
            <a:r>
              <a:rPr lang="cs-CZ" sz="2000" dirty="0"/>
              <a:t>Směrnice 2014/24/EU o zadávání veřejných zakázek a zrušení směrnice 2004/18/ES („Směrnice o ZVZ“)</a:t>
            </a:r>
          </a:p>
          <a:p>
            <a:r>
              <a:rPr lang="cs-CZ" sz="2000" dirty="0"/>
              <a:t>Zákon č. 137/2006 Sb., o veřejných zakázkách („ZVZ“)</a:t>
            </a:r>
          </a:p>
          <a:p>
            <a:r>
              <a:rPr lang="cs-CZ" sz="2000" dirty="0"/>
              <a:t>Zákon č. 134/2016 Sb., o zadávání veřejných zakázek („ZZVZ“)</a:t>
            </a:r>
          </a:p>
          <a:p>
            <a:r>
              <a:rPr lang="cs-CZ" sz="2000" dirty="0"/>
              <a:t>Zákon č. 320/2001 Sb., o finanční kontrole („ZFK“)</a:t>
            </a:r>
          </a:p>
          <a:p>
            <a:r>
              <a:rPr lang="cs-CZ" sz="2000" dirty="0"/>
              <a:t>Důvodová zpráva k ZZVZ</a:t>
            </a:r>
          </a:p>
          <a:p>
            <a:r>
              <a:rPr lang="cs-CZ" sz="2000" dirty="0"/>
              <a:t>Výroční zpráva o stavu VZ v ČR za rok 2015: </a:t>
            </a:r>
            <a:r>
              <a:rPr lang="cs-CZ" sz="2000" dirty="0">
                <a:hlinkClick r:id="rId2"/>
              </a:rPr>
              <a:t>http://www.portal-vz.cz/cs/Spoluprace-a-vymena-informaci/Vyrocni-zpravy-a-souhrnne-udaje-o-verejnych-zakazk/Vyrocni-zpravy-o-stavu-verejnych-zakazek</a:t>
            </a:r>
            <a:r>
              <a:rPr lang="cs-CZ" sz="2000" dirty="0"/>
              <a:t> </a:t>
            </a:r>
          </a:p>
          <a:p>
            <a:r>
              <a:rPr lang="cs-CZ" sz="2000" dirty="0"/>
              <a:t>Odpovědné VZ. Manuál pro chytré a výhodné nakupování: </a:t>
            </a:r>
            <a:r>
              <a:rPr lang="cs-CZ" sz="2000" dirty="0">
                <a:hlinkClick r:id="rId3"/>
              </a:rPr>
              <a:t>http://sovz.cz/zdroje/</a:t>
            </a:r>
            <a:r>
              <a:rPr lang="cs-CZ" sz="2000" dirty="0"/>
              <a:t>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19725757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předpisy a zdroje informací</a:t>
            </a:r>
          </a:p>
        </p:txBody>
      </p:sp>
      <p:sp>
        <p:nvSpPr>
          <p:cNvPr id="3" name="Zástupný symbol pro obsah 2"/>
          <p:cNvSpPr>
            <a:spLocks noGrp="1"/>
          </p:cNvSpPr>
          <p:nvPr>
            <p:ph idx="1"/>
          </p:nvPr>
        </p:nvSpPr>
        <p:spPr>
          <a:xfrm>
            <a:off x="720000" y="1449977"/>
            <a:ext cx="10753200" cy="4545873"/>
          </a:xfrm>
        </p:spPr>
        <p:txBody>
          <a:bodyPr/>
          <a:lstStyle/>
          <a:p>
            <a:r>
              <a:rPr lang="cs-CZ" dirty="0"/>
              <a:t>Portál o veřejných zakázkách a koncesích: </a:t>
            </a:r>
            <a:r>
              <a:rPr lang="cs-CZ" dirty="0">
                <a:hlinkClick r:id="rId2"/>
              </a:rPr>
              <a:t>http://</a:t>
            </a:r>
            <a:r>
              <a:rPr lang="cs-CZ" dirty="0" smtClean="0">
                <a:hlinkClick r:id="rId2"/>
              </a:rPr>
              <a:t>www.portal-vz.cz/cs/Uvodni-strana</a:t>
            </a:r>
            <a:r>
              <a:rPr lang="cs-CZ" dirty="0" smtClean="0"/>
              <a:t>  </a:t>
            </a:r>
            <a:endParaRPr lang="cs-CZ" dirty="0"/>
          </a:p>
          <a:p>
            <a:r>
              <a:rPr lang="cs-CZ" dirty="0"/>
              <a:t>Úřad pro ochranu hospodářské soutěže: </a:t>
            </a:r>
            <a:r>
              <a:rPr lang="cs-CZ" dirty="0">
                <a:hlinkClick r:id="rId3"/>
              </a:rPr>
              <a:t>http://</a:t>
            </a:r>
            <a:r>
              <a:rPr lang="cs-CZ" dirty="0" smtClean="0">
                <a:hlinkClick r:id="rId3"/>
              </a:rPr>
              <a:t>www.uohs.cz/cs/verejne-zakazky.html</a:t>
            </a:r>
            <a:r>
              <a:rPr lang="cs-CZ" dirty="0" smtClean="0"/>
              <a:t> </a:t>
            </a:r>
          </a:p>
          <a:p>
            <a:r>
              <a:rPr lang="cs-CZ" dirty="0" smtClean="0"/>
              <a:t>Sociálně </a:t>
            </a:r>
            <a:r>
              <a:rPr lang="cs-CZ" dirty="0"/>
              <a:t>odpovědné veřejné zadávání: </a:t>
            </a:r>
            <a:r>
              <a:rPr lang="cs-CZ" dirty="0">
                <a:hlinkClick r:id="rId4"/>
              </a:rPr>
              <a:t>http://sovz.cz</a:t>
            </a:r>
            <a:r>
              <a:rPr lang="cs-CZ" dirty="0" smtClean="0">
                <a:hlinkClick r:id="rId4"/>
              </a:rPr>
              <a:t>/</a:t>
            </a:r>
            <a:r>
              <a:rPr lang="cs-CZ" dirty="0" smtClean="0"/>
              <a:t> </a:t>
            </a:r>
            <a:endParaRPr lang="cs-CZ" dirty="0"/>
          </a:p>
          <a:p>
            <a:r>
              <a:rPr lang="cs-CZ" dirty="0" smtClean="0"/>
              <a:t>Veřejné zakázky Masarykovy univerzity – elektronický nástroj</a:t>
            </a:r>
            <a:r>
              <a:rPr lang="cs-CZ" dirty="0"/>
              <a:t>: </a:t>
            </a:r>
            <a:r>
              <a:rPr lang="cs-CZ" dirty="0">
                <a:hlinkClick r:id="rId5"/>
              </a:rPr>
              <a:t>https://zakazky.muni.cz</a:t>
            </a:r>
            <a:r>
              <a:rPr lang="cs-CZ" dirty="0" smtClean="0">
                <a:hlinkClick r:id="rId5"/>
              </a:rPr>
              <a:t>/</a:t>
            </a:r>
            <a:r>
              <a:rPr lang="cs-CZ" dirty="0" smtClean="0"/>
              <a:t>   </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9777597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pPr marL="324000" lvl="1" indent="0">
              <a:buNone/>
            </a:pPr>
            <a:endParaRPr lang="cs-CZ" dirty="0" smtClean="0"/>
          </a:p>
          <a:p>
            <a:pPr marL="324000" lvl="1" indent="0">
              <a:buNone/>
            </a:pPr>
            <a:endParaRPr lang="cs-CZ" dirty="0"/>
          </a:p>
          <a:p>
            <a:pPr marL="324000" lvl="1" indent="0">
              <a:buNone/>
            </a:pPr>
            <a:endParaRPr lang="cs-CZ" dirty="0" smtClean="0"/>
          </a:p>
          <a:p>
            <a:pPr marL="324000" lvl="1" indent="0">
              <a:buNone/>
            </a:pPr>
            <a:endParaRPr lang="cs-CZ" dirty="0"/>
          </a:p>
          <a:p>
            <a:pPr marL="324000" lvl="1" indent="0">
              <a:buNone/>
            </a:pPr>
            <a:endParaRPr lang="cs-CZ" dirty="0" smtClean="0"/>
          </a:p>
          <a:p>
            <a:pPr marL="324000" lvl="1" indent="0" algn="ctr">
              <a:buNone/>
            </a:pPr>
            <a:r>
              <a:rPr lang="cs-CZ" sz="3200" b="1" dirty="0" smtClean="0">
                <a:solidFill>
                  <a:schemeClr val="accent1"/>
                </a:solidFill>
              </a:rPr>
              <a:t>Děkuji za pozornost</a:t>
            </a:r>
          </a:p>
          <a:p>
            <a:pPr marL="324000" lvl="1" indent="0" algn="ctr">
              <a:buNone/>
            </a:pPr>
            <a:endParaRPr lang="cs-CZ" sz="3200" b="1" dirty="0">
              <a:solidFill>
                <a:schemeClr val="accent1"/>
              </a:solidFill>
            </a:endParaRPr>
          </a:p>
          <a:p>
            <a:pPr marL="324000" lvl="1" indent="0">
              <a:buNone/>
            </a:pPr>
            <a:endParaRPr lang="cs-CZ" dirty="0" smtClean="0">
              <a:solidFill>
                <a:schemeClr val="accent1"/>
              </a:solidFill>
            </a:endParaRPr>
          </a:p>
          <a:p>
            <a:pPr marL="324000" lvl="1" indent="0">
              <a:buNone/>
            </a:pPr>
            <a:r>
              <a:rPr lang="cs-CZ" dirty="0" smtClean="0">
                <a:solidFill>
                  <a:schemeClr val="accent1"/>
                </a:solidFill>
              </a:rPr>
              <a:t>Martin Hadaš</a:t>
            </a:r>
          </a:p>
          <a:p>
            <a:pPr marL="324000" lvl="1" indent="0">
              <a:buNone/>
            </a:pPr>
            <a:r>
              <a:rPr lang="cs-CZ" dirty="0" smtClean="0">
                <a:solidFill>
                  <a:schemeClr val="accent1"/>
                </a:solidFill>
                <a:hlinkClick r:id="rId2"/>
              </a:rPr>
              <a:t>hadas@muni.cz</a:t>
            </a:r>
            <a:r>
              <a:rPr lang="cs-CZ" dirty="0" smtClean="0">
                <a:solidFill>
                  <a:schemeClr val="accent1"/>
                </a:solidFill>
              </a:rPr>
              <a:t> </a:t>
            </a:r>
          </a:p>
          <a:p>
            <a:pPr marL="324000" lvl="1" indent="0">
              <a:buNone/>
            </a:pPr>
            <a:r>
              <a:rPr lang="cs-CZ" dirty="0" smtClean="0">
                <a:solidFill>
                  <a:schemeClr val="accent1"/>
                </a:solidFill>
              </a:rPr>
              <a:t>+420 725 829 347</a:t>
            </a:r>
            <a:endParaRPr lang="cs-CZ" dirty="0">
              <a:solidFill>
                <a:schemeClr val="accent1"/>
              </a:solidFill>
            </a:endParaRPr>
          </a:p>
        </p:txBody>
      </p:sp>
    </p:spTree>
    <p:extLst>
      <p:ext uri="{BB962C8B-B14F-4D97-AF65-F5344CB8AC3E}">
        <p14:creationId xmlns:p14="http://schemas.microsoft.com/office/powerpoint/2010/main" val="2669344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00DC"/>
                </a:solidFill>
              </a:rPr>
              <a:t>Kritéria hodnocení nabídek a principy 3E</a:t>
            </a:r>
          </a:p>
        </p:txBody>
      </p:sp>
      <p:sp>
        <p:nvSpPr>
          <p:cNvPr id="3" name="Zástupný symbol pro obsah 2"/>
          <p:cNvSpPr>
            <a:spLocks noGrp="1"/>
          </p:cNvSpPr>
          <p:nvPr>
            <p:ph idx="1"/>
          </p:nvPr>
        </p:nvSpPr>
        <p:spPr>
          <a:xfrm>
            <a:off x="720000" y="1436914"/>
            <a:ext cx="10753200" cy="4395086"/>
          </a:xfrm>
        </p:spPr>
        <p:txBody>
          <a:bodyPr/>
          <a:lstStyle/>
          <a:p>
            <a:pPr lvl="0"/>
            <a:r>
              <a:rPr lang="cs-CZ" sz="2000" b="1" dirty="0">
                <a:solidFill>
                  <a:srgbClr val="000000"/>
                </a:solidFill>
              </a:rPr>
              <a:t>Principy 3E - § 2 ZFK</a:t>
            </a:r>
          </a:p>
          <a:p>
            <a:pPr lvl="0"/>
            <a:r>
              <a:rPr lang="cs-CZ" sz="2000" dirty="0">
                <a:solidFill>
                  <a:srgbClr val="000000"/>
                </a:solidFill>
              </a:rPr>
              <a:t>Hospodárností se rozumí takové použití veřejných prostředků k zajištění stanovených úkolů s co nejnižším vynaložením těchto prostředků, a to při dodržení odpovídající kvality plněných úkolů</a:t>
            </a:r>
          </a:p>
          <a:p>
            <a:pPr lvl="0"/>
            <a:r>
              <a:rPr lang="cs-CZ" sz="2000" dirty="0">
                <a:solidFill>
                  <a:srgbClr val="000000"/>
                </a:solidFill>
              </a:rPr>
              <a:t>Efektivností se rozumí takové použití veřejných prostředků, kterým se dosáhne nejvýše možného rozsahu, kvality a přínosu plněných úkolů ve srovnání s objemem prostředků vynaložených na jejich plnění</a:t>
            </a:r>
          </a:p>
          <a:p>
            <a:pPr lvl="0"/>
            <a:r>
              <a:rPr lang="cs-CZ" sz="2000" dirty="0">
                <a:solidFill>
                  <a:srgbClr val="000000"/>
                </a:solidFill>
              </a:rPr>
              <a:t>Účelností se rozumí takové použití veřejných prostředků, které zajistí optimální míru dosažení cílů při plnění stanovených úkolů</a:t>
            </a:r>
          </a:p>
          <a:p>
            <a:pPr marL="72000" lvl="0" indent="0">
              <a:buNone/>
            </a:pPr>
            <a:endParaRPr lang="cs-CZ" sz="2000" dirty="0">
              <a:solidFill>
                <a:srgbClr val="000000"/>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630175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00DC"/>
                </a:solidFill>
              </a:rPr>
              <a:t>Kritéria hodnocení nabídek a principy 3E</a:t>
            </a:r>
          </a:p>
        </p:txBody>
      </p:sp>
      <p:sp>
        <p:nvSpPr>
          <p:cNvPr id="3" name="Zástupný symbol pro obsah 2"/>
          <p:cNvSpPr>
            <a:spLocks noGrp="1"/>
          </p:cNvSpPr>
          <p:nvPr>
            <p:ph idx="1"/>
          </p:nvPr>
        </p:nvSpPr>
        <p:spPr>
          <a:xfrm>
            <a:off x="720000" y="1489167"/>
            <a:ext cx="10082983" cy="4721134"/>
          </a:xfrm>
        </p:spPr>
        <p:txBody>
          <a:bodyPr/>
          <a:lstStyle/>
          <a:p>
            <a:pPr lvl="0"/>
            <a:r>
              <a:rPr lang="cs-CZ" sz="2200" b="1" dirty="0">
                <a:solidFill>
                  <a:srgbClr val="000000"/>
                </a:solidFill>
              </a:rPr>
              <a:t>Důvodová zpráva k ZZVZ:</a:t>
            </a:r>
          </a:p>
          <a:p>
            <a:pPr lvl="0"/>
            <a:r>
              <a:rPr lang="cs-CZ" sz="1800" dirty="0">
                <a:solidFill>
                  <a:srgbClr val="000000"/>
                </a:solidFill>
              </a:rPr>
              <a:t>Správné nastavení hodnotících kritérií v praxi způsobuje nemalé problémy i zkušeným zadavatelům </a:t>
            </a:r>
          </a:p>
          <a:p>
            <a:pPr lvl="0"/>
            <a:r>
              <a:rPr lang="cs-CZ" sz="1800" dirty="0">
                <a:solidFill>
                  <a:srgbClr val="000000"/>
                </a:solidFill>
              </a:rPr>
              <a:t>Ve velkém rozsahu se používá hodnocení podle kritéria nejnižší ceny, přestože současné znění zákona tuto možnost (oproti hodnocení ekonomické výhodnosti nabídek) nijak nepreferuje </a:t>
            </a:r>
          </a:p>
          <a:p>
            <a:pPr lvl="0"/>
            <a:r>
              <a:rPr lang="cs-CZ" sz="1800" dirty="0">
                <a:solidFill>
                  <a:srgbClr val="000000"/>
                </a:solidFill>
              </a:rPr>
              <a:t>Hodnocení pouze na základě nejnižší ceny s sebou nese negativní důsledky tam, kde je namísto kvality preferována cena, avšak nejedná se o plně zaměnitelné plnění (problematické je to zejména u intelektuálních služeb) </a:t>
            </a:r>
          </a:p>
          <a:p>
            <a:pPr lvl="0"/>
            <a:r>
              <a:rPr lang="cs-CZ" sz="1800" dirty="0">
                <a:solidFill>
                  <a:srgbClr val="000000"/>
                </a:solidFill>
              </a:rPr>
              <a:t>Nekvalitní plnění ve svém důsledku vede k nehospodárnému vynakládání veřejných prostředků</a:t>
            </a:r>
          </a:p>
          <a:p>
            <a:pPr lvl="0"/>
            <a:r>
              <a:rPr lang="cs-CZ" sz="1800" dirty="0">
                <a:solidFill>
                  <a:srgbClr val="000000"/>
                </a:solidFill>
              </a:rPr>
              <a:t>Cílem musí být nejen cenově nejvýhodnější, ale především i kvalitativně odpovídající plnění veřejné zakázky. Zadavatel by měl získat odpovídající hodnotu za peníze</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3318867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719999"/>
            <a:ext cx="10753200" cy="547097"/>
          </a:xfrm>
        </p:spPr>
        <p:txBody>
          <a:bodyPr/>
          <a:lstStyle/>
          <a:p>
            <a:r>
              <a:rPr lang="cs-CZ" sz="3200" dirty="0"/>
              <a:t>Nejnižší nabídková cena vs. ekonomická </a:t>
            </a:r>
            <a:r>
              <a:rPr lang="cs-CZ" sz="3200" dirty="0" smtClean="0"/>
              <a:t>výhodnost</a:t>
            </a:r>
            <a:endParaRPr lang="cs-CZ" sz="3200" dirty="0"/>
          </a:p>
        </p:txBody>
      </p:sp>
      <p:sp>
        <p:nvSpPr>
          <p:cNvPr id="3" name="Zástupný symbol pro obsah 2"/>
          <p:cNvSpPr>
            <a:spLocks noGrp="1"/>
          </p:cNvSpPr>
          <p:nvPr>
            <p:ph idx="1"/>
          </p:nvPr>
        </p:nvSpPr>
        <p:spPr>
          <a:xfrm>
            <a:off x="720000" y="1489167"/>
            <a:ext cx="10753200" cy="4624250"/>
          </a:xfrm>
        </p:spPr>
        <p:txBody>
          <a:bodyPr/>
          <a:lstStyle/>
          <a:p>
            <a:pPr lvl="0"/>
            <a:r>
              <a:rPr lang="cs-CZ" sz="2200" b="1" dirty="0">
                <a:solidFill>
                  <a:srgbClr val="000000"/>
                </a:solidFill>
              </a:rPr>
              <a:t>Výroční zpráva o stavu VZ v ČR za rok 2015:</a:t>
            </a:r>
          </a:p>
          <a:p>
            <a:pPr lvl="0"/>
            <a:r>
              <a:rPr lang="cs-CZ" sz="1800" dirty="0">
                <a:solidFill>
                  <a:srgbClr val="000000"/>
                </a:solidFill>
              </a:rPr>
              <a:t>V roce 2015 se zastavil nárůst podílu VZ zadaných na základě hodnotícího kritéria nejnižší nabídková cena, a to mírně nad 80 %; z hlediska objemu však rostoucí trend pokračoval a podíl překročil 81 %</a:t>
            </a:r>
          </a:p>
          <a:p>
            <a:pPr lvl="0"/>
            <a:r>
              <a:rPr lang="cs-CZ" sz="1800" dirty="0">
                <a:solidFill>
                  <a:srgbClr val="000000"/>
                </a:solidFill>
              </a:rPr>
              <a:t>Tuto hodnotu lze jednoznačně považovat za příliš vysokou. </a:t>
            </a:r>
            <a:r>
              <a:rPr lang="cs-CZ" sz="1800" b="1" dirty="0">
                <a:solidFill>
                  <a:srgbClr val="000000"/>
                </a:solidFill>
              </a:rPr>
              <a:t>K nadměrnému hodnocení dle nejnižší nabídkové ceny dochází zejména v důsledku obav zadavatelů, že nebudou schopni nastavit parametry hodnotícího kritéria ekonomická výhodnost nabídky</a:t>
            </a:r>
            <a:r>
              <a:rPr lang="cs-CZ" sz="1800" dirty="0">
                <a:solidFill>
                  <a:srgbClr val="000000"/>
                </a:solidFill>
              </a:rPr>
              <a:t> (zejména dílčí kritéria, která nelze vyjádřit číselně) dostatečně objektivně a transparentně, aby bylo možné legálnost celého postupu hodnocení prokázat i v případě řízení u ÚOHS, kontroly či auditu (zejména u VZ spolufinancovaných ze zdrojů EU)</a:t>
            </a:r>
          </a:p>
          <a:p>
            <a:pPr lvl="0"/>
            <a:r>
              <a:rPr lang="cs-CZ" sz="1800" dirty="0">
                <a:solidFill>
                  <a:srgbClr val="000000"/>
                </a:solidFill>
              </a:rPr>
              <a:t>V budoucnu lze očekávat změnu trendu a nárůst počtu VZ hodnocených na základě vícekriteriálního hodnotícího kritéria</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2433855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hlinkClick r:id="rId2"/>
              </a:rPr>
              <a:t>https://</a:t>
            </a:r>
            <a:r>
              <a:rPr lang="cs-CZ" dirty="0" smtClean="0">
                <a:hlinkClick r:id="rId2"/>
              </a:rPr>
              <a:t>ec.europa.eu/internal_market/scoreboard/performance_per_policy_area/public_procurement/index_en.htm</a:t>
            </a:r>
            <a:r>
              <a:rPr lang="cs-CZ" dirty="0" smtClean="0"/>
              <a:t>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Nejnižší nabídková cena - EU</a:t>
            </a:r>
            <a:endParaRPr lang="cs-CZ" dirty="0"/>
          </a:p>
        </p:txBody>
      </p:sp>
      <p:pic>
        <p:nvPicPr>
          <p:cNvPr id="6" name="Zástupný symbol pro obsah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65031" y="1692274"/>
            <a:ext cx="8097715" cy="4268911"/>
          </a:xfrm>
        </p:spPr>
      </p:pic>
    </p:spTree>
    <p:extLst>
      <p:ext uri="{BB962C8B-B14F-4D97-AF65-F5344CB8AC3E}">
        <p14:creationId xmlns:p14="http://schemas.microsoft.com/office/powerpoint/2010/main" val="1923709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hlinkClick r:id="rId2"/>
              </a:rPr>
              <a:t>http://</a:t>
            </a:r>
            <a:r>
              <a:rPr lang="cs-CZ" dirty="0" smtClean="0">
                <a:hlinkClick r:id="rId2"/>
              </a:rPr>
              <a:t>sovz.cz/wp-content/uploads/2019/05/analyza-necenova-kriteria-pri-zadavani-verejnych-zakazek-v-eu.pdf</a:t>
            </a:r>
            <a:r>
              <a:rPr lang="cs-CZ" dirty="0" smtClean="0"/>
              <a:t>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Nejnižší nabídková cena – kvalita v EU </a:t>
            </a:r>
            <a:endParaRPr lang="cs-CZ" dirty="0"/>
          </a:p>
        </p:txBody>
      </p:sp>
      <p:pic>
        <p:nvPicPr>
          <p:cNvPr id="6" name="Zástupný symbol pro obsah 9"/>
          <p:cNvPicPr>
            <a:picLocks noGrp="1" noChangeAspect="1"/>
          </p:cNvPicPr>
          <p:nvPr>
            <p:ph idx="1"/>
          </p:nvPr>
        </p:nvPicPr>
        <p:blipFill rotWithShape="1">
          <a:blip r:embed="rId3"/>
          <a:srcRect l="23828" t="28086" r="40426" b="33582"/>
          <a:stretch/>
        </p:blipFill>
        <p:spPr>
          <a:xfrm>
            <a:off x="1758462" y="1764391"/>
            <a:ext cx="8141677" cy="4144040"/>
          </a:xfrm>
          <a:prstGeom prst="rect">
            <a:avLst/>
          </a:prstGeom>
        </p:spPr>
      </p:pic>
    </p:spTree>
    <p:extLst>
      <p:ext uri="{BB962C8B-B14F-4D97-AF65-F5344CB8AC3E}">
        <p14:creationId xmlns:p14="http://schemas.microsoft.com/office/powerpoint/2010/main" val="712901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Proč je nabídková cena dominantním </a:t>
            </a:r>
            <a:r>
              <a:rPr lang="cs-CZ" dirty="0" smtClean="0"/>
              <a:t>HK</a:t>
            </a:r>
            <a:endParaRPr lang="cs-CZ" dirty="0"/>
          </a:p>
        </p:txBody>
      </p:sp>
      <p:sp>
        <p:nvSpPr>
          <p:cNvPr id="5" name="Zástupný symbol pro obsah 4"/>
          <p:cNvSpPr>
            <a:spLocks noGrp="1"/>
          </p:cNvSpPr>
          <p:nvPr>
            <p:ph idx="1"/>
          </p:nvPr>
        </p:nvSpPr>
        <p:spPr/>
        <p:txBody>
          <a:bodyPr/>
          <a:lstStyle/>
          <a:p>
            <a:r>
              <a:rPr lang="cs-CZ" dirty="0"/>
              <a:t>Obavy zadavatelů z napadení VŘ</a:t>
            </a:r>
          </a:p>
          <a:p>
            <a:r>
              <a:rPr lang="cs-CZ" dirty="0"/>
              <a:t>Obavy z kontrol</a:t>
            </a:r>
          </a:p>
          <a:p>
            <a:r>
              <a:rPr lang="cs-CZ" dirty="0"/>
              <a:t>Obavy o čas</a:t>
            </a:r>
          </a:p>
          <a:p>
            <a:r>
              <a:rPr lang="cs-CZ" dirty="0"/>
              <a:t>Neznalost, nedostatek příkladů dobré praxe, </a:t>
            </a:r>
            <a:r>
              <a:rPr lang="cs-CZ" dirty="0" smtClean="0"/>
              <a:t>metodik</a:t>
            </a:r>
            <a:endParaRPr lang="cs-CZ" dirty="0"/>
          </a:p>
          <a:p>
            <a:r>
              <a:rPr lang="cs-CZ" dirty="0"/>
              <a:t>Nedostatek </a:t>
            </a:r>
            <a:r>
              <a:rPr lang="cs-CZ" dirty="0" smtClean="0"/>
              <a:t>osvěty</a:t>
            </a:r>
            <a:endParaRPr lang="cs-CZ" dirty="0"/>
          </a:p>
        </p:txBody>
      </p:sp>
    </p:spTree>
    <p:extLst>
      <p:ext uri="{BB962C8B-B14F-4D97-AF65-F5344CB8AC3E}">
        <p14:creationId xmlns:p14="http://schemas.microsoft.com/office/powerpoint/2010/main" val="57963888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UNI-CZ.potx" id="{5F7917F3-E447-47A0-8B0D-912AAB3F7016}" vid="{6FE485AA-A959-491A-A866-CC2F0E710D00}"/>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Prezentace-MUNI-CZ</Template>
  <TotalTime>714</TotalTime>
  <Words>2818</Words>
  <Application>Microsoft Office PowerPoint</Application>
  <PresentationFormat>Širokoúhlá obrazovka</PresentationFormat>
  <Paragraphs>336</Paragraphs>
  <Slides>36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36</vt:i4>
      </vt:variant>
    </vt:vector>
  </HeadingPairs>
  <TitlesOfParts>
    <vt:vector size="42" baseType="lpstr">
      <vt:lpstr>Arial</vt:lpstr>
      <vt:lpstr>Arial Narrow</vt:lpstr>
      <vt:lpstr>Tahoma</vt:lpstr>
      <vt:lpstr>Times New Roman</vt:lpstr>
      <vt:lpstr>Wingdings</vt:lpstr>
      <vt:lpstr>Prezentace_MU_CZ</vt:lpstr>
      <vt:lpstr>Hodnocení nabídek</vt:lpstr>
      <vt:lpstr>Obsah</vt:lpstr>
      <vt:lpstr>Kritéria hodnocení nabídek a principy 3E</vt:lpstr>
      <vt:lpstr>Kritéria hodnocení nabídek a principy 3E</vt:lpstr>
      <vt:lpstr>Kritéria hodnocení nabídek a principy 3E</vt:lpstr>
      <vt:lpstr>Nejnižší nabídková cena vs. ekonomická výhodnost</vt:lpstr>
      <vt:lpstr>Nejnižší nabídková cena - EU</vt:lpstr>
      <vt:lpstr>Nejnižší nabídková cena – kvalita v EU </vt:lpstr>
      <vt:lpstr>Proč je nabídková cena dominantním HK</vt:lpstr>
      <vt:lpstr>Nejnižší nabídková cena vs ekonomická výhodnost</vt:lpstr>
      <vt:lpstr>Nejnižší nabídková cena vs ekonomická výhodnost</vt:lpstr>
      <vt:lpstr>Ekonomická výhodnost </vt:lpstr>
      <vt:lpstr>Ekonomická výhodnost</vt:lpstr>
      <vt:lpstr>Ekonomická výhodnost</vt:lpstr>
      <vt:lpstr>Ekonomická výhodnost</vt:lpstr>
      <vt:lpstr>Technická úroveň plnění</vt:lpstr>
      <vt:lpstr>Technická úroveň plnění</vt:lpstr>
      <vt:lpstr>„Objektivní“ vs „subjektivní kritéria“ </vt:lpstr>
      <vt:lpstr>„Objektivní“ vs „subjektivní kritéria“ </vt:lpstr>
      <vt:lpstr>Objektivní vs. subjektivní kritéria </vt:lpstr>
      <vt:lpstr>Objektivní“ vs „subjektivní kritéria“</vt:lpstr>
      <vt:lpstr>„Objektivní“ vs „subjektivní kritéria“ </vt:lpstr>
      <vt:lpstr>Náklady životního cyklu</vt:lpstr>
      <vt:lpstr>Náklady životního cyklu stavby  http://www.tzbportal.sk/stavebnictvo/naklady-zivotniho-cyklu-betonovych-staveb.html</vt:lpstr>
      <vt:lpstr>Náklady životního cyklu</vt:lpstr>
      <vt:lpstr>Náklady životního cyklu</vt:lpstr>
      <vt:lpstr>Ekologické a sociální aspekty zadávání VZ</vt:lpstr>
      <vt:lpstr>Ekologické a sociální aspekty zadávání VZ</vt:lpstr>
      <vt:lpstr> Příklad - Hodnocení kvality realizačního týmu</vt:lpstr>
      <vt:lpstr>Příklad - Hodnocení kvality realizačního týmu</vt:lpstr>
      <vt:lpstr>Příklad - Hodnocení kvality realizačního týmu</vt:lpstr>
      <vt:lpstr>Příklad - Hodnocení kvality realizačního týmu</vt:lpstr>
      <vt:lpstr>Příklad - Hodnocení kvality realizačního týmu</vt:lpstr>
      <vt:lpstr>Právní předpisy a zdroje informací</vt:lpstr>
      <vt:lpstr>Právní předpisy a zdroje informací</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ÚKLIDOVÉ SLUŽBY - BVA</dc:title>
  <dc:creator>Martin Hadaš</dc:creator>
  <cp:lastModifiedBy>Martin Hadaš</cp:lastModifiedBy>
  <cp:revision>75</cp:revision>
  <cp:lastPrinted>1601-01-01T00:00:00Z</cp:lastPrinted>
  <dcterms:created xsi:type="dcterms:W3CDTF">2018-11-16T12:27:03Z</dcterms:created>
  <dcterms:modified xsi:type="dcterms:W3CDTF">2021-04-06T15:37:59Z</dcterms:modified>
</cp:coreProperties>
</file>