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handoutMasterIdLst>
    <p:handoutMasterId r:id="rId35"/>
  </p:handoutMasterIdLst>
  <p:sldIdLst>
    <p:sldId id="314" r:id="rId2"/>
    <p:sldId id="357" r:id="rId3"/>
    <p:sldId id="356" r:id="rId4"/>
    <p:sldId id="336" r:id="rId5"/>
    <p:sldId id="337" r:id="rId6"/>
    <p:sldId id="338" r:id="rId7"/>
    <p:sldId id="340" r:id="rId8"/>
    <p:sldId id="339" r:id="rId9"/>
    <p:sldId id="341" r:id="rId10"/>
    <p:sldId id="342" r:id="rId11"/>
    <p:sldId id="344" r:id="rId12"/>
    <p:sldId id="343" r:id="rId13"/>
    <p:sldId id="346" r:id="rId14"/>
    <p:sldId id="358" r:id="rId15"/>
    <p:sldId id="347" r:id="rId16"/>
    <p:sldId id="348" r:id="rId17"/>
    <p:sldId id="349" r:id="rId18"/>
    <p:sldId id="365" r:id="rId19"/>
    <p:sldId id="352" r:id="rId20"/>
    <p:sldId id="362" r:id="rId21"/>
    <p:sldId id="363" r:id="rId22"/>
    <p:sldId id="351" r:id="rId23"/>
    <p:sldId id="353" r:id="rId24"/>
    <p:sldId id="355" r:id="rId25"/>
    <p:sldId id="359" r:id="rId26"/>
    <p:sldId id="361" r:id="rId27"/>
    <p:sldId id="366" r:id="rId28"/>
    <p:sldId id="367" r:id="rId29"/>
    <p:sldId id="368" r:id="rId30"/>
    <p:sldId id="369" r:id="rId31"/>
    <p:sldId id="370" r:id="rId32"/>
    <p:sldId id="372" r:id="rId33"/>
    <p:sldId id="37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3927" autoAdjust="0"/>
  </p:normalViewPr>
  <p:slideViewPr>
    <p:cSldViewPr>
      <p:cViewPr varScale="1">
        <p:scale>
          <a:sx n="102" d="100"/>
          <a:sy n="102" d="100"/>
        </p:scale>
        <p:origin x="1920" y="184"/>
      </p:cViewPr>
      <p:guideLst>
        <p:guide orient="horz" pos="2160"/>
        <p:guide pos="2880"/>
      </p:guideLst>
    </p:cSldViewPr>
  </p:slideViewPr>
  <p:outlineViewPr>
    <p:cViewPr>
      <p:scale>
        <a:sx n="33" d="100"/>
        <a:sy n="33" d="100"/>
      </p:scale>
      <p:origin x="0" y="-64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5" d="100"/>
          <a:sy n="145" d="100"/>
        </p:scale>
        <p:origin x="-47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2207882-52FC-4D18-B4B0-A08E866E52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cs-CZ"/>
          </a:p>
        </p:txBody>
      </p:sp>
      <p:sp>
        <p:nvSpPr>
          <p:cNvPr id="112643" name="Rectangle 3">
            <a:extLst>
              <a:ext uri="{FF2B5EF4-FFF2-40B4-BE49-F238E27FC236}">
                <a16:creationId xmlns:a16="http://schemas.microsoft.com/office/drawing/2014/main" id="{5BEF1F16-5D22-ED7C-5764-6D6C7939BE3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cs-CZ"/>
          </a:p>
        </p:txBody>
      </p:sp>
      <p:sp>
        <p:nvSpPr>
          <p:cNvPr id="112644" name="Rectangle 4">
            <a:extLst>
              <a:ext uri="{FF2B5EF4-FFF2-40B4-BE49-F238E27FC236}">
                <a16:creationId xmlns:a16="http://schemas.microsoft.com/office/drawing/2014/main" id="{68780D53-05D1-B0E9-9FE8-F46498CA932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p>
        </p:txBody>
      </p:sp>
      <p:sp>
        <p:nvSpPr>
          <p:cNvPr id="112645" name="Rectangle 5">
            <a:extLst>
              <a:ext uri="{FF2B5EF4-FFF2-40B4-BE49-F238E27FC236}">
                <a16:creationId xmlns:a16="http://schemas.microsoft.com/office/drawing/2014/main" id="{61D2C3CE-060F-E673-100F-44AE1BB7CDF3}"/>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B6A5D2-12A2-2147-AADE-C33CF2085935}"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A089ED9-907B-C3B9-EE24-ACDB10BD8D56}"/>
              </a:ext>
            </a:extLst>
          </p:cNvPr>
          <p:cNvGrpSpPr>
            <a:grpSpLocks/>
          </p:cNvGrpSpPr>
          <p:nvPr/>
        </p:nvGrpSpPr>
        <p:grpSpPr bwMode="auto">
          <a:xfrm>
            <a:off x="-3175" y="2438400"/>
            <a:ext cx="9147175" cy="1063625"/>
            <a:chOff x="-2" y="1536"/>
            <a:chExt cx="5762" cy="670"/>
          </a:xfrm>
        </p:grpSpPr>
        <p:grpSp>
          <p:nvGrpSpPr>
            <p:cNvPr id="3" name="Group 3">
              <a:extLst>
                <a:ext uri="{FF2B5EF4-FFF2-40B4-BE49-F238E27FC236}">
                  <a16:creationId xmlns:a16="http://schemas.microsoft.com/office/drawing/2014/main" id="{FADFF1A2-88CA-86C8-9328-A4C3AD8B2CD3}"/>
                </a:ext>
              </a:extLst>
            </p:cNvPr>
            <p:cNvGrpSpPr>
              <a:grpSpLocks/>
            </p:cNvGrpSpPr>
            <p:nvPr/>
          </p:nvGrpSpPr>
          <p:grpSpPr bwMode="auto">
            <a:xfrm flipH="1">
              <a:off x="-2" y="1562"/>
              <a:ext cx="5762" cy="638"/>
              <a:chOff x="-2" y="1562"/>
              <a:chExt cx="5762" cy="638"/>
            </a:xfrm>
          </p:grpSpPr>
          <p:sp>
            <p:nvSpPr>
              <p:cNvPr id="6" name="Freeform 4">
                <a:extLst>
                  <a:ext uri="{FF2B5EF4-FFF2-40B4-BE49-F238E27FC236}">
                    <a16:creationId xmlns:a16="http://schemas.microsoft.com/office/drawing/2014/main" id="{B97DA3BA-F0DF-6E1B-F1AF-D49576A89736}"/>
                  </a:ext>
                </a:extLst>
              </p:cNvPr>
              <p:cNvSpPr>
                <a:spLocks/>
              </p:cNvSpPr>
              <p:nvPr/>
            </p:nvSpPr>
            <p:spPr bwMode="ltGray">
              <a:xfrm rot="-5400000">
                <a:off x="2558"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 name="Freeform 5">
                <a:extLst>
                  <a:ext uri="{FF2B5EF4-FFF2-40B4-BE49-F238E27FC236}">
                    <a16:creationId xmlns:a16="http://schemas.microsoft.com/office/drawing/2014/main" id="{9D0D97AA-9327-BB5D-5C55-D4237474F34C}"/>
                  </a:ext>
                </a:extLst>
              </p:cNvPr>
              <p:cNvSpPr>
                <a:spLocks/>
              </p:cNvSpPr>
              <p:nvPr/>
            </p:nvSpPr>
            <p:spPr bwMode="ltGray">
              <a:xfrm rot="-5400000">
                <a:off x="1322" y="1669"/>
                <a:ext cx="624" cy="421"/>
              </a:xfrm>
              <a:custGeom>
                <a:avLst/>
                <a:gdLst>
                  <a:gd name="T0" fmla="*/ 0 w 624"/>
                  <a:gd name="T1" fmla="*/ 0 h 317"/>
                  <a:gd name="T2" fmla="*/ 0 w 624"/>
                  <a:gd name="T3" fmla="*/ 105081 h 317"/>
                  <a:gd name="T4" fmla="*/ 624 w 624"/>
                  <a:gd name="T5" fmla="*/ 1050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8" name="Freeform 6">
                <a:extLst>
                  <a:ext uri="{FF2B5EF4-FFF2-40B4-BE49-F238E27FC236}">
                    <a16:creationId xmlns:a16="http://schemas.microsoft.com/office/drawing/2014/main" id="{EC73FBFB-73EA-DF99-58D9-7C953BF869AF}"/>
                  </a:ext>
                </a:extLst>
              </p:cNvPr>
              <p:cNvSpPr>
                <a:spLocks/>
              </p:cNvSpPr>
              <p:nvPr/>
            </p:nvSpPr>
            <p:spPr bwMode="ltGray">
              <a:xfrm rot="-5400000">
                <a:off x="982" y="1669"/>
                <a:ext cx="624" cy="422"/>
              </a:xfrm>
              <a:custGeom>
                <a:avLst/>
                <a:gdLst>
                  <a:gd name="T0" fmla="*/ 0 w 624"/>
                  <a:gd name="T1" fmla="*/ 0 h 317"/>
                  <a:gd name="T2" fmla="*/ 0 w 624"/>
                  <a:gd name="T3" fmla="*/ 110718 h 317"/>
                  <a:gd name="T4" fmla="*/ 624 w 624"/>
                  <a:gd name="T5" fmla="*/ 1107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9" name="Freeform 7">
                <a:extLst>
                  <a:ext uri="{FF2B5EF4-FFF2-40B4-BE49-F238E27FC236}">
                    <a16:creationId xmlns:a16="http://schemas.microsoft.com/office/drawing/2014/main" id="{D344A23D-4310-1C96-88F3-F94D4DA9ABFA}"/>
                  </a:ext>
                </a:extLst>
              </p:cNvPr>
              <p:cNvSpPr>
                <a:spLocks/>
              </p:cNvSpPr>
              <p:nvPr/>
            </p:nvSpPr>
            <p:spPr bwMode="ltGray">
              <a:xfrm rot="-5400000">
                <a:off x="-58"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 name="Freeform 8">
                <a:extLst>
                  <a:ext uri="{FF2B5EF4-FFF2-40B4-BE49-F238E27FC236}">
                    <a16:creationId xmlns:a16="http://schemas.microsoft.com/office/drawing/2014/main" id="{79ACE476-D359-B2E4-92C1-CEE77B5A6EDE}"/>
                  </a:ext>
                </a:extLst>
              </p:cNvPr>
              <p:cNvSpPr>
                <a:spLocks/>
              </p:cNvSpPr>
              <p:nvPr/>
            </p:nvSpPr>
            <p:spPr bwMode="ltGray">
              <a:xfrm rot="-5400000">
                <a:off x="664" y="1733"/>
                <a:ext cx="624" cy="294"/>
              </a:xfrm>
              <a:custGeom>
                <a:avLst/>
                <a:gdLst>
                  <a:gd name="T0" fmla="*/ 0 w 624"/>
                  <a:gd name="T1" fmla="*/ 0 h 317"/>
                  <a:gd name="T2" fmla="*/ 0 w 624"/>
                  <a:gd name="T3" fmla="*/ 56 h 317"/>
                  <a:gd name="T4" fmla="*/ 624 w 624"/>
                  <a:gd name="T5" fmla="*/ 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1" name="Freeform 9">
                <a:extLst>
                  <a:ext uri="{FF2B5EF4-FFF2-40B4-BE49-F238E27FC236}">
                    <a16:creationId xmlns:a16="http://schemas.microsoft.com/office/drawing/2014/main" id="{219C4015-5946-5B87-98B1-2CAFDC037DED}"/>
                  </a:ext>
                </a:extLst>
              </p:cNvPr>
              <p:cNvSpPr>
                <a:spLocks/>
              </p:cNvSpPr>
              <p:nvPr/>
            </p:nvSpPr>
            <p:spPr bwMode="ltGray">
              <a:xfrm rot="-5400000">
                <a:off x="442" y="1699"/>
                <a:ext cx="624" cy="362"/>
              </a:xfrm>
              <a:custGeom>
                <a:avLst/>
                <a:gdLst>
                  <a:gd name="T0" fmla="*/ 0 w 624"/>
                  <a:gd name="T1" fmla="*/ 0 h 272"/>
                  <a:gd name="T2" fmla="*/ 0 w 624"/>
                  <a:gd name="T3" fmla="*/ 109951 h 272"/>
                  <a:gd name="T4" fmla="*/ 240 w 624"/>
                  <a:gd name="T5" fmla="*/ 97069 h 272"/>
                  <a:gd name="T6" fmla="*/ 624 w 624"/>
                  <a:gd name="T7" fmla="*/ 1099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2" name="Freeform 10">
                <a:extLst>
                  <a:ext uri="{FF2B5EF4-FFF2-40B4-BE49-F238E27FC236}">
                    <a16:creationId xmlns:a16="http://schemas.microsoft.com/office/drawing/2014/main" id="{9F28D3DF-77E8-B623-C577-8F46DDD3CF9C}"/>
                  </a:ext>
                </a:extLst>
              </p:cNvPr>
              <p:cNvSpPr>
                <a:spLocks/>
              </p:cNvSpPr>
              <p:nvPr/>
            </p:nvSpPr>
            <p:spPr bwMode="ltGray">
              <a:xfrm rot="-5400000">
                <a:off x="155" y="1727"/>
                <a:ext cx="632" cy="315"/>
              </a:xfrm>
              <a:custGeom>
                <a:avLst/>
                <a:gdLst>
                  <a:gd name="T0" fmla="*/ 8 w 632"/>
                  <a:gd name="T1" fmla="*/ 3 h 362"/>
                  <a:gd name="T2" fmla="*/ 8 w 632"/>
                  <a:gd name="T3" fmla="*/ 17 h 362"/>
                  <a:gd name="T4" fmla="*/ 248 w 632"/>
                  <a:gd name="T5" fmla="*/ 17 h 362"/>
                  <a:gd name="T6" fmla="*/ 632 w 632"/>
                  <a:gd name="T7" fmla="*/ 17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3" name="Freeform 11">
                <a:extLst>
                  <a:ext uri="{FF2B5EF4-FFF2-40B4-BE49-F238E27FC236}">
                    <a16:creationId xmlns:a16="http://schemas.microsoft.com/office/drawing/2014/main" id="{26AA2B76-3D1B-A78C-0D40-2C3A9003799B}"/>
                  </a:ext>
                </a:extLst>
              </p:cNvPr>
              <p:cNvSpPr>
                <a:spLocks/>
              </p:cNvSpPr>
              <p:nvPr/>
            </p:nvSpPr>
            <p:spPr bwMode="ltGray">
              <a:xfrm rot="-5400000">
                <a:off x="3210" y="1665"/>
                <a:ext cx="624" cy="421"/>
              </a:xfrm>
              <a:custGeom>
                <a:avLst/>
                <a:gdLst>
                  <a:gd name="T0" fmla="*/ 0 w 624"/>
                  <a:gd name="T1" fmla="*/ 0 h 317"/>
                  <a:gd name="T2" fmla="*/ 0 w 624"/>
                  <a:gd name="T3" fmla="*/ 105081 h 317"/>
                  <a:gd name="T4" fmla="*/ 624 w 624"/>
                  <a:gd name="T5" fmla="*/ 1050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4" name="Freeform 12">
                <a:extLst>
                  <a:ext uri="{FF2B5EF4-FFF2-40B4-BE49-F238E27FC236}">
                    <a16:creationId xmlns:a16="http://schemas.microsoft.com/office/drawing/2014/main" id="{863FA559-B268-0D76-CBC3-74D3FB64229C}"/>
                  </a:ext>
                </a:extLst>
              </p:cNvPr>
              <p:cNvSpPr>
                <a:spLocks/>
              </p:cNvSpPr>
              <p:nvPr/>
            </p:nvSpPr>
            <p:spPr bwMode="ltGray">
              <a:xfrm rot="-5400000">
                <a:off x="2870" y="1664"/>
                <a:ext cx="624" cy="422"/>
              </a:xfrm>
              <a:custGeom>
                <a:avLst/>
                <a:gdLst>
                  <a:gd name="T0" fmla="*/ 0 w 624"/>
                  <a:gd name="T1" fmla="*/ 0 h 317"/>
                  <a:gd name="T2" fmla="*/ 0 w 624"/>
                  <a:gd name="T3" fmla="*/ 110718 h 317"/>
                  <a:gd name="T4" fmla="*/ 624 w 624"/>
                  <a:gd name="T5" fmla="*/ 1107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5" name="Freeform 13">
                <a:extLst>
                  <a:ext uri="{FF2B5EF4-FFF2-40B4-BE49-F238E27FC236}">
                    <a16:creationId xmlns:a16="http://schemas.microsoft.com/office/drawing/2014/main" id="{64A5D0CD-647D-5794-5EBD-26A86D5071B5}"/>
                  </a:ext>
                </a:extLst>
              </p:cNvPr>
              <p:cNvSpPr>
                <a:spLocks/>
              </p:cNvSpPr>
              <p:nvPr/>
            </p:nvSpPr>
            <p:spPr bwMode="ltGray">
              <a:xfrm rot="-5400000">
                <a:off x="1829" y="1748"/>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6" name="Freeform 14">
                <a:extLst>
                  <a:ext uri="{FF2B5EF4-FFF2-40B4-BE49-F238E27FC236}">
                    <a16:creationId xmlns:a16="http://schemas.microsoft.com/office/drawing/2014/main" id="{66165309-0C90-F475-A9FB-D9E3B17E1B84}"/>
                  </a:ext>
                </a:extLst>
              </p:cNvPr>
              <p:cNvSpPr>
                <a:spLocks/>
              </p:cNvSpPr>
              <p:nvPr/>
            </p:nvSpPr>
            <p:spPr bwMode="ltGray">
              <a:xfrm rot="-5400000">
                <a:off x="2551" y="1728"/>
                <a:ext cx="624" cy="294"/>
              </a:xfrm>
              <a:custGeom>
                <a:avLst/>
                <a:gdLst>
                  <a:gd name="T0" fmla="*/ 0 w 624"/>
                  <a:gd name="T1" fmla="*/ 0 h 317"/>
                  <a:gd name="T2" fmla="*/ 0 w 624"/>
                  <a:gd name="T3" fmla="*/ 56 h 317"/>
                  <a:gd name="T4" fmla="*/ 624 w 624"/>
                  <a:gd name="T5" fmla="*/ 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7" name="Freeform 15">
                <a:extLst>
                  <a:ext uri="{FF2B5EF4-FFF2-40B4-BE49-F238E27FC236}">
                    <a16:creationId xmlns:a16="http://schemas.microsoft.com/office/drawing/2014/main" id="{493098FB-8744-D910-12AA-2BB3A1970322}"/>
                  </a:ext>
                </a:extLst>
              </p:cNvPr>
              <p:cNvSpPr>
                <a:spLocks/>
              </p:cNvSpPr>
              <p:nvPr/>
            </p:nvSpPr>
            <p:spPr bwMode="ltGray">
              <a:xfrm rot="-5400000">
                <a:off x="2329" y="1695"/>
                <a:ext cx="624" cy="361"/>
              </a:xfrm>
              <a:custGeom>
                <a:avLst/>
                <a:gdLst>
                  <a:gd name="T0" fmla="*/ 0 w 624"/>
                  <a:gd name="T1" fmla="*/ 0 h 272"/>
                  <a:gd name="T2" fmla="*/ 0 w 624"/>
                  <a:gd name="T3" fmla="*/ 103744 h 272"/>
                  <a:gd name="T4" fmla="*/ 240 w 624"/>
                  <a:gd name="T5" fmla="*/ 91718 h 272"/>
                  <a:gd name="T6" fmla="*/ 624 w 624"/>
                  <a:gd name="T7" fmla="*/ 1037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8" name="Freeform 16">
                <a:extLst>
                  <a:ext uri="{FF2B5EF4-FFF2-40B4-BE49-F238E27FC236}">
                    <a16:creationId xmlns:a16="http://schemas.microsoft.com/office/drawing/2014/main" id="{5E44F9A9-DF93-31CF-0EDF-C9E30249F070}"/>
                  </a:ext>
                </a:extLst>
              </p:cNvPr>
              <p:cNvSpPr>
                <a:spLocks/>
              </p:cNvSpPr>
              <p:nvPr/>
            </p:nvSpPr>
            <p:spPr bwMode="ltGray">
              <a:xfrm rot="-5400000">
                <a:off x="2043" y="1721"/>
                <a:ext cx="632" cy="316"/>
              </a:xfrm>
              <a:custGeom>
                <a:avLst/>
                <a:gdLst>
                  <a:gd name="T0" fmla="*/ 8 w 632"/>
                  <a:gd name="T1" fmla="*/ 3 h 362"/>
                  <a:gd name="T2" fmla="*/ 8 w 632"/>
                  <a:gd name="T3" fmla="*/ 18 h 362"/>
                  <a:gd name="T4" fmla="*/ 248 w 632"/>
                  <a:gd name="T5" fmla="*/ 18 h 362"/>
                  <a:gd name="T6" fmla="*/ 632 w 632"/>
                  <a:gd name="T7" fmla="*/ 18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9" name="Freeform 17">
                <a:extLst>
                  <a:ext uri="{FF2B5EF4-FFF2-40B4-BE49-F238E27FC236}">
                    <a16:creationId xmlns:a16="http://schemas.microsoft.com/office/drawing/2014/main" id="{57A11D24-9C18-CD40-C9F1-8C104A110710}"/>
                  </a:ext>
                </a:extLst>
              </p:cNvPr>
              <p:cNvSpPr>
                <a:spLocks/>
              </p:cNvSpPr>
              <p:nvPr/>
            </p:nvSpPr>
            <p:spPr bwMode="ltGray">
              <a:xfrm rot="-5400000">
                <a:off x="4076" y="1669"/>
                <a:ext cx="624" cy="421"/>
              </a:xfrm>
              <a:custGeom>
                <a:avLst/>
                <a:gdLst>
                  <a:gd name="T0" fmla="*/ 0 w 624"/>
                  <a:gd name="T1" fmla="*/ 0 h 317"/>
                  <a:gd name="T2" fmla="*/ 0 w 624"/>
                  <a:gd name="T3" fmla="*/ 105081 h 317"/>
                  <a:gd name="T4" fmla="*/ 624 w 624"/>
                  <a:gd name="T5" fmla="*/ 1050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20" name="Freeform 18">
                <a:extLst>
                  <a:ext uri="{FF2B5EF4-FFF2-40B4-BE49-F238E27FC236}">
                    <a16:creationId xmlns:a16="http://schemas.microsoft.com/office/drawing/2014/main" id="{71CDDBA6-800B-9323-1E8E-61A9A5918442}"/>
                  </a:ext>
                </a:extLst>
              </p:cNvPr>
              <p:cNvSpPr>
                <a:spLocks/>
              </p:cNvSpPr>
              <p:nvPr/>
            </p:nvSpPr>
            <p:spPr bwMode="ltGray">
              <a:xfrm rot="-5400000">
                <a:off x="3736" y="1669"/>
                <a:ext cx="624" cy="422"/>
              </a:xfrm>
              <a:custGeom>
                <a:avLst/>
                <a:gdLst>
                  <a:gd name="T0" fmla="*/ 0 w 624"/>
                  <a:gd name="T1" fmla="*/ 0 h 317"/>
                  <a:gd name="T2" fmla="*/ 0 w 624"/>
                  <a:gd name="T3" fmla="*/ 110718 h 317"/>
                  <a:gd name="T4" fmla="*/ 624 w 624"/>
                  <a:gd name="T5" fmla="*/ 1107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21" name="Freeform 19">
                <a:extLst>
                  <a:ext uri="{FF2B5EF4-FFF2-40B4-BE49-F238E27FC236}">
                    <a16:creationId xmlns:a16="http://schemas.microsoft.com/office/drawing/2014/main" id="{53F8DC07-50A1-625F-0479-752C30F65478}"/>
                  </a:ext>
                </a:extLst>
              </p:cNvPr>
              <p:cNvSpPr>
                <a:spLocks/>
              </p:cNvSpPr>
              <p:nvPr/>
            </p:nvSpPr>
            <p:spPr bwMode="ltGray">
              <a:xfrm rot="-5400000">
                <a:off x="4583" y="1748"/>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22" name="Freeform 20">
                <a:extLst>
                  <a:ext uri="{FF2B5EF4-FFF2-40B4-BE49-F238E27FC236}">
                    <a16:creationId xmlns:a16="http://schemas.microsoft.com/office/drawing/2014/main" id="{301191DD-80F9-3363-0D66-42C6F1FADA70}"/>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23" name="Freeform 21">
                <a:extLst>
                  <a:ext uri="{FF2B5EF4-FFF2-40B4-BE49-F238E27FC236}">
                    <a16:creationId xmlns:a16="http://schemas.microsoft.com/office/drawing/2014/main" id="{85A66FB4-DABB-3EA8-22F7-19BA30C49024}"/>
                  </a:ext>
                </a:extLst>
              </p:cNvPr>
              <p:cNvSpPr>
                <a:spLocks/>
              </p:cNvSpPr>
              <p:nvPr/>
            </p:nvSpPr>
            <p:spPr bwMode="ltGray">
              <a:xfrm rot="-5400000">
                <a:off x="5083" y="1695"/>
                <a:ext cx="624" cy="361"/>
              </a:xfrm>
              <a:custGeom>
                <a:avLst/>
                <a:gdLst>
                  <a:gd name="T0" fmla="*/ 0 w 624"/>
                  <a:gd name="T1" fmla="*/ 0 h 272"/>
                  <a:gd name="T2" fmla="*/ 0 w 624"/>
                  <a:gd name="T3" fmla="*/ 103744 h 272"/>
                  <a:gd name="T4" fmla="*/ 240 w 624"/>
                  <a:gd name="T5" fmla="*/ 91718 h 272"/>
                  <a:gd name="T6" fmla="*/ 624 w 624"/>
                  <a:gd name="T7" fmla="*/ 1037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24" name="Freeform 22">
                <a:extLst>
                  <a:ext uri="{FF2B5EF4-FFF2-40B4-BE49-F238E27FC236}">
                    <a16:creationId xmlns:a16="http://schemas.microsoft.com/office/drawing/2014/main" id="{A5DF975A-203B-E38C-472C-6998B15D2C86}"/>
                  </a:ext>
                </a:extLst>
              </p:cNvPr>
              <p:cNvSpPr>
                <a:spLocks/>
              </p:cNvSpPr>
              <p:nvPr/>
            </p:nvSpPr>
            <p:spPr bwMode="ltGray">
              <a:xfrm rot="-5400000">
                <a:off x="4797" y="1721"/>
                <a:ext cx="632" cy="316"/>
              </a:xfrm>
              <a:custGeom>
                <a:avLst/>
                <a:gdLst>
                  <a:gd name="T0" fmla="*/ 8 w 632"/>
                  <a:gd name="T1" fmla="*/ 3 h 362"/>
                  <a:gd name="T2" fmla="*/ 8 w 632"/>
                  <a:gd name="T3" fmla="*/ 18 h 362"/>
                  <a:gd name="T4" fmla="*/ 248 w 632"/>
                  <a:gd name="T5" fmla="*/ 18 h 362"/>
                  <a:gd name="T6" fmla="*/ 632 w 632"/>
                  <a:gd name="T7" fmla="*/ 18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grpSp>
        <p:sp>
          <p:nvSpPr>
            <p:cNvPr id="4" name="Freeform 23">
              <a:extLst>
                <a:ext uri="{FF2B5EF4-FFF2-40B4-BE49-F238E27FC236}">
                  <a16:creationId xmlns:a16="http://schemas.microsoft.com/office/drawing/2014/main" id="{63549356-0B2E-F977-5555-61147A069AE5}"/>
                </a:ext>
              </a:extLst>
            </p:cNvPr>
            <p:cNvSpPr>
              <a:spLocks/>
            </p:cNvSpPr>
            <p:nvPr/>
          </p:nvSpPr>
          <p:spPr bwMode="ltGray">
            <a:xfrm flipH="1">
              <a:off x="-2" y="1536"/>
              <a:ext cx="5762" cy="412"/>
            </a:xfrm>
            <a:custGeom>
              <a:avLst/>
              <a:gdLst>
                <a:gd name="T0" fmla="*/ 0 w 5762"/>
                <a:gd name="T1" fmla="*/ 817 h 385"/>
                <a:gd name="T2" fmla="*/ 5762 w 5762"/>
                <a:gd name="T3" fmla="*/ 780 h 385"/>
                <a:gd name="T4" fmla="*/ 5762 w 5762"/>
                <a:gd name="T5" fmla="*/ 4 h 385"/>
                <a:gd name="T6" fmla="*/ 0 w 5762"/>
                <a:gd name="T7" fmla="*/ 0 h 385"/>
                <a:gd name="T8" fmla="*/ 0 w 5762"/>
                <a:gd name="T9" fmla="*/ 81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cs-CZ"/>
            </a:p>
          </p:txBody>
        </p:sp>
        <p:sp>
          <p:nvSpPr>
            <p:cNvPr id="5" name="Freeform 24">
              <a:extLst>
                <a:ext uri="{FF2B5EF4-FFF2-40B4-BE49-F238E27FC236}">
                  <a16:creationId xmlns:a16="http://schemas.microsoft.com/office/drawing/2014/main" id="{E086FF61-373D-1060-A1D9-64464327C6F0}"/>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cs-CZ"/>
            </a:p>
          </p:txBody>
        </p:sp>
      </p:grpSp>
      <p:sp>
        <p:nvSpPr>
          <p:cNvPr id="4121" name="Rectangle 25"/>
          <p:cNvSpPr>
            <a:spLocks noGrp="1" noChangeArrowheads="1"/>
          </p:cNvSpPr>
          <p:nvPr>
            <p:ph type="ctrTitle"/>
          </p:nvPr>
        </p:nvSpPr>
        <p:spPr>
          <a:xfrm>
            <a:off x="1173163" y="-627063"/>
            <a:ext cx="7772400" cy="3111501"/>
          </a:xfrm>
        </p:spPr>
        <p:txBody>
          <a:bodyPr anchor="b">
            <a:spAutoFit/>
          </a:bodyPr>
          <a:lstStyle>
            <a:lvl1pPr>
              <a:defRPr sz="6600"/>
            </a:lvl1pPr>
          </a:lstStyle>
          <a:p>
            <a:r>
              <a:rPr lang="cs-CZ"/>
              <a:t>Klepnutím lze upravit styl předlohy nadpisů.</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cs-CZ"/>
              <a:t>Klepnutím lze upravit styl předlohy podnadpisů.</a:t>
            </a:r>
          </a:p>
        </p:txBody>
      </p:sp>
      <p:sp>
        <p:nvSpPr>
          <p:cNvPr id="25" name="Rectangle 27">
            <a:extLst>
              <a:ext uri="{FF2B5EF4-FFF2-40B4-BE49-F238E27FC236}">
                <a16:creationId xmlns:a16="http://schemas.microsoft.com/office/drawing/2014/main" id="{DFD97210-2BDA-46A5-24E2-EA525DD57E97}"/>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cs-CZ"/>
          </a:p>
        </p:txBody>
      </p:sp>
      <p:sp>
        <p:nvSpPr>
          <p:cNvPr id="26" name="Rectangle 28">
            <a:extLst>
              <a:ext uri="{FF2B5EF4-FFF2-40B4-BE49-F238E27FC236}">
                <a16:creationId xmlns:a16="http://schemas.microsoft.com/office/drawing/2014/main" id="{33C6238F-3468-1016-F324-67DE50D6F7C6}"/>
              </a:ext>
            </a:extLst>
          </p:cNvPr>
          <p:cNvSpPr>
            <a:spLocks noGrp="1" noChangeArrowheads="1"/>
          </p:cNvSpPr>
          <p:nvPr>
            <p:ph type="ftr" sz="quarter" idx="11"/>
          </p:nvPr>
        </p:nvSpPr>
        <p:spPr/>
        <p:txBody>
          <a:bodyPr/>
          <a:lstStyle>
            <a:lvl1pPr>
              <a:defRPr>
                <a:solidFill>
                  <a:srgbClr val="000000"/>
                </a:solidFill>
              </a:defRPr>
            </a:lvl1pPr>
          </a:lstStyle>
          <a:p>
            <a:pPr>
              <a:defRPr/>
            </a:pPr>
            <a:endParaRPr lang="cs-CZ"/>
          </a:p>
        </p:txBody>
      </p:sp>
      <p:sp>
        <p:nvSpPr>
          <p:cNvPr id="27" name="Rectangle 29">
            <a:extLst>
              <a:ext uri="{FF2B5EF4-FFF2-40B4-BE49-F238E27FC236}">
                <a16:creationId xmlns:a16="http://schemas.microsoft.com/office/drawing/2014/main" id="{578F9EEF-8F50-7B3D-DC49-77BDCCA45E9A}"/>
              </a:ext>
            </a:extLst>
          </p:cNvPr>
          <p:cNvSpPr>
            <a:spLocks noGrp="1" noChangeArrowheads="1"/>
          </p:cNvSpPr>
          <p:nvPr>
            <p:ph type="sldNum" sz="quarter" idx="12"/>
          </p:nvPr>
        </p:nvSpPr>
        <p:spPr/>
        <p:txBody>
          <a:bodyPr/>
          <a:lstStyle>
            <a:lvl1pPr>
              <a:defRPr>
                <a:solidFill>
                  <a:srgbClr val="000000"/>
                </a:solidFill>
              </a:defRPr>
            </a:lvl1pPr>
          </a:lstStyle>
          <a:p>
            <a:pPr>
              <a:defRPr/>
            </a:pPr>
            <a:fld id="{F1D3AB1C-9691-A44C-9B6C-DE6C9B95C9B5}" type="slidenum">
              <a:rPr lang="cs-CZ" altLang="cs-CZ"/>
              <a:pPr>
                <a:defRPr/>
              </a:pPr>
              <a:t>‹#›</a:t>
            </a:fld>
            <a:endParaRPr lang="cs-CZ" altLang="cs-CZ"/>
          </a:p>
        </p:txBody>
      </p:sp>
    </p:spTree>
    <p:extLst>
      <p:ext uri="{BB962C8B-B14F-4D97-AF65-F5344CB8AC3E}">
        <p14:creationId xmlns:p14="http://schemas.microsoft.com/office/powerpoint/2010/main" val="315983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7">
            <a:extLst>
              <a:ext uri="{FF2B5EF4-FFF2-40B4-BE49-F238E27FC236}">
                <a16:creationId xmlns:a16="http://schemas.microsoft.com/office/drawing/2014/main" id="{2258F693-8E2F-1782-883C-318AA32D3A9B}"/>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5" name="Rectangle 28">
            <a:extLst>
              <a:ext uri="{FF2B5EF4-FFF2-40B4-BE49-F238E27FC236}">
                <a16:creationId xmlns:a16="http://schemas.microsoft.com/office/drawing/2014/main" id="{FABB9C10-17FE-E490-3D34-E25B99276A9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29">
            <a:extLst>
              <a:ext uri="{FF2B5EF4-FFF2-40B4-BE49-F238E27FC236}">
                <a16:creationId xmlns:a16="http://schemas.microsoft.com/office/drawing/2014/main" id="{65FDFF08-F35B-4CD7-C4C4-6954ECA5FBA9}"/>
              </a:ext>
            </a:extLst>
          </p:cNvPr>
          <p:cNvSpPr>
            <a:spLocks noGrp="1" noChangeArrowheads="1"/>
          </p:cNvSpPr>
          <p:nvPr>
            <p:ph type="sldNum" sz="quarter" idx="12"/>
          </p:nvPr>
        </p:nvSpPr>
        <p:spPr>
          <a:ln/>
        </p:spPr>
        <p:txBody>
          <a:bodyPr/>
          <a:lstStyle>
            <a:lvl1pPr>
              <a:defRPr/>
            </a:lvl1pPr>
          </a:lstStyle>
          <a:p>
            <a:pPr>
              <a:defRPr/>
            </a:pPr>
            <a:fld id="{694E2709-20E5-3E43-B93E-C088671B4B99}" type="slidenum">
              <a:rPr lang="cs-CZ" altLang="cs-CZ"/>
              <a:pPr>
                <a:defRPr/>
              </a:pPr>
              <a:t>‹#›</a:t>
            </a:fld>
            <a:endParaRPr lang="cs-CZ" altLang="cs-CZ"/>
          </a:p>
        </p:txBody>
      </p:sp>
    </p:spTree>
    <p:extLst>
      <p:ext uri="{BB962C8B-B14F-4D97-AF65-F5344CB8AC3E}">
        <p14:creationId xmlns:p14="http://schemas.microsoft.com/office/powerpoint/2010/main" val="192159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02463" y="457200"/>
            <a:ext cx="1943100" cy="5638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1173163" y="457200"/>
            <a:ext cx="5676900" cy="5638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7">
            <a:extLst>
              <a:ext uri="{FF2B5EF4-FFF2-40B4-BE49-F238E27FC236}">
                <a16:creationId xmlns:a16="http://schemas.microsoft.com/office/drawing/2014/main" id="{EF45831A-6503-0C40-5E2B-026C5BA3BEFF}"/>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5" name="Rectangle 28">
            <a:extLst>
              <a:ext uri="{FF2B5EF4-FFF2-40B4-BE49-F238E27FC236}">
                <a16:creationId xmlns:a16="http://schemas.microsoft.com/office/drawing/2014/main" id="{65BDB50B-7EF7-378C-C905-7414178F84C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29">
            <a:extLst>
              <a:ext uri="{FF2B5EF4-FFF2-40B4-BE49-F238E27FC236}">
                <a16:creationId xmlns:a16="http://schemas.microsoft.com/office/drawing/2014/main" id="{647A5F7F-4AC6-DD58-4B8B-024DAF6E142E}"/>
              </a:ext>
            </a:extLst>
          </p:cNvPr>
          <p:cNvSpPr>
            <a:spLocks noGrp="1" noChangeArrowheads="1"/>
          </p:cNvSpPr>
          <p:nvPr>
            <p:ph type="sldNum" sz="quarter" idx="12"/>
          </p:nvPr>
        </p:nvSpPr>
        <p:spPr>
          <a:ln/>
        </p:spPr>
        <p:txBody>
          <a:bodyPr/>
          <a:lstStyle>
            <a:lvl1pPr>
              <a:defRPr/>
            </a:lvl1pPr>
          </a:lstStyle>
          <a:p>
            <a:pPr>
              <a:defRPr/>
            </a:pPr>
            <a:fld id="{5BC54A78-3828-5240-9FEE-8BDCDC8E690B}" type="slidenum">
              <a:rPr lang="cs-CZ" altLang="cs-CZ"/>
              <a:pPr>
                <a:defRPr/>
              </a:pPr>
              <a:t>‹#›</a:t>
            </a:fld>
            <a:endParaRPr lang="cs-CZ" altLang="cs-CZ"/>
          </a:p>
        </p:txBody>
      </p:sp>
    </p:spTree>
    <p:extLst>
      <p:ext uri="{BB962C8B-B14F-4D97-AF65-F5344CB8AC3E}">
        <p14:creationId xmlns:p14="http://schemas.microsoft.com/office/powerpoint/2010/main" val="118449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73163" y="4572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1173163"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35563"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7">
            <a:extLst>
              <a:ext uri="{FF2B5EF4-FFF2-40B4-BE49-F238E27FC236}">
                <a16:creationId xmlns:a16="http://schemas.microsoft.com/office/drawing/2014/main" id="{72CA0A7C-2CC1-5379-62B2-D9D9B891583A}"/>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6" name="Rectangle 28">
            <a:extLst>
              <a:ext uri="{FF2B5EF4-FFF2-40B4-BE49-F238E27FC236}">
                <a16:creationId xmlns:a16="http://schemas.microsoft.com/office/drawing/2014/main" id="{DF4B62B0-60D9-8700-02AD-AFBE4A52D13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29">
            <a:extLst>
              <a:ext uri="{FF2B5EF4-FFF2-40B4-BE49-F238E27FC236}">
                <a16:creationId xmlns:a16="http://schemas.microsoft.com/office/drawing/2014/main" id="{4359A97E-9EF6-E464-8ACA-684C852389D2}"/>
              </a:ext>
            </a:extLst>
          </p:cNvPr>
          <p:cNvSpPr>
            <a:spLocks noGrp="1" noChangeArrowheads="1"/>
          </p:cNvSpPr>
          <p:nvPr>
            <p:ph type="sldNum" sz="quarter" idx="12"/>
          </p:nvPr>
        </p:nvSpPr>
        <p:spPr>
          <a:ln/>
        </p:spPr>
        <p:txBody>
          <a:bodyPr/>
          <a:lstStyle>
            <a:lvl1pPr>
              <a:defRPr/>
            </a:lvl1pPr>
          </a:lstStyle>
          <a:p>
            <a:pPr>
              <a:defRPr/>
            </a:pPr>
            <a:fld id="{542C39D4-ED35-504A-8DDA-3945354EBB0A}" type="slidenum">
              <a:rPr lang="cs-CZ" altLang="cs-CZ"/>
              <a:pPr>
                <a:defRPr/>
              </a:pPr>
              <a:t>‹#›</a:t>
            </a:fld>
            <a:endParaRPr lang="cs-CZ" altLang="cs-CZ"/>
          </a:p>
        </p:txBody>
      </p:sp>
    </p:spTree>
    <p:extLst>
      <p:ext uri="{BB962C8B-B14F-4D97-AF65-F5344CB8AC3E}">
        <p14:creationId xmlns:p14="http://schemas.microsoft.com/office/powerpoint/2010/main" val="8875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7">
            <a:extLst>
              <a:ext uri="{FF2B5EF4-FFF2-40B4-BE49-F238E27FC236}">
                <a16:creationId xmlns:a16="http://schemas.microsoft.com/office/drawing/2014/main" id="{B89AF768-8B99-9619-D123-CD92A63D4C4A}"/>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5" name="Rectangle 28">
            <a:extLst>
              <a:ext uri="{FF2B5EF4-FFF2-40B4-BE49-F238E27FC236}">
                <a16:creationId xmlns:a16="http://schemas.microsoft.com/office/drawing/2014/main" id="{56A6F246-B235-939E-1C27-EDD174A6336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29">
            <a:extLst>
              <a:ext uri="{FF2B5EF4-FFF2-40B4-BE49-F238E27FC236}">
                <a16:creationId xmlns:a16="http://schemas.microsoft.com/office/drawing/2014/main" id="{BFFC1A74-B130-740A-A173-EE2A34289C5F}"/>
              </a:ext>
            </a:extLst>
          </p:cNvPr>
          <p:cNvSpPr>
            <a:spLocks noGrp="1" noChangeArrowheads="1"/>
          </p:cNvSpPr>
          <p:nvPr>
            <p:ph type="sldNum" sz="quarter" idx="12"/>
          </p:nvPr>
        </p:nvSpPr>
        <p:spPr>
          <a:ln/>
        </p:spPr>
        <p:txBody>
          <a:bodyPr/>
          <a:lstStyle>
            <a:lvl1pPr>
              <a:defRPr/>
            </a:lvl1pPr>
          </a:lstStyle>
          <a:p>
            <a:pPr>
              <a:defRPr/>
            </a:pPr>
            <a:fld id="{42C93F6D-D919-1643-A84A-015F3B6655F2}" type="slidenum">
              <a:rPr lang="cs-CZ" altLang="cs-CZ"/>
              <a:pPr>
                <a:defRPr/>
              </a:pPr>
              <a:t>‹#›</a:t>
            </a:fld>
            <a:endParaRPr lang="cs-CZ" altLang="cs-CZ"/>
          </a:p>
        </p:txBody>
      </p:sp>
    </p:spTree>
    <p:extLst>
      <p:ext uri="{BB962C8B-B14F-4D97-AF65-F5344CB8AC3E}">
        <p14:creationId xmlns:p14="http://schemas.microsoft.com/office/powerpoint/2010/main" val="361434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27">
            <a:extLst>
              <a:ext uri="{FF2B5EF4-FFF2-40B4-BE49-F238E27FC236}">
                <a16:creationId xmlns:a16="http://schemas.microsoft.com/office/drawing/2014/main" id="{1349361E-557E-A4FB-1DCB-615D2F5C00FC}"/>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5" name="Rectangle 28">
            <a:extLst>
              <a:ext uri="{FF2B5EF4-FFF2-40B4-BE49-F238E27FC236}">
                <a16:creationId xmlns:a16="http://schemas.microsoft.com/office/drawing/2014/main" id="{91F6FD14-CEC8-F77F-4F45-AF71FA8915B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29">
            <a:extLst>
              <a:ext uri="{FF2B5EF4-FFF2-40B4-BE49-F238E27FC236}">
                <a16:creationId xmlns:a16="http://schemas.microsoft.com/office/drawing/2014/main" id="{755440E9-0FE4-470C-BCB6-BD64554E79D5}"/>
              </a:ext>
            </a:extLst>
          </p:cNvPr>
          <p:cNvSpPr>
            <a:spLocks noGrp="1" noChangeArrowheads="1"/>
          </p:cNvSpPr>
          <p:nvPr>
            <p:ph type="sldNum" sz="quarter" idx="12"/>
          </p:nvPr>
        </p:nvSpPr>
        <p:spPr>
          <a:ln/>
        </p:spPr>
        <p:txBody>
          <a:bodyPr/>
          <a:lstStyle>
            <a:lvl1pPr>
              <a:defRPr/>
            </a:lvl1pPr>
          </a:lstStyle>
          <a:p>
            <a:pPr>
              <a:defRPr/>
            </a:pPr>
            <a:fld id="{3789E4B3-5E1F-3D42-AF78-84ACF4D21661}" type="slidenum">
              <a:rPr lang="cs-CZ" altLang="cs-CZ"/>
              <a:pPr>
                <a:defRPr/>
              </a:pPr>
              <a:t>‹#›</a:t>
            </a:fld>
            <a:endParaRPr lang="cs-CZ" altLang="cs-CZ"/>
          </a:p>
        </p:txBody>
      </p:sp>
    </p:spTree>
    <p:extLst>
      <p:ext uri="{BB962C8B-B14F-4D97-AF65-F5344CB8AC3E}">
        <p14:creationId xmlns:p14="http://schemas.microsoft.com/office/powerpoint/2010/main" val="77554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7">
            <a:extLst>
              <a:ext uri="{FF2B5EF4-FFF2-40B4-BE49-F238E27FC236}">
                <a16:creationId xmlns:a16="http://schemas.microsoft.com/office/drawing/2014/main" id="{DE6D41CA-4D82-0047-0694-80DF56C90591}"/>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6" name="Rectangle 28">
            <a:extLst>
              <a:ext uri="{FF2B5EF4-FFF2-40B4-BE49-F238E27FC236}">
                <a16:creationId xmlns:a16="http://schemas.microsoft.com/office/drawing/2014/main" id="{3098E716-5C6A-B380-6F4E-758A1607098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29">
            <a:extLst>
              <a:ext uri="{FF2B5EF4-FFF2-40B4-BE49-F238E27FC236}">
                <a16:creationId xmlns:a16="http://schemas.microsoft.com/office/drawing/2014/main" id="{04DD16AB-C06F-AD6E-6D0A-317952419CD7}"/>
              </a:ext>
            </a:extLst>
          </p:cNvPr>
          <p:cNvSpPr>
            <a:spLocks noGrp="1" noChangeArrowheads="1"/>
          </p:cNvSpPr>
          <p:nvPr>
            <p:ph type="sldNum" sz="quarter" idx="12"/>
          </p:nvPr>
        </p:nvSpPr>
        <p:spPr>
          <a:ln/>
        </p:spPr>
        <p:txBody>
          <a:bodyPr/>
          <a:lstStyle>
            <a:lvl1pPr>
              <a:defRPr/>
            </a:lvl1pPr>
          </a:lstStyle>
          <a:p>
            <a:pPr>
              <a:defRPr/>
            </a:pPr>
            <a:fld id="{93AD4696-D612-794F-8878-FC4054DDA408}" type="slidenum">
              <a:rPr lang="cs-CZ" altLang="cs-CZ"/>
              <a:pPr>
                <a:defRPr/>
              </a:pPr>
              <a:t>‹#›</a:t>
            </a:fld>
            <a:endParaRPr lang="cs-CZ" altLang="cs-CZ"/>
          </a:p>
        </p:txBody>
      </p:sp>
    </p:spTree>
    <p:extLst>
      <p:ext uri="{BB962C8B-B14F-4D97-AF65-F5344CB8AC3E}">
        <p14:creationId xmlns:p14="http://schemas.microsoft.com/office/powerpoint/2010/main" val="11080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7">
            <a:extLst>
              <a:ext uri="{FF2B5EF4-FFF2-40B4-BE49-F238E27FC236}">
                <a16:creationId xmlns:a16="http://schemas.microsoft.com/office/drawing/2014/main" id="{A4CA1E1A-4852-36F0-1D35-470FCA07434F}"/>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8" name="Rectangle 28">
            <a:extLst>
              <a:ext uri="{FF2B5EF4-FFF2-40B4-BE49-F238E27FC236}">
                <a16:creationId xmlns:a16="http://schemas.microsoft.com/office/drawing/2014/main" id="{50EF2DCE-4CA6-15D3-3627-2894150FDD5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29">
            <a:extLst>
              <a:ext uri="{FF2B5EF4-FFF2-40B4-BE49-F238E27FC236}">
                <a16:creationId xmlns:a16="http://schemas.microsoft.com/office/drawing/2014/main" id="{1EFA7AB5-A830-D03E-C8E0-097541DAFDC3}"/>
              </a:ext>
            </a:extLst>
          </p:cNvPr>
          <p:cNvSpPr>
            <a:spLocks noGrp="1" noChangeArrowheads="1"/>
          </p:cNvSpPr>
          <p:nvPr>
            <p:ph type="sldNum" sz="quarter" idx="12"/>
          </p:nvPr>
        </p:nvSpPr>
        <p:spPr>
          <a:ln/>
        </p:spPr>
        <p:txBody>
          <a:bodyPr/>
          <a:lstStyle>
            <a:lvl1pPr>
              <a:defRPr/>
            </a:lvl1pPr>
          </a:lstStyle>
          <a:p>
            <a:pPr>
              <a:defRPr/>
            </a:pPr>
            <a:fld id="{BF3013E0-A9DB-D541-811B-AA330FFEB836}" type="slidenum">
              <a:rPr lang="cs-CZ" altLang="cs-CZ"/>
              <a:pPr>
                <a:defRPr/>
              </a:pPr>
              <a:t>‹#›</a:t>
            </a:fld>
            <a:endParaRPr lang="cs-CZ" altLang="cs-CZ"/>
          </a:p>
        </p:txBody>
      </p:sp>
    </p:spTree>
    <p:extLst>
      <p:ext uri="{BB962C8B-B14F-4D97-AF65-F5344CB8AC3E}">
        <p14:creationId xmlns:p14="http://schemas.microsoft.com/office/powerpoint/2010/main" val="82476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27">
            <a:extLst>
              <a:ext uri="{FF2B5EF4-FFF2-40B4-BE49-F238E27FC236}">
                <a16:creationId xmlns:a16="http://schemas.microsoft.com/office/drawing/2014/main" id="{5FF74F6F-926E-A268-BB0F-BB95A3BBB81D}"/>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4" name="Rectangle 28">
            <a:extLst>
              <a:ext uri="{FF2B5EF4-FFF2-40B4-BE49-F238E27FC236}">
                <a16:creationId xmlns:a16="http://schemas.microsoft.com/office/drawing/2014/main" id="{D5FB8E02-3276-556D-6587-72C8E4ECC0E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29">
            <a:extLst>
              <a:ext uri="{FF2B5EF4-FFF2-40B4-BE49-F238E27FC236}">
                <a16:creationId xmlns:a16="http://schemas.microsoft.com/office/drawing/2014/main" id="{8C90B48D-9AA0-7A04-4D92-2DE6E3479FEB}"/>
              </a:ext>
            </a:extLst>
          </p:cNvPr>
          <p:cNvSpPr>
            <a:spLocks noGrp="1" noChangeArrowheads="1"/>
          </p:cNvSpPr>
          <p:nvPr>
            <p:ph type="sldNum" sz="quarter" idx="12"/>
          </p:nvPr>
        </p:nvSpPr>
        <p:spPr>
          <a:ln/>
        </p:spPr>
        <p:txBody>
          <a:bodyPr/>
          <a:lstStyle>
            <a:lvl1pPr>
              <a:defRPr/>
            </a:lvl1pPr>
          </a:lstStyle>
          <a:p>
            <a:pPr>
              <a:defRPr/>
            </a:pPr>
            <a:fld id="{49492E68-C1C8-1E4C-8411-5BBEDAC10BD7}" type="slidenum">
              <a:rPr lang="cs-CZ" altLang="cs-CZ"/>
              <a:pPr>
                <a:defRPr/>
              </a:pPr>
              <a:t>‹#›</a:t>
            </a:fld>
            <a:endParaRPr lang="cs-CZ" altLang="cs-CZ"/>
          </a:p>
        </p:txBody>
      </p:sp>
    </p:spTree>
    <p:extLst>
      <p:ext uri="{BB962C8B-B14F-4D97-AF65-F5344CB8AC3E}">
        <p14:creationId xmlns:p14="http://schemas.microsoft.com/office/powerpoint/2010/main" val="370785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AB76AE8F-B38A-FCA0-C543-47657BCBF44A}"/>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3" name="Rectangle 28">
            <a:extLst>
              <a:ext uri="{FF2B5EF4-FFF2-40B4-BE49-F238E27FC236}">
                <a16:creationId xmlns:a16="http://schemas.microsoft.com/office/drawing/2014/main" id="{85E6FED1-A12E-F221-3041-595097BD012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29">
            <a:extLst>
              <a:ext uri="{FF2B5EF4-FFF2-40B4-BE49-F238E27FC236}">
                <a16:creationId xmlns:a16="http://schemas.microsoft.com/office/drawing/2014/main" id="{4E756E39-1D31-DC32-9848-3F92F6C47D39}"/>
              </a:ext>
            </a:extLst>
          </p:cNvPr>
          <p:cNvSpPr>
            <a:spLocks noGrp="1" noChangeArrowheads="1"/>
          </p:cNvSpPr>
          <p:nvPr>
            <p:ph type="sldNum" sz="quarter" idx="12"/>
          </p:nvPr>
        </p:nvSpPr>
        <p:spPr>
          <a:ln/>
        </p:spPr>
        <p:txBody>
          <a:bodyPr/>
          <a:lstStyle>
            <a:lvl1pPr>
              <a:defRPr/>
            </a:lvl1pPr>
          </a:lstStyle>
          <a:p>
            <a:pPr>
              <a:defRPr/>
            </a:pPr>
            <a:fld id="{D4E655A6-10FF-3240-8ECB-E6C1E33C7071}" type="slidenum">
              <a:rPr lang="cs-CZ" altLang="cs-CZ"/>
              <a:pPr>
                <a:defRPr/>
              </a:pPr>
              <a:t>‹#›</a:t>
            </a:fld>
            <a:endParaRPr lang="cs-CZ" altLang="cs-CZ"/>
          </a:p>
        </p:txBody>
      </p:sp>
    </p:spTree>
    <p:extLst>
      <p:ext uri="{BB962C8B-B14F-4D97-AF65-F5344CB8AC3E}">
        <p14:creationId xmlns:p14="http://schemas.microsoft.com/office/powerpoint/2010/main" val="100247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7">
            <a:extLst>
              <a:ext uri="{FF2B5EF4-FFF2-40B4-BE49-F238E27FC236}">
                <a16:creationId xmlns:a16="http://schemas.microsoft.com/office/drawing/2014/main" id="{9F18FAC5-6074-2232-2D81-BD5D38A4F81E}"/>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6" name="Rectangle 28">
            <a:extLst>
              <a:ext uri="{FF2B5EF4-FFF2-40B4-BE49-F238E27FC236}">
                <a16:creationId xmlns:a16="http://schemas.microsoft.com/office/drawing/2014/main" id="{DF798F80-729F-734E-3725-D9DAEDA06E6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29">
            <a:extLst>
              <a:ext uri="{FF2B5EF4-FFF2-40B4-BE49-F238E27FC236}">
                <a16:creationId xmlns:a16="http://schemas.microsoft.com/office/drawing/2014/main" id="{D184E5DE-0D65-B4AC-FDD9-3C0E0E0AA4A4}"/>
              </a:ext>
            </a:extLst>
          </p:cNvPr>
          <p:cNvSpPr>
            <a:spLocks noGrp="1" noChangeArrowheads="1"/>
          </p:cNvSpPr>
          <p:nvPr>
            <p:ph type="sldNum" sz="quarter" idx="12"/>
          </p:nvPr>
        </p:nvSpPr>
        <p:spPr>
          <a:ln/>
        </p:spPr>
        <p:txBody>
          <a:bodyPr/>
          <a:lstStyle>
            <a:lvl1pPr>
              <a:defRPr/>
            </a:lvl1pPr>
          </a:lstStyle>
          <a:p>
            <a:pPr>
              <a:defRPr/>
            </a:pPr>
            <a:fld id="{A2A5FE8A-2327-3048-BD05-A229668525D2}" type="slidenum">
              <a:rPr lang="cs-CZ" altLang="cs-CZ"/>
              <a:pPr>
                <a:defRPr/>
              </a:pPr>
              <a:t>‹#›</a:t>
            </a:fld>
            <a:endParaRPr lang="cs-CZ" altLang="cs-CZ"/>
          </a:p>
        </p:txBody>
      </p:sp>
    </p:spTree>
    <p:extLst>
      <p:ext uri="{BB962C8B-B14F-4D97-AF65-F5344CB8AC3E}">
        <p14:creationId xmlns:p14="http://schemas.microsoft.com/office/powerpoint/2010/main" val="350011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7">
            <a:extLst>
              <a:ext uri="{FF2B5EF4-FFF2-40B4-BE49-F238E27FC236}">
                <a16:creationId xmlns:a16="http://schemas.microsoft.com/office/drawing/2014/main" id="{28F1074A-F0E5-2E7E-EB75-A6AA6CB009C0}"/>
              </a:ext>
            </a:extLst>
          </p:cNvPr>
          <p:cNvSpPr>
            <a:spLocks noGrp="1" noChangeArrowheads="1"/>
          </p:cNvSpPr>
          <p:nvPr>
            <p:ph type="dt" sz="half" idx="10"/>
          </p:nvPr>
        </p:nvSpPr>
        <p:spPr>
          <a:ln/>
        </p:spPr>
        <p:txBody>
          <a:bodyPr/>
          <a:lstStyle>
            <a:lvl1pPr>
              <a:defRPr/>
            </a:lvl1pPr>
          </a:lstStyle>
          <a:p>
            <a:pPr>
              <a:defRPr/>
            </a:pPr>
            <a:endParaRPr lang="cs-CZ"/>
          </a:p>
          <a:p>
            <a:pPr>
              <a:defRPr/>
            </a:pPr>
            <a:endParaRPr lang="en-US"/>
          </a:p>
        </p:txBody>
      </p:sp>
      <p:sp>
        <p:nvSpPr>
          <p:cNvPr id="6" name="Rectangle 28">
            <a:extLst>
              <a:ext uri="{FF2B5EF4-FFF2-40B4-BE49-F238E27FC236}">
                <a16:creationId xmlns:a16="http://schemas.microsoft.com/office/drawing/2014/main" id="{9889A2E9-D84D-02E6-5622-F36E0EC3CCB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29">
            <a:extLst>
              <a:ext uri="{FF2B5EF4-FFF2-40B4-BE49-F238E27FC236}">
                <a16:creationId xmlns:a16="http://schemas.microsoft.com/office/drawing/2014/main" id="{9FC23B46-E5E8-9169-EAF9-0CF77EDC0820}"/>
              </a:ext>
            </a:extLst>
          </p:cNvPr>
          <p:cNvSpPr>
            <a:spLocks noGrp="1" noChangeArrowheads="1"/>
          </p:cNvSpPr>
          <p:nvPr>
            <p:ph type="sldNum" sz="quarter" idx="12"/>
          </p:nvPr>
        </p:nvSpPr>
        <p:spPr>
          <a:ln/>
        </p:spPr>
        <p:txBody>
          <a:bodyPr/>
          <a:lstStyle>
            <a:lvl1pPr>
              <a:defRPr/>
            </a:lvl1pPr>
          </a:lstStyle>
          <a:p>
            <a:pPr>
              <a:defRPr/>
            </a:pPr>
            <a:fld id="{EA8039F7-8DCD-6E4B-8BB9-1BC4037BC324}" type="slidenum">
              <a:rPr lang="cs-CZ" altLang="cs-CZ"/>
              <a:pPr>
                <a:defRPr/>
              </a:pPr>
              <a:t>‹#›</a:t>
            </a:fld>
            <a:endParaRPr lang="cs-CZ" altLang="cs-CZ"/>
          </a:p>
        </p:txBody>
      </p:sp>
    </p:spTree>
    <p:extLst>
      <p:ext uri="{BB962C8B-B14F-4D97-AF65-F5344CB8AC3E}">
        <p14:creationId xmlns:p14="http://schemas.microsoft.com/office/powerpoint/2010/main" val="369963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44A8185-A886-401F-71FE-B7EDA1F59D9C}"/>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C78B9C34-8C0B-D420-3234-D07C00A56555}"/>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0C6BE23D-E049-DC10-FBD0-1E1C466153C2}"/>
                  </a:ext>
                </a:extLst>
              </p:cNvPr>
              <p:cNvSpPr>
                <a:spLocks/>
              </p:cNvSpPr>
              <p:nvPr/>
            </p:nvSpPr>
            <p:spPr bwMode="ltGray">
              <a:xfrm rot="-5400000">
                <a:off x="2557" y="-992"/>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36" name="Freeform 5">
                <a:extLst>
                  <a:ext uri="{FF2B5EF4-FFF2-40B4-BE49-F238E27FC236}">
                    <a16:creationId xmlns:a16="http://schemas.microsoft.com/office/drawing/2014/main" id="{CD8D24C9-2846-CBC8-587D-FA2E6B9279FE}"/>
                  </a:ext>
                </a:extLst>
              </p:cNvPr>
              <p:cNvSpPr>
                <a:spLocks/>
              </p:cNvSpPr>
              <p:nvPr/>
            </p:nvSpPr>
            <p:spPr bwMode="ltGray">
              <a:xfrm rot="-5400000">
                <a:off x="1323" y="1669"/>
                <a:ext cx="624" cy="421"/>
              </a:xfrm>
              <a:custGeom>
                <a:avLst/>
                <a:gdLst>
                  <a:gd name="T0" fmla="*/ 0 w 624"/>
                  <a:gd name="T1" fmla="*/ 0 h 317"/>
                  <a:gd name="T2" fmla="*/ 0 w 624"/>
                  <a:gd name="T3" fmla="*/ 105081 h 317"/>
                  <a:gd name="T4" fmla="*/ 624 w 624"/>
                  <a:gd name="T5" fmla="*/ 1050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37" name="Freeform 6">
                <a:extLst>
                  <a:ext uri="{FF2B5EF4-FFF2-40B4-BE49-F238E27FC236}">
                    <a16:creationId xmlns:a16="http://schemas.microsoft.com/office/drawing/2014/main" id="{A2B06383-7CC5-BAC2-31AF-77F670761652}"/>
                  </a:ext>
                </a:extLst>
              </p:cNvPr>
              <p:cNvSpPr>
                <a:spLocks/>
              </p:cNvSpPr>
              <p:nvPr/>
            </p:nvSpPr>
            <p:spPr bwMode="ltGray">
              <a:xfrm rot="-5400000">
                <a:off x="980" y="1669"/>
                <a:ext cx="624" cy="423"/>
              </a:xfrm>
              <a:custGeom>
                <a:avLst/>
                <a:gdLst>
                  <a:gd name="T0" fmla="*/ 0 w 624"/>
                  <a:gd name="T1" fmla="*/ 0 h 317"/>
                  <a:gd name="T2" fmla="*/ 0 w 624"/>
                  <a:gd name="T3" fmla="*/ 116221 h 317"/>
                  <a:gd name="T4" fmla="*/ 624 w 624"/>
                  <a:gd name="T5" fmla="*/ 11622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38" name="Freeform 7">
                <a:extLst>
                  <a:ext uri="{FF2B5EF4-FFF2-40B4-BE49-F238E27FC236}">
                    <a16:creationId xmlns:a16="http://schemas.microsoft.com/office/drawing/2014/main" id="{A687C278-33D7-BD77-474C-A911EDFE6A41}"/>
                  </a:ext>
                </a:extLst>
              </p:cNvPr>
              <p:cNvSpPr>
                <a:spLocks/>
              </p:cNvSpPr>
              <p:nvPr/>
            </p:nvSpPr>
            <p:spPr bwMode="ltGray">
              <a:xfrm rot="-5400000">
                <a:off x="-59" y="1753"/>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39" name="Freeform 8">
                <a:extLst>
                  <a:ext uri="{FF2B5EF4-FFF2-40B4-BE49-F238E27FC236}">
                    <a16:creationId xmlns:a16="http://schemas.microsoft.com/office/drawing/2014/main" id="{90F544CE-1682-D843-C36D-B2BDD8AEAE00}"/>
                  </a:ext>
                </a:extLst>
              </p:cNvPr>
              <p:cNvSpPr>
                <a:spLocks/>
              </p:cNvSpPr>
              <p:nvPr/>
            </p:nvSpPr>
            <p:spPr bwMode="ltGray">
              <a:xfrm rot="-5400000">
                <a:off x="664" y="1733"/>
                <a:ext cx="624" cy="293"/>
              </a:xfrm>
              <a:custGeom>
                <a:avLst/>
                <a:gdLst>
                  <a:gd name="T0" fmla="*/ 0 w 624"/>
                  <a:gd name="T1" fmla="*/ 0 h 317"/>
                  <a:gd name="T2" fmla="*/ 0 w 624"/>
                  <a:gd name="T3" fmla="*/ 52 h 317"/>
                  <a:gd name="T4" fmla="*/ 624 w 624"/>
                  <a:gd name="T5" fmla="*/ 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0" name="Freeform 9">
                <a:extLst>
                  <a:ext uri="{FF2B5EF4-FFF2-40B4-BE49-F238E27FC236}">
                    <a16:creationId xmlns:a16="http://schemas.microsoft.com/office/drawing/2014/main" id="{440A1B12-668A-45C2-CF52-D0D75879C508}"/>
                  </a:ext>
                </a:extLst>
              </p:cNvPr>
              <p:cNvSpPr>
                <a:spLocks/>
              </p:cNvSpPr>
              <p:nvPr/>
            </p:nvSpPr>
            <p:spPr bwMode="ltGray">
              <a:xfrm rot="-5400000">
                <a:off x="442" y="1699"/>
                <a:ext cx="624" cy="363"/>
              </a:xfrm>
              <a:custGeom>
                <a:avLst/>
                <a:gdLst>
                  <a:gd name="T0" fmla="*/ 0 w 624"/>
                  <a:gd name="T1" fmla="*/ 0 h 272"/>
                  <a:gd name="T2" fmla="*/ 0 w 624"/>
                  <a:gd name="T3" fmla="*/ 116516 h 272"/>
                  <a:gd name="T4" fmla="*/ 240 w 624"/>
                  <a:gd name="T5" fmla="*/ 102923 h 272"/>
                  <a:gd name="T6" fmla="*/ 624 w 624"/>
                  <a:gd name="T7" fmla="*/ 11651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1" name="Freeform 10">
                <a:extLst>
                  <a:ext uri="{FF2B5EF4-FFF2-40B4-BE49-F238E27FC236}">
                    <a16:creationId xmlns:a16="http://schemas.microsoft.com/office/drawing/2014/main" id="{80622B34-7018-4910-0353-1C306AF390A0}"/>
                  </a:ext>
                </a:extLst>
              </p:cNvPr>
              <p:cNvSpPr>
                <a:spLocks/>
              </p:cNvSpPr>
              <p:nvPr/>
            </p:nvSpPr>
            <p:spPr bwMode="ltGray">
              <a:xfrm rot="-5400000">
                <a:off x="155" y="1727"/>
                <a:ext cx="632" cy="315"/>
              </a:xfrm>
              <a:custGeom>
                <a:avLst/>
                <a:gdLst>
                  <a:gd name="T0" fmla="*/ 8 w 632"/>
                  <a:gd name="T1" fmla="*/ 3 h 362"/>
                  <a:gd name="T2" fmla="*/ 8 w 632"/>
                  <a:gd name="T3" fmla="*/ 17 h 362"/>
                  <a:gd name="T4" fmla="*/ 248 w 632"/>
                  <a:gd name="T5" fmla="*/ 17 h 362"/>
                  <a:gd name="T6" fmla="*/ 632 w 632"/>
                  <a:gd name="T7" fmla="*/ 17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2" name="Freeform 11">
                <a:extLst>
                  <a:ext uri="{FF2B5EF4-FFF2-40B4-BE49-F238E27FC236}">
                    <a16:creationId xmlns:a16="http://schemas.microsoft.com/office/drawing/2014/main" id="{DE820139-C6F0-5F9D-6E4E-44BB060A421E}"/>
                  </a:ext>
                </a:extLst>
              </p:cNvPr>
              <p:cNvSpPr>
                <a:spLocks/>
              </p:cNvSpPr>
              <p:nvPr/>
            </p:nvSpPr>
            <p:spPr bwMode="ltGray">
              <a:xfrm rot="-5400000">
                <a:off x="3208" y="1664"/>
                <a:ext cx="624" cy="420"/>
              </a:xfrm>
              <a:custGeom>
                <a:avLst/>
                <a:gdLst>
                  <a:gd name="T0" fmla="*/ 0 w 624"/>
                  <a:gd name="T1" fmla="*/ 0 h 317"/>
                  <a:gd name="T2" fmla="*/ 0 w 624"/>
                  <a:gd name="T3" fmla="*/ 99969 h 317"/>
                  <a:gd name="T4" fmla="*/ 624 w 624"/>
                  <a:gd name="T5" fmla="*/ 999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3" name="Freeform 12">
                <a:extLst>
                  <a:ext uri="{FF2B5EF4-FFF2-40B4-BE49-F238E27FC236}">
                    <a16:creationId xmlns:a16="http://schemas.microsoft.com/office/drawing/2014/main" id="{F7D0FFDE-DBCC-AC2E-B023-7DFBD46004AA}"/>
                  </a:ext>
                </a:extLst>
              </p:cNvPr>
              <p:cNvSpPr>
                <a:spLocks/>
              </p:cNvSpPr>
              <p:nvPr/>
            </p:nvSpPr>
            <p:spPr bwMode="ltGray">
              <a:xfrm rot="-5400000">
                <a:off x="2870" y="1664"/>
                <a:ext cx="624" cy="421"/>
              </a:xfrm>
              <a:custGeom>
                <a:avLst/>
                <a:gdLst>
                  <a:gd name="T0" fmla="*/ 0 w 624"/>
                  <a:gd name="T1" fmla="*/ 0 h 317"/>
                  <a:gd name="T2" fmla="*/ 0 w 624"/>
                  <a:gd name="T3" fmla="*/ 105081 h 317"/>
                  <a:gd name="T4" fmla="*/ 624 w 624"/>
                  <a:gd name="T5" fmla="*/ 1050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4" name="Freeform 13">
                <a:extLst>
                  <a:ext uri="{FF2B5EF4-FFF2-40B4-BE49-F238E27FC236}">
                    <a16:creationId xmlns:a16="http://schemas.microsoft.com/office/drawing/2014/main" id="{6089C948-C0AE-4855-D920-C7EE19B09E32}"/>
                  </a:ext>
                </a:extLst>
              </p:cNvPr>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5" name="Freeform 14">
                <a:extLst>
                  <a:ext uri="{FF2B5EF4-FFF2-40B4-BE49-F238E27FC236}">
                    <a16:creationId xmlns:a16="http://schemas.microsoft.com/office/drawing/2014/main" id="{C25F4EE1-DB21-429D-FC25-15D262699371}"/>
                  </a:ext>
                </a:extLst>
              </p:cNvPr>
              <p:cNvSpPr>
                <a:spLocks/>
              </p:cNvSpPr>
              <p:nvPr/>
            </p:nvSpPr>
            <p:spPr bwMode="ltGray">
              <a:xfrm rot="-5400000">
                <a:off x="2551" y="1728"/>
                <a:ext cx="624" cy="293"/>
              </a:xfrm>
              <a:custGeom>
                <a:avLst/>
                <a:gdLst>
                  <a:gd name="T0" fmla="*/ 0 w 624"/>
                  <a:gd name="T1" fmla="*/ 0 h 317"/>
                  <a:gd name="T2" fmla="*/ 0 w 624"/>
                  <a:gd name="T3" fmla="*/ 52 h 317"/>
                  <a:gd name="T4" fmla="*/ 624 w 624"/>
                  <a:gd name="T5" fmla="*/ 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6" name="Freeform 15">
                <a:extLst>
                  <a:ext uri="{FF2B5EF4-FFF2-40B4-BE49-F238E27FC236}">
                    <a16:creationId xmlns:a16="http://schemas.microsoft.com/office/drawing/2014/main" id="{FF25FC24-D69F-F9CB-C602-80DB653D1967}"/>
                  </a:ext>
                </a:extLst>
              </p:cNvPr>
              <p:cNvSpPr>
                <a:spLocks/>
              </p:cNvSpPr>
              <p:nvPr/>
            </p:nvSpPr>
            <p:spPr bwMode="ltGray">
              <a:xfrm rot="-5400000">
                <a:off x="2330" y="1695"/>
                <a:ext cx="624" cy="360"/>
              </a:xfrm>
              <a:custGeom>
                <a:avLst/>
                <a:gdLst>
                  <a:gd name="T0" fmla="*/ 0 w 624"/>
                  <a:gd name="T1" fmla="*/ 0 h 272"/>
                  <a:gd name="T2" fmla="*/ 0 w 624"/>
                  <a:gd name="T3" fmla="*/ 97882 h 272"/>
                  <a:gd name="T4" fmla="*/ 240 w 624"/>
                  <a:gd name="T5" fmla="*/ 86376 h 272"/>
                  <a:gd name="T6" fmla="*/ 624 w 624"/>
                  <a:gd name="T7" fmla="*/ 978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7" name="Freeform 16">
                <a:extLst>
                  <a:ext uri="{FF2B5EF4-FFF2-40B4-BE49-F238E27FC236}">
                    <a16:creationId xmlns:a16="http://schemas.microsoft.com/office/drawing/2014/main" id="{1D18DF5A-34C8-D840-2149-AE7FEC4DABF6}"/>
                  </a:ext>
                </a:extLst>
              </p:cNvPr>
              <p:cNvSpPr>
                <a:spLocks/>
              </p:cNvSpPr>
              <p:nvPr/>
            </p:nvSpPr>
            <p:spPr bwMode="ltGray">
              <a:xfrm rot="-5400000">
                <a:off x="2042" y="1721"/>
                <a:ext cx="632" cy="316"/>
              </a:xfrm>
              <a:custGeom>
                <a:avLst/>
                <a:gdLst>
                  <a:gd name="T0" fmla="*/ 8 w 632"/>
                  <a:gd name="T1" fmla="*/ 3 h 362"/>
                  <a:gd name="T2" fmla="*/ 8 w 632"/>
                  <a:gd name="T3" fmla="*/ 18 h 362"/>
                  <a:gd name="T4" fmla="*/ 248 w 632"/>
                  <a:gd name="T5" fmla="*/ 18 h 362"/>
                  <a:gd name="T6" fmla="*/ 632 w 632"/>
                  <a:gd name="T7" fmla="*/ 18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8" name="Freeform 17">
                <a:extLst>
                  <a:ext uri="{FF2B5EF4-FFF2-40B4-BE49-F238E27FC236}">
                    <a16:creationId xmlns:a16="http://schemas.microsoft.com/office/drawing/2014/main" id="{790C66EB-4913-07F6-B074-C3F851843537}"/>
                  </a:ext>
                </a:extLst>
              </p:cNvPr>
              <p:cNvSpPr>
                <a:spLocks/>
              </p:cNvSpPr>
              <p:nvPr/>
            </p:nvSpPr>
            <p:spPr bwMode="ltGray">
              <a:xfrm rot="-5400000">
                <a:off x="4076" y="1667"/>
                <a:ext cx="624" cy="421"/>
              </a:xfrm>
              <a:custGeom>
                <a:avLst/>
                <a:gdLst>
                  <a:gd name="T0" fmla="*/ 0 w 624"/>
                  <a:gd name="T1" fmla="*/ 0 h 317"/>
                  <a:gd name="T2" fmla="*/ 0 w 624"/>
                  <a:gd name="T3" fmla="*/ 105081 h 317"/>
                  <a:gd name="T4" fmla="*/ 624 w 624"/>
                  <a:gd name="T5" fmla="*/ 1050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49" name="Freeform 18">
                <a:extLst>
                  <a:ext uri="{FF2B5EF4-FFF2-40B4-BE49-F238E27FC236}">
                    <a16:creationId xmlns:a16="http://schemas.microsoft.com/office/drawing/2014/main" id="{D7B9D979-B101-9555-483D-658911E8D3A7}"/>
                  </a:ext>
                </a:extLst>
              </p:cNvPr>
              <p:cNvSpPr>
                <a:spLocks/>
              </p:cNvSpPr>
              <p:nvPr/>
            </p:nvSpPr>
            <p:spPr bwMode="ltGray">
              <a:xfrm rot="-5400000">
                <a:off x="3733" y="1667"/>
                <a:ext cx="624" cy="423"/>
              </a:xfrm>
              <a:custGeom>
                <a:avLst/>
                <a:gdLst>
                  <a:gd name="T0" fmla="*/ 0 w 624"/>
                  <a:gd name="T1" fmla="*/ 0 h 317"/>
                  <a:gd name="T2" fmla="*/ 0 w 624"/>
                  <a:gd name="T3" fmla="*/ 116221 h 317"/>
                  <a:gd name="T4" fmla="*/ 624 w 624"/>
                  <a:gd name="T5" fmla="*/ 11622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50" name="Freeform 19">
                <a:extLst>
                  <a:ext uri="{FF2B5EF4-FFF2-40B4-BE49-F238E27FC236}">
                    <a16:creationId xmlns:a16="http://schemas.microsoft.com/office/drawing/2014/main" id="{995D7472-9DFD-6E1F-3598-3CD9928D64D4}"/>
                  </a:ext>
                </a:extLst>
              </p:cNvPr>
              <p:cNvSpPr>
                <a:spLocks/>
              </p:cNvSpPr>
              <p:nvPr/>
            </p:nvSpPr>
            <p:spPr bwMode="ltGray">
              <a:xfrm rot="-5400000">
                <a:off x="4580" y="1746"/>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51" name="Freeform 20">
                <a:extLst>
                  <a:ext uri="{FF2B5EF4-FFF2-40B4-BE49-F238E27FC236}">
                    <a16:creationId xmlns:a16="http://schemas.microsoft.com/office/drawing/2014/main" id="{ED345F74-B105-D87B-1809-A46E53C66ED5}"/>
                  </a:ext>
                </a:extLst>
              </p:cNvPr>
              <p:cNvSpPr>
                <a:spLocks/>
              </p:cNvSpPr>
              <p:nvPr/>
            </p:nvSpPr>
            <p:spPr bwMode="ltGray">
              <a:xfrm>
                <a:off x="5469" y="1561"/>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52" name="Freeform 21">
                <a:extLst>
                  <a:ext uri="{FF2B5EF4-FFF2-40B4-BE49-F238E27FC236}">
                    <a16:creationId xmlns:a16="http://schemas.microsoft.com/office/drawing/2014/main" id="{99637017-A39D-9ACC-C9AC-9274A74A7FE4}"/>
                  </a:ext>
                </a:extLst>
              </p:cNvPr>
              <p:cNvSpPr>
                <a:spLocks/>
              </p:cNvSpPr>
              <p:nvPr/>
            </p:nvSpPr>
            <p:spPr bwMode="ltGray">
              <a:xfrm rot="-5400000">
                <a:off x="5081" y="1692"/>
                <a:ext cx="624" cy="361"/>
              </a:xfrm>
              <a:custGeom>
                <a:avLst/>
                <a:gdLst>
                  <a:gd name="T0" fmla="*/ 0 w 624"/>
                  <a:gd name="T1" fmla="*/ 0 h 272"/>
                  <a:gd name="T2" fmla="*/ 0 w 624"/>
                  <a:gd name="T3" fmla="*/ 103744 h 272"/>
                  <a:gd name="T4" fmla="*/ 240 w 624"/>
                  <a:gd name="T5" fmla="*/ 91718 h 272"/>
                  <a:gd name="T6" fmla="*/ 624 w 624"/>
                  <a:gd name="T7" fmla="*/ 1037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1053" name="Freeform 22">
                <a:extLst>
                  <a:ext uri="{FF2B5EF4-FFF2-40B4-BE49-F238E27FC236}">
                    <a16:creationId xmlns:a16="http://schemas.microsoft.com/office/drawing/2014/main" id="{19E6A018-F193-B96B-6E58-249A57F19B2D}"/>
                  </a:ext>
                </a:extLst>
              </p:cNvPr>
              <p:cNvSpPr>
                <a:spLocks/>
              </p:cNvSpPr>
              <p:nvPr/>
            </p:nvSpPr>
            <p:spPr bwMode="ltGray">
              <a:xfrm rot="-5400000">
                <a:off x="4794" y="1719"/>
                <a:ext cx="632" cy="316"/>
              </a:xfrm>
              <a:custGeom>
                <a:avLst/>
                <a:gdLst>
                  <a:gd name="T0" fmla="*/ 8 w 632"/>
                  <a:gd name="T1" fmla="*/ 3 h 362"/>
                  <a:gd name="T2" fmla="*/ 8 w 632"/>
                  <a:gd name="T3" fmla="*/ 18 h 362"/>
                  <a:gd name="T4" fmla="*/ 248 w 632"/>
                  <a:gd name="T5" fmla="*/ 18 h 362"/>
                  <a:gd name="T6" fmla="*/ 632 w 632"/>
                  <a:gd name="T7" fmla="*/ 18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grpSp>
        <p:sp>
          <p:nvSpPr>
            <p:cNvPr id="1033" name="Freeform 23">
              <a:extLst>
                <a:ext uri="{FF2B5EF4-FFF2-40B4-BE49-F238E27FC236}">
                  <a16:creationId xmlns:a16="http://schemas.microsoft.com/office/drawing/2014/main" id="{507A24B4-4233-0960-6250-A376B6EA1B10}"/>
                </a:ext>
              </a:extLst>
            </p:cNvPr>
            <p:cNvSpPr>
              <a:spLocks/>
            </p:cNvSpPr>
            <p:nvPr/>
          </p:nvSpPr>
          <p:spPr bwMode="ltGray">
            <a:xfrm rot="16200000" flipH="1">
              <a:off x="-1954" y="1951"/>
              <a:ext cx="4320" cy="412"/>
            </a:xfrm>
            <a:custGeom>
              <a:avLst/>
              <a:gdLst>
                <a:gd name="T0" fmla="*/ 0 w 5762"/>
                <a:gd name="T1" fmla="*/ 817 h 385"/>
                <a:gd name="T2" fmla="*/ 13 w 5762"/>
                <a:gd name="T3" fmla="*/ 780 h 385"/>
                <a:gd name="T4" fmla="*/ 13 w 5762"/>
                <a:gd name="T5" fmla="*/ 4 h 385"/>
                <a:gd name="T6" fmla="*/ 0 w 5762"/>
                <a:gd name="T7" fmla="*/ 0 h 385"/>
                <a:gd name="T8" fmla="*/ 0 w 5762"/>
                <a:gd name="T9" fmla="*/ 81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cs-CZ"/>
            </a:p>
          </p:txBody>
        </p:sp>
        <p:sp>
          <p:nvSpPr>
            <p:cNvPr id="1034" name="Freeform 24">
              <a:extLst>
                <a:ext uri="{FF2B5EF4-FFF2-40B4-BE49-F238E27FC236}">
                  <a16:creationId xmlns:a16="http://schemas.microsoft.com/office/drawing/2014/main" id="{28A19F10-B653-D0E6-839F-E1D88DBB3063}"/>
                </a:ext>
              </a:extLst>
            </p:cNvPr>
            <p:cNvSpPr>
              <a:spLocks/>
            </p:cNvSpPr>
            <p:nvPr/>
          </p:nvSpPr>
          <p:spPr bwMode="ltGray">
            <a:xfrm rot="16200000" flipH="1">
              <a:off x="-1584" y="2062"/>
              <a:ext cx="4319" cy="189"/>
            </a:xfrm>
            <a:custGeom>
              <a:avLst/>
              <a:gdLst>
                <a:gd name="T0" fmla="*/ 0 w 5761"/>
                <a:gd name="T1" fmla="*/ 28 h 189"/>
                <a:gd name="T2" fmla="*/ 13 w 5761"/>
                <a:gd name="T3" fmla="*/ 0 h 189"/>
                <a:gd name="T4" fmla="*/ 1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cs-CZ"/>
            </a:p>
          </p:txBody>
        </p:sp>
      </p:grpSp>
      <p:sp>
        <p:nvSpPr>
          <p:cNvPr id="1027" name="Rectangle 25">
            <a:extLst>
              <a:ext uri="{FF2B5EF4-FFF2-40B4-BE49-F238E27FC236}">
                <a16:creationId xmlns:a16="http://schemas.microsoft.com/office/drawing/2014/main" id="{32B5254A-FD82-1E07-FE17-0A698B5B87E0}"/>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8" name="Rectangle 26">
            <a:extLst>
              <a:ext uri="{FF2B5EF4-FFF2-40B4-BE49-F238E27FC236}">
                <a16:creationId xmlns:a16="http://schemas.microsoft.com/office/drawing/2014/main" id="{8C0A2514-A56E-B600-53E3-5ACDCBDC7268}"/>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099" name="Rectangle 27">
            <a:extLst>
              <a:ext uri="{FF2B5EF4-FFF2-40B4-BE49-F238E27FC236}">
                <a16:creationId xmlns:a16="http://schemas.microsoft.com/office/drawing/2014/main" id="{83F2A5D5-2B31-47CC-4611-57B13B62E2C8}"/>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cs typeface="Arial" charset="0"/>
              </a:defRPr>
            </a:lvl1pPr>
          </a:lstStyle>
          <a:p>
            <a:pPr>
              <a:defRPr/>
            </a:pPr>
            <a:endParaRPr lang="cs-CZ"/>
          </a:p>
          <a:p>
            <a:pPr>
              <a:defRPr/>
            </a:pPr>
            <a:endParaRPr lang="en-US"/>
          </a:p>
        </p:txBody>
      </p:sp>
      <p:sp>
        <p:nvSpPr>
          <p:cNvPr id="3100" name="Rectangle 28">
            <a:extLst>
              <a:ext uri="{FF2B5EF4-FFF2-40B4-BE49-F238E27FC236}">
                <a16:creationId xmlns:a16="http://schemas.microsoft.com/office/drawing/2014/main" id="{D9F2E584-4670-7349-BC85-EC4C2436E7FB}"/>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cs-CZ"/>
          </a:p>
        </p:txBody>
      </p:sp>
      <p:sp>
        <p:nvSpPr>
          <p:cNvPr id="3101" name="Rectangle 29">
            <a:extLst>
              <a:ext uri="{FF2B5EF4-FFF2-40B4-BE49-F238E27FC236}">
                <a16:creationId xmlns:a16="http://schemas.microsoft.com/office/drawing/2014/main" id="{5EFE5FB0-360B-044E-6827-B2EA15A03E87}"/>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4C413D9D-2CD3-7040-A08B-4B720C973B76}"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96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sldNum="0"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zakonyprolidi.cz/cs/1992-58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akonyprolidi.cz/cs/2004-326?text=jin%C3%BD%20pr%C3%A1vn%C3%AD#f258412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zakonyprolidi.cz/cs/1999-16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mr.cz/getmedia/c8c04144-11ce-4990-aebe-2314d03bfc85/Vecny_zamer_zakona_o_poskytovani_sluzeb_realitnich_zprostredkovatelu.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zakonyprolidi.cz/cs/2012-89?text=%2C%20nebo#cast5-hlava2-dil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zakonyprolidi.cz/cs/1993-3" TargetMode="External"/><Relationship Id="rId2" Type="http://schemas.openxmlformats.org/officeDocument/2006/relationships/hyperlink" Target="https://www.zakonyprolidi.cz/cs/2018-1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72A11A84-6E30-014C-D0A7-41442BAC089D}"/>
              </a:ext>
            </a:extLst>
          </p:cNvPr>
          <p:cNvSpPr>
            <a:spLocks noGrp="1" noChangeArrowheads="1"/>
          </p:cNvSpPr>
          <p:nvPr>
            <p:ph type="ctrTitle"/>
          </p:nvPr>
        </p:nvSpPr>
        <p:spPr>
          <a:xfrm>
            <a:off x="198438" y="1144588"/>
            <a:ext cx="8747125" cy="461962"/>
          </a:xfrm>
        </p:spPr>
        <p:txBody>
          <a:bodyPr/>
          <a:lstStyle/>
          <a:p>
            <a:pPr algn="ctr" eaLnBrk="1" hangingPunct="1"/>
            <a:r>
              <a:rPr lang="cs-CZ" altLang="cs-CZ" sz="2400" b="1"/>
              <a:t>Legislativně technické požadavky na zákony</a:t>
            </a:r>
            <a:endParaRPr lang="cs-CZ" altLang="cs-CZ" sz="2000" b="1"/>
          </a:p>
        </p:txBody>
      </p:sp>
      <p:sp>
        <p:nvSpPr>
          <p:cNvPr id="15362" name="Rectangle 3">
            <a:extLst>
              <a:ext uri="{FF2B5EF4-FFF2-40B4-BE49-F238E27FC236}">
                <a16:creationId xmlns:a16="http://schemas.microsoft.com/office/drawing/2014/main" id="{CFE830CF-370F-09F3-6669-08DB87286D8C}"/>
              </a:ext>
            </a:extLst>
          </p:cNvPr>
          <p:cNvSpPr>
            <a:spLocks noGrp="1" noChangeArrowheads="1"/>
          </p:cNvSpPr>
          <p:nvPr>
            <p:ph type="subTitle" idx="1"/>
          </p:nvPr>
        </p:nvSpPr>
        <p:spPr>
          <a:xfrm>
            <a:off x="684213" y="4221163"/>
            <a:ext cx="7775575" cy="2232025"/>
          </a:xfrm>
        </p:spPr>
        <p:txBody>
          <a:bodyPr/>
          <a:lstStyle/>
          <a:p>
            <a:pPr eaLnBrk="1" hangingPunct="1">
              <a:lnSpc>
                <a:spcPct val="80000"/>
              </a:lnSpc>
            </a:pPr>
            <a:r>
              <a:rPr lang="cs-CZ" altLang="cs-CZ" sz="2000"/>
              <a:t>Legislativní proces v teorii a praxi</a:t>
            </a:r>
          </a:p>
          <a:p>
            <a:pPr eaLnBrk="1" hangingPunct="1">
              <a:lnSpc>
                <a:spcPct val="80000"/>
              </a:lnSpc>
            </a:pPr>
            <a:endParaRPr lang="cs-CZ" altLang="cs-CZ" sz="2000"/>
          </a:p>
          <a:p>
            <a:pPr algn="ctr" eaLnBrk="1" hangingPunct="1">
              <a:lnSpc>
                <a:spcPct val="80000"/>
              </a:lnSpc>
            </a:pPr>
            <a:endParaRPr lang="cs-CZ" altLang="cs-CZ" sz="2400"/>
          </a:p>
          <a:p>
            <a:pPr algn="ctr" eaLnBrk="1" hangingPunct="1">
              <a:lnSpc>
                <a:spcPct val="80000"/>
              </a:lnSpc>
            </a:pPr>
            <a:endParaRPr lang="cs-CZ" altLang="cs-CZ" sz="2400"/>
          </a:p>
          <a:p>
            <a:pPr algn="ctr" eaLnBrk="1" hangingPunct="1">
              <a:lnSpc>
                <a:spcPct val="80000"/>
              </a:lnSpc>
            </a:pPr>
            <a:endParaRPr lang="cs-CZ" altLang="cs-CZ" sz="2400"/>
          </a:p>
          <a:p>
            <a:pPr algn="ctr" eaLnBrk="1" hangingPunct="1">
              <a:lnSpc>
                <a:spcPct val="80000"/>
              </a:lnSpc>
            </a:pPr>
            <a:r>
              <a:rPr lang="cs-CZ" altLang="cs-CZ" sz="24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BFAEF34E-9F96-E1F2-4775-CFFA343050F2}"/>
              </a:ext>
            </a:extLst>
          </p:cNvPr>
          <p:cNvSpPr>
            <a:spLocks noGrp="1"/>
          </p:cNvSpPr>
          <p:nvPr>
            <p:ph type="dt" sz="quarter" idx="10"/>
          </p:nvPr>
        </p:nvSpPr>
        <p:spPr/>
        <p:txBody>
          <a:bodyPr/>
          <a:lstStyle/>
          <a:p>
            <a:pPr>
              <a:defRPr/>
            </a:pPr>
            <a:endParaRPr lang="cs-CZ"/>
          </a:p>
          <a:p>
            <a:pPr>
              <a:defRPr/>
            </a:pPr>
            <a:endParaRPr lang="en-US"/>
          </a:p>
        </p:txBody>
      </p:sp>
      <p:sp>
        <p:nvSpPr>
          <p:cNvPr id="25602" name="Rectangle 2">
            <a:extLst>
              <a:ext uri="{FF2B5EF4-FFF2-40B4-BE49-F238E27FC236}">
                <a16:creationId xmlns:a16="http://schemas.microsoft.com/office/drawing/2014/main" id="{629E5AED-7D59-557D-8518-F5D86577EDCD}"/>
              </a:ext>
            </a:extLst>
          </p:cNvPr>
          <p:cNvSpPr>
            <a:spLocks noGrp="1" noChangeArrowheads="1"/>
          </p:cNvSpPr>
          <p:nvPr>
            <p:ph type="title"/>
          </p:nvPr>
        </p:nvSpPr>
        <p:spPr>
          <a:xfrm>
            <a:off x="1173163" y="366713"/>
            <a:ext cx="7720012" cy="830262"/>
          </a:xfrm>
        </p:spPr>
        <p:txBody>
          <a:bodyPr/>
          <a:lstStyle/>
          <a:p>
            <a:pPr eaLnBrk="1" hangingPunct="1"/>
            <a:r>
              <a:rPr lang="cs-CZ" altLang="cs-CZ" sz="2800"/>
              <a:t>Nadpisy v právních předpisech (čl. 30-35 LPV)</a:t>
            </a:r>
            <a:endParaRPr lang="cs-CZ" altLang="cs-CZ" sz="2400"/>
          </a:p>
        </p:txBody>
      </p:sp>
      <p:sp>
        <p:nvSpPr>
          <p:cNvPr id="8196" name="Rectangle 3">
            <a:extLst>
              <a:ext uri="{FF2B5EF4-FFF2-40B4-BE49-F238E27FC236}">
                <a16:creationId xmlns:a16="http://schemas.microsoft.com/office/drawing/2014/main" id="{5EF127AC-C807-3707-0F57-3BF7F652D80F}"/>
              </a:ext>
            </a:extLst>
          </p:cNvPr>
          <p:cNvSpPr>
            <a:spLocks noGrp="1" noChangeArrowheads="1"/>
          </p:cNvSpPr>
          <p:nvPr>
            <p:ph type="body" idx="1"/>
          </p:nvPr>
        </p:nvSpPr>
        <p:spPr>
          <a:xfrm>
            <a:off x="1187450" y="1196975"/>
            <a:ext cx="7488238" cy="5661025"/>
          </a:xfrm>
        </p:spPr>
        <p:txBody>
          <a:bodyPr>
            <a:normAutofit fontScale="62500" lnSpcReduction="20000"/>
          </a:bodyPr>
          <a:lstStyle/>
          <a:p>
            <a:pPr eaLnBrk="1" hangingPunct="1">
              <a:lnSpc>
                <a:spcPct val="120000"/>
              </a:lnSpc>
              <a:defRPr/>
            </a:pPr>
            <a:r>
              <a:rPr lang="cs-CZ" altLang="cs-CZ" sz="2800" dirty="0"/>
              <a:t>celého právního předpisu a jeho jednotlivých částí</a:t>
            </a:r>
          </a:p>
          <a:p>
            <a:pPr lvl="1" eaLnBrk="1" hangingPunct="1">
              <a:lnSpc>
                <a:spcPct val="120000"/>
              </a:lnSpc>
              <a:defRPr/>
            </a:pPr>
            <a:r>
              <a:rPr lang="cs-CZ" altLang="cs-CZ" sz="2400" dirty="0"/>
              <a:t>části, hlavy, díly a pododdíly vždy s nadpisy</a:t>
            </a:r>
          </a:p>
          <a:p>
            <a:pPr lvl="1" eaLnBrk="1" hangingPunct="1">
              <a:lnSpc>
                <a:spcPct val="120000"/>
              </a:lnSpc>
              <a:defRPr/>
            </a:pPr>
            <a:r>
              <a:rPr lang="cs-CZ" altLang="cs-CZ" sz="2400" dirty="0"/>
              <a:t>skupinové nadpisy (vždy pro více paragrafů)</a:t>
            </a:r>
          </a:p>
          <a:p>
            <a:pPr eaLnBrk="1" hangingPunct="1">
              <a:lnSpc>
                <a:spcPct val="120000"/>
              </a:lnSpc>
              <a:defRPr/>
            </a:pPr>
            <a:r>
              <a:rPr lang="cs-CZ" altLang="cs-CZ" sz="2800" dirty="0"/>
              <a:t>stručné a výstižné zachycení obsahu</a:t>
            </a:r>
          </a:p>
          <a:p>
            <a:pPr lvl="1" eaLnBrk="1" hangingPunct="1">
              <a:lnSpc>
                <a:spcPct val="120000"/>
              </a:lnSpc>
              <a:defRPr/>
            </a:pPr>
            <a:r>
              <a:rPr lang="cs-CZ" altLang="cs-CZ" sz="2400" dirty="0"/>
              <a:t>čím více nadpisů (rubrik), tím „lepší“ orientace</a:t>
            </a:r>
          </a:p>
          <a:p>
            <a:pPr lvl="1" eaLnBrk="1" hangingPunct="1">
              <a:lnSpc>
                <a:spcPct val="120000"/>
              </a:lnSpc>
              <a:defRPr/>
            </a:pPr>
            <a:r>
              <a:rPr lang="cs-CZ" altLang="cs-CZ" sz="2400" dirty="0"/>
              <a:t>vzhledem k paragrafům: TZ 119 %, NOZ 31 %, ABGB 58 %</a:t>
            </a:r>
          </a:p>
          <a:p>
            <a:pPr lvl="1" eaLnBrk="1" hangingPunct="1">
              <a:lnSpc>
                <a:spcPct val="120000"/>
              </a:lnSpc>
              <a:defRPr/>
            </a:pPr>
            <a:r>
              <a:rPr lang="cs-CZ" altLang="cs-CZ" sz="2400" dirty="0"/>
              <a:t>rubriky nenormativní (ÚS), jenže…</a:t>
            </a:r>
          </a:p>
          <a:p>
            <a:pPr eaLnBrk="1" hangingPunct="1">
              <a:lnSpc>
                <a:spcPct val="120000"/>
              </a:lnSpc>
              <a:defRPr/>
            </a:pPr>
            <a:r>
              <a:rPr lang="cs-CZ" altLang="cs-CZ" sz="2800" dirty="0"/>
              <a:t>nadpis nového předpisu: </a:t>
            </a:r>
          </a:p>
          <a:p>
            <a:pPr marL="0" indent="0" algn="ctr" eaLnBrk="1" hangingPunct="1">
              <a:lnSpc>
                <a:spcPct val="120000"/>
              </a:lnSpc>
              <a:buFont typeface="Wingdings" pitchFamily="2" charset="2"/>
              <a:buNone/>
              <a:defRPr/>
            </a:pPr>
            <a:r>
              <a:rPr lang="cs-CZ" altLang="cs-CZ" sz="2800" dirty="0"/>
              <a:t>„</a:t>
            </a:r>
            <a:r>
              <a:rPr lang="cs-CZ" altLang="cs-CZ" sz="2800" b="1" dirty="0"/>
              <a:t>ZÁKON</a:t>
            </a:r>
            <a:r>
              <a:rPr lang="cs-CZ" altLang="cs-CZ" sz="2800" dirty="0"/>
              <a:t> </a:t>
            </a:r>
          </a:p>
          <a:p>
            <a:pPr marL="0" indent="0" algn="ctr" eaLnBrk="1" hangingPunct="1">
              <a:lnSpc>
                <a:spcPct val="120000"/>
              </a:lnSpc>
              <a:buFont typeface="Wingdings" pitchFamily="2" charset="2"/>
              <a:buNone/>
              <a:defRPr/>
            </a:pPr>
            <a:r>
              <a:rPr lang="cs-CZ" altLang="cs-CZ" sz="2800" dirty="0"/>
              <a:t>ze dne 24. září 2004, </a:t>
            </a:r>
          </a:p>
          <a:p>
            <a:pPr marL="0" indent="0" algn="ctr" eaLnBrk="1" hangingPunct="1">
              <a:lnSpc>
                <a:spcPct val="120000"/>
              </a:lnSpc>
              <a:buFont typeface="Wingdings" pitchFamily="2" charset="2"/>
              <a:buNone/>
              <a:defRPr/>
            </a:pPr>
            <a:r>
              <a:rPr lang="cs-CZ" altLang="cs-CZ" sz="2800" b="1" dirty="0"/>
              <a:t>o předškolním, základním, středním, vyšším odborném a jiném vzdělávání (školský zákon)</a:t>
            </a:r>
          </a:p>
          <a:p>
            <a:pPr eaLnBrk="1" hangingPunct="1">
              <a:lnSpc>
                <a:spcPct val="120000"/>
              </a:lnSpc>
              <a:defRPr/>
            </a:pPr>
            <a:r>
              <a:rPr lang="cs-CZ" altLang="cs-CZ" sz="2800" dirty="0"/>
              <a:t>nadpis novelizujícího předpisu: </a:t>
            </a:r>
          </a:p>
          <a:p>
            <a:pPr marL="0" indent="0" algn="ctr" eaLnBrk="1" hangingPunct="1">
              <a:lnSpc>
                <a:spcPct val="120000"/>
              </a:lnSpc>
              <a:buFont typeface="Wingdings" pitchFamily="2" charset="2"/>
              <a:buNone/>
              <a:defRPr/>
            </a:pPr>
            <a:r>
              <a:rPr lang="cs-CZ" altLang="cs-CZ" sz="2800" b="1" dirty="0"/>
              <a:t>ZÁKON</a:t>
            </a:r>
            <a:r>
              <a:rPr lang="cs-CZ" altLang="cs-CZ" sz="2800" dirty="0"/>
              <a:t> </a:t>
            </a:r>
          </a:p>
          <a:p>
            <a:pPr marL="0" indent="0" algn="ctr" eaLnBrk="1" hangingPunct="1">
              <a:lnSpc>
                <a:spcPct val="120000"/>
              </a:lnSpc>
              <a:buFont typeface="Wingdings" pitchFamily="2" charset="2"/>
              <a:buNone/>
              <a:defRPr/>
            </a:pPr>
            <a:r>
              <a:rPr lang="cs-CZ" altLang="cs-CZ" sz="2800" dirty="0"/>
              <a:t>ze dne 31. ledna 2019, </a:t>
            </a:r>
          </a:p>
          <a:p>
            <a:pPr marL="0" indent="0" algn="ctr" eaLnBrk="1" hangingPunct="1">
              <a:lnSpc>
                <a:spcPct val="120000"/>
              </a:lnSpc>
              <a:buFont typeface="Wingdings" pitchFamily="2" charset="2"/>
              <a:buNone/>
              <a:defRPr/>
            </a:pPr>
            <a:r>
              <a:rPr lang="cs-CZ" altLang="cs-CZ" sz="2800" b="1" dirty="0"/>
              <a:t>kterým se mění zákon č. 561/2004 Sb., o předškolním, základním, středním, vyšším odborném a jiném vzdělávání (školský zákon), ve znění pozdějších předpisů</a:t>
            </a:r>
          </a:p>
          <a:p>
            <a:pPr eaLnBrk="1" hangingPunct="1">
              <a:lnSpc>
                <a:spcPct val="120000"/>
              </a:lnSpc>
              <a:defRPr/>
            </a:pPr>
            <a:endParaRPr lang="cs-CZ" altLang="cs-CZ" sz="2800" dirty="0"/>
          </a:p>
          <a:p>
            <a:pPr lvl="2" eaLnBrk="1" hangingPunct="1">
              <a:lnSpc>
                <a:spcPct val="120000"/>
              </a:lnSpc>
              <a:defRPr/>
            </a:pPr>
            <a:endParaRPr lang="cs-CZ" altLang="cs-CZ"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7" end="7"/>
                                            </p:txEl>
                                          </p:spTgt>
                                        </p:tgtEl>
                                        <p:attrNameLst>
                                          <p:attrName>style.visibility</p:attrName>
                                        </p:attrNameLst>
                                      </p:cBhvr>
                                      <p:to>
                                        <p:strVal val="visible"/>
                                      </p:to>
                                    </p:set>
                                    <p:anim calcmode="lin" valueType="num">
                                      <p:cBhvr additive="base">
                                        <p:cTn id="7" dur="5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xEl>
                                              <p:pRg st="8" end="8"/>
                                            </p:txEl>
                                          </p:spTgt>
                                        </p:tgtEl>
                                        <p:attrNameLst>
                                          <p:attrName>style.visibility</p:attrName>
                                        </p:attrNameLst>
                                      </p:cBhvr>
                                      <p:to>
                                        <p:strVal val="visible"/>
                                      </p:to>
                                    </p:set>
                                    <p:anim calcmode="lin" valueType="num">
                                      <p:cBhvr additive="base">
                                        <p:cTn id="11"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6">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xEl>
                                              <p:pRg st="9" end="9"/>
                                            </p:txEl>
                                          </p:spTgt>
                                        </p:tgtEl>
                                        <p:attrNameLst>
                                          <p:attrName>style.visibility</p:attrName>
                                        </p:attrNameLst>
                                      </p:cBhvr>
                                      <p:to>
                                        <p:strVal val="visible"/>
                                      </p:to>
                                    </p:set>
                                    <p:anim calcmode="lin" valueType="num">
                                      <p:cBhvr additive="base">
                                        <p:cTn id="15" dur="500" fill="hold"/>
                                        <p:tgtEl>
                                          <p:spTgt spid="8196">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6">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6">
                                            <p:txEl>
                                              <p:pRg st="10" end="10"/>
                                            </p:txEl>
                                          </p:spTgt>
                                        </p:tgtEl>
                                        <p:attrNameLst>
                                          <p:attrName>style.visibility</p:attrName>
                                        </p:attrNameLst>
                                      </p:cBhvr>
                                      <p:to>
                                        <p:strVal val="visible"/>
                                      </p:to>
                                    </p:set>
                                    <p:anim calcmode="lin" valueType="num">
                                      <p:cBhvr additive="base">
                                        <p:cTn id="19" dur="500" fill="hold"/>
                                        <p:tgtEl>
                                          <p:spTgt spid="8196">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6">
                                            <p:txEl>
                                              <p:pRg st="11" end="11"/>
                                            </p:txEl>
                                          </p:spTgt>
                                        </p:tgtEl>
                                        <p:attrNameLst>
                                          <p:attrName>style.visibility</p:attrName>
                                        </p:attrNameLst>
                                      </p:cBhvr>
                                      <p:to>
                                        <p:strVal val="visible"/>
                                      </p:to>
                                    </p:set>
                                    <p:anim calcmode="lin" valueType="num">
                                      <p:cBhvr additive="base">
                                        <p:cTn id="23" dur="500" fill="hold"/>
                                        <p:tgtEl>
                                          <p:spTgt spid="8196">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6">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96">
                                            <p:txEl>
                                              <p:pRg st="12" end="12"/>
                                            </p:txEl>
                                          </p:spTgt>
                                        </p:tgtEl>
                                        <p:attrNameLst>
                                          <p:attrName>style.visibility</p:attrName>
                                        </p:attrNameLst>
                                      </p:cBhvr>
                                      <p:to>
                                        <p:strVal val="visible"/>
                                      </p:to>
                                    </p:set>
                                    <p:anim calcmode="lin" valueType="num">
                                      <p:cBhvr additive="base">
                                        <p:cTn id="27" dur="500" fill="hold"/>
                                        <p:tgtEl>
                                          <p:spTgt spid="8196">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6">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6">
                                            <p:txEl>
                                              <p:pRg st="13" end="13"/>
                                            </p:txEl>
                                          </p:spTgt>
                                        </p:tgtEl>
                                        <p:attrNameLst>
                                          <p:attrName>style.visibility</p:attrName>
                                        </p:attrNameLst>
                                      </p:cBhvr>
                                      <p:to>
                                        <p:strVal val="visible"/>
                                      </p:to>
                                    </p:set>
                                    <p:anim calcmode="lin" valueType="num">
                                      <p:cBhvr additive="base">
                                        <p:cTn id="31" dur="500" fill="hold"/>
                                        <p:tgtEl>
                                          <p:spTgt spid="8196">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196">
                                            <p:txEl>
                                              <p:pRg st="14" end="14"/>
                                            </p:txEl>
                                          </p:spTgt>
                                        </p:tgtEl>
                                        <p:attrNameLst>
                                          <p:attrName>style.visibility</p:attrName>
                                        </p:attrNameLst>
                                      </p:cBhvr>
                                      <p:to>
                                        <p:strVal val="visible"/>
                                      </p:to>
                                    </p:set>
                                    <p:anim calcmode="lin" valueType="num">
                                      <p:cBhvr additive="base">
                                        <p:cTn id="35" dur="500" fill="hold"/>
                                        <p:tgtEl>
                                          <p:spTgt spid="8196">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CE8CB2B-788E-5F17-6E3A-28270F38E95D}"/>
              </a:ext>
            </a:extLst>
          </p:cNvPr>
          <p:cNvSpPr>
            <a:spLocks noGrp="1"/>
          </p:cNvSpPr>
          <p:nvPr>
            <p:ph type="dt" sz="quarter" idx="10"/>
          </p:nvPr>
        </p:nvSpPr>
        <p:spPr/>
        <p:txBody>
          <a:bodyPr/>
          <a:lstStyle/>
          <a:p>
            <a:pPr>
              <a:defRPr/>
            </a:pPr>
            <a:endParaRPr lang="cs-CZ"/>
          </a:p>
          <a:p>
            <a:pPr>
              <a:defRPr/>
            </a:pPr>
            <a:endParaRPr lang="en-US"/>
          </a:p>
        </p:txBody>
      </p:sp>
      <p:sp>
        <p:nvSpPr>
          <p:cNvPr id="26626" name="Rectangle 2">
            <a:extLst>
              <a:ext uri="{FF2B5EF4-FFF2-40B4-BE49-F238E27FC236}">
                <a16:creationId xmlns:a16="http://schemas.microsoft.com/office/drawing/2014/main" id="{61D2B403-0634-0A05-43DB-7BEA8405CE61}"/>
              </a:ext>
            </a:extLst>
          </p:cNvPr>
          <p:cNvSpPr>
            <a:spLocks noGrp="1" noChangeArrowheads="1"/>
          </p:cNvSpPr>
          <p:nvPr>
            <p:ph type="title"/>
          </p:nvPr>
        </p:nvSpPr>
        <p:spPr>
          <a:xfrm>
            <a:off x="1173163" y="366713"/>
            <a:ext cx="7720012" cy="830262"/>
          </a:xfrm>
        </p:spPr>
        <p:txBody>
          <a:bodyPr/>
          <a:lstStyle/>
          <a:p>
            <a:pPr eaLnBrk="1" hangingPunct="1"/>
            <a:r>
              <a:rPr lang="cs-CZ" altLang="cs-CZ" sz="2800"/>
              <a:t>Nadpisy v právních předpisech (čl. 30-35 LPV)</a:t>
            </a:r>
            <a:endParaRPr lang="cs-CZ" altLang="cs-CZ" sz="2400"/>
          </a:p>
        </p:txBody>
      </p:sp>
      <p:sp>
        <p:nvSpPr>
          <p:cNvPr id="26627" name="Zástupný symbol pro obsah 2">
            <a:extLst>
              <a:ext uri="{FF2B5EF4-FFF2-40B4-BE49-F238E27FC236}">
                <a16:creationId xmlns:a16="http://schemas.microsoft.com/office/drawing/2014/main" id="{012C1310-04ED-7F72-2919-E93C0F098219}"/>
              </a:ext>
            </a:extLst>
          </p:cNvPr>
          <p:cNvSpPr>
            <a:spLocks noGrp="1" noChangeArrowheads="1"/>
          </p:cNvSpPr>
          <p:nvPr>
            <p:ph idx="1"/>
          </p:nvPr>
        </p:nvSpPr>
        <p:spPr/>
        <p:txBody>
          <a:bodyPr/>
          <a:lstStyle/>
          <a:p>
            <a:endParaRPr lang="cs-CZ" altLang="cs-CZ"/>
          </a:p>
        </p:txBody>
      </p:sp>
      <p:pic>
        <p:nvPicPr>
          <p:cNvPr id="26628" name="Obrázek 4">
            <a:extLst>
              <a:ext uri="{FF2B5EF4-FFF2-40B4-BE49-F238E27FC236}">
                <a16:creationId xmlns:a16="http://schemas.microsoft.com/office/drawing/2014/main" id="{3DC5A6F0-F742-2F27-CBEE-571129C97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01" t="23535" r="25189" b="5067"/>
          <a:stretch>
            <a:fillRect/>
          </a:stretch>
        </p:blipFill>
        <p:spPr bwMode="auto">
          <a:xfrm>
            <a:off x="1136650" y="1338263"/>
            <a:ext cx="7983538"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032177E-9EC2-277E-D305-5A6115F8D92D}"/>
              </a:ext>
            </a:extLst>
          </p:cNvPr>
          <p:cNvSpPr>
            <a:spLocks noGrp="1"/>
          </p:cNvSpPr>
          <p:nvPr>
            <p:ph type="dt" sz="quarter" idx="10"/>
          </p:nvPr>
        </p:nvSpPr>
        <p:spPr/>
        <p:txBody>
          <a:bodyPr/>
          <a:lstStyle/>
          <a:p>
            <a:pPr>
              <a:defRPr/>
            </a:pPr>
            <a:endParaRPr lang="cs-CZ"/>
          </a:p>
          <a:p>
            <a:pPr>
              <a:defRPr/>
            </a:pPr>
            <a:endParaRPr lang="en-US"/>
          </a:p>
        </p:txBody>
      </p:sp>
      <p:sp>
        <p:nvSpPr>
          <p:cNvPr id="27650" name="Rectangle 2">
            <a:extLst>
              <a:ext uri="{FF2B5EF4-FFF2-40B4-BE49-F238E27FC236}">
                <a16:creationId xmlns:a16="http://schemas.microsoft.com/office/drawing/2014/main" id="{E2CDBF3D-F927-7FDD-A4C2-42B9990B90AD}"/>
              </a:ext>
            </a:extLst>
          </p:cNvPr>
          <p:cNvSpPr>
            <a:spLocks noGrp="1" noChangeArrowheads="1"/>
          </p:cNvSpPr>
          <p:nvPr>
            <p:ph type="title"/>
          </p:nvPr>
        </p:nvSpPr>
        <p:spPr>
          <a:xfrm>
            <a:off x="1187450" y="134938"/>
            <a:ext cx="7718425" cy="830262"/>
          </a:xfrm>
        </p:spPr>
        <p:txBody>
          <a:bodyPr/>
          <a:lstStyle/>
          <a:p>
            <a:pPr eaLnBrk="1" hangingPunct="1"/>
            <a:r>
              <a:rPr lang="cs-CZ" altLang="cs-CZ" sz="2800"/>
              <a:t>Úvodní věty (čl. 36-38 LPV)</a:t>
            </a:r>
            <a:endParaRPr lang="cs-CZ" altLang="cs-CZ" sz="2400"/>
          </a:p>
        </p:txBody>
      </p:sp>
      <p:sp>
        <p:nvSpPr>
          <p:cNvPr id="8196" name="Rectangle 3">
            <a:extLst>
              <a:ext uri="{FF2B5EF4-FFF2-40B4-BE49-F238E27FC236}">
                <a16:creationId xmlns:a16="http://schemas.microsoft.com/office/drawing/2014/main" id="{BFC7615C-2F88-BC34-A996-6528EF950119}"/>
              </a:ext>
            </a:extLst>
          </p:cNvPr>
          <p:cNvSpPr>
            <a:spLocks noGrp="1" noChangeArrowheads="1"/>
          </p:cNvSpPr>
          <p:nvPr>
            <p:ph type="body" idx="1"/>
          </p:nvPr>
        </p:nvSpPr>
        <p:spPr>
          <a:xfrm>
            <a:off x="1212850" y="903288"/>
            <a:ext cx="7345363" cy="1079500"/>
          </a:xfrm>
        </p:spPr>
        <p:txBody>
          <a:bodyPr>
            <a:normAutofit fontScale="62500" lnSpcReduction="20000"/>
          </a:bodyPr>
          <a:lstStyle/>
          <a:p>
            <a:pPr eaLnBrk="1" hangingPunct="1">
              <a:lnSpc>
                <a:spcPct val="120000"/>
              </a:lnSpc>
              <a:defRPr/>
            </a:pPr>
            <a:r>
              <a:rPr lang="cs-CZ" altLang="cs-CZ" sz="2800" dirty="0"/>
              <a:t>vždy pod nadpisem</a:t>
            </a:r>
          </a:p>
          <a:p>
            <a:pPr eaLnBrk="1" hangingPunct="1">
              <a:lnSpc>
                <a:spcPct val="120000"/>
              </a:lnSpc>
              <a:defRPr/>
            </a:pPr>
            <a:r>
              <a:rPr lang="cs-CZ" altLang="cs-CZ" sz="2800" dirty="0"/>
              <a:t>u zákonů: „Parlament se usnesl na tomto zákoně České republiky:“</a:t>
            </a:r>
          </a:p>
          <a:p>
            <a:pPr eaLnBrk="1" hangingPunct="1">
              <a:lnSpc>
                <a:spcPct val="120000"/>
              </a:lnSpc>
              <a:defRPr/>
            </a:pPr>
            <a:r>
              <a:rPr lang="cs-CZ" altLang="cs-CZ" sz="2800" dirty="0"/>
              <a:t>u nařízení: rozdíl zda dle zmocnění</a:t>
            </a:r>
          </a:p>
          <a:p>
            <a:pPr eaLnBrk="1" hangingPunct="1">
              <a:lnSpc>
                <a:spcPct val="120000"/>
              </a:lnSpc>
              <a:defRPr/>
            </a:pPr>
            <a:endParaRPr lang="cs-CZ" altLang="cs-CZ" sz="2800" dirty="0"/>
          </a:p>
          <a:p>
            <a:pPr lvl="2" eaLnBrk="1" hangingPunct="1">
              <a:lnSpc>
                <a:spcPct val="120000"/>
              </a:lnSpc>
              <a:defRPr/>
            </a:pPr>
            <a:endParaRPr lang="cs-CZ" altLang="cs-CZ" sz="2000" dirty="0"/>
          </a:p>
        </p:txBody>
      </p:sp>
      <p:pic>
        <p:nvPicPr>
          <p:cNvPr id="27652" name="Obrázek 1">
            <a:extLst>
              <a:ext uri="{FF2B5EF4-FFF2-40B4-BE49-F238E27FC236}">
                <a16:creationId xmlns:a16="http://schemas.microsoft.com/office/drawing/2014/main" id="{D98A82A2-F2C7-235D-F84E-F8EA59E07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25" t="35406" r="24400" b="36594"/>
          <a:stretch>
            <a:fillRect/>
          </a:stretch>
        </p:blipFill>
        <p:spPr bwMode="auto">
          <a:xfrm>
            <a:off x="1887538" y="1982788"/>
            <a:ext cx="59959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Obrázek 2">
            <a:extLst>
              <a:ext uri="{FF2B5EF4-FFF2-40B4-BE49-F238E27FC236}">
                <a16:creationId xmlns:a16="http://schemas.microsoft.com/office/drawing/2014/main" id="{9E6CB580-02C7-FFE8-13E8-3A0D19CEF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049" t="43431" r="23615" b="10368"/>
          <a:stretch>
            <a:fillRect/>
          </a:stretch>
        </p:blipFill>
        <p:spPr bwMode="auto">
          <a:xfrm>
            <a:off x="2330450" y="4279900"/>
            <a:ext cx="5110163"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53E1E3D6-D579-659C-4E02-C17931D7D9BF}"/>
              </a:ext>
            </a:extLst>
          </p:cNvPr>
          <p:cNvSpPr>
            <a:spLocks noGrp="1"/>
          </p:cNvSpPr>
          <p:nvPr>
            <p:ph type="dt" sz="quarter" idx="10"/>
          </p:nvPr>
        </p:nvSpPr>
        <p:spPr/>
        <p:txBody>
          <a:bodyPr/>
          <a:lstStyle/>
          <a:p>
            <a:pPr>
              <a:defRPr/>
            </a:pPr>
            <a:endParaRPr lang="cs-CZ"/>
          </a:p>
          <a:p>
            <a:pPr>
              <a:defRPr/>
            </a:pPr>
            <a:endParaRPr lang="en-US"/>
          </a:p>
        </p:txBody>
      </p:sp>
      <p:sp>
        <p:nvSpPr>
          <p:cNvPr id="28674" name="Rectangle 2">
            <a:extLst>
              <a:ext uri="{FF2B5EF4-FFF2-40B4-BE49-F238E27FC236}">
                <a16:creationId xmlns:a16="http://schemas.microsoft.com/office/drawing/2014/main" id="{03DDEB53-BBAB-87E5-C099-66733A0C9337}"/>
              </a:ext>
            </a:extLst>
          </p:cNvPr>
          <p:cNvSpPr>
            <a:spLocks noGrp="1" noChangeArrowheads="1"/>
          </p:cNvSpPr>
          <p:nvPr>
            <p:ph type="title"/>
          </p:nvPr>
        </p:nvSpPr>
        <p:spPr>
          <a:xfrm>
            <a:off x="1173163" y="366713"/>
            <a:ext cx="7720012" cy="830262"/>
          </a:xfrm>
        </p:spPr>
        <p:txBody>
          <a:bodyPr/>
          <a:lstStyle/>
          <a:p>
            <a:pPr eaLnBrk="1" hangingPunct="1"/>
            <a:r>
              <a:rPr lang="cs-CZ" altLang="cs-CZ" sz="2800"/>
              <a:t>Normativnost ustanovení (čl. 39 LPV)</a:t>
            </a:r>
            <a:endParaRPr lang="cs-CZ" altLang="cs-CZ" sz="2400"/>
          </a:p>
        </p:txBody>
      </p:sp>
      <p:sp>
        <p:nvSpPr>
          <p:cNvPr id="8196" name="Rectangle 3">
            <a:extLst>
              <a:ext uri="{FF2B5EF4-FFF2-40B4-BE49-F238E27FC236}">
                <a16:creationId xmlns:a16="http://schemas.microsoft.com/office/drawing/2014/main" id="{B3A92513-EDE4-4122-25CB-F64966B7E529}"/>
              </a:ext>
            </a:extLst>
          </p:cNvPr>
          <p:cNvSpPr>
            <a:spLocks noGrp="1" noChangeArrowheads="1"/>
          </p:cNvSpPr>
          <p:nvPr>
            <p:ph type="body" idx="1"/>
          </p:nvPr>
        </p:nvSpPr>
        <p:spPr>
          <a:xfrm>
            <a:off x="1187450" y="1196975"/>
            <a:ext cx="7561263" cy="2354263"/>
          </a:xfrm>
        </p:spPr>
        <p:txBody>
          <a:bodyPr>
            <a:normAutofit fontScale="62500" lnSpcReduction="20000"/>
          </a:bodyPr>
          <a:lstStyle/>
          <a:p>
            <a:pPr eaLnBrk="1" hangingPunct="1">
              <a:lnSpc>
                <a:spcPct val="120000"/>
              </a:lnSpc>
              <a:defRPr/>
            </a:pPr>
            <a:r>
              <a:rPr lang="cs-CZ" altLang="cs-CZ" sz="2800" dirty="0"/>
              <a:t>každé ustanovení má být normativní (závazná pravidla chování)</a:t>
            </a:r>
          </a:p>
          <a:p>
            <a:pPr lvl="1" eaLnBrk="1" hangingPunct="1">
              <a:lnSpc>
                <a:spcPct val="120000"/>
              </a:lnSpc>
              <a:defRPr/>
            </a:pPr>
            <a:r>
              <a:rPr lang="cs-CZ" altLang="cs-CZ" sz="2400" dirty="0"/>
              <a:t>ale role Parlamentu a morální či politická stanoviska (preambule?)</a:t>
            </a:r>
          </a:p>
          <a:p>
            <a:pPr eaLnBrk="1" hangingPunct="1">
              <a:lnSpc>
                <a:spcPct val="120000"/>
              </a:lnSpc>
              <a:defRPr/>
            </a:pPr>
            <a:r>
              <a:rPr lang="cs-CZ" altLang="cs-CZ" sz="2800" dirty="0"/>
              <a:t>přednost krátkým paragrafům, doporučení na </a:t>
            </a:r>
            <a:r>
              <a:rPr lang="cs-CZ" altLang="cs-CZ" sz="2800" dirty="0" err="1"/>
              <a:t>max</a:t>
            </a:r>
            <a:r>
              <a:rPr lang="cs-CZ" altLang="cs-CZ" sz="2800" dirty="0"/>
              <a:t> 6 odstavců</a:t>
            </a:r>
          </a:p>
          <a:p>
            <a:pPr lvl="1" eaLnBrk="1" hangingPunct="1">
              <a:lnSpc>
                <a:spcPct val="120000"/>
              </a:lnSpc>
              <a:defRPr/>
            </a:pPr>
            <a:r>
              <a:rPr lang="cs-CZ" altLang="cs-CZ" sz="2400" dirty="0"/>
              <a:t>viz </a:t>
            </a:r>
            <a:r>
              <a:rPr lang="cs-CZ" altLang="cs-CZ" sz="2400" dirty="0">
                <a:hlinkClick r:id="rId2"/>
              </a:rPr>
              <a:t>https://www.zakonyprolidi.cz/cs/1992-586</a:t>
            </a:r>
            <a:r>
              <a:rPr lang="cs-CZ" altLang="cs-CZ" sz="2400" dirty="0"/>
              <a:t> </a:t>
            </a:r>
          </a:p>
          <a:p>
            <a:pPr lvl="1" eaLnBrk="1" hangingPunct="1">
              <a:lnSpc>
                <a:spcPct val="120000"/>
              </a:lnSpc>
              <a:defRPr/>
            </a:pPr>
            <a:r>
              <a:rPr lang="cs-CZ" altLang="cs-CZ" sz="2400" dirty="0"/>
              <a:t>jenže jak napravit? (problém „rozřezání“)</a:t>
            </a:r>
          </a:p>
          <a:p>
            <a:pPr eaLnBrk="1" hangingPunct="1">
              <a:lnSpc>
                <a:spcPct val="120000"/>
              </a:lnSpc>
              <a:defRPr/>
            </a:pPr>
            <a:r>
              <a:rPr lang="cs-CZ" altLang="cs-CZ" sz="2800" dirty="0"/>
              <a:t>předpisem vyšší právní síly nelze změnit předpis právní síly nižší</a:t>
            </a:r>
          </a:p>
          <a:p>
            <a:pPr eaLnBrk="1" hangingPunct="1">
              <a:lnSpc>
                <a:spcPct val="120000"/>
              </a:lnSpc>
              <a:defRPr/>
            </a:pPr>
            <a:endParaRPr lang="cs-CZ" altLang="cs-CZ" sz="2800" dirty="0"/>
          </a:p>
          <a:p>
            <a:pPr eaLnBrk="1" hangingPunct="1">
              <a:lnSpc>
                <a:spcPct val="120000"/>
              </a:lnSpc>
              <a:defRPr/>
            </a:pPr>
            <a:endParaRPr lang="cs-CZ" altLang="cs-CZ" sz="2800" dirty="0"/>
          </a:p>
          <a:p>
            <a:pPr lvl="2" eaLnBrk="1" hangingPunct="1">
              <a:lnSpc>
                <a:spcPct val="120000"/>
              </a:lnSpc>
              <a:defRPr/>
            </a:pPr>
            <a:endParaRPr lang="cs-CZ" altLang="cs-CZ" sz="2000" dirty="0"/>
          </a:p>
        </p:txBody>
      </p:sp>
      <p:pic>
        <p:nvPicPr>
          <p:cNvPr id="28676" name="Obrázek 2">
            <a:extLst>
              <a:ext uri="{FF2B5EF4-FFF2-40B4-BE49-F238E27FC236}">
                <a16:creationId xmlns:a16="http://schemas.microsoft.com/office/drawing/2014/main" id="{8F9A0B4B-B02F-9CA0-A970-F354F3C7D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88" t="29399" r="14951" b="30005"/>
          <a:stretch>
            <a:fillRect/>
          </a:stretch>
        </p:blipFill>
        <p:spPr bwMode="auto">
          <a:xfrm>
            <a:off x="1152525" y="3716338"/>
            <a:ext cx="74803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633EDA41-BC14-7A32-F12F-9E6E170BF1CF}"/>
              </a:ext>
            </a:extLst>
          </p:cNvPr>
          <p:cNvSpPr>
            <a:spLocks noGrp="1"/>
          </p:cNvSpPr>
          <p:nvPr>
            <p:ph type="dt" sz="quarter" idx="10"/>
          </p:nvPr>
        </p:nvSpPr>
        <p:spPr/>
        <p:txBody>
          <a:bodyPr/>
          <a:lstStyle/>
          <a:p>
            <a:pPr>
              <a:defRPr/>
            </a:pPr>
            <a:endParaRPr lang="cs-CZ"/>
          </a:p>
          <a:p>
            <a:pPr>
              <a:defRPr/>
            </a:pPr>
            <a:endParaRPr lang="en-US"/>
          </a:p>
        </p:txBody>
      </p:sp>
      <p:sp>
        <p:nvSpPr>
          <p:cNvPr id="29698" name="Rectangle 2">
            <a:extLst>
              <a:ext uri="{FF2B5EF4-FFF2-40B4-BE49-F238E27FC236}">
                <a16:creationId xmlns:a16="http://schemas.microsoft.com/office/drawing/2014/main" id="{4D633F23-CA50-8148-E809-D71C50CEABCB}"/>
              </a:ext>
            </a:extLst>
          </p:cNvPr>
          <p:cNvSpPr>
            <a:spLocks noGrp="1" noChangeArrowheads="1"/>
          </p:cNvSpPr>
          <p:nvPr>
            <p:ph type="title"/>
          </p:nvPr>
        </p:nvSpPr>
        <p:spPr>
          <a:xfrm>
            <a:off x="323850" y="236538"/>
            <a:ext cx="7718425" cy="830262"/>
          </a:xfrm>
        </p:spPr>
        <p:txBody>
          <a:bodyPr/>
          <a:lstStyle/>
          <a:p>
            <a:pPr eaLnBrk="1" hangingPunct="1"/>
            <a:r>
              <a:rPr lang="cs-CZ" altLang="cs-CZ" sz="2800"/>
              <a:t>Normativnost ustanovení (čl. 39 LPV)</a:t>
            </a:r>
            <a:endParaRPr lang="cs-CZ" altLang="cs-CZ" sz="2400"/>
          </a:p>
        </p:txBody>
      </p:sp>
      <p:pic>
        <p:nvPicPr>
          <p:cNvPr id="29699" name="Obrázek 1">
            <a:extLst>
              <a:ext uri="{FF2B5EF4-FFF2-40B4-BE49-F238E27FC236}">
                <a16:creationId xmlns:a16="http://schemas.microsoft.com/office/drawing/2014/main" id="{1CA1A152-251C-E64A-53F9-D149B6A26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12" t="27605" r="14876" b="7220"/>
          <a:stretch>
            <a:fillRect/>
          </a:stretch>
        </p:blipFill>
        <p:spPr bwMode="auto">
          <a:xfrm>
            <a:off x="195263" y="1236663"/>
            <a:ext cx="870426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Zástupný symbol pro obsah 4">
            <a:extLst>
              <a:ext uri="{FF2B5EF4-FFF2-40B4-BE49-F238E27FC236}">
                <a16:creationId xmlns:a16="http://schemas.microsoft.com/office/drawing/2014/main" id="{055B147F-1979-C549-90F3-774699A109B3}"/>
              </a:ext>
            </a:extLst>
          </p:cNvPr>
          <p:cNvSpPr>
            <a:spLocks noGrp="1" noChangeArrowheads="1"/>
          </p:cNvSpPr>
          <p:nvPr>
            <p:ph idx="1"/>
          </p:nvPr>
        </p:nvSpPr>
        <p:spPr/>
        <p:txBody>
          <a:bodyPr/>
          <a:lstStyle/>
          <a:p>
            <a:endParaRPr lang="cs-CZ" alt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644D274D-B86F-3F9F-F05C-7A7CE590ECFE}"/>
              </a:ext>
            </a:extLst>
          </p:cNvPr>
          <p:cNvSpPr>
            <a:spLocks noGrp="1"/>
          </p:cNvSpPr>
          <p:nvPr>
            <p:ph type="dt" sz="quarter" idx="10"/>
          </p:nvPr>
        </p:nvSpPr>
        <p:spPr/>
        <p:txBody>
          <a:bodyPr/>
          <a:lstStyle/>
          <a:p>
            <a:pPr>
              <a:defRPr/>
            </a:pPr>
            <a:endParaRPr lang="cs-CZ"/>
          </a:p>
          <a:p>
            <a:pPr>
              <a:defRPr/>
            </a:pPr>
            <a:endParaRPr lang="en-US"/>
          </a:p>
        </p:txBody>
      </p:sp>
      <p:sp>
        <p:nvSpPr>
          <p:cNvPr id="30722" name="Rectangle 2">
            <a:extLst>
              <a:ext uri="{FF2B5EF4-FFF2-40B4-BE49-F238E27FC236}">
                <a16:creationId xmlns:a16="http://schemas.microsoft.com/office/drawing/2014/main" id="{90A31822-A8F9-E505-3225-BD2ED2C462DC}"/>
              </a:ext>
            </a:extLst>
          </p:cNvPr>
          <p:cNvSpPr>
            <a:spLocks noGrp="1" noChangeArrowheads="1"/>
          </p:cNvSpPr>
          <p:nvPr>
            <p:ph type="title"/>
          </p:nvPr>
        </p:nvSpPr>
        <p:spPr>
          <a:xfrm>
            <a:off x="1173163" y="366713"/>
            <a:ext cx="7720012" cy="830262"/>
          </a:xfrm>
        </p:spPr>
        <p:txBody>
          <a:bodyPr/>
          <a:lstStyle/>
          <a:p>
            <a:pPr eaLnBrk="1" hangingPunct="1"/>
            <a:r>
              <a:rPr lang="cs-CZ" altLang="cs-CZ" sz="2800"/>
              <a:t>Normativnost ustanovení (čl. 39 LPV)</a:t>
            </a:r>
            <a:endParaRPr lang="cs-CZ" altLang="cs-CZ" sz="2400"/>
          </a:p>
        </p:txBody>
      </p:sp>
      <p:sp>
        <p:nvSpPr>
          <p:cNvPr id="30723" name="Zástupný symbol pro obsah 4">
            <a:extLst>
              <a:ext uri="{FF2B5EF4-FFF2-40B4-BE49-F238E27FC236}">
                <a16:creationId xmlns:a16="http://schemas.microsoft.com/office/drawing/2014/main" id="{35950D39-1438-7AB0-4090-DC81147415DC}"/>
              </a:ext>
            </a:extLst>
          </p:cNvPr>
          <p:cNvSpPr>
            <a:spLocks noGrp="1" noChangeArrowheads="1"/>
          </p:cNvSpPr>
          <p:nvPr>
            <p:ph idx="1"/>
          </p:nvPr>
        </p:nvSpPr>
        <p:spPr/>
        <p:txBody>
          <a:bodyPr/>
          <a:lstStyle/>
          <a:p>
            <a:endParaRPr lang="cs-CZ" altLang="cs-CZ"/>
          </a:p>
        </p:txBody>
      </p:sp>
      <p:pic>
        <p:nvPicPr>
          <p:cNvPr id="30724" name="Obrázek 5">
            <a:extLst>
              <a:ext uri="{FF2B5EF4-FFF2-40B4-BE49-F238E27FC236}">
                <a16:creationId xmlns:a16="http://schemas.microsoft.com/office/drawing/2014/main" id="{B35F74BB-5C10-4298-DFF4-DCF5284B2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37" t="28348" r="32275" b="21252"/>
          <a:stretch>
            <a:fillRect/>
          </a:stretch>
        </p:blipFill>
        <p:spPr bwMode="auto">
          <a:xfrm>
            <a:off x="1258888" y="1212850"/>
            <a:ext cx="7119937"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01ABD93-6B60-9FB2-FBF5-FC1A7CBF0536}"/>
              </a:ext>
            </a:extLst>
          </p:cNvPr>
          <p:cNvSpPr>
            <a:spLocks noGrp="1"/>
          </p:cNvSpPr>
          <p:nvPr>
            <p:ph type="dt" sz="quarter" idx="10"/>
          </p:nvPr>
        </p:nvSpPr>
        <p:spPr/>
        <p:txBody>
          <a:bodyPr/>
          <a:lstStyle/>
          <a:p>
            <a:pPr>
              <a:defRPr/>
            </a:pPr>
            <a:endParaRPr lang="cs-CZ"/>
          </a:p>
          <a:p>
            <a:pPr>
              <a:defRPr/>
            </a:pPr>
            <a:endParaRPr lang="en-US"/>
          </a:p>
        </p:txBody>
      </p:sp>
      <p:sp>
        <p:nvSpPr>
          <p:cNvPr id="31746" name="Rectangle 2">
            <a:extLst>
              <a:ext uri="{FF2B5EF4-FFF2-40B4-BE49-F238E27FC236}">
                <a16:creationId xmlns:a16="http://schemas.microsoft.com/office/drawing/2014/main" id="{79B4B564-AC0E-4201-3270-A1AB56EDBCB4}"/>
              </a:ext>
            </a:extLst>
          </p:cNvPr>
          <p:cNvSpPr>
            <a:spLocks noGrp="1" noChangeArrowheads="1"/>
          </p:cNvSpPr>
          <p:nvPr>
            <p:ph type="title"/>
          </p:nvPr>
        </p:nvSpPr>
        <p:spPr>
          <a:xfrm>
            <a:off x="1173163" y="366713"/>
            <a:ext cx="7791450" cy="830262"/>
          </a:xfrm>
        </p:spPr>
        <p:txBody>
          <a:bodyPr/>
          <a:lstStyle/>
          <a:p>
            <a:pPr eaLnBrk="1" hangingPunct="1"/>
            <a:r>
              <a:rPr lang="cs-CZ" altLang="cs-CZ" sz="2800"/>
              <a:t>Terminologie v právních předpisech (čl. 40 LPV)</a:t>
            </a:r>
            <a:endParaRPr lang="cs-CZ" altLang="cs-CZ" sz="2400"/>
          </a:p>
        </p:txBody>
      </p:sp>
      <p:sp>
        <p:nvSpPr>
          <p:cNvPr id="8196" name="Rectangle 3">
            <a:extLst>
              <a:ext uri="{FF2B5EF4-FFF2-40B4-BE49-F238E27FC236}">
                <a16:creationId xmlns:a16="http://schemas.microsoft.com/office/drawing/2014/main" id="{2B96BC07-3BAC-A85B-A4DC-414FA5D107A6}"/>
              </a:ext>
            </a:extLst>
          </p:cNvPr>
          <p:cNvSpPr>
            <a:spLocks noGrp="1" noChangeArrowheads="1"/>
          </p:cNvSpPr>
          <p:nvPr>
            <p:ph type="body" idx="1"/>
          </p:nvPr>
        </p:nvSpPr>
        <p:spPr>
          <a:xfrm>
            <a:off x="1187450" y="1196975"/>
            <a:ext cx="7272338" cy="2663825"/>
          </a:xfrm>
        </p:spPr>
        <p:txBody>
          <a:bodyPr>
            <a:normAutofit fontScale="70000" lnSpcReduction="20000"/>
          </a:bodyPr>
          <a:lstStyle/>
          <a:p>
            <a:pPr eaLnBrk="1" hangingPunct="1">
              <a:lnSpc>
                <a:spcPct val="120000"/>
              </a:lnSpc>
              <a:defRPr/>
            </a:pPr>
            <a:r>
              <a:rPr lang="cs-CZ" altLang="cs-CZ" sz="2800" dirty="0"/>
              <a:t>jednotnost uvnitř předpisu i vůči zbytku právního řádu</a:t>
            </a:r>
          </a:p>
          <a:p>
            <a:pPr eaLnBrk="1" hangingPunct="1">
              <a:lnSpc>
                <a:spcPct val="120000"/>
              </a:lnSpc>
              <a:defRPr/>
            </a:pPr>
            <a:r>
              <a:rPr lang="cs-CZ" altLang="cs-CZ" sz="2800" dirty="0"/>
              <a:t>respektovat všeobecný význam slov</a:t>
            </a:r>
          </a:p>
          <a:p>
            <a:pPr lvl="1" eaLnBrk="1" hangingPunct="1">
              <a:lnSpc>
                <a:spcPct val="120000"/>
              </a:lnSpc>
              <a:defRPr/>
            </a:pPr>
            <a:r>
              <a:rPr lang="cs-CZ" altLang="cs-CZ" sz="2400" dirty="0"/>
              <a:t>ne slova s více významy, nepoužívat cizí slova</a:t>
            </a:r>
          </a:p>
          <a:p>
            <a:pPr lvl="1" eaLnBrk="1" hangingPunct="1">
              <a:lnSpc>
                <a:spcPct val="120000"/>
              </a:lnSpc>
              <a:defRPr/>
            </a:pPr>
            <a:r>
              <a:rPr lang="cs-CZ" altLang="cs-CZ" sz="2400" dirty="0"/>
              <a:t>nové právní termíny potřeba vymezit</a:t>
            </a:r>
          </a:p>
          <a:p>
            <a:pPr lvl="1" eaLnBrk="1" hangingPunct="1">
              <a:lnSpc>
                <a:spcPct val="120000"/>
              </a:lnSpc>
              <a:defRPr/>
            </a:pPr>
            <a:r>
              <a:rPr lang="cs-CZ" altLang="cs-CZ" sz="2400" dirty="0"/>
              <a:t>zkratky jen pokud někde v předpisech definovány (nemyslí se legislativní zkratka)</a:t>
            </a:r>
          </a:p>
          <a:p>
            <a:pPr lvl="1" eaLnBrk="1" hangingPunct="1">
              <a:lnSpc>
                <a:spcPct val="120000"/>
              </a:lnSpc>
              <a:defRPr/>
            </a:pPr>
            <a:r>
              <a:rPr lang="cs-CZ" altLang="cs-CZ" sz="2400" dirty="0"/>
              <a:t>formulace oznamovacím způsobem přítomného času v jednotném čísle</a:t>
            </a:r>
          </a:p>
          <a:p>
            <a:pPr eaLnBrk="1" hangingPunct="1">
              <a:lnSpc>
                <a:spcPct val="120000"/>
              </a:lnSpc>
              <a:defRPr/>
            </a:pPr>
            <a:endParaRPr lang="cs-CZ" altLang="cs-CZ" sz="2800" dirty="0"/>
          </a:p>
          <a:p>
            <a:pPr lvl="2" eaLnBrk="1" hangingPunct="1">
              <a:lnSpc>
                <a:spcPct val="120000"/>
              </a:lnSpc>
              <a:defRPr/>
            </a:pPr>
            <a:endParaRPr lang="cs-CZ" altLang="cs-CZ" sz="2000" dirty="0"/>
          </a:p>
        </p:txBody>
      </p:sp>
      <p:pic>
        <p:nvPicPr>
          <p:cNvPr id="26629" name="Obrázek 1">
            <a:extLst>
              <a:ext uri="{FF2B5EF4-FFF2-40B4-BE49-F238E27FC236}">
                <a16:creationId xmlns:a16="http://schemas.microsoft.com/office/drawing/2014/main" id="{E3C53818-928A-537C-A1C3-320EBAD69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701" t="49823" r="30711" b="24979"/>
          <a:stretch>
            <a:fillRect/>
          </a:stretch>
        </p:blipFill>
        <p:spPr bwMode="auto">
          <a:xfrm>
            <a:off x="1692275" y="3894138"/>
            <a:ext cx="677068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AA3135AE-1D8C-9DB1-6E4D-90890846F52D}"/>
              </a:ext>
            </a:extLst>
          </p:cNvPr>
          <p:cNvSpPr>
            <a:spLocks noGrp="1"/>
          </p:cNvSpPr>
          <p:nvPr>
            <p:ph type="dt" sz="quarter" idx="10"/>
          </p:nvPr>
        </p:nvSpPr>
        <p:spPr/>
        <p:txBody>
          <a:bodyPr/>
          <a:lstStyle/>
          <a:p>
            <a:pPr>
              <a:defRPr/>
            </a:pPr>
            <a:endParaRPr lang="cs-CZ"/>
          </a:p>
          <a:p>
            <a:pPr>
              <a:defRPr/>
            </a:pPr>
            <a:endParaRPr lang="en-US"/>
          </a:p>
        </p:txBody>
      </p:sp>
      <p:sp>
        <p:nvSpPr>
          <p:cNvPr id="32770" name="Rectangle 2">
            <a:extLst>
              <a:ext uri="{FF2B5EF4-FFF2-40B4-BE49-F238E27FC236}">
                <a16:creationId xmlns:a16="http://schemas.microsoft.com/office/drawing/2014/main" id="{53292D9F-0826-6441-BD53-0051CD1BFB8C}"/>
              </a:ext>
            </a:extLst>
          </p:cNvPr>
          <p:cNvSpPr>
            <a:spLocks noGrp="1" noChangeArrowheads="1"/>
          </p:cNvSpPr>
          <p:nvPr>
            <p:ph type="title"/>
          </p:nvPr>
        </p:nvSpPr>
        <p:spPr>
          <a:xfrm>
            <a:off x="239713" y="347663"/>
            <a:ext cx="7791450" cy="828675"/>
          </a:xfrm>
        </p:spPr>
        <p:txBody>
          <a:bodyPr/>
          <a:lstStyle/>
          <a:p>
            <a:pPr eaLnBrk="1" hangingPunct="1"/>
            <a:r>
              <a:rPr lang="cs-CZ" altLang="cs-CZ" sz="2800"/>
              <a:t>Terminologie v právních předpisech (čl. 40 LPV)</a:t>
            </a:r>
            <a:endParaRPr lang="cs-CZ" altLang="cs-CZ" sz="2400"/>
          </a:p>
        </p:txBody>
      </p:sp>
      <p:sp>
        <p:nvSpPr>
          <p:cNvPr id="32771" name="Zástupný symbol pro obsah 2">
            <a:extLst>
              <a:ext uri="{FF2B5EF4-FFF2-40B4-BE49-F238E27FC236}">
                <a16:creationId xmlns:a16="http://schemas.microsoft.com/office/drawing/2014/main" id="{A32202EF-08C1-D5EF-B6FE-BD9A3471723B}"/>
              </a:ext>
            </a:extLst>
          </p:cNvPr>
          <p:cNvSpPr>
            <a:spLocks noGrp="1" noChangeArrowheads="1"/>
          </p:cNvSpPr>
          <p:nvPr>
            <p:ph idx="1"/>
          </p:nvPr>
        </p:nvSpPr>
        <p:spPr/>
        <p:txBody>
          <a:bodyPr/>
          <a:lstStyle/>
          <a:p>
            <a:endParaRPr lang="cs-CZ" altLang="cs-CZ"/>
          </a:p>
        </p:txBody>
      </p:sp>
      <p:pic>
        <p:nvPicPr>
          <p:cNvPr id="32772" name="Obrázek 4">
            <a:extLst>
              <a:ext uri="{FF2B5EF4-FFF2-40B4-BE49-F238E27FC236}">
                <a16:creationId xmlns:a16="http://schemas.microsoft.com/office/drawing/2014/main" id="{731BD7E2-61AC-7C73-8D36-A8275BB44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58" t="24696" r="14999" b="4749"/>
          <a:stretch>
            <a:fillRect/>
          </a:stretch>
        </p:blipFill>
        <p:spPr bwMode="auto">
          <a:xfrm>
            <a:off x="198438" y="1555750"/>
            <a:ext cx="87249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FE61F969-0A94-F6AF-DCB5-B6C1D286A6B1}"/>
              </a:ext>
            </a:extLst>
          </p:cNvPr>
          <p:cNvSpPr>
            <a:spLocks noGrp="1"/>
          </p:cNvSpPr>
          <p:nvPr>
            <p:ph type="dt" sz="quarter" idx="10"/>
          </p:nvPr>
        </p:nvSpPr>
        <p:spPr/>
        <p:txBody>
          <a:bodyPr/>
          <a:lstStyle/>
          <a:p>
            <a:pPr>
              <a:defRPr/>
            </a:pPr>
            <a:endParaRPr lang="cs-CZ"/>
          </a:p>
          <a:p>
            <a:pPr>
              <a:defRPr/>
            </a:pPr>
            <a:endParaRPr lang="en-US"/>
          </a:p>
        </p:txBody>
      </p:sp>
      <p:sp>
        <p:nvSpPr>
          <p:cNvPr id="33794" name="Rectangle 2">
            <a:extLst>
              <a:ext uri="{FF2B5EF4-FFF2-40B4-BE49-F238E27FC236}">
                <a16:creationId xmlns:a16="http://schemas.microsoft.com/office/drawing/2014/main" id="{B5014125-09C2-1634-A645-8F1726486B7D}"/>
              </a:ext>
            </a:extLst>
          </p:cNvPr>
          <p:cNvSpPr>
            <a:spLocks noGrp="1" noChangeArrowheads="1"/>
          </p:cNvSpPr>
          <p:nvPr>
            <p:ph type="title"/>
          </p:nvPr>
        </p:nvSpPr>
        <p:spPr>
          <a:xfrm>
            <a:off x="1173163" y="366713"/>
            <a:ext cx="7791450" cy="830262"/>
          </a:xfrm>
        </p:spPr>
        <p:txBody>
          <a:bodyPr/>
          <a:lstStyle/>
          <a:p>
            <a:pPr eaLnBrk="1" hangingPunct="1"/>
            <a:r>
              <a:rPr lang="cs-CZ" altLang="cs-CZ" sz="2800"/>
              <a:t>Terminologie v právních předpisech (čl. 40 LPV)</a:t>
            </a:r>
            <a:endParaRPr lang="cs-CZ" altLang="cs-CZ" sz="2400"/>
          </a:p>
        </p:txBody>
      </p:sp>
      <p:sp>
        <p:nvSpPr>
          <p:cNvPr id="8196" name="Rectangle 3">
            <a:extLst>
              <a:ext uri="{FF2B5EF4-FFF2-40B4-BE49-F238E27FC236}">
                <a16:creationId xmlns:a16="http://schemas.microsoft.com/office/drawing/2014/main" id="{10CE3AC4-7AB5-F39E-83F9-7CDE5BB80111}"/>
              </a:ext>
            </a:extLst>
          </p:cNvPr>
          <p:cNvSpPr>
            <a:spLocks noGrp="1" noChangeArrowheads="1"/>
          </p:cNvSpPr>
          <p:nvPr>
            <p:ph type="body" idx="1"/>
          </p:nvPr>
        </p:nvSpPr>
        <p:spPr>
          <a:xfrm>
            <a:off x="1187450" y="1196975"/>
            <a:ext cx="7272338" cy="5068888"/>
          </a:xfrm>
        </p:spPr>
        <p:txBody>
          <a:bodyPr>
            <a:normAutofit fontScale="55000" lnSpcReduction="20000"/>
          </a:bodyPr>
          <a:lstStyle/>
          <a:p>
            <a:pPr eaLnBrk="1" hangingPunct="1">
              <a:lnSpc>
                <a:spcPct val="120000"/>
              </a:lnSpc>
              <a:defRPr/>
            </a:pPr>
            <a:r>
              <a:rPr lang="cs-CZ" altLang="cs-CZ" sz="2800" dirty="0"/>
              <a:t>Zákon č. 89/2012 Sb.</a:t>
            </a:r>
          </a:p>
          <a:p>
            <a:pPr marL="0" indent="0" eaLnBrk="1" hangingPunct="1">
              <a:lnSpc>
                <a:spcPct val="120000"/>
              </a:lnSpc>
              <a:buFont typeface="Wingdings" pitchFamily="2" charset="2"/>
              <a:buNone/>
              <a:defRPr/>
            </a:pPr>
            <a:r>
              <a:rPr lang="cs-CZ" altLang="cs-CZ" sz="2800" dirty="0"/>
              <a:t>§ 22</a:t>
            </a:r>
          </a:p>
          <a:p>
            <a:pPr marL="0" indent="0" eaLnBrk="1" hangingPunct="1">
              <a:lnSpc>
                <a:spcPct val="120000"/>
              </a:lnSpc>
              <a:buFont typeface="Wingdings" pitchFamily="2" charset="2"/>
              <a:buNone/>
              <a:defRPr/>
            </a:pPr>
            <a:r>
              <a:rPr lang="cs-CZ" altLang="cs-CZ" sz="2800" dirty="0"/>
              <a:t>(1) </a:t>
            </a:r>
            <a:r>
              <a:rPr lang="cs-CZ" altLang="cs-CZ" sz="2800" b="1" dirty="0"/>
              <a:t>Osoba blízká </a:t>
            </a:r>
            <a:r>
              <a:rPr lang="cs-CZ" altLang="cs-CZ" sz="2800" dirty="0"/>
              <a:t>je příbuzný v řadě přímé, sourozenec a manžel nebo partner podle jiného zákona upravujícího registrované partnerství (dále jen „partner“); jiné osoby v poměru rodinném nebo obdobném se pokládají za osoby sobě navzájem blízké, pokud by újmu, kterou utrpěla jedna z nich, druhá důvodně pociťovala jako újmu vlastní. Má se za to, že osobami blízkými jsou i osoby </a:t>
            </a:r>
            <a:r>
              <a:rPr lang="cs-CZ" altLang="cs-CZ" sz="2800" dirty="0" err="1"/>
              <a:t>sešvagřené</a:t>
            </a:r>
            <a:r>
              <a:rPr lang="cs-CZ" altLang="cs-CZ" sz="2800" dirty="0"/>
              <a:t> nebo osoby, které spolu trvale žijí.</a:t>
            </a:r>
          </a:p>
          <a:p>
            <a:pPr eaLnBrk="1" hangingPunct="1">
              <a:lnSpc>
                <a:spcPct val="120000"/>
              </a:lnSpc>
              <a:defRPr/>
            </a:pPr>
            <a:r>
              <a:rPr lang="cs-CZ" altLang="cs-CZ" sz="2800" dirty="0"/>
              <a:t>Zákon č. 40/ 2009 Sb.</a:t>
            </a:r>
          </a:p>
          <a:p>
            <a:pPr marL="0" indent="0" eaLnBrk="1" hangingPunct="1">
              <a:lnSpc>
                <a:spcPct val="120000"/>
              </a:lnSpc>
              <a:buFont typeface="Wingdings" pitchFamily="2" charset="2"/>
              <a:buNone/>
              <a:defRPr/>
            </a:pPr>
            <a:r>
              <a:rPr lang="cs-CZ" altLang="cs-CZ" sz="2800" dirty="0"/>
              <a:t>§ 125</a:t>
            </a:r>
          </a:p>
          <a:p>
            <a:pPr marL="0" indent="0" eaLnBrk="1" hangingPunct="1">
              <a:lnSpc>
                <a:spcPct val="120000"/>
              </a:lnSpc>
              <a:buFont typeface="Wingdings" pitchFamily="2" charset="2"/>
              <a:buNone/>
              <a:defRPr/>
            </a:pPr>
            <a:r>
              <a:rPr lang="cs-CZ" altLang="cs-CZ" sz="2800" b="1" dirty="0"/>
              <a:t>Osobou blízkou </a:t>
            </a:r>
            <a:r>
              <a:rPr lang="cs-CZ" altLang="cs-CZ" sz="2800" dirty="0"/>
              <a:t>se rozumí příbuzný v pokolení přímém, osvojitel, osvojenec, sourozenec, manžel a partner; jiné osoby v poměru rodinném nebo obdobném se pokládají za osoby sobě navzájem blízké jen tehdy, kdyby újmu, kterou utrpěla jedna z nich, druhá důvodně pociťovala jako újmu vlastní.</a:t>
            </a:r>
          </a:p>
          <a:p>
            <a:pPr eaLnBrk="1" hangingPunct="1">
              <a:lnSpc>
                <a:spcPct val="120000"/>
              </a:lnSpc>
              <a:defRPr/>
            </a:pPr>
            <a:r>
              <a:rPr lang="cs-CZ" altLang="cs-CZ" sz="2800" dirty="0"/>
              <a:t>Zákon č. 155/1995 Sb. (o důchodovém pojištění)</a:t>
            </a:r>
          </a:p>
          <a:p>
            <a:pPr marL="0" indent="0" eaLnBrk="1" hangingPunct="1">
              <a:lnSpc>
                <a:spcPct val="120000"/>
              </a:lnSpc>
              <a:buFont typeface="Wingdings" pitchFamily="2" charset="2"/>
              <a:buNone/>
              <a:defRPr/>
            </a:pPr>
            <a:r>
              <a:rPr lang="cs-CZ" altLang="cs-CZ" sz="2800" dirty="0"/>
              <a:t>§ 24</a:t>
            </a:r>
          </a:p>
          <a:p>
            <a:pPr marL="0" indent="0" eaLnBrk="1" hangingPunct="1">
              <a:lnSpc>
                <a:spcPct val="120000"/>
              </a:lnSpc>
              <a:buFont typeface="Wingdings" pitchFamily="2" charset="2"/>
              <a:buNone/>
              <a:defRPr/>
            </a:pPr>
            <a:r>
              <a:rPr lang="cs-CZ" altLang="cs-CZ" sz="2800" dirty="0"/>
              <a:t>(1) Za </a:t>
            </a:r>
            <a:r>
              <a:rPr lang="cs-CZ" altLang="cs-CZ" sz="2800" b="1" dirty="0"/>
              <a:t>osoby blízké </a:t>
            </a:r>
            <a:r>
              <a:rPr lang="cs-CZ" altLang="cs-CZ" sz="2800" dirty="0"/>
              <a:t>se pro účely tohoto zákona považují manželé, příbuzní v řadě přímé, děti uvedené v § 20 odst. 1, sourozenci, zeť, snacha a manžel rodiče, a to kteréhokoli z manželů.</a:t>
            </a:r>
          </a:p>
          <a:p>
            <a:pPr eaLnBrk="1" hangingPunct="1">
              <a:lnSpc>
                <a:spcPct val="120000"/>
              </a:lnSpc>
              <a:defRPr/>
            </a:pPr>
            <a:endParaRPr lang="cs-CZ" altLang="cs-CZ" sz="2800" dirty="0"/>
          </a:p>
          <a:p>
            <a:pPr eaLnBrk="1" hangingPunct="1">
              <a:lnSpc>
                <a:spcPct val="120000"/>
              </a:lnSpc>
              <a:defRPr/>
            </a:pPr>
            <a:endParaRPr lang="cs-CZ" altLang="cs-CZ" sz="2800" dirty="0"/>
          </a:p>
          <a:p>
            <a:pPr lvl="2" eaLnBrk="1" hangingPunct="1">
              <a:lnSpc>
                <a:spcPct val="120000"/>
              </a:lnSpc>
              <a:defRPr/>
            </a:pPr>
            <a:endParaRPr lang="cs-CZ" altLang="cs-CZ"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A688560A-D29D-DFC0-9B39-86E92383747C}"/>
              </a:ext>
            </a:extLst>
          </p:cNvPr>
          <p:cNvSpPr>
            <a:spLocks noGrp="1"/>
          </p:cNvSpPr>
          <p:nvPr>
            <p:ph type="dt" sz="quarter" idx="10"/>
          </p:nvPr>
        </p:nvSpPr>
        <p:spPr/>
        <p:txBody>
          <a:bodyPr/>
          <a:lstStyle/>
          <a:p>
            <a:pPr>
              <a:defRPr/>
            </a:pPr>
            <a:endParaRPr lang="cs-CZ"/>
          </a:p>
          <a:p>
            <a:pPr>
              <a:defRPr/>
            </a:pPr>
            <a:endParaRPr lang="en-US"/>
          </a:p>
        </p:txBody>
      </p:sp>
      <p:sp>
        <p:nvSpPr>
          <p:cNvPr id="34818" name="Rectangle 2">
            <a:extLst>
              <a:ext uri="{FF2B5EF4-FFF2-40B4-BE49-F238E27FC236}">
                <a16:creationId xmlns:a16="http://schemas.microsoft.com/office/drawing/2014/main" id="{3C808284-B096-CA40-C0F8-B3CA82DC590A}"/>
              </a:ext>
            </a:extLst>
          </p:cNvPr>
          <p:cNvSpPr>
            <a:spLocks noGrp="1" noChangeArrowheads="1"/>
          </p:cNvSpPr>
          <p:nvPr>
            <p:ph type="title"/>
          </p:nvPr>
        </p:nvSpPr>
        <p:spPr>
          <a:xfrm>
            <a:off x="1173163" y="366713"/>
            <a:ext cx="7720012" cy="830262"/>
          </a:xfrm>
        </p:spPr>
        <p:txBody>
          <a:bodyPr/>
          <a:lstStyle/>
          <a:p>
            <a:pPr eaLnBrk="1" hangingPunct="1"/>
            <a:r>
              <a:rPr lang="cs-CZ" altLang="cs-CZ" sz="2800"/>
              <a:t>Legislativní zkratky (čl. 44 LPV)</a:t>
            </a:r>
            <a:endParaRPr lang="cs-CZ" altLang="cs-CZ" sz="2400"/>
          </a:p>
        </p:txBody>
      </p:sp>
      <p:sp>
        <p:nvSpPr>
          <p:cNvPr id="8196" name="Rectangle 3">
            <a:extLst>
              <a:ext uri="{FF2B5EF4-FFF2-40B4-BE49-F238E27FC236}">
                <a16:creationId xmlns:a16="http://schemas.microsoft.com/office/drawing/2014/main" id="{0B3BAA64-D6EA-3617-04FD-842D68FA5353}"/>
              </a:ext>
            </a:extLst>
          </p:cNvPr>
          <p:cNvSpPr>
            <a:spLocks noGrp="1" noChangeArrowheads="1"/>
          </p:cNvSpPr>
          <p:nvPr>
            <p:ph type="body" idx="1"/>
          </p:nvPr>
        </p:nvSpPr>
        <p:spPr>
          <a:xfrm>
            <a:off x="1187450" y="1196975"/>
            <a:ext cx="7848600" cy="5526088"/>
          </a:xfrm>
        </p:spPr>
        <p:txBody>
          <a:bodyPr>
            <a:normAutofit fontScale="70000" lnSpcReduction="20000"/>
          </a:bodyPr>
          <a:lstStyle/>
          <a:p>
            <a:pPr eaLnBrk="1" hangingPunct="1">
              <a:lnSpc>
                <a:spcPct val="120000"/>
              </a:lnSpc>
              <a:defRPr/>
            </a:pPr>
            <a:r>
              <a:rPr lang="cs-CZ" altLang="cs-CZ" sz="2800" dirty="0"/>
              <a:t>cílem zjednodušení právního předpisu – často opakovaná slovní spojení</a:t>
            </a:r>
          </a:p>
          <a:p>
            <a:pPr eaLnBrk="1" hangingPunct="1">
              <a:lnSpc>
                <a:spcPct val="120000"/>
              </a:lnSpc>
              <a:defRPr/>
            </a:pPr>
            <a:r>
              <a:rPr lang="cs-CZ" altLang="cs-CZ" sz="2800" dirty="0"/>
              <a:t>označení ve formě „(dále jen „…“)“ při prvním použití, poté důsledně používat </a:t>
            </a:r>
          </a:p>
          <a:p>
            <a:pPr eaLnBrk="1" hangingPunct="1">
              <a:lnSpc>
                <a:spcPct val="120000"/>
              </a:lnSpc>
              <a:defRPr/>
            </a:pPr>
            <a:r>
              <a:rPr lang="cs-CZ" altLang="cs-CZ" sz="2800" dirty="0"/>
              <a:t>Zákon č. 307/2006 Sb.</a:t>
            </a:r>
          </a:p>
          <a:p>
            <a:pPr marL="0" indent="0" eaLnBrk="1" hangingPunct="1">
              <a:lnSpc>
                <a:spcPct val="120000"/>
              </a:lnSpc>
              <a:buFont typeface="Wingdings" pitchFamily="2" charset="2"/>
              <a:buNone/>
              <a:defRPr/>
            </a:pPr>
            <a:r>
              <a:rPr lang="cs-CZ" altLang="cs-CZ" sz="2400" dirty="0"/>
              <a:t>§ 2</a:t>
            </a:r>
          </a:p>
          <a:p>
            <a:pPr marL="0" indent="0" eaLnBrk="1" hangingPunct="1">
              <a:lnSpc>
                <a:spcPct val="120000"/>
              </a:lnSpc>
              <a:buFont typeface="Wingdings" pitchFamily="2" charset="2"/>
              <a:buNone/>
              <a:defRPr/>
            </a:pPr>
            <a:r>
              <a:rPr lang="cs-CZ" altLang="cs-CZ" sz="2400" dirty="0"/>
              <a:t>Na založení evropské družstevní společnosti, která bude mít zapsané sídlo na území České republiky, se může účastnit i právnická osoba, jejíž skutečné sídlo leží mimo území členských států Evropské unie nebo jiných států tvořících Evropský hospodářský prostor (dále jen "členský stát"), jestliže je založena podle práva některého členského státu, má zapsané sídlo v členském státě a má trvalý a efektivní vztah k ekonomice členského státu.</a:t>
            </a:r>
          </a:p>
          <a:p>
            <a:pPr eaLnBrk="1" hangingPunct="1">
              <a:lnSpc>
                <a:spcPct val="120000"/>
              </a:lnSpc>
              <a:defRPr/>
            </a:pPr>
            <a:r>
              <a:rPr lang="cs-CZ" altLang="cs-CZ" sz="2800" dirty="0"/>
              <a:t>Zákon č. 89/2012 Sb.</a:t>
            </a:r>
          </a:p>
          <a:p>
            <a:pPr marL="0" indent="0" eaLnBrk="1" hangingPunct="1">
              <a:lnSpc>
                <a:spcPct val="120000"/>
              </a:lnSpc>
              <a:buFont typeface="Wingdings" pitchFamily="2" charset="2"/>
              <a:buNone/>
              <a:defRPr/>
            </a:pPr>
            <a:r>
              <a:rPr lang="cs-CZ" altLang="cs-CZ" sz="2300" dirty="0"/>
              <a:t>§ 502</a:t>
            </a:r>
          </a:p>
          <a:p>
            <a:pPr marL="0" indent="0" eaLnBrk="1" hangingPunct="1">
              <a:lnSpc>
                <a:spcPct val="120000"/>
              </a:lnSpc>
              <a:buFont typeface="Wingdings" pitchFamily="2" charset="2"/>
              <a:buNone/>
              <a:defRPr/>
            </a:pPr>
            <a:r>
              <a:rPr lang="cs-CZ" altLang="cs-CZ" sz="2300" dirty="0"/>
              <a:t>Obchodní závod (dále jen „závod“) je organizovaný soubor jmění, který podnikatel vytvořil a který z jeho vůle slouží k provozování jeho činnosti. Má se za to, že závod tvoří vše, co zpravidla slouží k jeho provozu.</a:t>
            </a:r>
          </a:p>
          <a:p>
            <a:pPr marL="0" indent="0" eaLnBrk="1" hangingPunct="1">
              <a:lnSpc>
                <a:spcPct val="120000"/>
              </a:lnSpc>
              <a:buFont typeface="Wingdings" pitchFamily="2" charset="2"/>
              <a:buNone/>
              <a:defRPr/>
            </a:pPr>
            <a:endParaRPr lang="cs-CZ" altLang="cs-CZ" sz="2800" dirty="0"/>
          </a:p>
          <a:p>
            <a:pPr eaLnBrk="1" hangingPunct="1">
              <a:lnSpc>
                <a:spcPct val="120000"/>
              </a:lnSpc>
              <a:defRPr/>
            </a:pPr>
            <a:endParaRPr lang="cs-CZ" altLang="cs-CZ" sz="2800" dirty="0"/>
          </a:p>
          <a:p>
            <a:pPr lvl="2" eaLnBrk="1" hangingPunct="1">
              <a:lnSpc>
                <a:spcPct val="120000"/>
              </a:lnSpc>
              <a:defRPr/>
            </a:pPr>
            <a:endParaRPr lang="cs-CZ" altLang="cs-CZ"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anim calcmode="lin" valueType="num">
                                      <p:cBhvr additive="base">
                                        <p:cTn id="7"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xEl>
                                              <p:pRg st="3" end="3"/>
                                            </p:txEl>
                                          </p:spTgt>
                                        </p:tgtEl>
                                        <p:attrNameLst>
                                          <p:attrName>style.visibility</p:attrName>
                                        </p:attrNameLst>
                                      </p:cBhvr>
                                      <p:to>
                                        <p:strVal val="visible"/>
                                      </p:to>
                                    </p:set>
                                    <p:anim calcmode="lin" valueType="num">
                                      <p:cBhvr additive="base">
                                        <p:cTn id="11"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xEl>
                                              <p:pRg st="4" end="4"/>
                                            </p:txEl>
                                          </p:spTgt>
                                        </p:tgtEl>
                                        <p:attrNameLst>
                                          <p:attrName>style.visibility</p:attrName>
                                        </p:attrNameLst>
                                      </p:cBhvr>
                                      <p:to>
                                        <p:strVal val="visible"/>
                                      </p:to>
                                    </p:set>
                                    <p:anim calcmode="lin" valueType="num">
                                      <p:cBhvr additive="base">
                                        <p:cTn id="15"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196">
                                            <p:txEl>
                                              <p:pRg st="5" end="5"/>
                                            </p:txEl>
                                          </p:spTgt>
                                        </p:tgtEl>
                                        <p:attrNameLst>
                                          <p:attrName>style.visibility</p:attrName>
                                        </p:attrNameLst>
                                      </p:cBhvr>
                                      <p:to>
                                        <p:strVal val="visible"/>
                                      </p:to>
                                    </p:set>
                                    <p:anim calcmode="lin" valueType="num">
                                      <p:cBhvr additive="base">
                                        <p:cTn id="21" dur="5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6">
                                            <p:txEl>
                                              <p:pRg st="6" end="6"/>
                                            </p:txEl>
                                          </p:spTgt>
                                        </p:tgtEl>
                                        <p:attrNameLst>
                                          <p:attrName>style.visibility</p:attrName>
                                        </p:attrNameLst>
                                      </p:cBhvr>
                                      <p:to>
                                        <p:strVal val="visible"/>
                                      </p:to>
                                    </p:set>
                                    <p:anim calcmode="lin" valueType="num">
                                      <p:cBhvr additive="base">
                                        <p:cTn id="25"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6">
                                            <p:txEl>
                                              <p:pRg st="7" end="7"/>
                                            </p:txEl>
                                          </p:spTgt>
                                        </p:tgtEl>
                                        <p:attrNameLst>
                                          <p:attrName>style.visibility</p:attrName>
                                        </p:attrNameLst>
                                      </p:cBhvr>
                                      <p:to>
                                        <p:strVal val="visible"/>
                                      </p:to>
                                    </p:set>
                                    <p:anim calcmode="lin" valueType="num">
                                      <p:cBhvr additive="base">
                                        <p:cTn id="29" dur="5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5A71EB6-4649-F42A-8AA0-355784638AC7}"/>
              </a:ext>
            </a:extLst>
          </p:cNvPr>
          <p:cNvSpPr>
            <a:spLocks noGrp="1"/>
          </p:cNvSpPr>
          <p:nvPr>
            <p:ph type="dt" sz="quarter" idx="10"/>
          </p:nvPr>
        </p:nvSpPr>
        <p:spPr/>
        <p:txBody>
          <a:bodyPr/>
          <a:lstStyle/>
          <a:p>
            <a:pPr>
              <a:defRPr/>
            </a:pPr>
            <a:endParaRPr lang="cs-CZ"/>
          </a:p>
          <a:p>
            <a:pPr>
              <a:defRPr/>
            </a:pPr>
            <a:endParaRPr lang="en-US"/>
          </a:p>
        </p:txBody>
      </p:sp>
      <p:sp>
        <p:nvSpPr>
          <p:cNvPr id="17410" name="Rectangle 2">
            <a:extLst>
              <a:ext uri="{FF2B5EF4-FFF2-40B4-BE49-F238E27FC236}">
                <a16:creationId xmlns:a16="http://schemas.microsoft.com/office/drawing/2014/main" id="{D1F0ED81-A455-71D1-A223-DBE7D8DAFD39}"/>
              </a:ext>
            </a:extLst>
          </p:cNvPr>
          <p:cNvSpPr>
            <a:spLocks noGrp="1" noChangeArrowheads="1"/>
          </p:cNvSpPr>
          <p:nvPr>
            <p:ph type="title"/>
          </p:nvPr>
        </p:nvSpPr>
        <p:spPr>
          <a:xfrm>
            <a:off x="1173163" y="423863"/>
            <a:ext cx="7502525" cy="450850"/>
          </a:xfrm>
        </p:spPr>
        <p:txBody>
          <a:bodyPr/>
          <a:lstStyle/>
          <a:p>
            <a:pPr eaLnBrk="1" hangingPunct="1"/>
            <a:r>
              <a:rPr lang="cs-CZ" altLang="cs-CZ" sz="3200"/>
              <a:t>Srovnání právotvorby včera a dnes</a:t>
            </a:r>
          </a:p>
        </p:txBody>
      </p:sp>
      <p:sp>
        <p:nvSpPr>
          <p:cNvPr id="8196" name="Rectangle 3">
            <a:extLst>
              <a:ext uri="{FF2B5EF4-FFF2-40B4-BE49-F238E27FC236}">
                <a16:creationId xmlns:a16="http://schemas.microsoft.com/office/drawing/2014/main" id="{3D1756EE-6551-5E6B-65B9-6DBF9A1BDFF5}"/>
              </a:ext>
            </a:extLst>
          </p:cNvPr>
          <p:cNvSpPr>
            <a:spLocks noGrp="1" noChangeArrowheads="1"/>
          </p:cNvSpPr>
          <p:nvPr>
            <p:ph type="body" idx="1"/>
          </p:nvPr>
        </p:nvSpPr>
        <p:spPr>
          <a:xfrm>
            <a:off x="1187450" y="1196975"/>
            <a:ext cx="7632700" cy="4895850"/>
          </a:xfrm>
        </p:spPr>
        <p:txBody>
          <a:bodyPr>
            <a:normAutofit fontScale="85000" lnSpcReduction="20000"/>
          </a:bodyPr>
          <a:lstStyle/>
          <a:p>
            <a:pPr eaLnBrk="1" hangingPunct="1">
              <a:lnSpc>
                <a:spcPct val="120000"/>
              </a:lnSpc>
              <a:defRPr/>
            </a:pPr>
            <a:r>
              <a:rPr lang="cs-CZ" sz="2800" dirty="0"/>
              <a:t>List Marie Terezie komisi připravující soukromoprávní kodex (1772)</a:t>
            </a:r>
          </a:p>
          <a:p>
            <a:pPr lvl="1" eaLnBrk="1" hangingPunct="1">
              <a:lnSpc>
                <a:spcPct val="120000"/>
              </a:lnSpc>
              <a:defRPr/>
            </a:pPr>
            <a:r>
              <a:rPr lang="cs-CZ" sz="2400" dirty="0"/>
              <a:t>1. Látku jest přehlédnouti a ze zákona vypustiti to, co patří do učebnice. </a:t>
            </a:r>
          </a:p>
          <a:p>
            <a:pPr lvl="1" eaLnBrk="1" hangingPunct="1">
              <a:lnSpc>
                <a:spcPct val="120000"/>
              </a:lnSpc>
              <a:defRPr/>
            </a:pPr>
            <a:r>
              <a:rPr lang="cs-CZ" sz="2400" dirty="0"/>
              <a:t>2. Jest se vyjadřovati, pokud možno, krátce a zbytečné podrobnosti, zejména ty, které jsou pro zákonodárce lhostejné, jest přejíti. </a:t>
            </a:r>
          </a:p>
          <a:p>
            <a:pPr lvl="1" eaLnBrk="1" hangingPunct="1">
              <a:lnSpc>
                <a:spcPct val="120000"/>
              </a:lnSpc>
              <a:defRPr/>
            </a:pPr>
            <a:r>
              <a:rPr lang="cs-CZ" sz="2400" dirty="0"/>
              <a:t>3. Jest se vystříhati dvojsmyslností, nejasností, zbytečného opakování a rozvláčnosti v nařízeních, o kterých žádný rozumný člověk nepochybuje. </a:t>
            </a:r>
          </a:p>
          <a:p>
            <a:pPr lvl="1" eaLnBrk="1" hangingPunct="1">
              <a:lnSpc>
                <a:spcPct val="120000"/>
              </a:lnSpc>
              <a:defRPr/>
            </a:pPr>
            <a:r>
              <a:rPr lang="cs-CZ" sz="2400" dirty="0"/>
              <a:t>4. Není se vázati na římské právo a jest za základ bráti přirozenou slušnost. </a:t>
            </a:r>
          </a:p>
          <a:p>
            <a:pPr lvl="1" eaLnBrk="1" hangingPunct="1">
              <a:lnSpc>
                <a:spcPct val="120000"/>
              </a:lnSpc>
              <a:defRPr/>
            </a:pPr>
            <a:r>
              <a:rPr lang="cs-CZ" sz="2400" dirty="0"/>
              <a:t>5. Není se pouštěti do subtilností a jest usilovat o jednoduchost</a:t>
            </a:r>
            <a:r>
              <a:rPr lang="cs-CZ" altLang="cs-CZ" sz="2400" dirty="0"/>
              <a:t> legislativních materiálů</a:t>
            </a:r>
          </a:p>
          <a:p>
            <a:pPr lvl="1" eaLnBrk="1" hangingPunct="1">
              <a:lnSpc>
                <a:spcPct val="120000"/>
              </a:lnSpc>
              <a:defRPr/>
            </a:pPr>
            <a:endParaRPr lang="cs-CZ" altLang="cs-CZ"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91C0AE4-2EED-7568-96F7-A25AFD61AA0D}"/>
              </a:ext>
            </a:extLst>
          </p:cNvPr>
          <p:cNvSpPr>
            <a:spLocks noGrp="1"/>
          </p:cNvSpPr>
          <p:nvPr>
            <p:ph type="dt" sz="quarter" idx="10"/>
          </p:nvPr>
        </p:nvSpPr>
        <p:spPr/>
        <p:txBody>
          <a:bodyPr/>
          <a:lstStyle/>
          <a:p>
            <a:pPr>
              <a:defRPr/>
            </a:pPr>
            <a:endParaRPr lang="cs-CZ"/>
          </a:p>
          <a:p>
            <a:pPr>
              <a:defRPr/>
            </a:pPr>
            <a:endParaRPr lang="en-US"/>
          </a:p>
        </p:txBody>
      </p:sp>
      <p:sp>
        <p:nvSpPr>
          <p:cNvPr id="35842" name="Rectangle 2">
            <a:extLst>
              <a:ext uri="{FF2B5EF4-FFF2-40B4-BE49-F238E27FC236}">
                <a16:creationId xmlns:a16="http://schemas.microsoft.com/office/drawing/2014/main" id="{E3CB72B1-B101-C6F4-FC22-80EDC2E9904D}"/>
              </a:ext>
            </a:extLst>
          </p:cNvPr>
          <p:cNvSpPr>
            <a:spLocks noGrp="1" noChangeArrowheads="1"/>
          </p:cNvSpPr>
          <p:nvPr>
            <p:ph type="title"/>
          </p:nvPr>
        </p:nvSpPr>
        <p:spPr>
          <a:xfrm>
            <a:off x="1173163" y="366713"/>
            <a:ext cx="7720012" cy="830262"/>
          </a:xfrm>
        </p:spPr>
        <p:txBody>
          <a:bodyPr/>
          <a:lstStyle/>
          <a:p>
            <a:pPr eaLnBrk="1" hangingPunct="1"/>
            <a:r>
              <a:rPr lang="cs-CZ" altLang="cs-CZ" sz="2800"/>
              <a:t>Legislativní zkratky (čl. 44 LPV)</a:t>
            </a:r>
            <a:endParaRPr lang="cs-CZ" altLang="cs-CZ" sz="2400"/>
          </a:p>
        </p:txBody>
      </p:sp>
      <p:sp>
        <p:nvSpPr>
          <p:cNvPr id="8196" name="Rectangle 3">
            <a:extLst>
              <a:ext uri="{FF2B5EF4-FFF2-40B4-BE49-F238E27FC236}">
                <a16:creationId xmlns:a16="http://schemas.microsoft.com/office/drawing/2014/main" id="{3F78AB69-6C23-8828-F335-023D793F6F8F}"/>
              </a:ext>
            </a:extLst>
          </p:cNvPr>
          <p:cNvSpPr>
            <a:spLocks noGrp="1" noChangeArrowheads="1"/>
          </p:cNvSpPr>
          <p:nvPr>
            <p:ph type="body" idx="1"/>
          </p:nvPr>
        </p:nvSpPr>
        <p:spPr>
          <a:xfrm>
            <a:off x="1187450" y="1196975"/>
            <a:ext cx="7848600" cy="5526088"/>
          </a:xfrm>
        </p:spPr>
        <p:txBody>
          <a:bodyPr>
            <a:normAutofit fontScale="70000" lnSpcReduction="20000"/>
          </a:bodyPr>
          <a:lstStyle/>
          <a:p>
            <a:pPr eaLnBrk="1" hangingPunct="1">
              <a:lnSpc>
                <a:spcPct val="120000"/>
              </a:lnSpc>
              <a:defRPr/>
            </a:pPr>
            <a:r>
              <a:rPr lang="cs-CZ" altLang="cs-CZ" sz="2800" dirty="0"/>
              <a:t>Zákon č. 353/2003 Sb. (o spotřebních daních)</a:t>
            </a:r>
          </a:p>
          <a:p>
            <a:pPr marL="0" indent="0" eaLnBrk="1" hangingPunct="1">
              <a:lnSpc>
                <a:spcPct val="120000"/>
              </a:lnSpc>
              <a:buFont typeface="Wingdings" pitchFamily="2" charset="2"/>
              <a:buNone/>
              <a:defRPr/>
            </a:pPr>
            <a:r>
              <a:rPr lang="cs-CZ" altLang="cs-CZ" sz="2400" dirty="0"/>
              <a:t>§ 56</a:t>
            </a:r>
          </a:p>
          <a:p>
            <a:pPr marL="0" indent="0" eaLnBrk="1" hangingPunct="1">
              <a:lnSpc>
                <a:spcPct val="120000"/>
              </a:lnSpc>
              <a:buFont typeface="Wingdings" pitchFamily="2" charset="2"/>
              <a:buNone/>
              <a:defRPr/>
            </a:pPr>
            <a:r>
              <a:rPr lang="cs-CZ" altLang="cs-CZ" sz="2400" dirty="0"/>
              <a:t>(1) Nárok na vrácení daně vzniká právnickým a fyzickým osobám, které nakoupily za cenu včetně daně, vyrobily pro vlastní spotřebu nebo přijaly v režimu podmíněného osvobození od daně minerální oleje podle § 45 odst. 1 písm. b) uvedené pod kódy nomenklatury 2710 19 41 až 2710 19 49 </a:t>
            </a:r>
            <a:r>
              <a:rPr lang="cs-CZ" altLang="cs-CZ" sz="2400" b="1" dirty="0"/>
              <a:t>(dále jen "topné oleje")</a:t>
            </a:r>
            <a:r>
              <a:rPr lang="cs-CZ" altLang="cs-CZ" sz="2400" dirty="0"/>
              <a:t>, které byly jimi prokazatelně použity pro výrobu tepla a které byly prokazatelně označkovány a obarveny podle části páté, pokud jsou předmětem značkování a barvení vybraných minerálních olejů. Toto ustanovení se nevztahuje na osoby, kterým byla vrácena daň z nakoupených topných olejů podle § 15, 15a nebo 55.</a:t>
            </a:r>
          </a:p>
          <a:p>
            <a:pPr marL="0" indent="0" eaLnBrk="1" hangingPunct="1">
              <a:lnSpc>
                <a:spcPct val="120000"/>
              </a:lnSpc>
              <a:buFont typeface="Wingdings" pitchFamily="2" charset="2"/>
              <a:buNone/>
              <a:defRPr/>
            </a:pPr>
            <a:r>
              <a:rPr lang="cs-CZ" altLang="cs-CZ" sz="2400" dirty="0"/>
              <a:t>(2) Nárok na vrácení daně vzniká také právnickým a fyzickým osobám, které nakoupily za cenu včetně daně, vyrobily pro vlastní spotřebu nebo přijaly v režimu podmíněného osvobození od daně minerální oleje podle § 45 odst. 3 nebo ostatní benziny </a:t>
            </a:r>
            <a:r>
              <a:rPr lang="cs-CZ" altLang="cs-CZ" sz="2400" b="1" dirty="0"/>
              <a:t>(dále jen "topné oleje") </a:t>
            </a:r>
            <a:r>
              <a:rPr lang="cs-CZ" altLang="cs-CZ" sz="2400" dirty="0"/>
              <a:t>a prokazatelně tyto topné oleje použily pro výrobu tepla. To se netýká minerálních olejů uvedených v § 45 odst. 3, pro které je při jejich použití pro výrobu tepla stanovena podle § 48 odst. 10 písm. c) stejná sazba daně jako pro minerální oleje uvedené v § 45 odst. 1 písm. c). Nárok na vrácení daně nevzniká osobám, kterým byla vrácena daň podle § 55.</a:t>
            </a:r>
            <a:endParaRPr lang="cs-CZ" altLang="cs-CZ" sz="2800" dirty="0"/>
          </a:p>
          <a:p>
            <a:pPr eaLnBrk="1" hangingPunct="1">
              <a:lnSpc>
                <a:spcPct val="120000"/>
              </a:lnSpc>
              <a:defRPr/>
            </a:pPr>
            <a:endParaRPr lang="cs-CZ" altLang="cs-CZ" sz="2800" dirty="0"/>
          </a:p>
          <a:p>
            <a:pPr lvl="2" eaLnBrk="1" hangingPunct="1">
              <a:lnSpc>
                <a:spcPct val="120000"/>
              </a:lnSpc>
              <a:defRPr/>
            </a:pPr>
            <a:endParaRPr lang="cs-CZ" altLang="cs-CZ"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3" end="3"/>
                                            </p:txEl>
                                          </p:spTgt>
                                        </p:tgtEl>
                                        <p:attrNameLst>
                                          <p:attrName>style.visibility</p:attrName>
                                        </p:attrNameLst>
                                      </p:cBhvr>
                                      <p:to>
                                        <p:strVal val="visible"/>
                                      </p:to>
                                    </p:set>
                                    <p:anim calcmode="lin" valueType="num">
                                      <p:cBhvr additive="base">
                                        <p:cTn id="7"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BBDA5F29-2817-91E3-1A01-02C00B6F235A}"/>
              </a:ext>
            </a:extLst>
          </p:cNvPr>
          <p:cNvSpPr>
            <a:spLocks noGrp="1"/>
          </p:cNvSpPr>
          <p:nvPr>
            <p:ph type="dt" sz="quarter" idx="10"/>
          </p:nvPr>
        </p:nvSpPr>
        <p:spPr/>
        <p:txBody>
          <a:bodyPr/>
          <a:lstStyle/>
          <a:p>
            <a:pPr>
              <a:defRPr/>
            </a:pPr>
            <a:endParaRPr lang="cs-CZ"/>
          </a:p>
          <a:p>
            <a:pPr>
              <a:defRPr/>
            </a:pPr>
            <a:endParaRPr lang="en-US"/>
          </a:p>
        </p:txBody>
      </p:sp>
      <p:sp>
        <p:nvSpPr>
          <p:cNvPr id="36866" name="Rectangle 2">
            <a:extLst>
              <a:ext uri="{FF2B5EF4-FFF2-40B4-BE49-F238E27FC236}">
                <a16:creationId xmlns:a16="http://schemas.microsoft.com/office/drawing/2014/main" id="{9293C1B8-92F0-AAEA-6A00-3B3EF0C7BD81}"/>
              </a:ext>
            </a:extLst>
          </p:cNvPr>
          <p:cNvSpPr>
            <a:spLocks noGrp="1" noChangeArrowheads="1"/>
          </p:cNvSpPr>
          <p:nvPr>
            <p:ph type="title"/>
          </p:nvPr>
        </p:nvSpPr>
        <p:spPr>
          <a:xfrm>
            <a:off x="1173163" y="366713"/>
            <a:ext cx="7720012" cy="830262"/>
          </a:xfrm>
        </p:spPr>
        <p:txBody>
          <a:bodyPr/>
          <a:lstStyle/>
          <a:p>
            <a:pPr eaLnBrk="1" hangingPunct="1"/>
            <a:r>
              <a:rPr lang="cs-CZ" altLang="cs-CZ" sz="2800"/>
              <a:t>Legislativní zkratky (čl. 44 LPV)</a:t>
            </a:r>
            <a:endParaRPr lang="cs-CZ" altLang="cs-CZ" sz="2400"/>
          </a:p>
        </p:txBody>
      </p:sp>
      <p:sp>
        <p:nvSpPr>
          <p:cNvPr id="8196" name="Rectangle 3">
            <a:extLst>
              <a:ext uri="{FF2B5EF4-FFF2-40B4-BE49-F238E27FC236}">
                <a16:creationId xmlns:a16="http://schemas.microsoft.com/office/drawing/2014/main" id="{3B59311D-5A9C-ED95-A024-995894273A34}"/>
              </a:ext>
            </a:extLst>
          </p:cNvPr>
          <p:cNvSpPr>
            <a:spLocks noGrp="1" noChangeArrowheads="1"/>
          </p:cNvSpPr>
          <p:nvPr>
            <p:ph type="body" idx="1"/>
          </p:nvPr>
        </p:nvSpPr>
        <p:spPr>
          <a:xfrm>
            <a:off x="1187450" y="1196975"/>
            <a:ext cx="7848600" cy="5526088"/>
          </a:xfrm>
        </p:spPr>
        <p:txBody>
          <a:bodyPr>
            <a:normAutofit fontScale="77500" lnSpcReduction="20000"/>
          </a:bodyPr>
          <a:lstStyle/>
          <a:p>
            <a:pPr eaLnBrk="1" hangingPunct="1">
              <a:lnSpc>
                <a:spcPct val="120000"/>
              </a:lnSpc>
              <a:defRPr/>
            </a:pPr>
            <a:r>
              <a:rPr lang="cs-CZ" altLang="cs-CZ" sz="2800" dirty="0"/>
              <a:t>Zákon č. 586/1992 Sb. (o dani z příjmu)</a:t>
            </a:r>
          </a:p>
          <a:p>
            <a:pPr marL="0" indent="0" eaLnBrk="1" hangingPunct="1">
              <a:lnSpc>
                <a:spcPct val="120000"/>
              </a:lnSpc>
              <a:buFont typeface="Wingdings" pitchFamily="2" charset="2"/>
              <a:buNone/>
              <a:defRPr/>
            </a:pPr>
            <a:r>
              <a:rPr lang="cs-CZ" altLang="cs-CZ" sz="2400" dirty="0"/>
              <a:t>§ 23</a:t>
            </a:r>
          </a:p>
          <a:p>
            <a:pPr marL="0" indent="0" eaLnBrk="1" hangingPunct="1">
              <a:lnSpc>
                <a:spcPct val="120000"/>
              </a:lnSpc>
              <a:buFont typeface="Wingdings" pitchFamily="2" charset="2"/>
              <a:buNone/>
              <a:defRPr/>
            </a:pPr>
            <a:r>
              <a:rPr lang="cs-CZ" altLang="cs-CZ" sz="2400" dirty="0"/>
              <a:t>(17) Při nabytí majetku a dluhů poplatníkem uvedeným v § 17 odst. 3 nebo stálou provozovnou poplatníka uvedeného v § 17 odst. 4 na území České republiky vkladem, převodem obchodního závodu, fúzí obchodních korporací nebo rozdělením obchodní korporace od poplatníka uvedeného v § 17 odst. 4 nebo při přemístění majetku a dluhů ze zahraničí do stálé provozovny poplatníka uvedeného v § 2 odst. 3 nebo v § 17 odst. 4 na území České republiky se pro přepočet hodnoty majetku a dluhů na české koruny použijí kursy devizového trhu vyhlášené Českou národní bankou ke dni převodu vlastnictví u majetku nabytého vkladem nebo převodem obchodního závodu nebo k rozhodnému dni u majetku nabytého fúzí obchodních korporací nebo rozdělením obchodní korporace od poplatníka uvedeného v § 17 odst. 4, který nemá stálou provozovnu na území České republiky, a to bez přihlédnutí k oceňovacím rozdílům vyplývajícím z přecenění majetku a dluhů v souladu s právními předpisy příslušného státu </a:t>
            </a:r>
            <a:r>
              <a:rPr lang="cs-CZ" altLang="cs-CZ" sz="2400" b="1" dirty="0"/>
              <a:t>(dále jen „přepočtená zahraniční cena“)</a:t>
            </a:r>
            <a:r>
              <a:rPr lang="cs-CZ" altLang="cs-CZ" sz="2400" dirty="0"/>
              <a:t>.</a:t>
            </a:r>
            <a:endParaRPr lang="cs-CZ" altLang="cs-CZ" sz="2800" dirty="0"/>
          </a:p>
          <a:p>
            <a:pPr lvl="2" eaLnBrk="1" hangingPunct="1">
              <a:lnSpc>
                <a:spcPct val="120000"/>
              </a:lnSpc>
              <a:defRPr/>
            </a:pPr>
            <a:endParaRPr lang="cs-CZ" altLang="cs-CZ"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74C1B92-5052-88DD-BF16-7C7A6FEE6E3C}"/>
              </a:ext>
            </a:extLst>
          </p:cNvPr>
          <p:cNvSpPr>
            <a:spLocks noGrp="1"/>
          </p:cNvSpPr>
          <p:nvPr>
            <p:ph type="dt" sz="quarter" idx="10"/>
          </p:nvPr>
        </p:nvSpPr>
        <p:spPr/>
        <p:txBody>
          <a:bodyPr/>
          <a:lstStyle/>
          <a:p>
            <a:pPr>
              <a:defRPr/>
            </a:pPr>
            <a:endParaRPr lang="cs-CZ"/>
          </a:p>
          <a:p>
            <a:pPr>
              <a:defRPr/>
            </a:pPr>
            <a:endParaRPr lang="en-US"/>
          </a:p>
        </p:txBody>
      </p:sp>
      <p:sp>
        <p:nvSpPr>
          <p:cNvPr id="37890" name="Rectangle 2">
            <a:extLst>
              <a:ext uri="{FF2B5EF4-FFF2-40B4-BE49-F238E27FC236}">
                <a16:creationId xmlns:a16="http://schemas.microsoft.com/office/drawing/2014/main" id="{7274A19D-D4EF-0D9A-0FC3-DCFBF751E2F6}"/>
              </a:ext>
            </a:extLst>
          </p:cNvPr>
          <p:cNvSpPr>
            <a:spLocks noGrp="1" noChangeArrowheads="1"/>
          </p:cNvSpPr>
          <p:nvPr>
            <p:ph type="title"/>
          </p:nvPr>
        </p:nvSpPr>
        <p:spPr>
          <a:xfrm>
            <a:off x="1173163" y="366713"/>
            <a:ext cx="7720012" cy="830262"/>
          </a:xfrm>
        </p:spPr>
        <p:txBody>
          <a:bodyPr/>
          <a:lstStyle/>
          <a:p>
            <a:pPr eaLnBrk="1" hangingPunct="1"/>
            <a:r>
              <a:rPr lang="cs-CZ" altLang="cs-CZ" sz="2800"/>
              <a:t>Slova „obdobně“ a „přiměřeně“ (čl. 41 LPV)</a:t>
            </a:r>
            <a:endParaRPr lang="cs-CZ" altLang="cs-CZ" sz="2400"/>
          </a:p>
        </p:txBody>
      </p:sp>
      <p:sp>
        <p:nvSpPr>
          <p:cNvPr id="8196" name="Rectangle 3">
            <a:extLst>
              <a:ext uri="{FF2B5EF4-FFF2-40B4-BE49-F238E27FC236}">
                <a16:creationId xmlns:a16="http://schemas.microsoft.com/office/drawing/2014/main" id="{D295D834-3EA7-D98C-96B7-10C149FA737A}"/>
              </a:ext>
            </a:extLst>
          </p:cNvPr>
          <p:cNvSpPr>
            <a:spLocks noGrp="1" noChangeArrowheads="1"/>
          </p:cNvSpPr>
          <p:nvPr>
            <p:ph type="body" idx="1"/>
          </p:nvPr>
        </p:nvSpPr>
        <p:spPr>
          <a:xfrm>
            <a:off x="1187450" y="1196975"/>
            <a:ext cx="7848600" cy="5526088"/>
          </a:xfrm>
        </p:spPr>
        <p:txBody>
          <a:bodyPr>
            <a:normAutofit fontScale="62500" lnSpcReduction="20000"/>
          </a:bodyPr>
          <a:lstStyle/>
          <a:p>
            <a:pPr eaLnBrk="1" hangingPunct="1">
              <a:lnSpc>
                <a:spcPct val="120000"/>
              </a:lnSpc>
              <a:defRPr/>
            </a:pPr>
            <a:r>
              <a:rPr lang="cs-CZ" altLang="cs-CZ" sz="2800" dirty="0"/>
              <a:t>obdobně znamená plnou shodu, přiměřeně volnější vztah</a:t>
            </a:r>
          </a:p>
          <a:p>
            <a:pPr eaLnBrk="1" hangingPunct="1">
              <a:lnSpc>
                <a:spcPct val="120000"/>
              </a:lnSpc>
              <a:defRPr/>
            </a:pPr>
            <a:r>
              <a:rPr lang="cs-CZ" altLang="cs-CZ" sz="2800" dirty="0"/>
              <a:t>problematika využívání analogie v právu</a:t>
            </a:r>
          </a:p>
          <a:p>
            <a:pPr lvl="1" eaLnBrk="1" hangingPunct="1">
              <a:lnSpc>
                <a:spcPct val="120000"/>
              </a:lnSpc>
              <a:defRPr/>
            </a:pPr>
            <a:r>
              <a:rPr lang="cs-CZ" altLang="cs-CZ" sz="2400" dirty="0" err="1"/>
              <a:t>srv</a:t>
            </a:r>
            <a:r>
              <a:rPr lang="cs-CZ" altLang="cs-CZ" sz="2400" dirty="0"/>
              <a:t>. § 10 NOZ </a:t>
            </a:r>
          </a:p>
          <a:p>
            <a:pPr lvl="1" eaLnBrk="1" hangingPunct="1">
              <a:lnSpc>
                <a:spcPct val="120000"/>
              </a:lnSpc>
              <a:defRPr/>
            </a:pPr>
            <a:r>
              <a:rPr lang="cs-CZ" altLang="cs-CZ" sz="2400" dirty="0"/>
              <a:t>otázka výhrady zákona (úprava podmínek výkonu veřejné moci)</a:t>
            </a:r>
          </a:p>
          <a:p>
            <a:pPr eaLnBrk="1" hangingPunct="1">
              <a:lnSpc>
                <a:spcPct val="120000"/>
              </a:lnSpc>
              <a:defRPr/>
            </a:pPr>
            <a:r>
              <a:rPr lang="cs-CZ" altLang="cs-CZ" sz="2800" dirty="0"/>
              <a:t>Zákon č. 89/2012 Sb.</a:t>
            </a:r>
          </a:p>
          <a:p>
            <a:pPr marL="0" indent="0" eaLnBrk="1" hangingPunct="1">
              <a:lnSpc>
                <a:spcPct val="120000"/>
              </a:lnSpc>
              <a:buFont typeface="Wingdings" pitchFamily="2" charset="2"/>
              <a:buNone/>
              <a:defRPr/>
            </a:pPr>
            <a:r>
              <a:rPr lang="cs-CZ" altLang="cs-CZ" sz="2500" dirty="0"/>
              <a:t>§ 76</a:t>
            </a:r>
          </a:p>
          <a:p>
            <a:pPr marL="0" indent="0" eaLnBrk="1" hangingPunct="1">
              <a:lnSpc>
                <a:spcPct val="120000"/>
              </a:lnSpc>
              <a:buFont typeface="Wingdings" pitchFamily="2" charset="2"/>
              <a:buNone/>
              <a:defRPr/>
            </a:pPr>
            <a:r>
              <a:rPr lang="cs-CZ" altLang="cs-CZ" sz="2500" dirty="0"/>
              <a:t>(1) Byl-li člověk prohlášen za mrtvého, nevylučuje to důkaz, že zemřel dříve nebo později, anebo že je ještě naživu. Zjistí-li se, že je naživu, k prohlášení za mrtvého se nepřihlíží; manželství nebo registrované partnerství se však neobnovuje.</a:t>
            </a:r>
          </a:p>
          <a:p>
            <a:pPr marL="0" indent="0" eaLnBrk="1" hangingPunct="1">
              <a:lnSpc>
                <a:spcPct val="120000"/>
              </a:lnSpc>
              <a:buFont typeface="Wingdings" pitchFamily="2" charset="2"/>
              <a:buNone/>
              <a:defRPr/>
            </a:pPr>
            <a:r>
              <a:rPr lang="cs-CZ" altLang="cs-CZ" sz="2500" dirty="0"/>
              <a:t>(2) Byl-li proveden mylný důkaz smrti, použije se odstavec 1 obdobně.</a:t>
            </a:r>
          </a:p>
          <a:p>
            <a:pPr eaLnBrk="1" hangingPunct="1">
              <a:lnSpc>
                <a:spcPct val="120000"/>
              </a:lnSpc>
              <a:defRPr/>
            </a:pPr>
            <a:r>
              <a:rPr lang="cs-CZ" altLang="cs-CZ" sz="2800" dirty="0"/>
              <a:t>Zákon č. 258/2000 Sb., o ochraně veřejného zdraví</a:t>
            </a:r>
          </a:p>
          <a:p>
            <a:pPr marL="0" indent="0" eaLnBrk="1" hangingPunct="1">
              <a:lnSpc>
                <a:spcPct val="120000"/>
              </a:lnSpc>
              <a:buFont typeface="Wingdings" pitchFamily="2" charset="2"/>
              <a:buNone/>
              <a:defRPr/>
            </a:pPr>
            <a:r>
              <a:rPr lang="cs-CZ" altLang="cs-CZ" sz="2600" dirty="0"/>
              <a:t>§ 88</a:t>
            </a:r>
          </a:p>
          <a:p>
            <a:pPr marL="0" indent="0" eaLnBrk="1" hangingPunct="1">
              <a:lnSpc>
                <a:spcPct val="120000"/>
              </a:lnSpc>
              <a:buFont typeface="Wingdings" pitchFamily="2" charset="2"/>
              <a:buNone/>
              <a:defRPr/>
            </a:pPr>
            <a:r>
              <a:rPr lang="cs-CZ" altLang="cs-CZ" sz="2600" dirty="0"/>
              <a:t>(8) V Ministerstvu zdravotnictví se zřizuje služební místo hlavního hygienika České republiky, který má postavení náměstka pro řízení sekce podle zákona o státní službě; ve věcech ochrany a podpory veřejného zdraví vystupuje hlavní hygienik České republiky jako orgán Ministerstva zdravotnictví. Hlavního hygienika České republiky jmenuje vláda; na jeho výběr, jmenování a odvolání se přiměřeně použijí ustanovení zákona o státní službě o výběru, jmenování a odvolání vedoucího služebního úřadu v ústředním správním úřadu.</a:t>
            </a:r>
          </a:p>
          <a:p>
            <a:pPr eaLnBrk="1" hangingPunct="1">
              <a:lnSpc>
                <a:spcPct val="120000"/>
              </a:lnSpc>
              <a:defRPr/>
            </a:pPr>
            <a:endParaRPr lang="cs-CZ" altLang="cs-CZ" sz="2800" dirty="0"/>
          </a:p>
          <a:p>
            <a:pPr eaLnBrk="1" hangingPunct="1">
              <a:lnSpc>
                <a:spcPct val="120000"/>
              </a:lnSpc>
              <a:defRPr/>
            </a:pPr>
            <a:endParaRPr lang="cs-CZ" altLang="cs-CZ" sz="2800" dirty="0"/>
          </a:p>
          <a:p>
            <a:pPr lvl="2" eaLnBrk="1" hangingPunct="1">
              <a:lnSpc>
                <a:spcPct val="120000"/>
              </a:lnSpc>
              <a:defRPr/>
            </a:pPr>
            <a:endParaRPr lang="cs-CZ" altLang="cs-CZ"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B5446CE7-58CF-2A67-D0F0-EDBC9A35BE6A}"/>
              </a:ext>
            </a:extLst>
          </p:cNvPr>
          <p:cNvSpPr>
            <a:spLocks noGrp="1"/>
          </p:cNvSpPr>
          <p:nvPr>
            <p:ph type="dt" sz="quarter" idx="10"/>
          </p:nvPr>
        </p:nvSpPr>
        <p:spPr/>
        <p:txBody>
          <a:bodyPr/>
          <a:lstStyle/>
          <a:p>
            <a:pPr>
              <a:defRPr/>
            </a:pPr>
            <a:endParaRPr lang="cs-CZ"/>
          </a:p>
          <a:p>
            <a:pPr>
              <a:defRPr/>
            </a:pPr>
            <a:endParaRPr lang="en-US"/>
          </a:p>
        </p:txBody>
      </p:sp>
      <p:sp>
        <p:nvSpPr>
          <p:cNvPr id="38914" name="Rectangle 2">
            <a:extLst>
              <a:ext uri="{FF2B5EF4-FFF2-40B4-BE49-F238E27FC236}">
                <a16:creationId xmlns:a16="http://schemas.microsoft.com/office/drawing/2014/main" id="{01CB2D4C-11A7-3481-7AFD-DB2757F60081}"/>
              </a:ext>
            </a:extLst>
          </p:cNvPr>
          <p:cNvSpPr>
            <a:spLocks noGrp="1" noChangeArrowheads="1"/>
          </p:cNvSpPr>
          <p:nvPr>
            <p:ph type="title"/>
          </p:nvPr>
        </p:nvSpPr>
        <p:spPr>
          <a:xfrm>
            <a:off x="250825" y="33338"/>
            <a:ext cx="7720013" cy="830262"/>
          </a:xfrm>
        </p:spPr>
        <p:txBody>
          <a:bodyPr/>
          <a:lstStyle/>
          <a:p>
            <a:pPr eaLnBrk="1" hangingPunct="1"/>
            <a:r>
              <a:rPr lang="cs-CZ" altLang="cs-CZ" sz="2800"/>
              <a:t>Vyjádření variant (čl. 42 LPV)</a:t>
            </a:r>
            <a:endParaRPr lang="cs-CZ" altLang="cs-CZ" sz="2400"/>
          </a:p>
        </p:txBody>
      </p:sp>
      <p:sp>
        <p:nvSpPr>
          <p:cNvPr id="8196" name="Rectangle 3">
            <a:extLst>
              <a:ext uri="{FF2B5EF4-FFF2-40B4-BE49-F238E27FC236}">
                <a16:creationId xmlns:a16="http://schemas.microsoft.com/office/drawing/2014/main" id="{5FF9795E-A037-608C-0C38-1106400771DD}"/>
              </a:ext>
            </a:extLst>
          </p:cNvPr>
          <p:cNvSpPr>
            <a:spLocks noGrp="1" noChangeArrowheads="1"/>
          </p:cNvSpPr>
          <p:nvPr>
            <p:ph type="body" idx="1"/>
          </p:nvPr>
        </p:nvSpPr>
        <p:spPr>
          <a:xfrm>
            <a:off x="179388" y="833438"/>
            <a:ext cx="8856662" cy="6267450"/>
          </a:xfrm>
        </p:spPr>
        <p:txBody>
          <a:bodyPr>
            <a:normAutofit lnSpcReduction="10000"/>
          </a:bodyPr>
          <a:lstStyle/>
          <a:p>
            <a:pPr eaLnBrk="1" hangingPunct="1">
              <a:lnSpc>
                <a:spcPct val="120000"/>
              </a:lnSpc>
              <a:defRPr/>
            </a:pPr>
            <a:r>
              <a:rPr lang="cs-CZ" altLang="cs-CZ" sz="1400" dirty="0"/>
              <a:t>pokud v úvahu připadá více možností postupu</a:t>
            </a:r>
          </a:p>
          <a:p>
            <a:pPr eaLnBrk="1" hangingPunct="1">
              <a:lnSpc>
                <a:spcPct val="120000"/>
              </a:lnSpc>
              <a:defRPr/>
            </a:pPr>
            <a:r>
              <a:rPr lang="cs-CZ" altLang="cs-CZ" sz="1400" dirty="0"/>
              <a:t>jestliže více alternativ samostatně, tak spojka „nebo“ či „anebo“</a:t>
            </a:r>
          </a:p>
          <a:p>
            <a:pPr eaLnBrk="1" hangingPunct="1">
              <a:lnSpc>
                <a:spcPct val="120000"/>
              </a:lnSpc>
              <a:defRPr/>
            </a:pPr>
            <a:r>
              <a:rPr lang="cs-CZ" altLang="cs-CZ" sz="1400" dirty="0"/>
              <a:t>při kumulaci podmínek spojka „a“ před posledními možnostmi</a:t>
            </a:r>
          </a:p>
          <a:p>
            <a:pPr eaLnBrk="1" hangingPunct="1">
              <a:lnSpc>
                <a:spcPct val="120000"/>
              </a:lnSpc>
              <a:defRPr/>
            </a:pPr>
            <a:r>
              <a:rPr lang="cs-CZ" altLang="cs-CZ" sz="1400" dirty="0"/>
              <a:t>Zákon č. 326/2004 Sb. (o rostlinolékařské péči)</a:t>
            </a:r>
          </a:p>
          <a:p>
            <a:pPr marL="0" indent="0" eaLnBrk="1" hangingPunct="1">
              <a:lnSpc>
                <a:spcPct val="120000"/>
              </a:lnSpc>
              <a:buFont typeface="Wingdings" pitchFamily="2" charset="2"/>
              <a:buNone/>
              <a:defRPr/>
            </a:pPr>
            <a:r>
              <a:rPr lang="cs-CZ" altLang="cs-CZ" sz="1200" dirty="0"/>
              <a:t>§ 12</a:t>
            </a:r>
          </a:p>
          <a:p>
            <a:pPr marL="0" indent="0" eaLnBrk="1" hangingPunct="1">
              <a:lnSpc>
                <a:spcPct val="120000"/>
              </a:lnSpc>
              <a:buFont typeface="Wingdings" pitchFamily="2" charset="2"/>
              <a:buNone/>
              <a:defRPr/>
            </a:pPr>
            <a:r>
              <a:rPr lang="cs-CZ" altLang="cs-CZ" sz="1200" dirty="0"/>
              <a:t>(1) Podnikající fyzická nebo právnická osoba, která</a:t>
            </a:r>
          </a:p>
          <a:p>
            <a:pPr marL="0" indent="0" eaLnBrk="1" hangingPunct="1">
              <a:lnSpc>
                <a:spcPct val="120000"/>
              </a:lnSpc>
              <a:buFont typeface="Wingdings" pitchFamily="2" charset="2"/>
              <a:buNone/>
              <a:defRPr/>
            </a:pPr>
            <a:r>
              <a:rPr lang="cs-CZ" altLang="cs-CZ" sz="1200" dirty="0"/>
              <a:t>a) uvádí na trh určité rostliny, rostlinné produkty a jiné předměty vypěstované nebo vyrobené na území České republiky,</a:t>
            </a:r>
          </a:p>
          <a:p>
            <a:pPr marL="0" indent="0" eaLnBrk="1" hangingPunct="1">
              <a:lnSpc>
                <a:spcPct val="120000"/>
              </a:lnSpc>
              <a:buFont typeface="Wingdings" pitchFamily="2" charset="2"/>
              <a:buNone/>
              <a:defRPr/>
            </a:pPr>
            <a:r>
              <a:rPr lang="cs-CZ" altLang="cs-CZ" sz="1200" dirty="0"/>
              <a:t>b) dováží určité rostliny, rostlinné produkty a jiné předměty, s výjimkou dovozců, kteří je dovážejí jen pro vlastní užití nebo ke spotřebě během přepravy, pokud přitom nemůže dojít k rozšíření škodlivých organismů,</a:t>
            </a:r>
          </a:p>
          <a:p>
            <a:pPr marL="0" indent="0" eaLnBrk="1" hangingPunct="1">
              <a:lnSpc>
                <a:spcPct val="120000"/>
              </a:lnSpc>
              <a:buFont typeface="Wingdings" pitchFamily="2" charset="2"/>
              <a:buNone/>
              <a:defRPr/>
            </a:pPr>
            <a:r>
              <a:rPr lang="cs-CZ" altLang="cs-CZ" sz="1200" dirty="0"/>
              <a:t>c) provozuje na území České republiky společný obchodní sklad, odesílací středisko nebo balírnu určitých rostlin, rostlinných produktů a jiných předmětů, nebo tyto rostliny a rostlinné produkty na území České republiky pěstuje, nebo</a:t>
            </a:r>
          </a:p>
          <a:p>
            <a:pPr marL="0" indent="0" eaLnBrk="1" hangingPunct="1">
              <a:lnSpc>
                <a:spcPct val="120000"/>
              </a:lnSpc>
              <a:buFont typeface="Wingdings" pitchFamily="2" charset="2"/>
              <a:buNone/>
              <a:defRPr/>
            </a:pPr>
            <a:r>
              <a:rPr lang="cs-CZ" altLang="cs-CZ" sz="1200" dirty="0"/>
              <a:t>d) žádá o vydávání náhradních rostlinolékařských pasů podle § 19 nebo o oprávnění k jejich vystavování podle § 17,</a:t>
            </a:r>
          </a:p>
          <a:p>
            <a:pPr marL="0" indent="0" eaLnBrk="1" hangingPunct="1">
              <a:lnSpc>
                <a:spcPct val="120000"/>
              </a:lnSpc>
              <a:buFont typeface="Wingdings" pitchFamily="2" charset="2"/>
              <a:buNone/>
              <a:defRPr/>
            </a:pPr>
            <a:r>
              <a:rPr lang="cs-CZ" altLang="cs-CZ" sz="1200" dirty="0"/>
              <a:t>musí být zapsána do úředního registru pod registračním číslem.</a:t>
            </a:r>
          </a:p>
          <a:p>
            <a:pPr eaLnBrk="1" hangingPunct="1">
              <a:lnSpc>
                <a:spcPct val="120000"/>
              </a:lnSpc>
              <a:defRPr/>
            </a:pPr>
            <a:r>
              <a:rPr lang="cs-CZ" altLang="cs-CZ" sz="1400" dirty="0"/>
              <a:t>Zákon č. 326/2004 Sb.</a:t>
            </a:r>
          </a:p>
          <a:p>
            <a:pPr marL="0" indent="0" eaLnBrk="1" hangingPunct="1">
              <a:lnSpc>
                <a:spcPct val="120000"/>
              </a:lnSpc>
              <a:buFont typeface="Wingdings" pitchFamily="2" charset="2"/>
              <a:buNone/>
              <a:defRPr/>
            </a:pPr>
            <a:r>
              <a:rPr lang="cs-CZ" altLang="cs-CZ" sz="1200" dirty="0"/>
              <a:t>§ 52</a:t>
            </a:r>
          </a:p>
          <a:p>
            <a:pPr marL="0" indent="0" eaLnBrk="1" hangingPunct="1">
              <a:lnSpc>
                <a:spcPct val="120000"/>
              </a:lnSpc>
              <a:buFont typeface="Wingdings" pitchFamily="2" charset="2"/>
              <a:buNone/>
              <a:defRPr/>
            </a:pPr>
            <a:r>
              <a:rPr lang="cs-CZ" altLang="cs-CZ" sz="1200" dirty="0"/>
              <a:t>(3) Ústav povolí leteckou aplikaci, jestliže žadatel v žádosti o schválení plánu letecké aplikace nebo v žádosti o povolení jednotlivé letecké aplikace nebo mimořádné letecké aplikace doloží, že</a:t>
            </a:r>
          </a:p>
          <a:p>
            <a:pPr marL="0" indent="0" eaLnBrk="1" hangingPunct="1">
              <a:lnSpc>
                <a:spcPct val="120000"/>
              </a:lnSpc>
              <a:buFont typeface="Wingdings" pitchFamily="2" charset="2"/>
              <a:buNone/>
              <a:defRPr/>
            </a:pPr>
            <a:r>
              <a:rPr lang="cs-CZ" altLang="cs-CZ" sz="1200" dirty="0"/>
              <a:t>a) neexistují žádné jiné přijatelné alternativy nebo má v konkrétním případě letecká aplikace nižší dopady na lidské zdraví a životní prostředí než pozemní aplikace přípravků,</a:t>
            </a:r>
          </a:p>
          <a:p>
            <a:pPr marL="0" indent="0" eaLnBrk="1" hangingPunct="1">
              <a:lnSpc>
                <a:spcPct val="120000"/>
              </a:lnSpc>
              <a:buFont typeface="Wingdings" pitchFamily="2" charset="2"/>
              <a:buNone/>
              <a:defRPr/>
            </a:pPr>
            <a:r>
              <a:rPr lang="cs-CZ" altLang="cs-CZ" sz="1200" dirty="0"/>
              <a:t>b) oblast, která má být ošetřena, je vzdálena nejméně 200 metrů od trvale obydlených oblastí, není-li v konkrétním případě stanovena vzdálenost větší,</a:t>
            </a:r>
          </a:p>
          <a:p>
            <a:pPr marL="0" indent="0" eaLnBrk="1" hangingPunct="1">
              <a:lnSpc>
                <a:spcPct val="120000"/>
              </a:lnSpc>
              <a:buFont typeface="Wingdings" pitchFamily="2" charset="2"/>
              <a:buNone/>
              <a:defRPr/>
            </a:pPr>
            <a:r>
              <a:rPr lang="cs-CZ" altLang="cs-CZ" sz="1200" dirty="0"/>
              <a:t>c) osoba provádějící leteckou aplikaci je držitelem povolení k provozování leteckých prací podle zvláštního právního předpisu85),</a:t>
            </a:r>
          </a:p>
          <a:p>
            <a:pPr marL="0" indent="0" eaLnBrk="1" hangingPunct="1">
              <a:lnSpc>
                <a:spcPct val="120000"/>
              </a:lnSpc>
              <a:buFont typeface="Wingdings" pitchFamily="2" charset="2"/>
              <a:buNone/>
              <a:defRPr/>
            </a:pPr>
            <a:r>
              <a:rPr lang="cs-CZ" altLang="cs-CZ" sz="1200" dirty="0"/>
              <a:t>d) osoba provádějící leteckou aplikaci má zajištěn výkon letecké aplikace fyzickou osobou, která je odborně způsobilou osobou pro nakládání s přípravky, a</a:t>
            </a:r>
          </a:p>
          <a:p>
            <a:pPr marL="0" indent="0" eaLnBrk="1" hangingPunct="1">
              <a:lnSpc>
                <a:spcPct val="120000"/>
              </a:lnSpc>
              <a:buFont typeface="Wingdings" pitchFamily="2" charset="2"/>
              <a:buNone/>
              <a:defRPr/>
            </a:pPr>
            <a:r>
              <a:rPr lang="cs-CZ" altLang="cs-CZ" sz="1200" dirty="0"/>
              <a:t>e) zařízení pro aplikaci přípravků je vybaveno příslušenstvím, které bylo schváleno k provozu podle tohoto zákona.</a:t>
            </a:r>
            <a:endParaRPr lang="cs-CZ" altLang="cs-CZ"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F943139C-C2F4-BA24-5947-187475A26958}"/>
              </a:ext>
            </a:extLst>
          </p:cNvPr>
          <p:cNvSpPr>
            <a:spLocks noGrp="1"/>
          </p:cNvSpPr>
          <p:nvPr>
            <p:ph type="dt" sz="quarter" idx="10"/>
          </p:nvPr>
        </p:nvSpPr>
        <p:spPr/>
        <p:txBody>
          <a:bodyPr/>
          <a:lstStyle/>
          <a:p>
            <a:pPr>
              <a:defRPr/>
            </a:pPr>
            <a:endParaRPr lang="cs-CZ"/>
          </a:p>
          <a:p>
            <a:pPr>
              <a:defRPr/>
            </a:pPr>
            <a:endParaRPr lang="en-US"/>
          </a:p>
        </p:txBody>
      </p:sp>
      <p:sp>
        <p:nvSpPr>
          <p:cNvPr id="39938" name="Rectangle 2">
            <a:extLst>
              <a:ext uri="{FF2B5EF4-FFF2-40B4-BE49-F238E27FC236}">
                <a16:creationId xmlns:a16="http://schemas.microsoft.com/office/drawing/2014/main" id="{A7848324-1685-0490-CFB6-49FCC56EE87C}"/>
              </a:ext>
            </a:extLst>
          </p:cNvPr>
          <p:cNvSpPr>
            <a:spLocks noGrp="1" noChangeArrowheads="1"/>
          </p:cNvSpPr>
          <p:nvPr>
            <p:ph type="title"/>
          </p:nvPr>
        </p:nvSpPr>
        <p:spPr>
          <a:xfrm>
            <a:off x="1173163" y="366713"/>
            <a:ext cx="7720012" cy="830262"/>
          </a:xfrm>
        </p:spPr>
        <p:txBody>
          <a:bodyPr/>
          <a:lstStyle/>
          <a:p>
            <a:pPr eaLnBrk="1" hangingPunct="1"/>
            <a:r>
              <a:rPr lang="cs-CZ" altLang="cs-CZ" sz="2800"/>
              <a:t>Poznámky pod čarou (čl. 47 LPV)</a:t>
            </a:r>
            <a:endParaRPr lang="cs-CZ" altLang="cs-CZ" sz="2400"/>
          </a:p>
        </p:txBody>
      </p:sp>
      <p:sp>
        <p:nvSpPr>
          <p:cNvPr id="8196" name="Rectangle 3">
            <a:extLst>
              <a:ext uri="{FF2B5EF4-FFF2-40B4-BE49-F238E27FC236}">
                <a16:creationId xmlns:a16="http://schemas.microsoft.com/office/drawing/2014/main" id="{C1243BB0-9B62-D035-5888-0BF2EC08345B}"/>
              </a:ext>
            </a:extLst>
          </p:cNvPr>
          <p:cNvSpPr>
            <a:spLocks noGrp="1" noChangeArrowheads="1"/>
          </p:cNvSpPr>
          <p:nvPr>
            <p:ph type="body" idx="1"/>
          </p:nvPr>
        </p:nvSpPr>
        <p:spPr>
          <a:xfrm>
            <a:off x="1171575" y="1062038"/>
            <a:ext cx="7848600" cy="5661025"/>
          </a:xfrm>
        </p:spPr>
        <p:txBody>
          <a:bodyPr>
            <a:normAutofit fontScale="62500" lnSpcReduction="20000"/>
          </a:bodyPr>
          <a:lstStyle/>
          <a:p>
            <a:pPr eaLnBrk="1" hangingPunct="1">
              <a:lnSpc>
                <a:spcPct val="120000"/>
              </a:lnSpc>
              <a:defRPr/>
            </a:pPr>
            <a:r>
              <a:rPr lang="cs-CZ" altLang="cs-CZ" sz="2800" dirty="0"/>
              <a:t>legislativní pomůcka - nemají normativní povahu (viz také několik nálezů ÚS, např. II. ÚS 485/98)</a:t>
            </a:r>
          </a:p>
          <a:p>
            <a:pPr lvl="1" eaLnBrk="1" hangingPunct="1">
              <a:lnSpc>
                <a:spcPct val="120000"/>
              </a:lnSpc>
              <a:defRPr/>
            </a:pPr>
            <a:r>
              <a:rPr lang="cs-CZ" altLang="cs-CZ" sz="2400" dirty="0"/>
              <a:t>není ani zdrojem pro závazný výklad</a:t>
            </a:r>
          </a:p>
          <a:p>
            <a:pPr lvl="1" eaLnBrk="1" hangingPunct="1">
              <a:lnSpc>
                <a:spcPct val="120000"/>
              </a:lnSpc>
              <a:defRPr/>
            </a:pPr>
            <a:r>
              <a:rPr lang="cs-CZ" altLang="cs-CZ" sz="2400" dirty="0"/>
              <a:t>nelze ani novelizovat (takže tvorba „pomníčků“)</a:t>
            </a:r>
          </a:p>
          <a:p>
            <a:pPr eaLnBrk="1" hangingPunct="1">
              <a:lnSpc>
                <a:spcPct val="120000"/>
              </a:lnSpc>
              <a:defRPr/>
            </a:pPr>
            <a:r>
              <a:rPr lang="cs-CZ" altLang="cs-CZ" sz="2800" dirty="0"/>
              <a:t>obsahem odkaz na jiný právní předpis nebo jeho ustanovení</a:t>
            </a:r>
          </a:p>
          <a:p>
            <a:pPr eaLnBrk="1" hangingPunct="1">
              <a:lnSpc>
                <a:spcPct val="120000"/>
              </a:lnSpc>
              <a:defRPr/>
            </a:pPr>
            <a:r>
              <a:rPr lang="cs-CZ" altLang="cs-CZ" sz="2800" dirty="0"/>
              <a:t>raději včleňovat do důvodové zprávy (jenže ta statická)</a:t>
            </a:r>
            <a:endParaRPr lang="cs-CZ" altLang="cs-CZ" sz="2400" dirty="0"/>
          </a:p>
          <a:p>
            <a:pPr eaLnBrk="1" hangingPunct="1">
              <a:lnSpc>
                <a:spcPct val="120000"/>
              </a:lnSpc>
              <a:defRPr/>
            </a:pPr>
            <a:r>
              <a:rPr lang="cs-CZ" altLang="cs-CZ" sz="2800" dirty="0"/>
              <a:t>Zákon č. 275/2012 Sb. (o volbě prezidenta republiky)</a:t>
            </a:r>
          </a:p>
          <a:p>
            <a:pPr marL="0" indent="0" eaLnBrk="1" hangingPunct="1">
              <a:lnSpc>
                <a:spcPct val="120000"/>
              </a:lnSpc>
              <a:buFont typeface="Wingdings" pitchFamily="2" charset="2"/>
              <a:buNone/>
              <a:defRPr/>
            </a:pPr>
            <a:r>
              <a:rPr lang="cs-CZ" altLang="cs-CZ" sz="2000" dirty="0"/>
              <a:t>§ 4</a:t>
            </a:r>
          </a:p>
          <a:p>
            <a:pPr marL="0" indent="0" eaLnBrk="1" hangingPunct="1">
              <a:lnSpc>
                <a:spcPct val="120000"/>
              </a:lnSpc>
              <a:buFont typeface="Wingdings" pitchFamily="2" charset="2"/>
              <a:buNone/>
              <a:defRPr/>
            </a:pPr>
            <a:r>
              <a:rPr lang="cs-CZ" altLang="cs-CZ" sz="2000" dirty="0"/>
              <a:t>(1) Voličem je státní občan České republiky (dále jen „občan“), který alespoň druhý den volby prezidenta dosáhl věku 18 let. Ve druhém kole volby prezidenta může volit i občan, který alespoň druhý den konání druhého kola volby prezidenta dosáhl věku 18 let.</a:t>
            </a:r>
          </a:p>
          <a:p>
            <a:pPr marL="0" indent="0" eaLnBrk="1" hangingPunct="1">
              <a:lnSpc>
                <a:spcPct val="120000"/>
              </a:lnSpc>
              <a:buFont typeface="Wingdings" pitchFamily="2" charset="2"/>
              <a:buNone/>
              <a:defRPr/>
            </a:pPr>
            <a:r>
              <a:rPr lang="cs-CZ" altLang="cs-CZ" sz="2000" dirty="0"/>
              <a:t>(2) Překážkami v právu volit jsou</a:t>
            </a:r>
          </a:p>
          <a:p>
            <a:pPr marL="0" indent="0" eaLnBrk="1" hangingPunct="1">
              <a:lnSpc>
                <a:spcPct val="120000"/>
              </a:lnSpc>
              <a:buFont typeface="Wingdings" pitchFamily="2" charset="2"/>
              <a:buNone/>
              <a:defRPr/>
            </a:pPr>
            <a:r>
              <a:rPr lang="cs-CZ" altLang="cs-CZ" sz="2000" dirty="0"/>
              <a:t>a) zákonem stanovené omezení osobní svobody z důvodu ochrany zdraví lidí3), nebo</a:t>
            </a:r>
          </a:p>
          <a:p>
            <a:pPr marL="0" indent="0" eaLnBrk="1" hangingPunct="1">
              <a:lnSpc>
                <a:spcPct val="120000"/>
              </a:lnSpc>
              <a:buFont typeface="Wingdings" pitchFamily="2" charset="2"/>
              <a:buNone/>
              <a:defRPr/>
            </a:pPr>
            <a:r>
              <a:rPr lang="cs-CZ" altLang="cs-CZ" sz="2000" dirty="0"/>
              <a:t>b) omezení svéprávnosti k výkonu volebního práva4). (§ 55 až 65 občanského zákoníku)</a:t>
            </a:r>
          </a:p>
          <a:p>
            <a:pPr eaLnBrk="1" hangingPunct="1">
              <a:lnSpc>
                <a:spcPct val="120000"/>
              </a:lnSpc>
              <a:defRPr/>
            </a:pPr>
            <a:r>
              <a:rPr lang="cs-CZ" altLang="cs-CZ" sz="2800" dirty="0"/>
              <a:t>Zákon č. 200/1990 Sb. (o přestupcích, platnost do 2017)</a:t>
            </a:r>
          </a:p>
          <a:p>
            <a:pPr marL="0" indent="0" eaLnBrk="1" hangingPunct="1">
              <a:lnSpc>
                <a:spcPct val="120000"/>
              </a:lnSpc>
              <a:buFont typeface="Wingdings" pitchFamily="2" charset="2"/>
              <a:buNone/>
              <a:defRPr/>
            </a:pPr>
            <a:r>
              <a:rPr lang="cs-CZ" altLang="cs-CZ" sz="2200" dirty="0"/>
              <a:t>§ 83</a:t>
            </a:r>
          </a:p>
          <a:p>
            <a:pPr marL="0" indent="0" eaLnBrk="1" hangingPunct="1">
              <a:lnSpc>
                <a:spcPct val="120000"/>
              </a:lnSpc>
              <a:buFont typeface="Wingdings" pitchFamily="2" charset="2"/>
              <a:buNone/>
              <a:defRPr/>
            </a:pPr>
            <a:r>
              <a:rPr lang="cs-CZ" altLang="cs-CZ" sz="2200" dirty="0"/>
              <a:t>Přezkoumání rozhodnutí o přestupku soudem</a:t>
            </a:r>
          </a:p>
          <a:p>
            <a:pPr marL="0" indent="0" eaLnBrk="1" hangingPunct="1">
              <a:lnSpc>
                <a:spcPct val="120000"/>
              </a:lnSpc>
              <a:buFont typeface="Wingdings" pitchFamily="2" charset="2"/>
              <a:buNone/>
              <a:defRPr/>
            </a:pPr>
            <a:r>
              <a:rPr lang="cs-CZ" altLang="cs-CZ" sz="2200" dirty="0"/>
              <a:t>(1) Požádá-li účastník, který podal návrh na přezkoumání rozhodnutí o přestupku soudem, o odložení výkonu rozhodnutí,17) správní orgán jeho žádosti vyhoví.</a:t>
            </a:r>
          </a:p>
          <a:p>
            <a:pPr marL="0" indent="0" eaLnBrk="1" hangingPunct="1">
              <a:lnSpc>
                <a:spcPct val="120000"/>
              </a:lnSpc>
              <a:buFont typeface="Wingdings" pitchFamily="2" charset="2"/>
              <a:buNone/>
              <a:defRPr/>
            </a:pPr>
            <a:r>
              <a:rPr lang="cs-CZ" altLang="cs-CZ" sz="2200" dirty="0"/>
              <a:t>(2) Při přezkoumávání rozhodnutí o přestupku soudem se postupuje podle zvláštního předpisu.18) (18) § 244 až 250k občanského soudního řádu.)</a:t>
            </a:r>
          </a:p>
          <a:p>
            <a:pPr eaLnBrk="1" hangingPunct="1">
              <a:lnSpc>
                <a:spcPct val="120000"/>
              </a:lnSpc>
              <a:defRPr/>
            </a:pPr>
            <a:endParaRPr lang="cs-CZ" altLang="cs-CZ" sz="2800" dirty="0"/>
          </a:p>
          <a:p>
            <a:pPr lvl="2" eaLnBrk="1" hangingPunct="1">
              <a:lnSpc>
                <a:spcPct val="120000"/>
              </a:lnSpc>
              <a:defRPr/>
            </a:pPr>
            <a:endParaRPr lang="cs-CZ" altLang="cs-CZ"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5" end="5"/>
                                            </p:txEl>
                                          </p:spTgt>
                                        </p:tgtEl>
                                        <p:attrNameLst>
                                          <p:attrName>style.visibility</p:attrName>
                                        </p:attrNameLst>
                                      </p:cBhvr>
                                      <p:to>
                                        <p:strVal val="visible"/>
                                      </p:to>
                                    </p:set>
                                    <p:anim calcmode="lin" valueType="num">
                                      <p:cBhvr additive="base">
                                        <p:cTn id="7" dur="5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xEl>
                                              <p:pRg st="6" end="6"/>
                                            </p:txEl>
                                          </p:spTgt>
                                        </p:tgtEl>
                                        <p:attrNameLst>
                                          <p:attrName>style.visibility</p:attrName>
                                        </p:attrNameLst>
                                      </p:cBhvr>
                                      <p:to>
                                        <p:strVal val="visible"/>
                                      </p:to>
                                    </p:set>
                                    <p:anim calcmode="lin" valueType="num">
                                      <p:cBhvr additive="base">
                                        <p:cTn id="11"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xEl>
                                              <p:pRg st="7" end="7"/>
                                            </p:txEl>
                                          </p:spTgt>
                                        </p:tgtEl>
                                        <p:attrNameLst>
                                          <p:attrName>style.visibility</p:attrName>
                                        </p:attrNameLst>
                                      </p:cBhvr>
                                      <p:to>
                                        <p:strVal val="visible"/>
                                      </p:to>
                                    </p:set>
                                    <p:anim calcmode="lin" valueType="num">
                                      <p:cBhvr additive="base">
                                        <p:cTn id="15" dur="5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6">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6">
                                            <p:txEl>
                                              <p:pRg st="8" end="8"/>
                                            </p:txEl>
                                          </p:spTgt>
                                        </p:tgtEl>
                                        <p:attrNameLst>
                                          <p:attrName>style.visibility</p:attrName>
                                        </p:attrNameLst>
                                      </p:cBhvr>
                                      <p:to>
                                        <p:strVal val="visible"/>
                                      </p:to>
                                    </p:set>
                                    <p:anim calcmode="lin" valueType="num">
                                      <p:cBhvr additive="base">
                                        <p:cTn id="19"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6">
                                            <p:txEl>
                                              <p:pRg st="9" end="9"/>
                                            </p:txEl>
                                          </p:spTgt>
                                        </p:tgtEl>
                                        <p:attrNameLst>
                                          <p:attrName>style.visibility</p:attrName>
                                        </p:attrNameLst>
                                      </p:cBhvr>
                                      <p:to>
                                        <p:strVal val="visible"/>
                                      </p:to>
                                    </p:set>
                                    <p:anim calcmode="lin" valueType="num">
                                      <p:cBhvr additive="base">
                                        <p:cTn id="23" dur="500" fill="hold"/>
                                        <p:tgtEl>
                                          <p:spTgt spid="8196">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6">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96">
                                            <p:txEl>
                                              <p:pRg st="10" end="10"/>
                                            </p:txEl>
                                          </p:spTgt>
                                        </p:tgtEl>
                                        <p:attrNameLst>
                                          <p:attrName>style.visibility</p:attrName>
                                        </p:attrNameLst>
                                      </p:cBhvr>
                                      <p:to>
                                        <p:strVal val="visible"/>
                                      </p:to>
                                    </p:set>
                                    <p:anim calcmode="lin" valueType="num">
                                      <p:cBhvr additive="base">
                                        <p:cTn id="27" dur="500" fill="hold"/>
                                        <p:tgtEl>
                                          <p:spTgt spid="8196">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196">
                                            <p:txEl>
                                              <p:pRg st="11" end="11"/>
                                            </p:txEl>
                                          </p:spTgt>
                                        </p:tgtEl>
                                        <p:attrNameLst>
                                          <p:attrName>style.visibility</p:attrName>
                                        </p:attrNameLst>
                                      </p:cBhvr>
                                      <p:to>
                                        <p:strVal val="visible"/>
                                      </p:to>
                                    </p:set>
                                    <p:anim calcmode="lin" valueType="num">
                                      <p:cBhvr additive="base">
                                        <p:cTn id="33" dur="500" fill="hold"/>
                                        <p:tgtEl>
                                          <p:spTgt spid="8196">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6">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196">
                                            <p:txEl>
                                              <p:pRg st="12" end="12"/>
                                            </p:txEl>
                                          </p:spTgt>
                                        </p:tgtEl>
                                        <p:attrNameLst>
                                          <p:attrName>style.visibility</p:attrName>
                                        </p:attrNameLst>
                                      </p:cBhvr>
                                      <p:to>
                                        <p:strVal val="visible"/>
                                      </p:to>
                                    </p:set>
                                    <p:anim calcmode="lin" valueType="num">
                                      <p:cBhvr additive="base">
                                        <p:cTn id="37" dur="500" fill="hold"/>
                                        <p:tgtEl>
                                          <p:spTgt spid="819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6">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6">
                                            <p:txEl>
                                              <p:pRg st="13" end="13"/>
                                            </p:txEl>
                                          </p:spTgt>
                                        </p:tgtEl>
                                        <p:attrNameLst>
                                          <p:attrName>style.visibility</p:attrName>
                                        </p:attrNameLst>
                                      </p:cBhvr>
                                      <p:to>
                                        <p:strVal val="visible"/>
                                      </p:to>
                                    </p:set>
                                    <p:anim calcmode="lin" valueType="num">
                                      <p:cBhvr additive="base">
                                        <p:cTn id="41" dur="500" fill="hold"/>
                                        <p:tgtEl>
                                          <p:spTgt spid="8196">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6">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196">
                                            <p:txEl>
                                              <p:pRg st="14" end="14"/>
                                            </p:txEl>
                                          </p:spTgt>
                                        </p:tgtEl>
                                        <p:attrNameLst>
                                          <p:attrName>style.visibility</p:attrName>
                                        </p:attrNameLst>
                                      </p:cBhvr>
                                      <p:to>
                                        <p:strVal val="visible"/>
                                      </p:to>
                                    </p:set>
                                    <p:anim calcmode="lin" valueType="num">
                                      <p:cBhvr additive="base">
                                        <p:cTn id="45" dur="500" fill="hold"/>
                                        <p:tgtEl>
                                          <p:spTgt spid="8196">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6">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196">
                                            <p:txEl>
                                              <p:pRg st="15" end="15"/>
                                            </p:txEl>
                                          </p:spTgt>
                                        </p:tgtEl>
                                        <p:attrNameLst>
                                          <p:attrName>style.visibility</p:attrName>
                                        </p:attrNameLst>
                                      </p:cBhvr>
                                      <p:to>
                                        <p:strVal val="visible"/>
                                      </p:to>
                                    </p:set>
                                    <p:anim calcmode="lin" valueType="num">
                                      <p:cBhvr additive="base">
                                        <p:cTn id="49" dur="500" fill="hold"/>
                                        <p:tgtEl>
                                          <p:spTgt spid="8196">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7151F9F-FFAA-9BAA-31F4-4AE26D393920}"/>
              </a:ext>
            </a:extLst>
          </p:cNvPr>
          <p:cNvSpPr>
            <a:spLocks noGrp="1"/>
          </p:cNvSpPr>
          <p:nvPr>
            <p:ph type="dt" sz="quarter" idx="10"/>
          </p:nvPr>
        </p:nvSpPr>
        <p:spPr/>
        <p:txBody>
          <a:bodyPr/>
          <a:lstStyle/>
          <a:p>
            <a:pPr>
              <a:defRPr/>
            </a:pPr>
            <a:endParaRPr lang="cs-CZ"/>
          </a:p>
          <a:p>
            <a:pPr>
              <a:defRPr/>
            </a:pPr>
            <a:endParaRPr lang="en-US"/>
          </a:p>
        </p:txBody>
      </p:sp>
      <p:sp>
        <p:nvSpPr>
          <p:cNvPr id="40962" name="Rectangle 2">
            <a:extLst>
              <a:ext uri="{FF2B5EF4-FFF2-40B4-BE49-F238E27FC236}">
                <a16:creationId xmlns:a16="http://schemas.microsoft.com/office/drawing/2014/main" id="{D407553B-7095-CB3A-14C8-D60A59B99328}"/>
              </a:ext>
            </a:extLst>
          </p:cNvPr>
          <p:cNvSpPr>
            <a:spLocks noGrp="1" noChangeArrowheads="1"/>
          </p:cNvSpPr>
          <p:nvPr>
            <p:ph type="title"/>
          </p:nvPr>
        </p:nvSpPr>
        <p:spPr>
          <a:xfrm>
            <a:off x="971550" y="134938"/>
            <a:ext cx="7720013" cy="830262"/>
          </a:xfrm>
        </p:spPr>
        <p:txBody>
          <a:bodyPr/>
          <a:lstStyle/>
          <a:p>
            <a:pPr eaLnBrk="1" hangingPunct="1"/>
            <a:r>
              <a:rPr lang="cs-CZ" altLang="cs-CZ" sz="2800"/>
              <a:t>Odkazy v předpisech (čl. 45 LPV)</a:t>
            </a:r>
            <a:endParaRPr lang="cs-CZ" altLang="cs-CZ" sz="2400"/>
          </a:p>
        </p:txBody>
      </p:sp>
      <p:sp>
        <p:nvSpPr>
          <p:cNvPr id="8196" name="Rectangle 3">
            <a:extLst>
              <a:ext uri="{FF2B5EF4-FFF2-40B4-BE49-F238E27FC236}">
                <a16:creationId xmlns:a16="http://schemas.microsoft.com/office/drawing/2014/main" id="{42E67F32-B58C-DCEC-5FC0-27F0CBBC7659}"/>
              </a:ext>
            </a:extLst>
          </p:cNvPr>
          <p:cNvSpPr>
            <a:spLocks noGrp="1" noChangeArrowheads="1"/>
          </p:cNvSpPr>
          <p:nvPr>
            <p:ph type="body" idx="1"/>
          </p:nvPr>
        </p:nvSpPr>
        <p:spPr>
          <a:xfrm>
            <a:off x="1158875" y="981075"/>
            <a:ext cx="7718425" cy="5741988"/>
          </a:xfrm>
        </p:spPr>
        <p:txBody>
          <a:bodyPr>
            <a:normAutofit fontScale="62500" lnSpcReduction="20000"/>
          </a:bodyPr>
          <a:lstStyle/>
          <a:p>
            <a:pPr eaLnBrk="1" hangingPunct="1">
              <a:lnSpc>
                <a:spcPct val="120000"/>
              </a:lnSpc>
              <a:defRPr/>
            </a:pPr>
            <a:r>
              <a:rPr lang="cs-CZ" altLang="cs-CZ" sz="2900" dirty="0"/>
              <a:t>v rámci stejného ustanovení (§) formou „odstavec 2“, na jiné ustanovení jiného paragrafu „§ 41 odst. 2“</a:t>
            </a:r>
          </a:p>
          <a:p>
            <a:pPr eaLnBrk="1" hangingPunct="1">
              <a:lnSpc>
                <a:spcPct val="120000"/>
              </a:lnSpc>
              <a:defRPr/>
            </a:pPr>
            <a:r>
              <a:rPr lang="cs-CZ" altLang="cs-CZ" sz="2900" dirty="0"/>
              <a:t>Zákon č. 353/2003 Sb. (o spotřebních daních, starší znění)</a:t>
            </a:r>
          </a:p>
          <a:p>
            <a:pPr marL="0" indent="0" eaLnBrk="1" hangingPunct="1">
              <a:lnSpc>
                <a:spcPct val="120000"/>
              </a:lnSpc>
              <a:buFont typeface="Wingdings" pitchFamily="2" charset="2"/>
              <a:buNone/>
              <a:defRPr/>
            </a:pPr>
            <a:r>
              <a:rPr lang="cs-CZ" altLang="cs-CZ" sz="2900" dirty="0"/>
              <a:t>§ 135h</a:t>
            </a:r>
          </a:p>
          <a:p>
            <a:pPr marL="0" indent="0" eaLnBrk="1" hangingPunct="1">
              <a:lnSpc>
                <a:spcPct val="120000"/>
              </a:lnSpc>
              <a:buFont typeface="Wingdings" pitchFamily="2" charset="2"/>
              <a:buNone/>
              <a:defRPr/>
            </a:pPr>
            <a:r>
              <a:rPr lang="cs-CZ" altLang="cs-CZ" sz="2900" dirty="0"/>
              <a:t>(1) h) Právnická nebo podnikající fyzická osoba se dopustí správního deliktu tím, že jako osoba uvedená v § 134p odst. 8 nesplní povinnost podle § 134p odst. 8 písm. a) až c) a podle § 134p odst. 10.</a:t>
            </a:r>
          </a:p>
          <a:p>
            <a:pPr lvl="1" eaLnBrk="1" hangingPunct="1">
              <a:lnSpc>
                <a:spcPct val="120000"/>
              </a:lnSpc>
              <a:defRPr/>
            </a:pPr>
            <a:r>
              <a:rPr lang="cs-CZ" altLang="cs-CZ" sz="2600" dirty="0"/>
              <a:t>výhody a nevýhody vnitřních odkazů</a:t>
            </a:r>
          </a:p>
          <a:p>
            <a:pPr eaLnBrk="1" hangingPunct="1">
              <a:lnSpc>
                <a:spcPct val="120000"/>
              </a:lnSpc>
              <a:defRPr/>
            </a:pPr>
            <a:r>
              <a:rPr lang="cs-CZ" altLang="cs-CZ" sz="2900" dirty="0"/>
              <a:t>normativní odkaz na jiný právní předpis</a:t>
            </a:r>
          </a:p>
          <a:p>
            <a:pPr lvl="1" eaLnBrk="1" hangingPunct="1">
              <a:lnSpc>
                <a:spcPct val="120000"/>
              </a:lnSpc>
              <a:defRPr/>
            </a:pPr>
            <a:r>
              <a:rPr lang="cs-CZ" altLang="cs-CZ" sz="2500" dirty="0"/>
              <a:t>na právní vztahy se použijí právní normy z jiného právního předpisu (nebo naopak výluka)</a:t>
            </a:r>
          </a:p>
          <a:p>
            <a:pPr lvl="1" eaLnBrk="1" hangingPunct="1">
              <a:lnSpc>
                <a:spcPct val="120000"/>
              </a:lnSpc>
              <a:defRPr/>
            </a:pPr>
            <a:r>
              <a:rPr lang="cs-CZ" altLang="cs-CZ" sz="2500" dirty="0"/>
              <a:t>označení předpisu plnou citací (statičnost), zkráceně či obecným způsobem (dynamika)</a:t>
            </a:r>
          </a:p>
          <a:p>
            <a:pPr eaLnBrk="1" hangingPunct="1">
              <a:lnSpc>
                <a:spcPct val="120000"/>
              </a:lnSpc>
              <a:defRPr/>
            </a:pPr>
            <a:r>
              <a:rPr lang="cs-CZ" altLang="cs-CZ" sz="2900" dirty="0"/>
              <a:t>nenormativní odkaz na jiný právní předpis</a:t>
            </a:r>
          </a:p>
          <a:p>
            <a:pPr lvl="1" eaLnBrk="1" hangingPunct="1">
              <a:lnSpc>
                <a:spcPct val="120000"/>
              </a:lnSpc>
              <a:defRPr/>
            </a:pPr>
            <a:r>
              <a:rPr lang="cs-CZ" altLang="cs-CZ" sz="2500" dirty="0"/>
              <a:t>„jiný právní předpis“ plus poznámka pod čarou s citací</a:t>
            </a:r>
          </a:p>
          <a:p>
            <a:pPr lvl="1" eaLnBrk="1" hangingPunct="1">
              <a:lnSpc>
                <a:spcPct val="120000"/>
              </a:lnSpc>
              <a:defRPr/>
            </a:pPr>
            <a:r>
              <a:rPr lang="cs-CZ" altLang="cs-CZ" sz="2500" dirty="0"/>
              <a:t>využití má být zcela výjimečně (v praxi nicméně extrémně časté zejména v souvislosti s právními předpisy EU)</a:t>
            </a:r>
          </a:p>
          <a:p>
            <a:pPr eaLnBrk="1" hangingPunct="1">
              <a:lnSpc>
                <a:spcPct val="120000"/>
              </a:lnSpc>
              <a:defRPr/>
            </a:pPr>
            <a:r>
              <a:rPr lang="cs-CZ" altLang="cs-CZ" sz="2900" dirty="0">
                <a:hlinkClick r:id="rId2"/>
              </a:rPr>
              <a:t>https://www.zakonyprolidi.cz/cs/2004-326?text=jin%C3%BD%20pr%C3%A1vn%C3%AD#f2584128</a:t>
            </a:r>
            <a:r>
              <a:rPr lang="cs-CZ" altLang="cs-CZ" sz="29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5" end="5"/>
                                            </p:txEl>
                                          </p:spTgt>
                                        </p:tgtEl>
                                        <p:attrNameLst>
                                          <p:attrName>style.visibility</p:attrName>
                                        </p:attrNameLst>
                                      </p:cBhvr>
                                      <p:to>
                                        <p:strVal val="visible"/>
                                      </p:to>
                                    </p:set>
                                    <p:anim calcmode="lin" valueType="num">
                                      <p:cBhvr additive="base">
                                        <p:cTn id="7" dur="5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xEl>
                                              <p:pRg st="6" end="6"/>
                                            </p:txEl>
                                          </p:spTgt>
                                        </p:tgtEl>
                                        <p:attrNameLst>
                                          <p:attrName>style.visibility</p:attrName>
                                        </p:attrNameLst>
                                      </p:cBhvr>
                                      <p:to>
                                        <p:strVal val="visible"/>
                                      </p:to>
                                    </p:set>
                                    <p:anim calcmode="lin" valueType="num">
                                      <p:cBhvr additive="base">
                                        <p:cTn id="11"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xEl>
                                              <p:pRg st="7" end="7"/>
                                            </p:txEl>
                                          </p:spTgt>
                                        </p:tgtEl>
                                        <p:attrNameLst>
                                          <p:attrName>style.visibility</p:attrName>
                                        </p:attrNameLst>
                                      </p:cBhvr>
                                      <p:to>
                                        <p:strVal val="visible"/>
                                      </p:to>
                                    </p:set>
                                    <p:anim calcmode="lin" valueType="num">
                                      <p:cBhvr additive="base">
                                        <p:cTn id="15" dur="5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196">
                                            <p:txEl>
                                              <p:pRg st="8" end="8"/>
                                            </p:txEl>
                                          </p:spTgt>
                                        </p:tgtEl>
                                        <p:attrNameLst>
                                          <p:attrName>style.visibility</p:attrName>
                                        </p:attrNameLst>
                                      </p:cBhvr>
                                      <p:to>
                                        <p:strVal val="visible"/>
                                      </p:to>
                                    </p:set>
                                    <p:anim calcmode="lin" valueType="num">
                                      <p:cBhvr additive="base">
                                        <p:cTn id="21"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6">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6">
                                            <p:txEl>
                                              <p:pRg st="9" end="9"/>
                                            </p:txEl>
                                          </p:spTgt>
                                        </p:tgtEl>
                                        <p:attrNameLst>
                                          <p:attrName>style.visibility</p:attrName>
                                        </p:attrNameLst>
                                      </p:cBhvr>
                                      <p:to>
                                        <p:strVal val="visible"/>
                                      </p:to>
                                    </p:set>
                                    <p:anim calcmode="lin" valueType="num">
                                      <p:cBhvr additive="base">
                                        <p:cTn id="25" dur="500" fill="hold"/>
                                        <p:tgtEl>
                                          <p:spTgt spid="819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6">
                                            <p:txEl>
                                              <p:pRg st="10" end="10"/>
                                            </p:txEl>
                                          </p:spTgt>
                                        </p:tgtEl>
                                        <p:attrNameLst>
                                          <p:attrName>style.visibility</p:attrName>
                                        </p:attrNameLst>
                                      </p:cBhvr>
                                      <p:to>
                                        <p:strVal val="visible"/>
                                      </p:to>
                                    </p:set>
                                    <p:anim calcmode="lin" valueType="num">
                                      <p:cBhvr additive="base">
                                        <p:cTn id="29" dur="500" fill="hold"/>
                                        <p:tgtEl>
                                          <p:spTgt spid="819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6">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6">
                                            <p:txEl>
                                              <p:pRg st="11" end="11"/>
                                            </p:txEl>
                                          </p:spTgt>
                                        </p:tgtEl>
                                        <p:attrNameLst>
                                          <p:attrName>style.visibility</p:attrName>
                                        </p:attrNameLst>
                                      </p:cBhvr>
                                      <p:to>
                                        <p:strVal val="visible"/>
                                      </p:to>
                                    </p:set>
                                    <p:anim calcmode="lin" valueType="num">
                                      <p:cBhvr additive="base">
                                        <p:cTn id="33" dur="500" fill="hold"/>
                                        <p:tgtEl>
                                          <p:spTgt spid="8196">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0848095B-24A3-E291-675A-E31E23F2352A}"/>
              </a:ext>
            </a:extLst>
          </p:cNvPr>
          <p:cNvSpPr>
            <a:spLocks noGrp="1"/>
          </p:cNvSpPr>
          <p:nvPr>
            <p:ph type="dt" sz="quarter" idx="10"/>
          </p:nvPr>
        </p:nvSpPr>
        <p:spPr/>
        <p:txBody>
          <a:bodyPr/>
          <a:lstStyle/>
          <a:p>
            <a:pPr>
              <a:defRPr/>
            </a:pPr>
            <a:endParaRPr lang="cs-CZ"/>
          </a:p>
          <a:p>
            <a:pPr>
              <a:defRPr/>
            </a:pPr>
            <a:endParaRPr lang="en-US"/>
          </a:p>
        </p:txBody>
      </p:sp>
      <p:sp>
        <p:nvSpPr>
          <p:cNvPr id="41986" name="Rectangle 2">
            <a:extLst>
              <a:ext uri="{FF2B5EF4-FFF2-40B4-BE49-F238E27FC236}">
                <a16:creationId xmlns:a16="http://schemas.microsoft.com/office/drawing/2014/main" id="{E3688C34-AB07-E7E1-C8C7-6C3719A0B399}"/>
              </a:ext>
            </a:extLst>
          </p:cNvPr>
          <p:cNvSpPr>
            <a:spLocks noGrp="1" noChangeArrowheads="1"/>
          </p:cNvSpPr>
          <p:nvPr>
            <p:ph type="title"/>
          </p:nvPr>
        </p:nvSpPr>
        <p:spPr>
          <a:xfrm>
            <a:off x="1116013" y="144463"/>
            <a:ext cx="7718425" cy="830262"/>
          </a:xfrm>
        </p:spPr>
        <p:txBody>
          <a:bodyPr/>
          <a:lstStyle/>
          <a:p>
            <a:pPr eaLnBrk="1" hangingPunct="1"/>
            <a:r>
              <a:rPr lang="cs-CZ" altLang="cs-CZ" sz="2800"/>
              <a:t>Odkazy v předpisech (čl. 45 LPV)</a:t>
            </a:r>
            <a:endParaRPr lang="cs-CZ" altLang="cs-CZ" sz="2400"/>
          </a:p>
        </p:txBody>
      </p:sp>
      <p:sp>
        <p:nvSpPr>
          <p:cNvPr id="8196" name="Rectangle 3">
            <a:extLst>
              <a:ext uri="{FF2B5EF4-FFF2-40B4-BE49-F238E27FC236}">
                <a16:creationId xmlns:a16="http://schemas.microsoft.com/office/drawing/2014/main" id="{5E7EACBE-7808-F820-703F-0D397CA6A9AA}"/>
              </a:ext>
            </a:extLst>
          </p:cNvPr>
          <p:cNvSpPr>
            <a:spLocks noGrp="1" noChangeArrowheads="1"/>
          </p:cNvSpPr>
          <p:nvPr>
            <p:ph type="body" idx="1"/>
          </p:nvPr>
        </p:nvSpPr>
        <p:spPr>
          <a:xfrm>
            <a:off x="1173163" y="890588"/>
            <a:ext cx="7718425" cy="5832475"/>
          </a:xfrm>
        </p:spPr>
        <p:txBody>
          <a:bodyPr>
            <a:normAutofit fontScale="55000" lnSpcReduction="20000"/>
          </a:bodyPr>
          <a:lstStyle/>
          <a:p>
            <a:pPr eaLnBrk="1" hangingPunct="1">
              <a:lnSpc>
                <a:spcPct val="120000"/>
              </a:lnSpc>
              <a:defRPr/>
            </a:pPr>
            <a:r>
              <a:rPr lang="cs-CZ" altLang="cs-CZ" sz="2900" dirty="0"/>
              <a:t>Zákon č. 111/1998 Sb.</a:t>
            </a:r>
          </a:p>
          <a:p>
            <a:pPr marL="0" indent="0" eaLnBrk="1" hangingPunct="1">
              <a:lnSpc>
                <a:spcPct val="120000"/>
              </a:lnSpc>
              <a:buFont typeface="Wingdings" pitchFamily="2" charset="2"/>
              <a:buNone/>
              <a:defRPr/>
            </a:pPr>
            <a:r>
              <a:rPr lang="cs-CZ" altLang="cs-CZ" sz="2900" dirty="0"/>
              <a:t>§ 88</a:t>
            </a:r>
          </a:p>
          <a:p>
            <a:pPr marL="0" indent="0" eaLnBrk="1" hangingPunct="1">
              <a:lnSpc>
                <a:spcPct val="120000"/>
              </a:lnSpc>
              <a:buFont typeface="Wingdings" pitchFamily="2" charset="2"/>
              <a:buNone/>
              <a:defRPr/>
            </a:pPr>
            <a:r>
              <a:rPr lang="cs-CZ" altLang="cs-CZ" sz="2900" dirty="0"/>
              <a:t>v) poskytuje účelovou podporu z evropských fondů prostřednictvím státního rozpočtu právnickým a fyzickým osobám jako příjemcům, nebo </a:t>
            </a:r>
            <a:r>
              <a:rPr lang="cs-CZ" altLang="cs-CZ" sz="2900" dirty="0" err="1"/>
              <a:t>spolupříjemcům</a:t>
            </a:r>
            <a:r>
              <a:rPr lang="cs-CZ" altLang="cs-CZ" sz="2900" dirty="0"/>
              <a:t>, které na základě dohody uzavřené mezi těmito osobami řeší projekty zaměřené na vzdělávací činnost realizovanou na vysokých školách na základě vyhlášené veřejné soutěže,</a:t>
            </a:r>
          </a:p>
          <a:p>
            <a:pPr marL="0" indent="0" eaLnBrk="1" hangingPunct="1">
              <a:lnSpc>
                <a:spcPct val="120000"/>
              </a:lnSpc>
              <a:buFont typeface="Wingdings" pitchFamily="2" charset="2"/>
              <a:buNone/>
              <a:defRPr/>
            </a:pPr>
            <a:r>
              <a:rPr lang="cs-CZ" altLang="cs-CZ" sz="2900" dirty="0"/>
              <a:t>w) stanovuje část účelové podpory z evropských fondů, kterou je příjemce povinen poskytnout </a:t>
            </a:r>
            <a:r>
              <a:rPr lang="cs-CZ" altLang="cs-CZ" sz="2900" dirty="0" err="1"/>
              <a:t>spolupříjemci</a:t>
            </a:r>
            <a:r>
              <a:rPr lang="cs-CZ" altLang="cs-CZ" sz="2900" dirty="0"/>
              <a:t> podle písmene v). Při poskytnutí účelové podpory se nepostupuje podle zvláštního předpisu20a) (Zákon č. 40/2004 Sb., o veřejných zakázkách, ve znění pozdějších předpisů.)</a:t>
            </a:r>
          </a:p>
          <a:p>
            <a:pPr marL="0" indent="0" eaLnBrk="1" hangingPunct="1">
              <a:lnSpc>
                <a:spcPct val="120000"/>
              </a:lnSpc>
              <a:buFont typeface="Wingdings" pitchFamily="2" charset="2"/>
              <a:buNone/>
              <a:defRPr/>
            </a:pPr>
            <a:r>
              <a:rPr lang="cs-CZ" altLang="cs-CZ" sz="2900" dirty="0"/>
              <a:t>---</a:t>
            </a:r>
          </a:p>
          <a:p>
            <a:pPr marL="0" indent="0" eaLnBrk="1" hangingPunct="1">
              <a:lnSpc>
                <a:spcPct val="120000"/>
              </a:lnSpc>
              <a:buFont typeface="Wingdings" pitchFamily="2" charset="2"/>
              <a:buNone/>
              <a:defRPr/>
            </a:pPr>
            <a:r>
              <a:rPr lang="cs-CZ" altLang="cs-CZ" sz="2900" dirty="0"/>
              <a:t>§ 15</a:t>
            </a:r>
          </a:p>
          <a:p>
            <a:pPr marL="0" indent="0" eaLnBrk="1" hangingPunct="1">
              <a:lnSpc>
                <a:spcPct val="120000"/>
              </a:lnSpc>
              <a:buFont typeface="Wingdings" pitchFamily="2" charset="2"/>
              <a:buNone/>
              <a:defRPr/>
            </a:pPr>
            <a:r>
              <a:rPr lang="cs-CZ" altLang="cs-CZ" sz="2900" dirty="0"/>
              <a:t>(10) Na činnost členů správní rady veřejné vysoké školy se vztahují zvláštní předpisy.6) (Například zákon č. 40/2009 Sb., trestní zákoník, ve znění pozdějších předpisů, zákon č. 89/2012 Sb., občanský zákoník, zákon č. 90/2012 Sb., o obchodních společnostech a družstvech (zákon o obchodních korporacích).</a:t>
            </a:r>
          </a:p>
          <a:p>
            <a:pPr marL="0" indent="0" eaLnBrk="1" hangingPunct="1">
              <a:lnSpc>
                <a:spcPct val="120000"/>
              </a:lnSpc>
              <a:buFont typeface="Wingdings" pitchFamily="2" charset="2"/>
              <a:buNone/>
              <a:defRPr/>
            </a:pPr>
            <a:r>
              <a:rPr lang="cs-CZ" altLang="cs-CZ" sz="2900" dirty="0"/>
              <a:t>---</a:t>
            </a:r>
          </a:p>
          <a:p>
            <a:pPr marL="0" indent="0" eaLnBrk="1" hangingPunct="1">
              <a:lnSpc>
                <a:spcPct val="120000"/>
              </a:lnSpc>
              <a:buFont typeface="Wingdings" pitchFamily="2" charset="2"/>
              <a:buNone/>
              <a:defRPr/>
            </a:pPr>
            <a:r>
              <a:rPr lang="cs-CZ" altLang="cs-CZ" sz="2900" dirty="0"/>
              <a:t>§ 72</a:t>
            </a:r>
          </a:p>
          <a:p>
            <a:pPr marL="0" indent="0" eaLnBrk="1" hangingPunct="1">
              <a:lnSpc>
                <a:spcPct val="120000"/>
              </a:lnSpc>
              <a:buFont typeface="Wingdings" pitchFamily="2" charset="2"/>
              <a:buNone/>
              <a:defRPr/>
            </a:pPr>
            <a:r>
              <a:rPr lang="cs-CZ" altLang="cs-CZ" sz="2900" dirty="0"/>
              <a:t>(13) Na habilitační řízení se správní řád nevztahuje; podrobnosti postupu při habilitačním řízení stanoví vysoká škola ve svém vnitřním předpisu.</a:t>
            </a:r>
          </a:p>
          <a:p>
            <a:pPr lvl="2" eaLnBrk="1" hangingPunct="1">
              <a:lnSpc>
                <a:spcPct val="120000"/>
              </a:lnSpc>
              <a:defRPr/>
            </a:pPr>
            <a:endParaRPr lang="cs-CZ" altLang="cs-CZ"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CBADE470-77BE-3213-E475-DA184B0279B9}"/>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1022A793-ED16-CCB2-E841-FB815ED77545}"/>
              </a:ext>
            </a:extLst>
          </p:cNvPr>
          <p:cNvSpPr>
            <a:spLocks noGrp="1" noChangeArrowheads="1"/>
          </p:cNvSpPr>
          <p:nvPr>
            <p:ph type="title"/>
          </p:nvPr>
        </p:nvSpPr>
        <p:spPr>
          <a:xfrm>
            <a:off x="971550" y="134938"/>
            <a:ext cx="7993063" cy="830262"/>
          </a:xfrm>
        </p:spPr>
        <p:txBody>
          <a:bodyPr>
            <a:normAutofit fontScale="90000"/>
          </a:bodyPr>
          <a:lstStyle/>
          <a:p>
            <a:pPr eaLnBrk="1" hangingPunct="1">
              <a:defRPr/>
            </a:pPr>
            <a:r>
              <a:rPr lang="cs-CZ" altLang="cs-CZ" sz="2800" dirty="0"/>
              <a:t>Úvodní ustanovení právního předpisu (čl. 48 LPV)</a:t>
            </a:r>
            <a:endParaRPr lang="cs-CZ" altLang="cs-CZ" sz="2400" dirty="0"/>
          </a:p>
        </p:txBody>
      </p:sp>
      <p:sp>
        <p:nvSpPr>
          <p:cNvPr id="8196" name="Rectangle 3">
            <a:extLst>
              <a:ext uri="{FF2B5EF4-FFF2-40B4-BE49-F238E27FC236}">
                <a16:creationId xmlns:a16="http://schemas.microsoft.com/office/drawing/2014/main" id="{DBCCC600-61A0-FE91-BAC8-E29F2129C954}"/>
              </a:ext>
            </a:extLst>
          </p:cNvPr>
          <p:cNvSpPr>
            <a:spLocks noGrp="1" noChangeArrowheads="1"/>
          </p:cNvSpPr>
          <p:nvPr>
            <p:ph type="body" idx="1"/>
          </p:nvPr>
        </p:nvSpPr>
        <p:spPr>
          <a:xfrm>
            <a:off x="1158875" y="981075"/>
            <a:ext cx="7950200" cy="4679950"/>
          </a:xfrm>
        </p:spPr>
        <p:txBody>
          <a:bodyPr>
            <a:normAutofit fontScale="62500" lnSpcReduction="20000"/>
          </a:bodyPr>
          <a:lstStyle/>
          <a:p>
            <a:pPr eaLnBrk="1" hangingPunct="1">
              <a:lnSpc>
                <a:spcPct val="120000"/>
              </a:lnSpc>
              <a:defRPr/>
            </a:pPr>
            <a:r>
              <a:rPr lang="cs-CZ" altLang="cs-CZ" sz="3500" dirty="0"/>
              <a:t>požadavek na normativní povahu</a:t>
            </a:r>
          </a:p>
          <a:p>
            <a:pPr lvl="1" eaLnBrk="1" hangingPunct="1">
              <a:lnSpc>
                <a:spcPct val="120000"/>
              </a:lnSpc>
              <a:defRPr/>
            </a:pPr>
            <a:r>
              <a:rPr lang="cs-CZ" altLang="cs-CZ" dirty="0"/>
              <a:t>ale jinak předmět a rozsah právní úpravy</a:t>
            </a:r>
          </a:p>
          <a:p>
            <a:pPr lvl="1" eaLnBrk="1" hangingPunct="1">
              <a:lnSpc>
                <a:spcPct val="120000"/>
              </a:lnSpc>
              <a:defRPr/>
            </a:pPr>
            <a:r>
              <a:rPr lang="cs-CZ" altLang="cs-CZ" dirty="0"/>
              <a:t>vymezení termínů</a:t>
            </a:r>
          </a:p>
          <a:p>
            <a:pPr eaLnBrk="1" hangingPunct="1">
              <a:lnSpc>
                <a:spcPct val="120000"/>
              </a:lnSpc>
              <a:defRPr/>
            </a:pPr>
            <a:r>
              <a:rPr lang="cs-CZ" altLang="cs-CZ" sz="3500" dirty="0"/>
              <a:t>při implementaci nařízení: „Tento zákon upravuje v návaznosti na přímo použitelný předpis Evropské unie“ (+poznámka pod čarou)</a:t>
            </a:r>
          </a:p>
          <a:p>
            <a:pPr eaLnBrk="1" hangingPunct="1">
              <a:lnSpc>
                <a:spcPct val="120000"/>
              </a:lnSpc>
              <a:defRPr/>
            </a:pPr>
            <a:r>
              <a:rPr lang="cs-CZ" altLang="cs-CZ" sz="3500" dirty="0"/>
              <a:t>při transpozici směrnice: „Tento zákon zapracovává příslušné předpisy Evropské unie“ (+poznámka pod čarou)</a:t>
            </a:r>
          </a:p>
          <a:p>
            <a:pPr eaLnBrk="1" hangingPunct="1">
              <a:lnSpc>
                <a:spcPct val="120000"/>
              </a:lnSpc>
              <a:defRPr/>
            </a:pPr>
            <a:r>
              <a:rPr lang="cs-CZ" altLang="cs-CZ" sz="3500" dirty="0"/>
              <a:t>při nepodstatném vlivu není nutné</a:t>
            </a:r>
          </a:p>
          <a:p>
            <a:pPr eaLnBrk="1" hangingPunct="1">
              <a:lnSpc>
                <a:spcPct val="120000"/>
              </a:lnSpc>
              <a:defRPr/>
            </a:pPr>
            <a:r>
              <a:rPr lang="cs-CZ" altLang="cs-CZ" sz="3500" dirty="0"/>
              <a:t>veterinární zákon: </a:t>
            </a:r>
            <a:r>
              <a:rPr lang="cs-CZ" altLang="cs-CZ" sz="3500" dirty="0">
                <a:hlinkClick r:id="rId2"/>
              </a:rPr>
              <a:t>https://www.zakonyprolidi.cz/cs/1999-166</a:t>
            </a:r>
            <a:r>
              <a:rPr lang="cs-CZ" altLang="cs-CZ" sz="35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FE63A5B1-7A29-DE67-65D7-17969EA0272F}"/>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5E69ECAE-A49B-00EB-89FF-952BB2754BE3}"/>
              </a:ext>
            </a:extLst>
          </p:cNvPr>
          <p:cNvSpPr>
            <a:spLocks noGrp="1" noChangeArrowheads="1"/>
          </p:cNvSpPr>
          <p:nvPr>
            <p:ph type="title"/>
          </p:nvPr>
        </p:nvSpPr>
        <p:spPr>
          <a:xfrm>
            <a:off x="971550" y="134938"/>
            <a:ext cx="7993063" cy="830262"/>
          </a:xfrm>
        </p:spPr>
        <p:txBody>
          <a:bodyPr>
            <a:normAutofit fontScale="90000"/>
          </a:bodyPr>
          <a:lstStyle/>
          <a:p>
            <a:pPr eaLnBrk="1" hangingPunct="1">
              <a:defRPr/>
            </a:pPr>
            <a:r>
              <a:rPr lang="cs-CZ" altLang="cs-CZ" sz="2800" dirty="0"/>
              <a:t>Úvodní ustanovení právního předpisu (čl. 48 LPV)</a:t>
            </a:r>
            <a:endParaRPr lang="cs-CZ" altLang="cs-CZ" sz="2400" dirty="0"/>
          </a:p>
        </p:txBody>
      </p:sp>
      <p:sp>
        <p:nvSpPr>
          <p:cNvPr id="8196" name="Rectangle 3">
            <a:extLst>
              <a:ext uri="{FF2B5EF4-FFF2-40B4-BE49-F238E27FC236}">
                <a16:creationId xmlns:a16="http://schemas.microsoft.com/office/drawing/2014/main" id="{CCF1300E-92F3-F411-D8F3-073CC29A8295}"/>
              </a:ext>
            </a:extLst>
          </p:cNvPr>
          <p:cNvSpPr>
            <a:spLocks noGrp="1" noChangeArrowheads="1"/>
          </p:cNvSpPr>
          <p:nvPr>
            <p:ph type="body" idx="1"/>
          </p:nvPr>
        </p:nvSpPr>
        <p:spPr>
          <a:xfrm>
            <a:off x="1158875" y="981075"/>
            <a:ext cx="7950200" cy="5976938"/>
          </a:xfrm>
        </p:spPr>
        <p:txBody>
          <a:bodyPr>
            <a:normAutofit fontScale="55000" lnSpcReduction="20000"/>
          </a:bodyPr>
          <a:lstStyle/>
          <a:p>
            <a:pPr eaLnBrk="1" hangingPunct="1">
              <a:lnSpc>
                <a:spcPct val="120000"/>
              </a:lnSpc>
              <a:defRPr/>
            </a:pPr>
            <a:r>
              <a:rPr lang="cs-CZ" altLang="cs-CZ" sz="3500" dirty="0"/>
              <a:t>Zákon č. 21/1992 (o bankách)</a:t>
            </a:r>
          </a:p>
          <a:p>
            <a:pPr marL="0" indent="0" eaLnBrk="1" hangingPunct="1">
              <a:lnSpc>
                <a:spcPct val="120000"/>
              </a:lnSpc>
              <a:buFont typeface="Wingdings" pitchFamily="2" charset="2"/>
              <a:buNone/>
              <a:defRPr/>
            </a:pPr>
            <a:r>
              <a:rPr lang="cs-CZ" altLang="cs-CZ" sz="2900" dirty="0"/>
              <a:t>§ 1</a:t>
            </a:r>
          </a:p>
          <a:p>
            <a:pPr marL="0" indent="0" eaLnBrk="1" hangingPunct="1">
              <a:lnSpc>
                <a:spcPct val="120000"/>
              </a:lnSpc>
              <a:buFont typeface="Wingdings" pitchFamily="2" charset="2"/>
              <a:buNone/>
              <a:defRPr/>
            </a:pPr>
            <a:r>
              <a:rPr lang="cs-CZ" altLang="cs-CZ" sz="2900" dirty="0"/>
              <a:t>(1) Tento zákon zapracovává příslušné předpisy Evropské unie1), zároveň navazuje na přímo použitelný předpis Evropské unie27) a upravuje některé vztahy související se vznikem, podnikáním a zánikem bank se sídlem na území České republiky, včetně jejich působení mimo území České republiky, a dále některé vztahy související s působením zahraničních bank na území České republiky.</a:t>
            </a:r>
            <a:r>
              <a:rPr lang="cs-CZ" altLang="cs-CZ" sz="2600" dirty="0"/>
              <a:t> </a:t>
            </a:r>
          </a:p>
          <a:p>
            <a:pPr marL="0" indent="0" eaLnBrk="1" hangingPunct="1">
              <a:lnSpc>
                <a:spcPct val="120000"/>
              </a:lnSpc>
              <a:buFont typeface="Wingdings" pitchFamily="2" charset="2"/>
              <a:buNone/>
              <a:defRPr/>
            </a:pPr>
            <a:r>
              <a:rPr lang="cs-CZ" altLang="cs-CZ" sz="2600" dirty="0"/>
              <a:t>1) Směrnice Evropského parlamentu a Rady 94/19/ES ze dne 30. května 1994 o systémech pojištění vkladů, ve znění směrnic Evropského parlamentu a Rady 2005/1/ES a 2009/14/ES.</a:t>
            </a:r>
          </a:p>
          <a:p>
            <a:pPr marL="0" indent="0" eaLnBrk="1" hangingPunct="1">
              <a:lnSpc>
                <a:spcPct val="120000"/>
              </a:lnSpc>
              <a:buFont typeface="Wingdings" pitchFamily="2" charset="2"/>
              <a:buNone/>
              <a:defRPr/>
            </a:pPr>
            <a:r>
              <a:rPr lang="cs-CZ" altLang="cs-CZ" sz="2600" dirty="0"/>
              <a:t>Směrnice Evropského parlamentu a Rady 2001/24/ES ze dne 4. dubna 2001 o reorganizaci a likvidaci úvěrových institucí.</a:t>
            </a:r>
          </a:p>
          <a:p>
            <a:pPr marL="0" indent="0" eaLnBrk="1" hangingPunct="1">
              <a:lnSpc>
                <a:spcPct val="120000"/>
              </a:lnSpc>
              <a:buFont typeface="Wingdings" pitchFamily="2" charset="2"/>
              <a:buNone/>
              <a:defRPr/>
            </a:pPr>
            <a:r>
              <a:rPr lang="cs-CZ" altLang="cs-CZ" sz="2600" dirty="0"/>
              <a:t>Směrnice Evropského parlamentu a Rady 2004/109/ES ze dne 15. prosince 2004 o harmonizaci požadavků na průhlednost týkajících se informací o emitentech, jejichž cenné papíry jsou přijaty k obchodování na regulovaném trhu, a o změně směrnice 2001/34/ES.</a:t>
            </a:r>
          </a:p>
          <a:p>
            <a:pPr marL="0" indent="0" eaLnBrk="1" hangingPunct="1">
              <a:lnSpc>
                <a:spcPct val="120000"/>
              </a:lnSpc>
              <a:buFont typeface="Wingdings" pitchFamily="2" charset="2"/>
              <a:buNone/>
              <a:defRPr/>
            </a:pPr>
            <a:r>
              <a:rPr lang="cs-CZ" altLang="cs-CZ" sz="2600" dirty="0"/>
              <a:t>Směrnice Komise 2007/14/ES ze dne 8. března 2007, kterou se stanoví prováděcí pravidla k některým ustanovením směrnice 2004/109/ES o harmonizaci požadavků na průhlednost týkajících se informací o emitentech, jejichž cenné papíry jsou přijaty k obchodování na regulovaném trhu.</a:t>
            </a:r>
          </a:p>
          <a:p>
            <a:pPr marL="0" indent="0" eaLnBrk="1" hangingPunct="1">
              <a:lnSpc>
                <a:spcPct val="120000"/>
              </a:lnSpc>
              <a:buFont typeface="Wingdings" pitchFamily="2" charset="2"/>
              <a:buNone/>
              <a:defRPr/>
            </a:pPr>
            <a:r>
              <a:rPr lang="cs-CZ" altLang="cs-CZ" sz="2600" dirty="0"/>
              <a:t>Směrnice Evropského parlamentu a Rady 2007/44/ES ze dne 5. září 2007, kterou se mění směrnice Rady 92/49/EHS a směrnice 2002/83/ES, 2004/39/ES, 2005/68/ES a 2006/48/ES, pokud jde o procesní pravidla a hodnotící kritéria pro obezřetnostní posuzování na</a:t>
            </a:r>
          </a:p>
          <a:p>
            <a:pPr marL="0" indent="0" eaLnBrk="1" hangingPunct="1">
              <a:lnSpc>
                <a:spcPct val="120000"/>
              </a:lnSpc>
              <a:buFont typeface="Wingdings" pitchFamily="2" charset="2"/>
              <a:buNone/>
              <a:defRPr/>
            </a:pPr>
            <a:r>
              <a:rPr lang="cs-CZ" altLang="cs-CZ" sz="2600" dirty="0"/>
              <a:t>bývání a zvyšování účastí ve finančním sektoru.</a:t>
            </a:r>
          </a:p>
          <a:p>
            <a:pPr marL="0" indent="0" eaLnBrk="1" hangingPunct="1">
              <a:lnSpc>
                <a:spcPct val="120000"/>
              </a:lnSpc>
              <a:buFont typeface="Wingdings" pitchFamily="2" charset="2"/>
              <a:buNone/>
              <a:defRPr/>
            </a:pPr>
            <a:r>
              <a:rPr lang="cs-CZ" altLang="cs-CZ" sz="2600" dirty="0"/>
              <a:t>27) Nařízení Evropského parlamentu a Rady (EU) č. 575/2013 ze dne 26. června 2013 o obezřetnostních požadavcích na úvěrové instituce a investiční podniky a o změně nařízení (EU) č. 648/2012.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DEB83D2A-2338-6743-5D56-E330C972EA9B}"/>
              </a:ext>
            </a:extLst>
          </p:cNvPr>
          <p:cNvSpPr>
            <a:spLocks noGrp="1"/>
          </p:cNvSpPr>
          <p:nvPr>
            <p:ph type="dt" sz="quarter" idx="10"/>
          </p:nvPr>
        </p:nvSpPr>
        <p:spPr/>
        <p:txBody>
          <a:bodyPr/>
          <a:lstStyle/>
          <a:p>
            <a:pPr>
              <a:defRPr/>
            </a:pPr>
            <a:endParaRPr lang="cs-CZ"/>
          </a:p>
          <a:p>
            <a:pPr>
              <a:defRPr/>
            </a:pPr>
            <a:endParaRPr lang="en-US"/>
          </a:p>
        </p:txBody>
      </p:sp>
      <p:sp>
        <p:nvSpPr>
          <p:cNvPr id="45058" name="Rectangle 2">
            <a:extLst>
              <a:ext uri="{FF2B5EF4-FFF2-40B4-BE49-F238E27FC236}">
                <a16:creationId xmlns:a16="http://schemas.microsoft.com/office/drawing/2014/main" id="{0C4EB3A5-01E9-740B-B6D5-DB76F6D20693}"/>
              </a:ext>
            </a:extLst>
          </p:cNvPr>
          <p:cNvSpPr>
            <a:spLocks noGrp="1" noChangeArrowheads="1"/>
          </p:cNvSpPr>
          <p:nvPr>
            <p:ph type="title"/>
          </p:nvPr>
        </p:nvSpPr>
        <p:spPr>
          <a:xfrm>
            <a:off x="971550" y="134938"/>
            <a:ext cx="7993063" cy="830262"/>
          </a:xfrm>
        </p:spPr>
        <p:txBody>
          <a:bodyPr/>
          <a:lstStyle/>
          <a:p>
            <a:pPr eaLnBrk="1" hangingPunct="1"/>
            <a:r>
              <a:rPr lang="cs-CZ" altLang="cs-CZ" sz="2800"/>
              <a:t>Zmocnění k udělování výjimek (čl. 50 LPV)</a:t>
            </a:r>
            <a:endParaRPr lang="cs-CZ" altLang="cs-CZ" sz="2400"/>
          </a:p>
        </p:txBody>
      </p:sp>
      <p:sp>
        <p:nvSpPr>
          <p:cNvPr id="8196" name="Rectangle 3">
            <a:extLst>
              <a:ext uri="{FF2B5EF4-FFF2-40B4-BE49-F238E27FC236}">
                <a16:creationId xmlns:a16="http://schemas.microsoft.com/office/drawing/2014/main" id="{170210EA-EB2A-3E0B-7D4C-EB1B03C7BE55}"/>
              </a:ext>
            </a:extLst>
          </p:cNvPr>
          <p:cNvSpPr>
            <a:spLocks noGrp="1" noChangeArrowheads="1"/>
          </p:cNvSpPr>
          <p:nvPr>
            <p:ph type="body" idx="1"/>
          </p:nvPr>
        </p:nvSpPr>
        <p:spPr>
          <a:xfrm>
            <a:off x="1158875" y="981075"/>
            <a:ext cx="7950200" cy="5616575"/>
          </a:xfrm>
        </p:spPr>
        <p:txBody>
          <a:bodyPr>
            <a:normAutofit fontScale="62500" lnSpcReduction="20000"/>
          </a:bodyPr>
          <a:lstStyle/>
          <a:p>
            <a:pPr eaLnBrk="1" hangingPunct="1">
              <a:lnSpc>
                <a:spcPct val="120000"/>
              </a:lnSpc>
              <a:defRPr/>
            </a:pPr>
            <a:r>
              <a:rPr lang="cs-CZ" altLang="cs-CZ" sz="3800" dirty="0"/>
              <a:t>z povahy by mělo být výjimečné</a:t>
            </a:r>
          </a:p>
          <a:p>
            <a:pPr eaLnBrk="1" hangingPunct="1">
              <a:lnSpc>
                <a:spcPct val="120000"/>
              </a:lnSpc>
              <a:defRPr/>
            </a:pPr>
            <a:r>
              <a:rPr lang="cs-CZ" altLang="cs-CZ" sz="3500" dirty="0"/>
              <a:t>nutně jasně definovat podmínky</a:t>
            </a:r>
          </a:p>
          <a:p>
            <a:pPr lvl="1" eaLnBrk="1" hangingPunct="1">
              <a:lnSpc>
                <a:spcPct val="120000"/>
              </a:lnSpc>
              <a:defRPr/>
            </a:pPr>
            <a:r>
              <a:rPr lang="cs-CZ" altLang="cs-CZ" dirty="0"/>
              <a:t>orgán, kdy a jiné podmínky, rozsah, průběh rozhodování</a:t>
            </a:r>
          </a:p>
          <a:p>
            <a:pPr eaLnBrk="1" hangingPunct="1">
              <a:lnSpc>
                <a:spcPct val="120000"/>
              </a:lnSpc>
              <a:defRPr/>
            </a:pPr>
            <a:r>
              <a:rPr lang="cs-CZ" altLang="cs-CZ" sz="3500" dirty="0"/>
              <a:t>Zákon č. 280/2009 (daňový řád)</a:t>
            </a:r>
          </a:p>
          <a:p>
            <a:pPr marL="0" indent="0" eaLnBrk="1" hangingPunct="1">
              <a:lnSpc>
                <a:spcPct val="120000"/>
              </a:lnSpc>
              <a:buFont typeface="Wingdings" pitchFamily="2" charset="2"/>
              <a:buNone/>
              <a:defRPr/>
            </a:pPr>
            <a:r>
              <a:rPr lang="cs-CZ" altLang="cs-CZ" sz="2500" dirty="0"/>
              <a:t>§ 259a</a:t>
            </a:r>
          </a:p>
          <a:p>
            <a:pPr marL="0" indent="0" eaLnBrk="1" hangingPunct="1">
              <a:lnSpc>
                <a:spcPct val="120000"/>
              </a:lnSpc>
              <a:buFont typeface="Wingdings" pitchFamily="2" charset="2"/>
              <a:buNone/>
              <a:defRPr/>
            </a:pPr>
            <a:r>
              <a:rPr lang="cs-CZ" altLang="cs-CZ" sz="2500" dirty="0"/>
              <a:t>Prominutí penále</a:t>
            </a:r>
          </a:p>
          <a:p>
            <a:pPr marL="0" indent="0" eaLnBrk="1" hangingPunct="1">
              <a:lnSpc>
                <a:spcPct val="120000"/>
              </a:lnSpc>
              <a:buFont typeface="Wingdings" pitchFamily="2" charset="2"/>
              <a:buNone/>
              <a:defRPr/>
            </a:pPr>
            <a:r>
              <a:rPr lang="cs-CZ" altLang="cs-CZ" sz="2500" dirty="0"/>
              <a:t>(1) Daňový subjekt je oprávněn požádat správce daně o prominutí části penále, pokud byla uhrazena daň, v důsledku jejíhož doměření povinnost uhradit penále vznikla.</a:t>
            </a:r>
          </a:p>
          <a:p>
            <a:pPr marL="0" indent="0" eaLnBrk="1" hangingPunct="1">
              <a:lnSpc>
                <a:spcPct val="120000"/>
              </a:lnSpc>
              <a:buFont typeface="Wingdings" pitchFamily="2" charset="2"/>
              <a:buNone/>
              <a:defRPr/>
            </a:pPr>
            <a:r>
              <a:rPr lang="cs-CZ" altLang="cs-CZ" sz="2500" dirty="0"/>
              <a:t>(2) Správce daně na základě posouzení rozsahu součinnosti daňového subjektu v rámci postupu vedoucího k doměření daně z moci úřední může prominout až 75 % penále. Při tom není vázán návrhem daňového subjektu.</a:t>
            </a:r>
          </a:p>
          <a:p>
            <a:pPr marL="0" indent="0" eaLnBrk="1" hangingPunct="1">
              <a:lnSpc>
                <a:spcPct val="120000"/>
              </a:lnSpc>
              <a:buFont typeface="Wingdings" pitchFamily="2" charset="2"/>
              <a:buNone/>
              <a:defRPr/>
            </a:pPr>
            <a:r>
              <a:rPr lang="cs-CZ" altLang="cs-CZ" sz="2500" dirty="0"/>
              <a:t>(3) Žádost o prominutí penále lze podat nejpozději do 3 měsíců ode dne právní moci platebního výměru, kterým bylo rozhodnuto o povinnosti uhradit penále.</a:t>
            </a:r>
          </a:p>
          <a:p>
            <a:pPr marL="0" indent="0" eaLnBrk="1" hangingPunct="1">
              <a:lnSpc>
                <a:spcPct val="120000"/>
              </a:lnSpc>
              <a:buFont typeface="Wingdings" pitchFamily="2" charset="2"/>
              <a:buNone/>
              <a:defRPr/>
            </a:pPr>
            <a:r>
              <a:rPr lang="cs-CZ" altLang="cs-CZ" sz="2500" dirty="0"/>
              <a:t>(4) Lhůta pro podání žádosti podle odstavce 3 neběží po dobu</a:t>
            </a:r>
          </a:p>
          <a:p>
            <a:pPr marL="0" indent="0" eaLnBrk="1" hangingPunct="1">
              <a:lnSpc>
                <a:spcPct val="120000"/>
              </a:lnSpc>
              <a:buFont typeface="Wingdings" pitchFamily="2" charset="2"/>
              <a:buNone/>
              <a:defRPr/>
            </a:pPr>
            <a:r>
              <a:rPr lang="cs-CZ" altLang="cs-CZ" sz="2500" dirty="0"/>
              <a:t>a) řízení o povolení posečkání úhrady daně, v důsledku jejíhož doměření povinnost uhradit penále vznikla,</a:t>
            </a:r>
          </a:p>
          <a:p>
            <a:pPr marL="0" indent="0" eaLnBrk="1" hangingPunct="1">
              <a:lnSpc>
                <a:spcPct val="120000"/>
              </a:lnSpc>
              <a:buFont typeface="Wingdings" pitchFamily="2" charset="2"/>
              <a:buNone/>
              <a:defRPr/>
            </a:pPr>
            <a:r>
              <a:rPr lang="cs-CZ" altLang="cs-CZ" sz="2500" dirty="0"/>
              <a:t>b) povoleného posečkání úhrady daně, v důsledku jejíhož doměření povinnost uhradit penále vznikla.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76DC3865-12FD-1C12-F34E-B72856E4274B}"/>
              </a:ext>
            </a:extLst>
          </p:cNvPr>
          <p:cNvSpPr>
            <a:spLocks noGrp="1"/>
          </p:cNvSpPr>
          <p:nvPr>
            <p:ph type="dt" sz="quarter" idx="10"/>
          </p:nvPr>
        </p:nvSpPr>
        <p:spPr/>
        <p:txBody>
          <a:bodyPr/>
          <a:lstStyle/>
          <a:p>
            <a:pPr>
              <a:defRPr/>
            </a:pPr>
            <a:endParaRPr lang="cs-CZ"/>
          </a:p>
          <a:p>
            <a:pPr>
              <a:defRPr/>
            </a:pPr>
            <a:endParaRPr lang="en-US"/>
          </a:p>
        </p:txBody>
      </p:sp>
      <p:sp>
        <p:nvSpPr>
          <p:cNvPr id="18434" name="Rectangle 2">
            <a:extLst>
              <a:ext uri="{FF2B5EF4-FFF2-40B4-BE49-F238E27FC236}">
                <a16:creationId xmlns:a16="http://schemas.microsoft.com/office/drawing/2014/main" id="{1AD459AF-C769-81D5-D2E1-B57B6E22A041}"/>
              </a:ext>
            </a:extLst>
          </p:cNvPr>
          <p:cNvSpPr>
            <a:spLocks noGrp="1" noChangeArrowheads="1"/>
          </p:cNvSpPr>
          <p:nvPr>
            <p:ph type="title"/>
          </p:nvPr>
        </p:nvSpPr>
        <p:spPr>
          <a:xfrm>
            <a:off x="1173163" y="423863"/>
            <a:ext cx="7502525" cy="450850"/>
          </a:xfrm>
        </p:spPr>
        <p:txBody>
          <a:bodyPr/>
          <a:lstStyle/>
          <a:p>
            <a:pPr eaLnBrk="1" hangingPunct="1"/>
            <a:r>
              <a:rPr lang="cs-CZ" altLang="cs-CZ" sz="3200"/>
              <a:t>Legislativní pravidla vlády</a:t>
            </a:r>
          </a:p>
        </p:txBody>
      </p:sp>
      <p:sp>
        <p:nvSpPr>
          <p:cNvPr id="8196" name="Rectangle 3">
            <a:extLst>
              <a:ext uri="{FF2B5EF4-FFF2-40B4-BE49-F238E27FC236}">
                <a16:creationId xmlns:a16="http://schemas.microsoft.com/office/drawing/2014/main" id="{A6D7A9A3-57B8-B273-BE58-7146473B9DDD}"/>
              </a:ext>
            </a:extLst>
          </p:cNvPr>
          <p:cNvSpPr>
            <a:spLocks noGrp="1" noChangeArrowheads="1"/>
          </p:cNvSpPr>
          <p:nvPr>
            <p:ph type="body" idx="1"/>
          </p:nvPr>
        </p:nvSpPr>
        <p:spPr>
          <a:xfrm>
            <a:off x="1187450" y="1196975"/>
            <a:ext cx="7632700" cy="5526088"/>
          </a:xfrm>
        </p:spPr>
        <p:txBody>
          <a:bodyPr>
            <a:normAutofit fontScale="70000" lnSpcReduction="20000"/>
          </a:bodyPr>
          <a:lstStyle/>
          <a:p>
            <a:pPr eaLnBrk="1" hangingPunct="1">
              <a:lnSpc>
                <a:spcPct val="120000"/>
              </a:lnSpc>
              <a:defRPr/>
            </a:pPr>
            <a:r>
              <a:rPr lang="cs-CZ" altLang="cs-CZ" sz="2800" dirty="0"/>
              <a:t>LPV – předmět úpravy a působnost</a:t>
            </a:r>
          </a:p>
          <a:p>
            <a:pPr lvl="1" eaLnBrk="1" hangingPunct="1">
              <a:lnSpc>
                <a:spcPct val="120000"/>
              </a:lnSpc>
              <a:defRPr/>
            </a:pPr>
            <a:r>
              <a:rPr lang="cs-CZ" altLang="cs-CZ" sz="2400" dirty="0"/>
              <a:t>vláda jako vrcholný orgán výkonné moci</a:t>
            </a:r>
          </a:p>
          <a:p>
            <a:pPr lvl="1" eaLnBrk="1" hangingPunct="1">
              <a:lnSpc>
                <a:spcPct val="120000"/>
              </a:lnSpc>
              <a:defRPr/>
            </a:pPr>
            <a:r>
              <a:rPr lang="cs-CZ" altLang="cs-CZ" sz="2400" dirty="0"/>
              <a:t>derogace LPV usnesením vlády schvalujícím např. návrh zákona</a:t>
            </a:r>
          </a:p>
          <a:p>
            <a:pPr eaLnBrk="1" hangingPunct="1">
              <a:lnSpc>
                <a:spcPct val="120000"/>
              </a:lnSpc>
              <a:defRPr/>
            </a:pPr>
            <a:r>
              <a:rPr lang="cs-CZ" altLang="cs-CZ" sz="2800" dirty="0"/>
              <a:t>druhy legislativních materiálů</a:t>
            </a:r>
          </a:p>
          <a:p>
            <a:pPr lvl="1" eaLnBrk="1" hangingPunct="1">
              <a:lnSpc>
                <a:spcPct val="120000"/>
              </a:lnSpc>
              <a:defRPr/>
            </a:pPr>
            <a:r>
              <a:rPr lang="cs-CZ" altLang="cs-CZ" sz="2400" dirty="0"/>
              <a:t>vše propojeno v Plánu legislativních prací vlády</a:t>
            </a:r>
          </a:p>
          <a:p>
            <a:pPr lvl="1" eaLnBrk="1" hangingPunct="1">
              <a:lnSpc>
                <a:spcPct val="120000"/>
              </a:lnSpc>
              <a:defRPr/>
            </a:pPr>
            <a:r>
              <a:rPr lang="cs-CZ" altLang="cs-CZ" sz="2400" dirty="0"/>
              <a:t>věcný záměr zákona</a:t>
            </a:r>
          </a:p>
          <a:p>
            <a:pPr lvl="2" eaLnBrk="1" hangingPunct="1">
              <a:lnSpc>
                <a:spcPct val="120000"/>
              </a:lnSpc>
              <a:defRPr/>
            </a:pPr>
            <a:r>
              <a:rPr lang="cs-CZ" altLang="cs-CZ" sz="2000" dirty="0"/>
              <a:t>např. </a:t>
            </a:r>
            <a:r>
              <a:rPr lang="cs-CZ" altLang="cs-CZ" sz="2000" dirty="0">
                <a:hlinkClick r:id="rId2"/>
              </a:rPr>
              <a:t>https://www.mmr.cz/getmedia/c8c04144-11ce-4990-aebe-2314d03bfc85/Vecny_zamer_zakona_o_poskytovani_sluzeb_realitnich_zprostredkovatelu.pdf</a:t>
            </a:r>
            <a:r>
              <a:rPr lang="cs-CZ" altLang="cs-CZ" sz="2000" dirty="0"/>
              <a:t> </a:t>
            </a:r>
          </a:p>
          <a:p>
            <a:pPr lvl="1" eaLnBrk="1" hangingPunct="1">
              <a:lnSpc>
                <a:spcPct val="120000"/>
              </a:lnSpc>
              <a:defRPr/>
            </a:pPr>
            <a:r>
              <a:rPr lang="cs-CZ" altLang="cs-CZ" sz="2400" dirty="0"/>
              <a:t>návrh zákona</a:t>
            </a:r>
          </a:p>
          <a:p>
            <a:pPr lvl="1" eaLnBrk="1" hangingPunct="1">
              <a:lnSpc>
                <a:spcPct val="120000"/>
              </a:lnSpc>
              <a:defRPr/>
            </a:pPr>
            <a:r>
              <a:rPr lang="cs-CZ" altLang="cs-CZ" sz="2400" dirty="0"/>
              <a:t>návrh zákonného opatření Senátu</a:t>
            </a:r>
          </a:p>
          <a:p>
            <a:pPr lvl="1" eaLnBrk="1" hangingPunct="1">
              <a:lnSpc>
                <a:spcPct val="120000"/>
              </a:lnSpc>
              <a:defRPr/>
            </a:pPr>
            <a:r>
              <a:rPr lang="cs-CZ" altLang="cs-CZ" sz="2400" dirty="0"/>
              <a:t>návrh nařízení vlády</a:t>
            </a:r>
          </a:p>
          <a:p>
            <a:pPr lvl="1" eaLnBrk="1" hangingPunct="1">
              <a:lnSpc>
                <a:spcPct val="120000"/>
              </a:lnSpc>
              <a:defRPr/>
            </a:pPr>
            <a:r>
              <a:rPr lang="cs-CZ" altLang="cs-CZ" sz="2400" dirty="0"/>
              <a:t>návrh vyhlášky </a:t>
            </a:r>
          </a:p>
          <a:p>
            <a:pPr lvl="2" eaLnBrk="1" hangingPunct="1">
              <a:lnSpc>
                <a:spcPct val="120000"/>
              </a:lnSpc>
              <a:defRPr/>
            </a:pPr>
            <a:r>
              <a:rPr lang="cs-CZ" altLang="cs-CZ" sz="2000" dirty="0"/>
              <a:t>nepředkládá se vládě, ale Komisím LRV</a:t>
            </a:r>
          </a:p>
          <a:p>
            <a:pPr lvl="1" eaLnBrk="1" hangingPunct="1">
              <a:lnSpc>
                <a:spcPct val="120000"/>
              </a:lnSpc>
              <a:defRPr/>
            </a:pPr>
            <a:r>
              <a:rPr lang="cs-CZ" altLang="cs-CZ" sz="2400" dirty="0"/>
              <a:t>stanovisko vlády k návrhu zákona, jehož předkladatelem není vláda</a:t>
            </a:r>
          </a:p>
          <a:p>
            <a:pPr lvl="1" eaLnBrk="1" hangingPunct="1">
              <a:lnSpc>
                <a:spcPct val="120000"/>
              </a:lnSpc>
              <a:defRPr/>
            </a:pPr>
            <a:endParaRPr lang="cs-CZ" altLang="cs-CZ"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3" end="3"/>
                                            </p:txEl>
                                          </p:spTgt>
                                        </p:tgtEl>
                                        <p:attrNameLst>
                                          <p:attrName>style.visibility</p:attrName>
                                        </p:attrNameLst>
                                      </p:cBhvr>
                                      <p:to>
                                        <p:strVal val="visible"/>
                                      </p:to>
                                    </p:set>
                                    <p:anim calcmode="lin" valueType="num">
                                      <p:cBhvr additive="base">
                                        <p:cTn id="7"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xEl>
                                              <p:pRg st="4" end="4"/>
                                            </p:txEl>
                                          </p:spTgt>
                                        </p:tgtEl>
                                        <p:attrNameLst>
                                          <p:attrName>style.visibility</p:attrName>
                                        </p:attrNameLst>
                                      </p:cBhvr>
                                      <p:to>
                                        <p:strVal val="visible"/>
                                      </p:to>
                                    </p:set>
                                    <p:anim calcmode="lin" valueType="num">
                                      <p:cBhvr additive="base">
                                        <p:cTn id="11"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xEl>
                                              <p:pRg st="5" end="5"/>
                                            </p:txEl>
                                          </p:spTgt>
                                        </p:tgtEl>
                                        <p:attrNameLst>
                                          <p:attrName>style.visibility</p:attrName>
                                        </p:attrNameLst>
                                      </p:cBhvr>
                                      <p:to>
                                        <p:strVal val="visible"/>
                                      </p:to>
                                    </p:set>
                                    <p:anim calcmode="lin" valueType="num">
                                      <p:cBhvr additive="base">
                                        <p:cTn id="15" dur="5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6">
                                            <p:txEl>
                                              <p:pRg st="6" end="6"/>
                                            </p:txEl>
                                          </p:spTgt>
                                        </p:tgtEl>
                                        <p:attrNameLst>
                                          <p:attrName>style.visibility</p:attrName>
                                        </p:attrNameLst>
                                      </p:cBhvr>
                                      <p:to>
                                        <p:strVal val="visible"/>
                                      </p:to>
                                    </p:set>
                                    <p:anim calcmode="lin" valueType="num">
                                      <p:cBhvr additive="base">
                                        <p:cTn id="19"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6">
                                            <p:txEl>
                                              <p:pRg st="7" end="7"/>
                                            </p:txEl>
                                          </p:spTgt>
                                        </p:tgtEl>
                                        <p:attrNameLst>
                                          <p:attrName>style.visibility</p:attrName>
                                        </p:attrNameLst>
                                      </p:cBhvr>
                                      <p:to>
                                        <p:strVal val="visible"/>
                                      </p:to>
                                    </p:set>
                                    <p:anim calcmode="lin" valueType="num">
                                      <p:cBhvr additive="base">
                                        <p:cTn id="23" dur="5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6">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96">
                                            <p:txEl>
                                              <p:pRg st="8" end="8"/>
                                            </p:txEl>
                                          </p:spTgt>
                                        </p:tgtEl>
                                        <p:attrNameLst>
                                          <p:attrName>style.visibility</p:attrName>
                                        </p:attrNameLst>
                                      </p:cBhvr>
                                      <p:to>
                                        <p:strVal val="visible"/>
                                      </p:to>
                                    </p:set>
                                    <p:anim calcmode="lin" valueType="num">
                                      <p:cBhvr additive="base">
                                        <p:cTn id="27"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6">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6">
                                            <p:txEl>
                                              <p:pRg st="9" end="9"/>
                                            </p:txEl>
                                          </p:spTgt>
                                        </p:tgtEl>
                                        <p:attrNameLst>
                                          <p:attrName>style.visibility</p:attrName>
                                        </p:attrNameLst>
                                      </p:cBhvr>
                                      <p:to>
                                        <p:strVal val="visible"/>
                                      </p:to>
                                    </p:set>
                                    <p:anim calcmode="lin" valueType="num">
                                      <p:cBhvr additive="base">
                                        <p:cTn id="31" dur="500" fill="hold"/>
                                        <p:tgtEl>
                                          <p:spTgt spid="819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196">
                                            <p:txEl>
                                              <p:pRg st="10" end="10"/>
                                            </p:txEl>
                                          </p:spTgt>
                                        </p:tgtEl>
                                        <p:attrNameLst>
                                          <p:attrName>style.visibility</p:attrName>
                                        </p:attrNameLst>
                                      </p:cBhvr>
                                      <p:to>
                                        <p:strVal val="visible"/>
                                      </p:to>
                                    </p:set>
                                    <p:anim calcmode="lin" valueType="num">
                                      <p:cBhvr additive="base">
                                        <p:cTn id="35" dur="500" fill="hold"/>
                                        <p:tgtEl>
                                          <p:spTgt spid="8196">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6">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196">
                                            <p:txEl>
                                              <p:pRg st="11" end="11"/>
                                            </p:txEl>
                                          </p:spTgt>
                                        </p:tgtEl>
                                        <p:attrNameLst>
                                          <p:attrName>style.visibility</p:attrName>
                                        </p:attrNameLst>
                                      </p:cBhvr>
                                      <p:to>
                                        <p:strVal val="visible"/>
                                      </p:to>
                                    </p:set>
                                    <p:anim calcmode="lin" valueType="num">
                                      <p:cBhvr additive="base">
                                        <p:cTn id="39" dur="500" fill="hold"/>
                                        <p:tgtEl>
                                          <p:spTgt spid="8196">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6">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196">
                                            <p:txEl>
                                              <p:pRg st="12" end="12"/>
                                            </p:txEl>
                                          </p:spTgt>
                                        </p:tgtEl>
                                        <p:attrNameLst>
                                          <p:attrName>style.visibility</p:attrName>
                                        </p:attrNameLst>
                                      </p:cBhvr>
                                      <p:to>
                                        <p:strVal val="visible"/>
                                      </p:to>
                                    </p:set>
                                    <p:anim calcmode="lin" valueType="num">
                                      <p:cBhvr additive="base">
                                        <p:cTn id="43" dur="500" fill="hold"/>
                                        <p:tgtEl>
                                          <p:spTgt spid="819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630B4E6-8144-E610-078D-C08E70949BB5}"/>
              </a:ext>
            </a:extLst>
          </p:cNvPr>
          <p:cNvSpPr>
            <a:spLocks noGrp="1"/>
          </p:cNvSpPr>
          <p:nvPr>
            <p:ph type="dt" sz="quarter" idx="10"/>
          </p:nvPr>
        </p:nvSpPr>
        <p:spPr/>
        <p:txBody>
          <a:bodyPr/>
          <a:lstStyle/>
          <a:p>
            <a:pPr>
              <a:defRPr/>
            </a:pPr>
            <a:endParaRPr lang="cs-CZ"/>
          </a:p>
          <a:p>
            <a:pPr>
              <a:defRPr/>
            </a:pPr>
            <a:endParaRPr lang="en-US"/>
          </a:p>
        </p:txBody>
      </p:sp>
      <p:sp>
        <p:nvSpPr>
          <p:cNvPr id="46082" name="Rectangle 2">
            <a:extLst>
              <a:ext uri="{FF2B5EF4-FFF2-40B4-BE49-F238E27FC236}">
                <a16:creationId xmlns:a16="http://schemas.microsoft.com/office/drawing/2014/main" id="{150B36BC-77F7-0F19-8D34-85183FD5CC79}"/>
              </a:ext>
            </a:extLst>
          </p:cNvPr>
          <p:cNvSpPr>
            <a:spLocks noGrp="1" noChangeArrowheads="1"/>
          </p:cNvSpPr>
          <p:nvPr>
            <p:ph type="title"/>
          </p:nvPr>
        </p:nvSpPr>
        <p:spPr>
          <a:xfrm>
            <a:off x="971550" y="134938"/>
            <a:ext cx="7993063" cy="830262"/>
          </a:xfrm>
        </p:spPr>
        <p:txBody>
          <a:bodyPr/>
          <a:lstStyle/>
          <a:p>
            <a:pPr eaLnBrk="1" hangingPunct="1"/>
            <a:r>
              <a:rPr lang="cs-CZ" altLang="cs-CZ" sz="2800"/>
              <a:t>Přechodná ustanovení (čl. 51 LPV)</a:t>
            </a:r>
            <a:endParaRPr lang="cs-CZ" altLang="cs-CZ" sz="2400"/>
          </a:p>
        </p:txBody>
      </p:sp>
      <p:sp>
        <p:nvSpPr>
          <p:cNvPr id="8196" name="Rectangle 3">
            <a:extLst>
              <a:ext uri="{FF2B5EF4-FFF2-40B4-BE49-F238E27FC236}">
                <a16:creationId xmlns:a16="http://schemas.microsoft.com/office/drawing/2014/main" id="{33F0AAA8-83A3-FD37-B922-F865CA445105}"/>
              </a:ext>
            </a:extLst>
          </p:cNvPr>
          <p:cNvSpPr>
            <a:spLocks noGrp="1" noChangeArrowheads="1"/>
          </p:cNvSpPr>
          <p:nvPr>
            <p:ph type="body" idx="1"/>
          </p:nvPr>
        </p:nvSpPr>
        <p:spPr>
          <a:xfrm>
            <a:off x="1158875" y="981075"/>
            <a:ext cx="7516813" cy="5616575"/>
          </a:xfrm>
        </p:spPr>
        <p:txBody>
          <a:bodyPr>
            <a:normAutofit fontScale="62500" lnSpcReduction="20000"/>
          </a:bodyPr>
          <a:lstStyle/>
          <a:p>
            <a:pPr eaLnBrk="1" hangingPunct="1">
              <a:lnSpc>
                <a:spcPct val="120000"/>
              </a:lnSpc>
              <a:defRPr/>
            </a:pPr>
            <a:r>
              <a:rPr lang="cs-CZ" altLang="cs-CZ" sz="3500" dirty="0"/>
              <a:t>snaha zmírnit dopady při střetu staré a nové právní úpravy</a:t>
            </a:r>
          </a:p>
          <a:p>
            <a:pPr eaLnBrk="1" hangingPunct="1">
              <a:lnSpc>
                <a:spcPct val="120000"/>
              </a:lnSpc>
              <a:defRPr/>
            </a:pPr>
            <a:r>
              <a:rPr lang="cs-CZ" altLang="cs-CZ" sz="3500" dirty="0"/>
              <a:t>co může být obsahem</a:t>
            </a:r>
          </a:p>
          <a:p>
            <a:pPr lvl="1" eaLnBrk="1" hangingPunct="1">
              <a:lnSpc>
                <a:spcPct val="120000"/>
              </a:lnSpc>
              <a:defRPr/>
            </a:pPr>
            <a:r>
              <a:rPr lang="cs-CZ" altLang="cs-CZ" sz="3100" dirty="0"/>
              <a:t>na právní vztahy vzniklé před nabytím účinnosti nového předpisu se vztahují dosavadní právní předpisy</a:t>
            </a:r>
          </a:p>
          <a:p>
            <a:pPr lvl="1" eaLnBrk="1" hangingPunct="1">
              <a:lnSpc>
                <a:spcPct val="120000"/>
              </a:lnSpc>
              <a:defRPr/>
            </a:pPr>
            <a:r>
              <a:rPr lang="cs-CZ" altLang="cs-CZ" sz="3100" dirty="0"/>
              <a:t>jak a dokdy mají být právní vztahy v souladu s novým předpisem</a:t>
            </a:r>
          </a:p>
          <a:p>
            <a:pPr lvl="1" eaLnBrk="1" hangingPunct="1">
              <a:lnSpc>
                <a:spcPct val="120000"/>
              </a:lnSpc>
              <a:defRPr/>
            </a:pPr>
            <a:r>
              <a:rPr lang="cs-CZ" altLang="cs-CZ" sz="3100" dirty="0"/>
              <a:t>jak a dokdy ukončit řízení započatá před účinností nového</a:t>
            </a:r>
          </a:p>
          <a:p>
            <a:pPr lvl="1" eaLnBrk="1" hangingPunct="1">
              <a:lnSpc>
                <a:spcPct val="120000"/>
              </a:lnSpc>
              <a:defRPr/>
            </a:pPr>
            <a:r>
              <a:rPr lang="cs-CZ" altLang="cs-CZ" sz="3100" dirty="0"/>
              <a:t>jak a dokdy stanovit orgány zřízené novým zákonem</a:t>
            </a:r>
          </a:p>
          <a:p>
            <a:pPr lvl="1" eaLnBrk="1" hangingPunct="1">
              <a:lnSpc>
                <a:spcPct val="120000"/>
              </a:lnSpc>
              <a:defRPr/>
            </a:pPr>
            <a:r>
              <a:rPr lang="cs-CZ" altLang="cs-CZ" sz="3100" dirty="0"/>
              <a:t>jak a v jakém rozsahu přecházejí práva na nástupce institucí zřízených zákonem</a:t>
            </a:r>
          </a:p>
          <a:p>
            <a:pPr eaLnBrk="1" hangingPunct="1">
              <a:lnSpc>
                <a:spcPct val="120000"/>
              </a:lnSpc>
              <a:defRPr/>
            </a:pPr>
            <a:r>
              <a:rPr lang="cs-CZ" altLang="cs-CZ" sz="3500" dirty="0"/>
              <a:t>nelze je novelizovat</a:t>
            </a:r>
          </a:p>
          <a:p>
            <a:pPr eaLnBrk="1" hangingPunct="1">
              <a:lnSpc>
                <a:spcPct val="120000"/>
              </a:lnSpc>
              <a:defRPr/>
            </a:pPr>
            <a:r>
              <a:rPr lang="cs-CZ" altLang="cs-CZ" sz="3500" dirty="0"/>
              <a:t>příklady viz NOZ: </a:t>
            </a:r>
            <a:r>
              <a:rPr lang="cs-CZ" altLang="cs-CZ" sz="3500" dirty="0">
                <a:hlinkClick r:id="rId2"/>
              </a:rPr>
              <a:t>https://www.zakonyprolidi.cz/cs/2012-89?text=%2C%20nebo#cast5-hlava2-dil1</a:t>
            </a:r>
            <a:r>
              <a:rPr lang="cs-CZ" altLang="cs-CZ" sz="35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F95CECC8-A3D6-E754-9EFC-11E9D4C80F2E}"/>
              </a:ext>
            </a:extLst>
          </p:cNvPr>
          <p:cNvSpPr>
            <a:spLocks noGrp="1"/>
          </p:cNvSpPr>
          <p:nvPr>
            <p:ph type="dt" sz="quarter" idx="10"/>
          </p:nvPr>
        </p:nvSpPr>
        <p:spPr/>
        <p:txBody>
          <a:bodyPr/>
          <a:lstStyle/>
          <a:p>
            <a:pPr>
              <a:defRPr/>
            </a:pPr>
            <a:endParaRPr lang="cs-CZ"/>
          </a:p>
          <a:p>
            <a:pPr>
              <a:defRPr/>
            </a:pPr>
            <a:endParaRPr lang="en-US"/>
          </a:p>
        </p:txBody>
      </p:sp>
      <p:sp>
        <p:nvSpPr>
          <p:cNvPr id="47106" name="Rectangle 2">
            <a:extLst>
              <a:ext uri="{FF2B5EF4-FFF2-40B4-BE49-F238E27FC236}">
                <a16:creationId xmlns:a16="http://schemas.microsoft.com/office/drawing/2014/main" id="{F0D15C56-C58C-65CF-033E-4D54E8D0DF51}"/>
              </a:ext>
            </a:extLst>
          </p:cNvPr>
          <p:cNvSpPr>
            <a:spLocks noGrp="1" noChangeArrowheads="1"/>
          </p:cNvSpPr>
          <p:nvPr>
            <p:ph type="title"/>
          </p:nvPr>
        </p:nvSpPr>
        <p:spPr>
          <a:xfrm>
            <a:off x="1150938" y="134938"/>
            <a:ext cx="7993062" cy="830262"/>
          </a:xfrm>
        </p:spPr>
        <p:txBody>
          <a:bodyPr/>
          <a:lstStyle/>
          <a:p>
            <a:pPr eaLnBrk="1" hangingPunct="1"/>
            <a:r>
              <a:rPr lang="cs-CZ" altLang="cs-CZ" sz="2800"/>
              <a:t>Zrušovací ustanovení (čl. 52 LPV)</a:t>
            </a:r>
            <a:endParaRPr lang="cs-CZ" altLang="cs-CZ" sz="2400"/>
          </a:p>
        </p:txBody>
      </p:sp>
      <p:sp>
        <p:nvSpPr>
          <p:cNvPr id="8196" name="Rectangle 3">
            <a:extLst>
              <a:ext uri="{FF2B5EF4-FFF2-40B4-BE49-F238E27FC236}">
                <a16:creationId xmlns:a16="http://schemas.microsoft.com/office/drawing/2014/main" id="{3FE98411-0C49-4F98-A91A-187FE902A868}"/>
              </a:ext>
            </a:extLst>
          </p:cNvPr>
          <p:cNvSpPr>
            <a:spLocks noGrp="1" noChangeArrowheads="1"/>
          </p:cNvSpPr>
          <p:nvPr>
            <p:ph type="body" idx="1"/>
          </p:nvPr>
        </p:nvSpPr>
        <p:spPr>
          <a:xfrm>
            <a:off x="1042988" y="981075"/>
            <a:ext cx="7993062" cy="5876925"/>
          </a:xfrm>
        </p:spPr>
        <p:txBody>
          <a:bodyPr>
            <a:normAutofit fontScale="47500" lnSpcReduction="20000"/>
          </a:bodyPr>
          <a:lstStyle/>
          <a:p>
            <a:pPr eaLnBrk="1" hangingPunct="1">
              <a:lnSpc>
                <a:spcPct val="120000"/>
              </a:lnSpc>
              <a:defRPr/>
            </a:pPr>
            <a:r>
              <a:rPr lang="cs-CZ" altLang="cs-CZ" sz="3500" dirty="0"/>
              <a:t>co všechno má být zrušeno: výslovně (upřednostněno - zvýšení právní jistoty)</a:t>
            </a:r>
          </a:p>
          <a:p>
            <a:pPr eaLnBrk="1" hangingPunct="1">
              <a:lnSpc>
                <a:spcPct val="120000"/>
              </a:lnSpc>
              <a:defRPr/>
            </a:pPr>
            <a:r>
              <a:rPr lang="cs-CZ" altLang="cs-CZ" sz="3500" dirty="0"/>
              <a:t>předpisy zrušené předpisem X zrušením X neožívají (působnost ex </a:t>
            </a:r>
            <a:r>
              <a:rPr lang="cs-CZ" altLang="cs-CZ" sz="3500" dirty="0" err="1"/>
              <a:t>nunc</a:t>
            </a:r>
            <a:r>
              <a:rPr lang="cs-CZ" altLang="cs-CZ" sz="3500" dirty="0"/>
              <a:t>)</a:t>
            </a:r>
          </a:p>
          <a:p>
            <a:pPr eaLnBrk="1" hangingPunct="1">
              <a:lnSpc>
                <a:spcPct val="120000"/>
              </a:lnSpc>
              <a:defRPr/>
            </a:pPr>
            <a:r>
              <a:rPr lang="cs-CZ" altLang="cs-CZ" sz="3500" dirty="0"/>
              <a:t>NOZ</a:t>
            </a:r>
          </a:p>
          <a:p>
            <a:pPr marL="0" indent="0" eaLnBrk="1" hangingPunct="1">
              <a:lnSpc>
                <a:spcPct val="120000"/>
              </a:lnSpc>
              <a:buFont typeface="Wingdings" pitchFamily="2" charset="2"/>
              <a:buNone/>
              <a:defRPr/>
            </a:pPr>
            <a:r>
              <a:rPr lang="cs-CZ" altLang="cs-CZ" sz="3500" dirty="0"/>
              <a:t>§ 3080</a:t>
            </a:r>
          </a:p>
          <a:p>
            <a:pPr marL="0" indent="0" eaLnBrk="1" hangingPunct="1">
              <a:lnSpc>
                <a:spcPct val="120000"/>
              </a:lnSpc>
              <a:buFont typeface="Wingdings" pitchFamily="2" charset="2"/>
              <a:buNone/>
              <a:defRPr/>
            </a:pPr>
            <a:r>
              <a:rPr lang="cs-CZ" altLang="cs-CZ" sz="3500" dirty="0"/>
              <a:t>Zrušuje se:</a:t>
            </a:r>
          </a:p>
          <a:p>
            <a:pPr marL="0" indent="0" eaLnBrk="1" hangingPunct="1">
              <a:lnSpc>
                <a:spcPct val="120000"/>
              </a:lnSpc>
              <a:buFont typeface="Wingdings" pitchFamily="2" charset="2"/>
              <a:buNone/>
              <a:defRPr/>
            </a:pPr>
            <a:r>
              <a:rPr lang="cs-CZ" altLang="cs-CZ" sz="3500" dirty="0"/>
              <a:t>1. Zákon č. 40/1964 Sb., občanský zákoník.</a:t>
            </a:r>
          </a:p>
          <a:p>
            <a:pPr marL="0" indent="0" eaLnBrk="1" hangingPunct="1">
              <a:lnSpc>
                <a:spcPct val="120000"/>
              </a:lnSpc>
              <a:buFont typeface="Wingdings" pitchFamily="2" charset="2"/>
              <a:buNone/>
              <a:defRPr/>
            </a:pPr>
            <a:r>
              <a:rPr lang="cs-CZ" altLang="cs-CZ" sz="3500" dirty="0"/>
              <a:t>2. Zákon č. 131/1982 Sb., kterým se mění a doplňuje občanský zákoník a upravují některé další majetkové vztahy.</a:t>
            </a:r>
          </a:p>
          <a:p>
            <a:pPr marL="0" indent="0" eaLnBrk="1" hangingPunct="1">
              <a:lnSpc>
                <a:spcPct val="120000"/>
              </a:lnSpc>
              <a:buFont typeface="Wingdings" pitchFamily="2" charset="2"/>
              <a:buNone/>
              <a:defRPr/>
            </a:pPr>
            <a:r>
              <a:rPr lang="cs-CZ" altLang="cs-CZ" sz="3500" dirty="0"/>
              <a:t>3. Zákon č. 188/1988 Sb., kterým se mění a doplňuje zákoník práce.</a:t>
            </a:r>
          </a:p>
          <a:p>
            <a:pPr marL="0" indent="0" eaLnBrk="1" hangingPunct="1">
              <a:lnSpc>
                <a:spcPct val="120000"/>
              </a:lnSpc>
              <a:buFont typeface="Wingdings" pitchFamily="2" charset="2"/>
              <a:buNone/>
              <a:defRPr/>
            </a:pPr>
            <a:r>
              <a:rPr lang="cs-CZ" altLang="cs-CZ" sz="3500" dirty="0"/>
              <a:t>4. Zákon č. 87/1990 Sb., kterým se mění a doplňuje občanský zákoník.</a:t>
            </a:r>
          </a:p>
          <a:p>
            <a:pPr marL="0" indent="0" eaLnBrk="1" hangingPunct="1">
              <a:lnSpc>
                <a:spcPct val="120000"/>
              </a:lnSpc>
              <a:buFont typeface="Wingdings" pitchFamily="2" charset="2"/>
              <a:buNone/>
              <a:defRPr/>
            </a:pPr>
            <a:r>
              <a:rPr lang="cs-CZ" altLang="cs-CZ" sz="3500" dirty="0"/>
              <a:t>5. § 33 zákona č. 87/1991 Sb., o mimosoudních rehabilitacích.</a:t>
            </a:r>
          </a:p>
          <a:p>
            <a:pPr marL="0" indent="0" eaLnBrk="1" hangingPunct="1">
              <a:lnSpc>
                <a:spcPct val="120000"/>
              </a:lnSpc>
              <a:buFont typeface="Wingdings" pitchFamily="2" charset="2"/>
              <a:buNone/>
              <a:defRPr/>
            </a:pPr>
            <a:r>
              <a:rPr lang="cs-CZ" altLang="cs-CZ" sz="3500" dirty="0"/>
              <a:t>6. Zákon č. 509/1991 Sb., kterým se mění, doplňuje a upravuje občanský zákoník.</a:t>
            </a:r>
          </a:p>
          <a:p>
            <a:pPr marL="0" indent="0" eaLnBrk="1" hangingPunct="1">
              <a:lnSpc>
                <a:spcPct val="120000"/>
              </a:lnSpc>
              <a:buFont typeface="Wingdings" pitchFamily="2" charset="2"/>
              <a:buNone/>
              <a:defRPr/>
            </a:pPr>
            <a:r>
              <a:rPr lang="cs-CZ" altLang="cs-CZ" sz="3500" dirty="0"/>
              <a:t>7. Čl. I a IV zákona č. 264/1992 Sb., kterým se mění a doplňuje občanský zákoník, zrušuje zákon o státním notářství a o řízení před státním notářstvím (notářský řád) a mění a doplňují některé další zákony.</a:t>
            </a:r>
          </a:p>
          <a:p>
            <a:pPr marL="0" indent="0" eaLnBrk="1" hangingPunct="1">
              <a:lnSpc>
                <a:spcPct val="120000"/>
              </a:lnSpc>
              <a:buFont typeface="Wingdings" pitchFamily="2" charset="2"/>
              <a:buNone/>
              <a:defRPr/>
            </a:pPr>
            <a:r>
              <a:rPr lang="cs-CZ" altLang="cs-CZ" sz="3500" dirty="0"/>
              <a:t>….</a:t>
            </a:r>
          </a:p>
          <a:p>
            <a:pPr eaLnBrk="1" hangingPunct="1">
              <a:lnSpc>
                <a:spcPct val="120000"/>
              </a:lnSpc>
              <a:defRPr/>
            </a:pPr>
            <a:r>
              <a:rPr lang="cs-CZ" altLang="cs-CZ" sz="3500" dirty="0"/>
              <a:t>možnost aplikovat i klasická výkladová pravidla (lex </a:t>
            </a:r>
            <a:r>
              <a:rPr lang="cs-CZ" altLang="cs-CZ" sz="3500" dirty="0" err="1"/>
              <a:t>posterior</a:t>
            </a:r>
            <a:r>
              <a:rPr lang="cs-CZ" altLang="cs-CZ" sz="3500" dirty="0"/>
              <a:t>, </a:t>
            </a:r>
            <a:r>
              <a:rPr lang="cs-CZ" altLang="cs-CZ" sz="3500" dirty="0" err="1"/>
              <a:t>specialis</a:t>
            </a:r>
            <a:r>
              <a:rPr lang="cs-CZ" altLang="cs-CZ" sz="3500" dirty="0"/>
              <a:t>, superior)?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9B795495-AD13-4945-7D59-51542A41B48E}"/>
              </a:ext>
            </a:extLst>
          </p:cNvPr>
          <p:cNvSpPr>
            <a:spLocks noGrp="1"/>
          </p:cNvSpPr>
          <p:nvPr>
            <p:ph type="dt" sz="quarter" idx="10"/>
          </p:nvPr>
        </p:nvSpPr>
        <p:spPr/>
        <p:txBody>
          <a:bodyPr/>
          <a:lstStyle/>
          <a:p>
            <a:pPr>
              <a:defRPr/>
            </a:pPr>
            <a:endParaRPr lang="cs-CZ"/>
          </a:p>
          <a:p>
            <a:pPr>
              <a:defRPr/>
            </a:pPr>
            <a:endParaRPr lang="en-US"/>
          </a:p>
        </p:txBody>
      </p:sp>
      <p:sp>
        <p:nvSpPr>
          <p:cNvPr id="8196" name="Rectangle 3">
            <a:extLst>
              <a:ext uri="{FF2B5EF4-FFF2-40B4-BE49-F238E27FC236}">
                <a16:creationId xmlns:a16="http://schemas.microsoft.com/office/drawing/2014/main" id="{A43D11B1-80EE-BD4E-FD59-64AF87DED983}"/>
              </a:ext>
            </a:extLst>
          </p:cNvPr>
          <p:cNvSpPr>
            <a:spLocks noGrp="1" noChangeArrowheads="1"/>
          </p:cNvSpPr>
          <p:nvPr>
            <p:ph type="body" idx="1"/>
          </p:nvPr>
        </p:nvSpPr>
        <p:spPr>
          <a:xfrm>
            <a:off x="1258888" y="1125538"/>
            <a:ext cx="7518400" cy="5876925"/>
          </a:xfrm>
        </p:spPr>
        <p:txBody>
          <a:bodyPr>
            <a:normAutofit fontScale="62500" lnSpcReduction="20000"/>
          </a:bodyPr>
          <a:lstStyle/>
          <a:p>
            <a:pPr eaLnBrk="1" hangingPunct="1">
              <a:lnSpc>
                <a:spcPct val="120000"/>
              </a:lnSpc>
              <a:defRPr/>
            </a:pPr>
            <a:r>
              <a:rPr lang="cs-CZ" altLang="cs-CZ" sz="3500" dirty="0"/>
              <a:t>rozlišení mezi přijetím, platností (vyhlášení) a účinností</a:t>
            </a:r>
          </a:p>
          <a:p>
            <a:pPr eaLnBrk="1" hangingPunct="1">
              <a:lnSpc>
                <a:spcPct val="120000"/>
              </a:lnSpc>
              <a:defRPr/>
            </a:pPr>
            <a:r>
              <a:rPr lang="cs-CZ" altLang="cs-CZ" sz="3500" dirty="0"/>
              <a:t>ustanovení o účinnosti (poslední část předpisu): den, měsíc, rok, kdy předpis nabyde</a:t>
            </a:r>
          </a:p>
          <a:p>
            <a:pPr eaLnBrk="1" hangingPunct="1">
              <a:lnSpc>
                <a:spcPct val="120000"/>
              </a:lnSpc>
              <a:defRPr/>
            </a:pPr>
            <a:r>
              <a:rPr lang="cs-CZ" altLang="cs-CZ" sz="3500" dirty="0" err="1"/>
              <a:t>legisvakance</a:t>
            </a:r>
            <a:r>
              <a:rPr lang="cs-CZ" altLang="cs-CZ" sz="3500" dirty="0"/>
              <a:t>: zpravidla 15 dnů po vyhlášení, výjimečně (obecný zájem) i vyhlášením</a:t>
            </a:r>
          </a:p>
          <a:p>
            <a:pPr lvl="1" eaLnBrk="1" hangingPunct="1">
              <a:lnSpc>
                <a:spcPct val="120000"/>
              </a:lnSpc>
              <a:defRPr/>
            </a:pPr>
            <a:r>
              <a:rPr lang="cs-CZ" altLang="cs-CZ" sz="3100" dirty="0"/>
              <a:t>pevné (pozor na délku legislativního procesu) </a:t>
            </a:r>
            <a:r>
              <a:rPr lang="cs-CZ" altLang="cs-CZ" sz="3100" dirty="0" err="1"/>
              <a:t>vs</a:t>
            </a:r>
            <a:r>
              <a:rPr lang="cs-CZ" altLang="cs-CZ" sz="3100" dirty="0"/>
              <a:t> pohyblivé nabytí účinnosti</a:t>
            </a:r>
          </a:p>
          <a:p>
            <a:pPr eaLnBrk="1" hangingPunct="1">
              <a:lnSpc>
                <a:spcPct val="120000"/>
              </a:lnSpc>
              <a:defRPr/>
            </a:pPr>
            <a:r>
              <a:rPr lang="cs-CZ" altLang="cs-CZ" sz="3500" dirty="0"/>
              <a:t>nabytí účinnosti lze dělit pro různé části předpisu </a:t>
            </a:r>
          </a:p>
          <a:p>
            <a:pPr eaLnBrk="1" hangingPunct="1">
              <a:lnSpc>
                <a:spcPct val="120000"/>
              </a:lnSpc>
              <a:defRPr/>
            </a:pPr>
            <a:r>
              <a:rPr lang="cs-CZ" altLang="cs-CZ" sz="3500" dirty="0"/>
              <a:t>Zákon č. 326/2004 (o rostlinolékařské péči)</a:t>
            </a:r>
          </a:p>
          <a:p>
            <a:pPr marL="0" indent="0" eaLnBrk="1" hangingPunct="1">
              <a:lnSpc>
                <a:spcPct val="120000"/>
              </a:lnSpc>
              <a:buFont typeface="Wingdings" pitchFamily="2" charset="2"/>
              <a:buNone/>
              <a:defRPr/>
            </a:pPr>
            <a:r>
              <a:rPr lang="cs-CZ" altLang="cs-CZ" sz="2900" dirty="0"/>
              <a:t>§ 97</a:t>
            </a:r>
          </a:p>
          <a:p>
            <a:pPr marL="0" indent="0" eaLnBrk="1" hangingPunct="1">
              <a:lnSpc>
                <a:spcPct val="120000"/>
              </a:lnSpc>
              <a:buFont typeface="Wingdings" pitchFamily="2" charset="2"/>
              <a:buNone/>
              <a:defRPr/>
            </a:pPr>
            <a:r>
              <a:rPr lang="cs-CZ" altLang="cs-CZ" sz="2900" dirty="0"/>
              <a:t>Tento zákon nabývá účinnosti dnem jeho vyhlášení, s výjimkou ustanovení § 14 odst. 2, které nabývá účinnosti dnem 1. ledna 2005, a ustanovení § 86, které nabývá účinnosti dnem 1. ledna 2006.</a:t>
            </a:r>
          </a:p>
          <a:p>
            <a:pPr eaLnBrk="1" hangingPunct="1">
              <a:lnSpc>
                <a:spcPct val="120000"/>
              </a:lnSpc>
              <a:defRPr/>
            </a:pPr>
            <a:r>
              <a:rPr lang="cs-CZ" altLang="cs-CZ" dirty="0"/>
              <a:t>NOZ</a:t>
            </a:r>
          </a:p>
          <a:p>
            <a:pPr marL="0" indent="0" eaLnBrk="1" hangingPunct="1">
              <a:lnSpc>
                <a:spcPct val="120000"/>
              </a:lnSpc>
              <a:buFont typeface="Wingdings" pitchFamily="2" charset="2"/>
              <a:buNone/>
              <a:defRPr/>
            </a:pPr>
            <a:r>
              <a:rPr lang="cs-CZ" altLang="cs-CZ" sz="2800" dirty="0"/>
              <a:t>§ 3081</a:t>
            </a:r>
          </a:p>
          <a:p>
            <a:pPr marL="0" indent="0" eaLnBrk="1" hangingPunct="1">
              <a:lnSpc>
                <a:spcPct val="120000"/>
              </a:lnSpc>
              <a:buFont typeface="Wingdings" pitchFamily="2" charset="2"/>
              <a:buNone/>
              <a:defRPr/>
            </a:pPr>
            <a:r>
              <a:rPr lang="cs-CZ" altLang="cs-CZ" sz="2800" dirty="0"/>
              <a:t>Tento zákon nabývá účinnosti dnem 1. ledna 2014.</a:t>
            </a:r>
            <a:endParaRPr lang="cs-CZ" altLang="cs-CZ" sz="2900" dirty="0"/>
          </a:p>
        </p:txBody>
      </p:sp>
      <p:sp>
        <p:nvSpPr>
          <p:cNvPr id="5" name="Rectangle 2">
            <a:extLst>
              <a:ext uri="{FF2B5EF4-FFF2-40B4-BE49-F238E27FC236}">
                <a16:creationId xmlns:a16="http://schemas.microsoft.com/office/drawing/2014/main" id="{BB84F87E-5D51-FBE1-A923-83D1C15C4954}"/>
              </a:ext>
            </a:extLst>
          </p:cNvPr>
          <p:cNvSpPr txBox="1">
            <a:spLocks noChangeArrowheads="1"/>
          </p:cNvSpPr>
          <p:nvPr/>
        </p:nvSpPr>
        <p:spPr bwMode="auto">
          <a:xfrm>
            <a:off x="1303338" y="287338"/>
            <a:ext cx="7993062" cy="830262"/>
          </a:xfrm>
          <a:prstGeom prst="rect">
            <a:avLst/>
          </a:prstGeom>
          <a:noFill/>
          <a:ln>
            <a:noFill/>
          </a:ln>
        </p:spPr>
        <p:txBody>
          <a:bodyPr anchor="ctr">
            <a:norm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cs-CZ" altLang="cs-CZ" sz="2800" kern="0"/>
              <a:t>Nabytí účinnosti (čl. 53 LPV)</a:t>
            </a:r>
            <a:endParaRPr lang="cs-CZ" altLang="cs-CZ" sz="2400" kern="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D908D220-6C93-EB5C-FE0E-18F83D337685}"/>
              </a:ext>
            </a:extLst>
          </p:cNvPr>
          <p:cNvSpPr>
            <a:spLocks noGrp="1"/>
          </p:cNvSpPr>
          <p:nvPr>
            <p:ph type="dt" sz="quarter" idx="10"/>
          </p:nvPr>
        </p:nvSpPr>
        <p:spPr/>
        <p:txBody>
          <a:bodyPr/>
          <a:lstStyle/>
          <a:p>
            <a:pPr>
              <a:defRPr/>
            </a:pPr>
            <a:endParaRPr lang="cs-CZ"/>
          </a:p>
          <a:p>
            <a:pPr>
              <a:defRPr/>
            </a:pPr>
            <a:endParaRPr lang="en-US"/>
          </a:p>
        </p:txBody>
      </p:sp>
      <p:sp>
        <p:nvSpPr>
          <p:cNvPr id="8196" name="Rectangle 3">
            <a:extLst>
              <a:ext uri="{FF2B5EF4-FFF2-40B4-BE49-F238E27FC236}">
                <a16:creationId xmlns:a16="http://schemas.microsoft.com/office/drawing/2014/main" id="{62EB4491-BCB3-9B9F-236B-E762D63723E3}"/>
              </a:ext>
            </a:extLst>
          </p:cNvPr>
          <p:cNvSpPr>
            <a:spLocks noGrp="1" noChangeArrowheads="1"/>
          </p:cNvSpPr>
          <p:nvPr>
            <p:ph type="body" idx="1"/>
          </p:nvPr>
        </p:nvSpPr>
        <p:spPr>
          <a:xfrm>
            <a:off x="1258888" y="1196975"/>
            <a:ext cx="7634287" cy="5876925"/>
          </a:xfrm>
        </p:spPr>
        <p:txBody>
          <a:bodyPr>
            <a:normAutofit fontScale="70000" lnSpcReduction="20000"/>
          </a:bodyPr>
          <a:lstStyle/>
          <a:p>
            <a:pPr eaLnBrk="1" hangingPunct="1">
              <a:lnSpc>
                <a:spcPct val="120000"/>
              </a:lnSpc>
              <a:defRPr/>
            </a:pPr>
            <a:r>
              <a:rPr lang="cs-CZ" altLang="cs-CZ" sz="3500" dirty="0"/>
              <a:t>přípustné pouze přímé novely</a:t>
            </a:r>
          </a:p>
          <a:p>
            <a:pPr eaLnBrk="1" hangingPunct="1">
              <a:lnSpc>
                <a:spcPct val="120000"/>
              </a:lnSpc>
              <a:defRPr/>
            </a:pPr>
            <a:r>
              <a:rPr lang="cs-CZ" altLang="cs-CZ" sz="3500" dirty="0"/>
              <a:t>v zásadě postup lex </a:t>
            </a:r>
            <a:r>
              <a:rPr lang="cs-CZ" altLang="cs-CZ" sz="3500" dirty="0" err="1"/>
              <a:t>posterior</a:t>
            </a:r>
            <a:r>
              <a:rPr lang="cs-CZ" altLang="cs-CZ" sz="3500" dirty="0"/>
              <a:t> (rozšíření nebo zúžení působnosti právní normy jiného, neměněného předpisu)</a:t>
            </a:r>
          </a:p>
          <a:p>
            <a:pPr lvl="1" eaLnBrk="1" hangingPunct="1">
              <a:lnSpc>
                <a:spcPct val="120000"/>
              </a:lnSpc>
              <a:defRPr/>
            </a:pPr>
            <a:r>
              <a:rPr lang="cs-CZ" altLang="cs-CZ" sz="3100" dirty="0"/>
              <a:t>odlišovat od lex </a:t>
            </a:r>
            <a:r>
              <a:rPr lang="cs-CZ" altLang="cs-CZ" sz="3100" dirty="0" err="1"/>
              <a:t>specialis</a:t>
            </a:r>
            <a:r>
              <a:rPr lang="cs-CZ" altLang="cs-CZ" sz="3100" dirty="0"/>
              <a:t>, použití slova „obdobně“</a:t>
            </a:r>
          </a:p>
          <a:p>
            <a:pPr eaLnBrk="1" hangingPunct="1">
              <a:lnSpc>
                <a:spcPct val="120000"/>
              </a:lnSpc>
              <a:defRPr/>
            </a:pPr>
            <a:r>
              <a:rPr lang="cs-CZ" altLang="cs-CZ" sz="3500" dirty="0"/>
              <a:t>Zákon č. 416/2009 Sb. (návrh)</a:t>
            </a:r>
          </a:p>
          <a:p>
            <a:pPr marL="0" indent="0" eaLnBrk="1" hangingPunct="1">
              <a:lnSpc>
                <a:spcPct val="120000"/>
              </a:lnSpc>
              <a:buFont typeface="Wingdings" pitchFamily="2" charset="2"/>
              <a:buNone/>
              <a:defRPr/>
            </a:pPr>
            <a:r>
              <a:rPr lang="cs-CZ" altLang="cs-CZ" sz="2900" dirty="0"/>
              <a:t>§ 2</a:t>
            </a:r>
          </a:p>
          <a:p>
            <a:pPr marL="0" indent="0" eaLnBrk="1" hangingPunct="1">
              <a:lnSpc>
                <a:spcPct val="120000"/>
              </a:lnSpc>
              <a:buFont typeface="Wingdings" pitchFamily="2" charset="2"/>
              <a:buNone/>
              <a:defRPr/>
            </a:pPr>
            <a:r>
              <a:rPr lang="cs-CZ" altLang="cs-CZ" sz="2900" dirty="0"/>
              <a:t>(8) Záměr, k jehož uskutečnění je potřeba povolení nebo souhlas podle zákona o ochraně přírody a krajiny, lze provést i bez tohoto povolení nebo souhlasu, bylo-li u něj provedeno posouzení vlivů na životní prostředí podle zvláštního právního předpisu. Rozhodnutí podle stavebního zákona není podmíněno závazným stanoviskem podle zákona o ochraně přírody a krajiny, bylo-li u záměru, k němuž se rozhodnutí vztahuje, provedeno posouzení vlivů na životní prostředí podle zvláštního právního předpisu.</a:t>
            </a:r>
          </a:p>
        </p:txBody>
      </p:sp>
      <p:sp>
        <p:nvSpPr>
          <p:cNvPr id="7" name="Rectangle 2">
            <a:extLst>
              <a:ext uri="{FF2B5EF4-FFF2-40B4-BE49-F238E27FC236}">
                <a16:creationId xmlns:a16="http://schemas.microsoft.com/office/drawing/2014/main" id="{3A82D61C-919B-259E-9DA1-700C494212CD}"/>
              </a:ext>
            </a:extLst>
          </p:cNvPr>
          <p:cNvSpPr txBox="1">
            <a:spLocks noChangeArrowheads="1"/>
          </p:cNvSpPr>
          <p:nvPr/>
        </p:nvSpPr>
        <p:spPr bwMode="auto">
          <a:xfrm>
            <a:off x="1263650" y="260350"/>
            <a:ext cx="7993063" cy="830263"/>
          </a:xfrm>
          <a:prstGeom prst="rect">
            <a:avLst/>
          </a:prstGeom>
          <a:noFill/>
          <a:ln>
            <a:noFill/>
          </a:ln>
        </p:spPr>
        <p:txBody>
          <a:bodyPr anchor="ctr">
            <a:norm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cs-CZ" altLang="cs-CZ" sz="2800" kern="0"/>
              <a:t>Nepřímé novely</a:t>
            </a:r>
            <a:endParaRPr lang="cs-CZ" altLang="cs-CZ" sz="24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739A2199-1558-B377-A22B-D3846BCA0BB6}"/>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5EBC289E-9225-1681-8BEC-61509F8B5EC1}"/>
              </a:ext>
            </a:extLst>
          </p:cNvPr>
          <p:cNvSpPr>
            <a:spLocks noGrp="1" noChangeArrowheads="1"/>
          </p:cNvSpPr>
          <p:nvPr>
            <p:ph type="title"/>
          </p:nvPr>
        </p:nvSpPr>
        <p:spPr>
          <a:xfrm>
            <a:off x="1173163" y="423863"/>
            <a:ext cx="7502525" cy="450850"/>
          </a:xfrm>
        </p:spPr>
        <p:txBody>
          <a:bodyPr>
            <a:normAutofit fontScale="90000"/>
          </a:bodyPr>
          <a:lstStyle/>
          <a:p>
            <a:pPr eaLnBrk="1" hangingPunct="1">
              <a:defRPr/>
            </a:pPr>
            <a:r>
              <a:rPr lang="cs-CZ" altLang="cs-CZ" sz="3200" dirty="0"/>
              <a:t>Členění právního předpisu (čl. 25-29 LPV)</a:t>
            </a:r>
          </a:p>
        </p:txBody>
      </p:sp>
      <p:sp>
        <p:nvSpPr>
          <p:cNvPr id="8196" name="Rectangle 3">
            <a:extLst>
              <a:ext uri="{FF2B5EF4-FFF2-40B4-BE49-F238E27FC236}">
                <a16:creationId xmlns:a16="http://schemas.microsoft.com/office/drawing/2014/main" id="{948734B2-F956-AE08-311C-D78A2FE2CF71}"/>
              </a:ext>
            </a:extLst>
          </p:cNvPr>
          <p:cNvSpPr>
            <a:spLocks noGrp="1" noChangeArrowheads="1"/>
          </p:cNvSpPr>
          <p:nvPr>
            <p:ph type="body" idx="1"/>
          </p:nvPr>
        </p:nvSpPr>
        <p:spPr>
          <a:xfrm>
            <a:off x="1187450" y="1196975"/>
            <a:ext cx="7488238" cy="4464050"/>
          </a:xfrm>
        </p:spPr>
        <p:txBody>
          <a:bodyPr>
            <a:normAutofit fontScale="85000" lnSpcReduction="20000"/>
          </a:bodyPr>
          <a:lstStyle/>
          <a:p>
            <a:pPr eaLnBrk="1" hangingPunct="1">
              <a:lnSpc>
                <a:spcPct val="120000"/>
              </a:lnSpc>
              <a:defRPr/>
            </a:pPr>
            <a:r>
              <a:rPr lang="cs-CZ" altLang="cs-CZ" sz="2800" dirty="0"/>
              <a:t>rozdílně dle charakteru právního předpisu</a:t>
            </a:r>
          </a:p>
          <a:p>
            <a:pPr lvl="1" eaLnBrk="1" hangingPunct="1">
              <a:lnSpc>
                <a:spcPct val="120000"/>
              </a:lnSpc>
              <a:defRPr/>
            </a:pPr>
            <a:r>
              <a:rPr lang="cs-CZ" altLang="cs-CZ" sz="2400" dirty="0"/>
              <a:t>nový právní předpis</a:t>
            </a:r>
          </a:p>
          <a:p>
            <a:pPr lvl="2" eaLnBrk="1" hangingPunct="1">
              <a:lnSpc>
                <a:spcPct val="120000"/>
              </a:lnSpc>
              <a:defRPr/>
            </a:pPr>
            <a:r>
              <a:rPr lang="cs-CZ" altLang="cs-CZ" sz="2000" dirty="0"/>
              <a:t>ústavní zákon (na články, arabské číslování)</a:t>
            </a:r>
          </a:p>
          <a:p>
            <a:pPr lvl="2" eaLnBrk="1" hangingPunct="1">
              <a:lnSpc>
                <a:spcPct val="120000"/>
              </a:lnSpc>
              <a:defRPr/>
            </a:pPr>
            <a:r>
              <a:rPr lang="cs-CZ" altLang="cs-CZ" sz="2000" dirty="0"/>
              <a:t>standardní zákon (na paragrafy)</a:t>
            </a:r>
          </a:p>
          <a:p>
            <a:pPr lvl="1" eaLnBrk="1" hangingPunct="1">
              <a:lnSpc>
                <a:spcPct val="120000"/>
              </a:lnSpc>
              <a:defRPr/>
            </a:pPr>
            <a:r>
              <a:rPr lang="cs-CZ" altLang="cs-CZ" sz="2400" dirty="0"/>
              <a:t>novela právního předpisu (na články, římské číslování)</a:t>
            </a:r>
          </a:p>
          <a:p>
            <a:pPr lvl="1" eaLnBrk="1" hangingPunct="1">
              <a:lnSpc>
                <a:spcPct val="120000"/>
              </a:lnSpc>
              <a:defRPr/>
            </a:pPr>
            <a:r>
              <a:rPr lang="cs-CZ" altLang="cs-CZ" sz="2400" dirty="0"/>
              <a:t>složení nového předpisu a novely (kombinace obojího)</a:t>
            </a:r>
          </a:p>
          <a:p>
            <a:pPr eaLnBrk="1" hangingPunct="1">
              <a:lnSpc>
                <a:spcPct val="120000"/>
              </a:lnSpc>
              <a:defRPr/>
            </a:pPr>
            <a:r>
              <a:rPr lang="cs-CZ" altLang="cs-CZ" sz="2800" dirty="0"/>
              <a:t>možnosti vnitřního členění</a:t>
            </a:r>
          </a:p>
          <a:p>
            <a:pPr lvl="1">
              <a:defRPr/>
            </a:pPr>
            <a:r>
              <a:rPr lang="cs-CZ" dirty="0"/>
              <a:t>ČÁST PRVNÍ</a:t>
            </a:r>
          </a:p>
          <a:p>
            <a:pPr lvl="1">
              <a:defRPr/>
            </a:pPr>
            <a:r>
              <a:rPr lang="it-IT" dirty="0"/>
              <a:t>Hlava I </a:t>
            </a:r>
            <a:r>
              <a:rPr lang="cs-CZ" dirty="0"/>
              <a:t>	</a:t>
            </a:r>
            <a:endParaRPr lang="it-IT" dirty="0"/>
          </a:p>
          <a:p>
            <a:pPr lvl="1">
              <a:defRPr/>
            </a:pPr>
            <a:r>
              <a:rPr lang="cs-CZ" dirty="0"/>
              <a:t>Díl 1</a:t>
            </a:r>
          </a:p>
          <a:p>
            <a:pPr lvl="1">
              <a:defRPr/>
            </a:pPr>
            <a:r>
              <a:rPr lang="cs-CZ" dirty="0"/>
              <a:t>Oddíl 1 </a:t>
            </a:r>
          </a:p>
          <a:p>
            <a:pPr lvl="1">
              <a:defRPr/>
            </a:pPr>
            <a:r>
              <a:rPr lang="cs-CZ" dirty="0"/>
              <a:t>Pododdíl 1</a:t>
            </a:r>
          </a:p>
          <a:p>
            <a:pPr lvl="1" eaLnBrk="1" hangingPunct="1">
              <a:lnSpc>
                <a:spcPct val="120000"/>
              </a:lnSpc>
              <a:defRPr/>
            </a:pPr>
            <a:endParaRPr lang="cs-CZ" altLang="cs-CZ"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058D25D1-2AFE-B520-7E05-3833A0AA6F41}"/>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C06087EC-AEEE-1432-6CDE-75BA10C2F6E9}"/>
              </a:ext>
            </a:extLst>
          </p:cNvPr>
          <p:cNvSpPr>
            <a:spLocks noGrp="1" noChangeArrowheads="1"/>
          </p:cNvSpPr>
          <p:nvPr>
            <p:ph type="title"/>
          </p:nvPr>
        </p:nvSpPr>
        <p:spPr>
          <a:xfrm>
            <a:off x="1173163" y="423863"/>
            <a:ext cx="7502525" cy="450850"/>
          </a:xfrm>
        </p:spPr>
        <p:txBody>
          <a:bodyPr>
            <a:normAutofit fontScale="90000"/>
          </a:bodyPr>
          <a:lstStyle/>
          <a:p>
            <a:pPr eaLnBrk="1" hangingPunct="1">
              <a:defRPr/>
            </a:pPr>
            <a:r>
              <a:rPr lang="cs-CZ" altLang="cs-CZ" sz="3200" dirty="0"/>
              <a:t>Členění právního předpisu (čl. 25-29 LPV)</a:t>
            </a:r>
          </a:p>
        </p:txBody>
      </p:sp>
      <p:pic>
        <p:nvPicPr>
          <p:cNvPr id="20483" name="Obrázek 1">
            <a:extLst>
              <a:ext uri="{FF2B5EF4-FFF2-40B4-BE49-F238E27FC236}">
                <a16:creationId xmlns:a16="http://schemas.microsoft.com/office/drawing/2014/main" id="{99DDCB63-8431-C28E-14FA-F6F7377F7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14" t="26199" r="27162" b="6606"/>
          <a:stretch>
            <a:fillRect/>
          </a:stretch>
        </p:blipFill>
        <p:spPr bwMode="auto">
          <a:xfrm>
            <a:off x="1117600" y="981075"/>
            <a:ext cx="7367588"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6E87868F-0D49-08CA-7446-F83A45703232}"/>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EC7B823C-5D9C-023E-DF76-C5CE8B3001C5}"/>
              </a:ext>
            </a:extLst>
          </p:cNvPr>
          <p:cNvSpPr>
            <a:spLocks noGrp="1" noChangeArrowheads="1"/>
          </p:cNvSpPr>
          <p:nvPr>
            <p:ph type="title"/>
          </p:nvPr>
        </p:nvSpPr>
        <p:spPr>
          <a:xfrm>
            <a:off x="1173163" y="423863"/>
            <a:ext cx="7502525" cy="450850"/>
          </a:xfrm>
        </p:spPr>
        <p:txBody>
          <a:bodyPr>
            <a:normAutofit fontScale="90000"/>
          </a:bodyPr>
          <a:lstStyle/>
          <a:p>
            <a:pPr eaLnBrk="1" hangingPunct="1">
              <a:defRPr/>
            </a:pPr>
            <a:r>
              <a:rPr lang="cs-CZ" altLang="cs-CZ" sz="3200" dirty="0"/>
              <a:t>Členění právního předpisu (čl. 25-29 LPV)</a:t>
            </a:r>
          </a:p>
        </p:txBody>
      </p:sp>
      <p:sp>
        <p:nvSpPr>
          <p:cNvPr id="8196" name="Rectangle 3">
            <a:extLst>
              <a:ext uri="{FF2B5EF4-FFF2-40B4-BE49-F238E27FC236}">
                <a16:creationId xmlns:a16="http://schemas.microsoft.com/office/drawing/2014/main" id="{B6C2DE4C-F3E7-0CA5-3F95-CA676EC4936A}"/>
              </a:ext>
            </a:extLst>
          </p:cNvPr>
          <p:cNvSpPr>
            <a:spLocks noGrp="1" noChangeArrowheads="1"/>
          </p:cNvSpPr>
          <p:nvPr>
            <p:ph type="body" idx="1"/>
          </p:nvPr>
        </p:nvSpPr>
        <p:spPr>
          <a:xfrm>
            <a:off x="1187450" y="1196975"/>
            <a:ext cx="7488238" cy="4464050"/>
          </a:xfrm>
        </p:spPr>
        <p:txBody>
          <a:bodyPr>
            <a:normAutofit lnSpcReduction="10000"/>
          </a:bodyPr>
          <a:lstStyle/>
          <a:p>
            <a:pPr eaLnBrk="1" hangingPunct="1">
              <a:lnSpc>
                <a:spcPct val="120000"/>
              </a:lnSpc>
              <a:defRPr/>
            </a:pPr>
            <a:r>
              <a:rPr lang="cs-CZ" altLang="cs-CZ" sz="2800" dirty="0"/>
              <a:t>členění jednotlivého ustanovení</a:t>
            </a:r>
          </a:p>
          <a:p>
            <a:pPr lvl="1" eaLnBrk="1" hangingPunct="1">
              <a:lnSpc>
                <a:spcPct val="120000"/>
              </a:lnSpc>
              <a:defRPr/>
            </a:pPr>
            <a:r>
              <a:rPr lang="cs-CZ" altLang="cs-CZ" sz="2400" dirty="0"/>
              <a:t>paragraf - (§), článek - (Čl.)</a:t>
            </a:r>
          </a:p>
          <a:p>
            <a:pPr lvl="2" eaLnBrk="1" hangingPunct="1">
              <a:lnSpc>
                <a:spcPct val="120000"/>
              </a:lnSpc>
              <a:defRPr/>
            </a:pPr>
            <a:r>
              <a:rPr lang="cs-CZ" altLang="cs-CZ" sz="2000" dirty="0"/>
              <a:t>vkládané paragrafy s připojenými písmeny</a:t>
            </a:r>
          </a:p>
          <a:p>
            <a:pPr lvl="2" eaLnBrk="1" hangingPunct="1">
              <a:lnSpc>
                <a:spcPct val="120000"/>
              </a:lnSpc>
              <a:defRPr/>
            </a:pPr>
            <a:r>
              <a:rPr lang="cs-CZ" altLang="cs-CZ" sz="2000" dirty="0"/>
              <a:t>pouze ustanovení týkající se téže věci</a:t>
            </a:r>
          </a:p>
          <a:p>
            <a:pPr lvl="1" eaLnBrk="1" hangingPunct="1">
              <a:lnSpc>
                <a:spcPct val="120000"/>
              </a:lnSpc>
              <a:defRPr/>
            </a:pPr>
            <a:r>
              <a:rPr lang="cs-CZ" altLang="cs-CZ" sz="2400" dirty="0"/>
              <a:t>odstavec -  (1)</a:t>
            </a:r>
          </a:p>
          <a:p>
            <a:pPr lvl="1" eaLnBrk="1" hangingPunct="1">
              <a:lnSpc>
                <a:spcPct val="120000"/>
              </a:lnSpc>
              <a:defRPr/>
            </a:pPr>
            <a:r>
              <a:rPr lang="cs-CZ" altLang="cs-CZ" sz="2400" dirty="0"/>
              <a:t>pododstavec - a)</a:t>
            </a:r>
          </a:p>
          <a:p>
            <a:pPr lvl="2" eaLnBrk="1" hangingPunct="1">
              <a:lnSpc>
                <a:spcPct val="120000"/>
              </a:lnSpc>
              <a:defRPr/>
            </a:pPr>
            <a:r>
              <a:rPr lang="cs-CZ" altLang="cs-CZ" sz="2000" dirty="0"/>
              <a:t>po vyčerpání abecedy nový odstavec</a:t>
            </a:r>
          </a:p>
          <a:p>
            <a:pPr lvl="1" eaLnBrk="1" hangingPunct="1">
              <a:lnSpc>
                <a:spcPct val="120000"/>
              </a:lnSpc>
              <a:defRPr/>
            </a:pPr>
            <a:r>
              <a:rPr lang="cs-CZ" altLang="cs-CZ" sz="2400" dirty="0"/>
              <a:t>bod - 1.</a:t>
            </a:r>
          </a:p>
          <a:p>
            <a:pPr lvl="2" eaLnBrk="1" hangingPunct="1">
              <a:lnSpc>
                <a:spcPct val="120000"/>
              </a:lnSpc>
              <a:defRPr/>
            </a:pPr>
            <a:r>
              <a:rPr lang="cs-CZ" altLang="cs-CZ" sz="2000" dirty="0"/>
              <a:t>pododstavce a body se oddělují čárkou či středníkem, poté malé písmeno</a:t>
            </a:r>
          </a:p>
          <a:p>
            <a:pPr eaLnBrk="1" hangingPunct="1">
              <a:lnSpc>
                <a:spcPct val="120000"/>
              </a:lnSpc>
              <a:defRPr/>
            </a:pPr>
            <a:endParaRPr lang="cs-CZ" altLang="cs-CZ" sz="2800" dirty="0"/>
          </a:p>
          <a:p>
            <a:pPr lvl="1" eaLnBrk="1" hangingPunct="1">
              <a:lnSpc>
                <a:spcPct val="120000"/>
              </a:lnSpc>
              <a:defRPr/>
            </a:pPr>
            <a:endParaRPr lang="cs-CZ" altLang="cs-CZ"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65A620C-4299-D6A4-FEEC-6E2799E978CE}"/>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1DBAFB9B-40B4-8FB9-F2C7-538C6BED06AC}"/>
              </a:ext>
            </a:extLst>
          </p:cNvPr>
          <p:cNvSpPr>
            <a:spLocks noGrp="1" noChangeArrowheads="1"/>
          </p:cNvSpPr>
          <p:nvPr>
            <p:ph type="title"/>
          </p:nvPr>
        </p:nvSpPr>
        <p:spPr>
          <a:xfrm>
            <a:off x="395288" y="214313"/>
            <a:ext cx="7502525" cy="450850"/>
          </a:xfrm>
        </p:spPr>
        <p:txBody>
          <a:bodyPr>
            <a:normAutofit fontScale="90000"/>
          </a:bodyPr>
          <a:lstStyle/>
          <a:p>
            <a:pPr eaLnBrk="1" hangingPunct="1">
              <a:defRPr/>
            </a:pPr>
            <a:r>
              <a:rPr lang="cs-CZ" altLang="cs-CZ" sz="3200" dirty="0"/>
              <a:t>Členění právního předpisu (čl. 25-29 LPV)</a:t>
            </a:r>
          </a:p>
        </p:txBody>
      </p:sp>
      <p:sp>
        <p:nvSpPr>
          <p:cNvPr id="22531" name="Zástupný symbol pro obsah 4">
            <a:extLst>
              <a:ext uri="{FF2B5EF4-FFF2-40B4-BE49-F238E27FC236}">
                <a16:creationId xmlns:a16="http://schemas.microsoft.com/office/drawing/2014/main" id="{C5010BA7-1985-F5E4-83FE-5CD9668A2F19}"/>
              </a:ext>
            </a:extLst>
          </p:cNvPr>
          <p:cNvSpPr>
            <a:spLocks noGrp="1" noChangeArrowheads="1"/>
          </p:cNvSpPr>
          <p:nvPr>
            <p:ph idx="1"/>
          </p:nvPr>
        </p:nvSpPr>
        <p:spPr/>
        <p:txBody>
          <a:bodyPr/>
          <a:lstStyle/>
          <a:p>
            <a:endParaRPr lang="cs-CZ" altLang="cs-CZ"/>
          </a:p>
        </p:txBody>
      </p:sp>
      <p:pic>
        <p:nvPicPr>
          <p:cNvPr id="22532" name="Obrázek 1">
            <a:extLst>
              <a:ext uri="{FF2B5EF4-FFF2-40B4-BE49-F238E27FC236}">
                <a16:creationId xmlns:a16="http://schemas.microsoft.com/office/drawing/2014/main" id="{6626E8F8-AD69-BE01-66CD-D221CEC1D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26199" r="12830" b="6601"/>
          <a:stretch>
            <a:fillRect/>
          </a:stretch>
        </p:blipFill>
        <p:spPr bwMode="auto">
          <a:xfrm>
            <a:off x="217488" y="1268413"/>
            <a:ext cx="8799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C5A2F1D3-88A3-4AF0-3727-EC5EFBFA28DA}"/>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EA25B9A8-ACC2-614B-B94C-2B2DCFBF1C24}"/>
              </a:ext>
            </a:extLst>
          </p:cNvPr>
          <p:cNvSpPr>
            <a:spLocks noGrp="1" noChangeArrowheads="1"/>
          </p:cNvSpPr>
          <p:nvPr>
            <p:ph type="title"/>
          </p:nvPr>
        </p:nvSpPr>
        <p:spPr>
          <a:xfrm>
            <a:off x="1173163" y="423863"/>
            <a:ext cx="7502525" cy="450850"/>
          </a:xfrm>
        </p:spPr>
        <p:txBody>
          <a:bodyPr>
            <a:normAutofit fontScale="90000"/>
          </a:bodyPr>
          <a:lstStyle/>
          <a:p>
            <a:pPr eaLnBrk="1" hangingPunct="1">
              <a:defRPr/>
            </a:pPr>
            <a:r>
              <a:rPr lang="cs-CZ" altLang="cs-CZ" sz="3200" dirty="0"/>
              <a:t>Členění právního předpisu (čl. 25-29 LPV)</a:t>
            </a:r>
          </a:p>
        </p:txBody>
      </p:sp>
      <p:sp>
        <p:nvSpPr>
          <p:cNvPr id="23555" name="Zástupný symbol pro obsah 4">
            <a:extLst>
              <a:ext uri="{FF2B5EF4-FFF2-40B4-BE49-F238E27FC236}">
                <a16:creationId xmlns:a16="http://schemas.microsoft.com/office/drawing/2014/main" id="{89B01C14-DBA2-9D75-9D9E-445E445FC7F8}"/>
              </a:ext>
            </a:extLst>
          </p:cNvPr>
          <p:cNvSpPr>
            <a:spLocks noGrp="1" noChangeArrowheads="1"/>
          </p:cNvSpPr>
          <p:nvPr>
            <p:ph idx="1"/>
          </p:nvPr>
        </p:nvSpPr>
        <p:spPr/>
        <p:txBody>
          <a:bodyPr/>
          <a:lstStyle/>
          <a:p>
            <a:endParaRPr lang="cs-CZ" altLang="cs-CZ"/>
          </a:p>
        </p:txBody>
      </p:sp>
      <p:pic>
        <p:nvPicPr>
          <p:cNvPr id="23556" name="Obrázek 5">
            <a:extLst>
              <a:ext uri="{FF2B5EF4-FFF2-40B4-BE49-F238E27FC236}">
                <a16:creationId xmlns:a16="http://schemas.microsoft.com/office/drawing/2014/main" id="{543A6796-69E5-3D53-AE7B-0B7083312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790" r="21881" b="5612"/>
          <a:stretch>
            <a:fillRect/>
          </a:stretch>
        </p:blipFill>
        <p:spPr bwMode="auto">
          <a:xfrm>
            <a:off x="-1116013" y="1473200"/>
            <a:ext cx="10164763"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02F674DE-D426-972B-7C7D-F45228B502D4}"/>
              </a:ext>
            </a:extLst>
          </p:cNvPr>
          <p:cNvSpPr>
            <a:spLocks noGrp="1"/>
          </p:cNvSpPr>
          <p:nvPr>
            <p:ph type="dt" sz="quarter" idx="10"/>
          </p:nvPr>
        </p:nvSpPr>
        <p:spPr/>
        <p:txBody>
          <a:bodyPr/>
          <a:lstStyle/>
          <a:p>
            <a:pPr>
              <a:defRPr/>
            </a:pPr>
            <a:endParaRPr lang="cs-CZ"/>
          </a:p>
          <a:p>
            <a:pPr>
              <a:defRPr/>
            </a:pPr>
            <a:endParaRPr lang="en-US"/>
          </a:p>
        </p:txBody>
      </p:sp>
      <p:sp>
        <p:nvSpPr>
          <p:cNvPr id="5123" name="Rectangle 2">
            <a:extLst>
              <a:ext uri="{FF2B5EF4-FFF2-40B4-BE49-F238E27FC236}">
                <a16:creationId xmlns:a16="http://schemas.microsoft.com/office/drawing/2014/main" id="{7160DC25-F719-4195-B2D7-A757A97E1FAA}"/>
              </a:ext>
            </a:extLst>
          </p:cNvPr>
          <p:cNvSpPr>
            <a:spLocks noGrp="1" noChangeArrowheads="1"/>
          </p:cNvSpPr>
          <p:nvPr>
            <p:ph type="title"/>
          </p:nvPr>
        </p:nvSpPr>
        <p:spPr>
          <a:xfrm>
            <a:off x="1173163" y="423863"/>
            <a:ext cx="7502525" cy="450850"/>
          </a:xfrm>
        </p:spPr>
        <p:txBody>
          <a:bodyPr>
            <a:normAutofit fontScale="90000"/>
          </a:bodyPr>
          <a:lstStyle/>
          <a:p>
            <a:pPr eaLnBrk="1" hangingPunct="1">
              <a:defRPr/>
            </a:pPr>
            <a:r>
              <a:rPr lang="cs-CZ" altLang="cs-CZ" sz="3200" dirty="0"/>
              <a:t>Členění právního předpisu (čl. 25-29 LPV)</a:t>
            </a:r>
          </a:p>
        </p:txBody>
      </p:sp>
      <p:sp>
        <p:nvSpPr>
          <p:cNvPr id="8196" name="Rectangle 3">
            <a:extLst>
              <a:ext uri="{FF2B5EF4-FFF2-40B4-BE49-F238E27FC236}">
                <a16:creationId xmlns:a16="http://schemas.microsoft.com/office/drawing/2014/main" id="{CA934849-D7A0-74B7-AE9D-B506A8A41FAF}"/>
              </a:ext>
            </a:extLst>
          </p:cNvPr>
          <p:cNvSpPr>
            <a:spLocks noGrp="1" noChangeArrowheads="1"/>
          </p:cNvSpPr>
          <p:nvPr>
            <p:ph type="body" idx="1"/>
          </p:nvPr>
        </p:nvSpPr>
        <p:spPr>
          <a:xfrm>
            <a:off x="1187450" y="1196975"/>
            <a:ext cx="7345363" cy="4679950"/>
          </a:xfrm>
        </p:spPr>
        <p:txBody>
          <a:bodyPr>
            <a:normAutofit fontScale="92500" lnSpcReduction="10000"/>
          </a:bodyPr>
          <a:lstStyle/>
          <a:p>
            <a:pPr eaLnBrk="1" hangingPunct="1">
              <a:lnSpc>
                <a:spcPct val="120000"/>
              </a:lnSpc>
              <a:defRPr/>
            </a:pPr>
            <a:r>
              <a:rPr lang="cs-CZ" altLang="cs-CZ" sz="2800" dirty="0"/>
              <a:t>novela</a:t>
            </a:r>
          </a:p>
          <a:p>
            <a:pPr lvl="1" eaLnBrk="1" hangingPunct="1">
              <a:lnSpc>
                <a:spcPct val="120000"/>
              </a:lnSpc>
              <a:defRPr/>
            </a:pPr>
            <a:r>
              <a:rPr lang="cs-CZ" altLang="cs-CZ" sz="2400" dirty="0"/>
              <a:t>články – obyčejně vždy vše k jednomu zákonu + přechodná ustanovení</a:t>
            </a:r>
          </a:p>
          <a:p>
            <a:pPr lvl="1" eaLnBrk="1" hangingPunct="1">
              <a:lnSpc>
                <a:spcPct val="120000"/>
              </a:lnSpc>
              <a:defRPr/>
            </a:pPr>
            <a:r>
              <a:rPr lang="cs-CZ" altLang="cs-CZ" sz="2400" dirty="0"/>
              <a:t>poté body</a:t>
            </a:r>
          </a:p>
          <a:p>
            <a:pPr lvl="1" eaLnBrk="1" hangingPunct="1">
              <a:lnSpc>
                <a:spcPct val="120000"/>
              </a:lnSpc>
              <a:defRPr/>
            </a:pPr>
            <a:r>
              <a:rPr lang="cs-CZ" altLang="cs-CZ" sz="2400" dirty="0"/>
              <a:t>např. </a:t>
            </a:r>
            <a:r>
              <a:rPr lang="cs-CZ" altLang="cs-CZ" sz="2400" dirty="0">
                <a:hlinkClick r:id="rId2"/>
              </a:rPr>
              <a:t>https://www.zakonyprolidi.cz/cs/2018-111</a:t>
            </a:r>
            <a:r>
              <a:rPr lang="cs-CZ" altLang="cs-CZ" sz="2400" dirty="0"/>
              <a:t> </a:t>
            </a:r>
            <a:endParaRPr lang="cs-CZ" altLang="cs-CZ" sz="2000" dirty="0"/>
          </a:p>
          <a:p>
            <a:pPr eaLnBrk="1" hangingPunct="1">
              <a:lnSpc>
                <a:spcPct val="120000"/>
              </a:lnSpc>
              <a:defRPr/>
            </a:pPr>
            <a:r>
              <a:rPr lang="cs-CZ" altLang="cs-CZ" sz="2800" dirty="0"/>
              <a:t>přílohy </a:t>
            </a:r>
          </a:p>
          <a:p>
            <a:pPr lvl="1" eaLnBrk="1" hangingPunct="1">
              <a:lnSpc>
                <a:spcPct val="120000"/>
              </a:lnSpc>
              <a:defRPr/>
            </a:pPr>
            <a:r>
              <a:rPr lang="cs-CZ" altLang="cs-CZ" sz="2400" dirty="0"/>
              <a:t>je součástí předpisu</a:t>
            </a:r>
          </a:p>
          <a:p>
            <a:pPr lvl="1" eaLnBrk="1" hangingPunct="1">
              <a:lnSpc>
                <a:spcPct val="120000"/>
              </a:lnSpc>
              <a:defRPr/>
            </a:pPr>
            <a:r>
              <a:rPr lang="cs-CZ" altLang="cs-CZ" sz="2400" dirty="0"/>
              <a:t>grafika, kresby a mapy</a:t>
            </a:r>
          </a:p>
          <a:p>
            <a:pPr lvl="2" eaLnBrk="1" hangingPunct="1">
              <a:lnSpc>
                <a:spcPct val="120000"/>
              </a:lnSpc>
              <a:defRPr/>
            </a:pPr>
            <a:r>
              <a:rPr lang="cs-CZ" altLang="cs-CZ" sz="2000" dirty="0">
                <a:hlinkClick r:id="rId3"/>
              </a:rPr>
              <a:t>https://www.zakonyprolidi.cz/cs/1993-3</a:t>
            </a:r>
            <a:r>
              <a:rPr lang="cs-CZ" altLang="cs-CZ" sz="2000" dirty="0"/>
              <a:t> </a:t>
            </a:r>
          </a:p>
          <a:p>
            <a:pPr lvl="1" eaLnBrk="1" hangingPunct="1">
              <a:lnSpc>
                <a:spcPct val="120000"/>
              </a:lnSpc>
              <a:defRPr/>
            </a:pPr>
            <a:r>
              <a:rPr lang="cs-CZ" altLang="cs-CZ" sz="2400" dirty="0"/>
              <a:t>vzorce a tabulky i uvnitř</a:t>
            </a:r>
          </a:p>
          <a:p>
            <a:pPr lvl="1" eaLnBrk="1" hangingPunct="1">
              <a:lnSpc>
                <a:spcPct val="120000"/>
              </a:lnSpc>
              <a:defRPr/>
            </a:pPr>
            <a:endParaRPr lang="cs-CZ" altLang="cs-CZ" sz="2400" dirty="0"/>
          </a:p>
        </p:txBody>
      </p:sp>
    </p:spTree>
  </p:cSld>
  <p:clrMapOvr>
    <a:masterClrMapping/>
  </p:clrMapOvr>
</p:sld>
</file>

<file path=ppt/theme/theme1.xml><?xml version="1.0" encoding="utf-8"?>
<a:theme xmlns:a="http://schemas.openxmlformats.org/drawingml/2006/main" name="Kravata">
  <a:themeElements>
    <a:clrScheme name="Krav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Kravat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ravata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Krav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Kravat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avata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Kravata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Kravata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Designs\Kravata.pot</Template>
  <TotalTime>64976</TotalTime>
  <Words>3952</Words>
  <Application>Microsoft Macintosh PowerPoint</Application>
  <PresentationFormat>Předvádění na obrazovce (4:3)</PresentationFormat>
  <Paragraphs>283</Paragraphs>
  <Slides>33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33</vt:i4>
      </vt:variant>
    </vt:vector>
  </HeadingPairs>
  <TitlesOfParts>
    <vt:vector size="38" baseType="lpstr">
      <vt:lpstr>Times New Roman</vt:lpstr>
      <vt:lpstr>Arial</vt:lpstr>
      <vt:lpstr>Wingdings</vt:lpstr>
      <vt:lpstr>Calibri</vt:lpstr>
      <vt:lpstr>Kravata</vt:lpstr>
      <vt:lpstr>Legislativně technické požadavky na zákony</vt:lpstr>
      <vt:lpstr>Srovnání právotvorby včera a dnes</vt:lpstr>
      <vt:lpstr>Legislativní pravidla vlády</vt:lpstr>
      <vt:lpstr>Členění právního předpisu (čl. 25-29 LPV)</vt:lpstr>
      <vt:lpstr>Členění právního předpisu (čl. 25-29 LPV)</vt:lpstr>
      <vt:lpstr>Členění právního předpisu (čl. 25-29 LPV)</vt:lpstr>
      <vt:lpstr>Členění právního předpisu (čl. 25-29 LPV)</vt:lpstr>
      <vt:lpstr>Členění právního předpisu (čl. 25-29 LPV)</vt:lpstr>
      <vt:lpstr>Členění právního předpisu (čl. 25-29 LPV)</vt:lpstr>
      <vt:lpstr>Nadpisy v právních předpisech (čl. 30-35 LPV)</vt:lpstr>
      <vt:lpstr>Nadpisy v právních předpisech (čl. 30-35 LPV)</vt:lpstr>
      <vt:lpstr>Úvodní věty (čl. 36-38 LPV)</vt:lpstr>
      <vt:lpstr>Normativnost ustanovení (čl. 39 LPV)</vt:lpstr>
      <vt:lpstr>Normativnost ustanovení (čl. 39 LPV)</vt:lpstr>
      <vt:lpstr>Normativnost ustanovení (čl. 39 LPV)</vt:lpstr>
      <vt:lpstr>Terminologie v právních předpisech (čl. 40 LPV)</vt:lpstr>
      <vt:lpstr>Terminologie v právních předpisech (čl. 40 LPV)</vt:lpstr>
      <vt:lpstr>Terminologie v právních předpisech (čl. 40 LPV)</vt:lpstr>
      <vt:lpstr>Legislativní zkratky (čl. 44 LPV)</vt:lpstr>
      <vt:lpstr>Legislativní zkratky (čl. 44 LPV)</vt:lpstr>
      <vt:lpstr>Legislativní zkratky (čl. 44 LPV)</vt:lpstr>
      <vt:lpstr>Slova „obdobně“ a „přiměřeně“ (čl. 41 LPV)</vt:lpstr>
      <vt:lpstr>Vyjádření variant (čl. 42 LPV)</vt:lpstr>
      <vt:lpstr>Poznámky pod čarou (čl. 47 LPV)</vt:lpstr>
      <vt:lpstr>Odkazy v předpisech (čl. 45 LPV)</vt:lpstr>
      <vt:lpstr>Odkazy v předpisech (čl. 45 LPV)</vt:lpstr>
      <vt:lpstr>Úvodní ustanovení právního předpisu (čl. 48 LPV)</vt:lpstr>
      <vt:lpstr>Úvodní ustanovení právního předpisu (čl. 48 LPV)</vt:lpstr>
      <vt:lpstr>Zmocnění k udělování výjimek (čl. 50 LPV)</vt:lpstr>
      <vt:lpstr>Přechodná ustanovení (čl. 51 LPV)</vt:lpstr>
      <vt:lpstr>Zrušovací ustanovení (čl. 52 LPV)</vt:lpstr>
      <vt:lpstr>Prezentace aplikace PowerPoint</vt:lpstr>
      <vt:lpstr>Prezentace aplikace PowerPoint</vt:lpstr>
    </vt:vector>
  </TitlesOfParts>
  <Company>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evropského práva I.</dc:title>
  <dc:creator>PF</dc:creator>
  <cp:lastModifiedBy>Zbiral Robert</cp:lastModifiedBy>
  <cp:revision>124</cp:revision>
  <cp:lastPrinted>1601-01-01T00:00:00Z</cp:lastPrinted>
  <dcterms:created xsi:type="dcterms:W3CDTF">2005-09-21T07:57:42Z</dcterms:created>
  <dcterms:modified xsi:type="dcterms:W3CDTF">2024-04-29T15:08:50Z</dcterms:modified>
</cp:coreProperties>
</file>