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5"/>
  </p:notesMasterIdLst>
  <p:handoutMasterIdLst>
    <p:handoutMasterId r:id="rId66"/>
  </p:handoutMasterIdLst>
  <p:sldIdLst>
    <p:sldId id="257" r:id="rId2"/>
    <p:sldId id="305" r:id="rId3"/>
    <p:sldId id="306" r:id="rId4"/>
    <p:sldId id="277" r:id="rId5"/>
    <p:sldId id="278" r:id="rId6"/>
    <p:sldId id="307" r:id="rId7"/>
    <p:sldId id="323" r:id="rId8"/>
    <p:sldId id="326" r:id="rId9"/>
    <p:sldId id="325" r:id="rId10"/>
    <p:sldId id="327" r:id="rId11"/>
    <p:sldId id="359" r:id="rId12"/>
    <p:sldId id="358" r:id="rId13"/>
    <p:sldId id="328" r:id="rId14"/>
    <p:sldId id="329" r:id="rId15"/>
    <p:sldId id="332" r:id="rId16"/>
    <p:sldId id="330" r:id="rId17"/>
    <p:sldId id="331" r:id="rId18"/>
    <p:sldId id="333" r:id="rId19"/>
    <p:sldId id="335" r:id="rId20"/>
    <p:sldId id="336" r:id="rId21"/>
    <p:sldId id="337" r:id="rId22"/>
    <p:sldId id="360" r:id="rId23"/>
    <p:sldId id="361" r:id="rId24"/>
    <p:sldId id="363" r:id="rId25"/>
    <p:sldId id="362" r:id="rId26"/>
    <p:sldId id="364" r:id="rId27"/>
    <p:sldId id="365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4" r:id="rId43"/>
    <p:sldId id="352" r:id="rId44"/>
    <p:sldId id="353" r:id="rId45"/>
    <p:sldId id="355" r:id="rId46"/>
    <p:sldId id="356" r:id="rId47"/>
    <p:sldId id="357" r:id="rId48"/>
    <p:sldId id="366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>
        <p:scale>
          <a:sx n="132" d="100"/>
          <a:sy n="132" d="100"/>
        </p:scale>
        <p:origin x="101" y="-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3DC80F-569E-449E-ABEE-91DDA742BAE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5707E0-17A4-499A-AD98-A9DF648AE3EE}">
      <dgm:prSet phldrT="[Text]"/>
      <dgm:spPr/>
      <dgm:t>
        <a:bodyPr/>
        <a:lstStyle/>
        <a:p>
          <a:r>
            <a:rPr lang="cs-CZ" dirty="0"/>
            <a:t>Pojišťovna</a:t>
          </a:r>
        </a:p>
      </dgm:t>
    </dgm:pt>
    <dgm:pt modelId="{86552D59-95F6-4011-8721-B1AC52787DFF}" type="parTrans" cxnId="{AB6D8DD8-90BA-4372-90AC-A42E0E61E8A2}">
      <dgm:prSet/>
      <dgm:spPr/>
      <dgm:t>
        <a:bodyPr/>
        <a:lstStyle/>
        <a:p>
          <a:endParaRPr lang="cs-CZ"/>
        </a:p>
      </dgm:t>
    </dgm:pt>
    <dgm:pt modelId="{CE0A666C-EF9A-498E-8989-116EDA59CA5F}" type="sibTrans" cxnId="{AB6D8DD8-90BA-4372-90AC-A42E0E61E8A2}">
      <dgm:prSet/>
      <dgm:spPr/>
      <dgm:t>
        <a:bodyPr/>
        <a:lstStyle/>
        <a:p>
          <a:endParaRPr lang="cs-CZ"/>
        </a:p>
      </dgm:t>
    </dgm:pt>
    <dgm:pt modelId="{02037FDD-94B7-4DAB-8F27-FB5D5BB16901}">
      <dgm:prSet phldrT="[Text]"/>
      <dgm:spPr/>
      <dgm:t>
        <a:bodyPr/>
        <a:lstStyle/>
        <a:p>
          <a:r>
            <a:rPr lang="cs-CZ" dirty="0"/>
            <a:t>Poskytovatel ZS</a:t>
          </a:r>
        </a:p>
      </dgm:t>
    </dgm:pt>
    <dgm:pt modelId="{B382ED0A-3E04-442D-8CAE-8ADABC6EE286}" type="parTrans" cxnId="{D09B81C2-8620-4C91-8F4A-595B7250C0AC}">
      <dgm:prSet/>
      <dgm:spPr/>
      <dgm:t>
        <a:bodyPr/>
        <a:lstStyle/>
        <a:p>
          <a:endParaRPr lang="cs-CZ"/>
        </a:p>
      </dgm:t>
    </dgm:pt>
    <dgm:pt modelId="{1EEA61CA-5715-4CB1-9B3A-A105A6C627F5}" type="sibTrans" cxnId="{D09B81C2-8620-4C91-8F4A-595B7250C0AC}">
      <dgm:prSet/>
      <dgm:spPr/>
      <dgm:t>
        <a:bodyPr/>
        <a:lstStyle/>
        <a:p>
          <a:endParaRPr lang="cs-CZ"/>
        </a:p>
      </dgm:t>
    </dgm:pt>
    <dgm:pt modelId="{2A8E8214-23E0-409F-9902-49D74E1A57CD}">
      <dgm:prSet phldrT="[Text]"/>
      <dgm:spPr/>
      <dgm:t>
        <a:bodyPr/>
        <a:lstStyle/>
        <a:p>
          <a:r>
            <a:rPr lang="cs-CZ" dirty="0"/>
            <a:t>Pacient</a:t>
          </a:r>
        </a:p>
      </dgm:t>
    </dgm:pt>
    <dgm:pt modelId="{B47D2020-9D3E-4874-8BF4-2C3D98AF62BF}" type="parTrans" cxnId="{786EEAB3-F545-4711-BFED-7513559ED1A7}">
      <dgm:prSet/>
      <dgm:spPr/>
      <dgm:t>
        <a:bodyPr/>
        <a:lstStyle/>
        <a:p>
          <a:endParaRPr lang="cs-CZ"/>
        </a:p>
      </dgm:t>
    </dgm:pt>
    <dgm:pt modelId="{EBC826F5-E60E-4753-B677-F8A2A8A9C58A}" type="sibTrans" cxnId="{786EEAB3-F545-4711-BFED-7513559ED1A7}">
      <dgm:prSet/>
      <dgm:spPr/>
      <dgm:t>
        <a:bodyPr/>
        <a:lstStyle/>
        <a:p>
          <a:endParaRPr lang="cs-CZ"/>
        </a:p>
      </dgm:t>
    </dgm:pt>
    <dgm:pt modelId="{3C7D7BF7-4449-4883-ADD5-653CC0D95EC7}" type="pres">
      <dgm:prSet presAssocID="{C53DC80F-569E-449E-ABEE-91DDA742BAE7}" presName="cycle" presStyleCnt="0">
        <dgm:presLayoutVars>
          <dgm:dir/>
          <dgm:resizeHandles val="exact"/>
        </dgm:presLayoutVars>
      </dgm:prSet>
      <dgm:spPr/>
    </dgm:pt>
    <dgm:pt modelId="{29C29235-D676-4D99-A500-F8E61EFBAB2B}" type="pres">
      <dgm:prSet presAssocID="{985707E0-17A4-499A-AD98-A9DF648AE3EE}" presName="node" presStyleLbl="node1" presStyleIdx="0" presStyleCnt="3">
        <dgm:presLayoutVars>
          <dgm:bulletEnabled val="1"/>
        </dgm:presLayoutVars>
      </dgm:prSet>
      <dgm:spPr/>
    </dgm:pt>
    <dgm:pt modelId="{4DE183EC-B538-407F-AA38-99F7E468B313}" type="pres">
      <dgm:prSet presAssocID="{985707E0-17A4-499A-AD98-A9DF648AE3EE}" presName="spNode" presStyleCnt="0"/>
      <dgm:spPr/>
    </dgm:pt>
    <dgm:pt modelId="{3F2F596B-1F55-47C6-A221-95D512DB5F01}" type="pres">
      <dgm:prSet presAssocID="{CE0A666C-EF9A-498E-8989-116EDA59CA5F}" presName="sibTrans" presStyleLbl="sibTrans1D1" presStyleIdx="0" presStyleCnt="3"/>
      <dgm:spPr/>
    </dgm:pt>
    <dgm:pt modelId="{4C16C5F2-1A43-4AA7-85FD-BEAA4E181F01}" type="pres">
      <dgm:prSet presAssocID="{02037FDD-94B7-4DAB-8F27-FB5D5BB16901}" presName="node" presStyleLbl="node1" presStyleIdx="1" presStyleCnt="3">
        <dgm:presLayoutVars>
          <dgm:bulletEnabled val="1"/>
        </dgm:presLayoutVars>
      </dgm:prSet>
      <dgm:spPr/>
    </dgm:pt>
    <dgm:pt modelId="{608978F5-330C-4C73-A2BE-54DEA13365DC}" type="pres">
      <dgm:prSet presAssocID="{02037FDD-94B7-4DAB-8F27-FB5D5BB16901}" presName="spNode" presStyleCnt="0"/>
      <dgm:spPr/>
    </dgm:pt>
    <dgm:pt modelId="{69E207CD-78E6-4FC1-80CC-5871D511BFA8}" type="pres">
      <dgm:prSet presAssocID="{1EEA61CA-5715-4CB1-9B3A-A105A6C627F5}" presName="sibTrans" presStyleLbl="sibTrans1D1" presStyleIdx="1" presStyleCnt="3"/>
      <dgm:spPr/>
    </dgm:pt>
    <dgm:pt modelId="{65A49A00-E9C1-4BE7-97D8-AB4B104BB878}" type="pres">
      <dgm:prSet presAssocID="{2A8E8214-23E0-409F-9902-49D74E1A57CD}" presName="node" presStyleLbl="node1" presStyleIdx="2" presStyleCnt="3">
        <dgm:presLayoutVars>
          <dgm:bulletEnabled val="1"/>
        </dgm:presLayoutVars>
      </dgm:prSet>
      <dgm:spPr/>
    </dgm:pt>
    <dgm:pt modelId="{99D50E6F-2DEC-4F3A-8F02-BCD86E19323B}" type="pres">
      <dgm:prSet presAssocID="{2A8E8214-23E0-409F-9902-49D74E1A57CD}" presName="spNode" presStyleCnt="0"/>
      <dgm:spPr/>
    </dgm:pt>
    <dgm:pt modelId="{0EB76BE3-1FEF-4806-8DE3-2DCAF3D83B9C}" type="pres">
      <dgm:prSet presAssocID="{EBC826F5-E60E-4753-B677-F8A2A8A9C58A}" presName="sibTrans" presStyleLbl="sibTrans1D1" presStyleIdx="2" presStyleCnt="3"/>
      <dgm:spPr/>
    </dgm:pt>
  </dgm:ptLst>
  <dgm:cxnLst>
    <dgm:cxn modelId="{40BD9104-BE7C-41AF-9A10-BFCB81BA377F}" type="presOf" srcId="{2A8E8214-23E0-409F-9902-49D74E1A57CD}" destId="{65A49A00-E9C1-4BE7-97D8-AB4B104BB878}" srcOrd="0" destOrd="0" presId="urn:microsoft.com/office/officeart/2005/8/layout/cycle6"/>
    <dgm:cxn modelId="{59A45316-46B5-46D9-90C3-FCAFF19838AF}" type="presOf" srcId="{02037FDD-94B7-4DAB-8F27-FB5D5BB16901}" destId="{4C16C5F2-1A43-4AA7-85FD-BEAA4E181F01}" srcOrd="0" destOrd="0" presId="urn:microsoft.com/office/officeart/2005/8/layout/cycle6"/>
    <dgm:cxn modelId="{DEC4FA45-8F9F-40E1-845B-FE97DFBA9049}" type="presOf" srcId="{985707E0-17A4-499A-AD98-A9DF648AE3EE}" destId="{29C29235-D676-4D99-A500-F8E61EFBAB2B}" srcOrd="0" destOrd="0" presId="urn:microsoft.com/office/officeart/2005/8/layout/cycle6"/>
    <dgm:cxn modelId="{C5836FA9-3760-45E1-90AC-44F918BA9DC2}" type="presOf" srcId="{C53DC80F-569E-449E-ABEE-91DDA742BAE7}" destId="{3C7D7BF7-4449-4883-ADD5-653CC0D95EC7}" srcOrd="0" destOrd="0" presId="urn:microsoft.com/office/officeart/2005/8/layout/cycle6"/>
    <dgm:cxn modelId="{786EEAB3-F545-4711-BFED-7513559ED1A7}" srcId="{C53DC80F-569E-449E-ABEE-91DDA742BAE7}" destId="{2A8E8214-23E0-409F-9902-49D74E1A57CD}" srcOrd="2" destOrd="0" parTransId="{B47D2020-9D3E-4874-8BF4-2C3D98AF62BF}" sibTransId="{EBC826F5-E60E-4753-B677-F8A2A8A9C58A}"/>
    <dgm:cxn modelId="{D09B81C2-8620-4C91-8F4A-595B7250C0AC}" srcId="{C53DC80F-569E-449E-ABEE-91DDA742BAE7}" destId="{02037FDD-94B7-4DAB-8F27-FB5D5BB16901}" srcOrd="1" destOrd="0" parTransId="{B382ED0A-3E04-442D-8CAE-8ADABC6EE286}" sibTransId="{1EEA61CA-5715-4CB1-9B3A-A105A6C627F5}"/>
    <dgm:cxn modelId="{E3104FC6-BA95-432A-A7A1-A7571E656B9C}" type="presOf" srcId="{CE0A666C-EF9A-498E-8989-116EDA59CA5F}" destId="{3F2F596B-1F55-47C6-A221-95D512DB5F01}" srcOrd="0" destOrd="0" presId="urn:microsoft.com/office/officeart/2005/8/layout/cycle6"/>
    <dgm:cxn modelId="{AB6D8DD8-90BA-4372-90AC-A42E0E61E8A2}" srcId="{C53DC80F-569E-449E-ABEE-91DDA742BAE7}" destId="{985707E0-17A4-499A-AD98-A9DF648AE3EE}" srcOrd="0" destOrd="0" parTransId="{86552D59-95F6-4011-8721-B1AC52787DFF}" sibTransId="{CE0A666C-EF9A-498E-8989-116EDA59CA5F}"/>
    <dgm:cxn modelId="{7286C6E1-3686-467E-853F-002DE5B34942}" type="presOf" srcId="{1EEA61CA-5715-4CB1-9B3A-A105A6C627F5}" destId="{69E207CD-78E6-4FC1-80CC-5871D511BFA8}" srcOrd="0" destOrd="0" presId="urn:microsoft.com/office/officeart/2005/8/layout/cycle6"/>
    <dgm:cxn modelId="{428C09EF-D2BB-45DB-9F9D-2403BA71E1EE}" type="presOf" srcId="{EBC826F5-E60E-4753-B677-F8A2A8A9C58A}" destId="{0EB76BE3-1FEF-4806-8DE3-2DCAF3D83B9C}" srcOrd="0" destOrd="0" presId="urn:microsoft.com/office/officeart/2005/8/layout/cycle6"/>
    <dgm:cxn modelId="{E6282907-C0FA-4170-989D-8CFCA79F97D8}" type="presParOf" srcId="{3C7D7BF7-4449-4883-ADD5-653CC0D95EC7}" destId="{29C29235-D676-4D99-A500-F8E61EFBAB2B}" srcOrd="0" destOrd="0" presId="urn:microsoft.com/office/officeart/2005/8/layout/cycle6"/>
    <dgm:cxn modelId="{316204E2-02B1-48C0-AF6C-8D951A93C6D9}" type="presParOf" srcId="{3C7D7BF7-4449-4883-ADD5-653CC0D95EC7}" destId="{4DE183EC-B538-407F-AA38-99F7E468B313}" srcOrd="1" destOrd="0" presId="urn:microsoft.com/office/officeart/2005/8/layout/cycle6"/>
    <dgm:cxn modelId="{215EDBE3-F7D4-40D7-86B2-D7CD111145BE}" type="presParOf" srcId="{3C7D7BF7-4449-4883-ADD5-653CC0D95EC7}" destId="{3F2F596B-1F55-47C6-A221-95D512DB5F01}" srcOrd="2" destOrd="0" presId="urn:microsoft.com/office/officeart/2005/8/layout/cycle6"/>
    <dgm:cxn modelId="{C3C26E4A-A67B-4A03-BAA0-9AE66FF9152E}" type="presParOf" srcId="{3C7D7BF7-4449-4883-ADD5-653CC0D95EC7}" destId="{4C16C5F2-1A43-4AA7-85FD-BEAA4E181F01}" srcOrd="3" destOrd="0" presId="urn:microsoft.com/office/officeart/2005/8/layout/cycle6"/>
    <dgm:cxn modelId="{27B70311-AF26-4E62-8BB9-1608689E81E7}" type="presParOf" srcId="{3C7D7BF7-4449-4883-ADD5-653CC0D95EC7}" destId="{608978F5-330C-4C73-A2BE-54DEA13365DC}" srcOrd="4" destOrd="0" presId="urn:microsoft.com/office/officeart/2005/8/layout/cycle6"/>
    <dgm:cxn modelId="{E9D18A60-3DBA-4FE6-9F1F-655895790A00}" type="presParOf" srcId="{3C7D7BF7-4449-4883-ADD5-653CC0D95EC7}" destId="{69E207CD-78E6-4FC1-80CC-5871D511BFA8}" srcOrd="5" destOrd="0" presId="urn:microsoft.com/office/officeart/2005/8/layout/cycle6"/>
    <dgm:cxn modelId="{FAA93EFE-9622-42EB-94CF-60DCC7D309E0}" type="presParOf" srcId="{3C7D7BF7-4449-4883-ADD5-653CC0D95EC7}" destId="{65A49A00-E9C1-4BE7-97D8-AB4B104BB878}" srcOrd="6" destOrd="0" presId="urn:microsoft.com/office/officeart/2005/8/layout/cycle6"/>
    <dgm:cxn modelId="{1D8937A2-A82E-4584-BE61-8CBDC42BCCAF}" type="presParOf" srcId="{3C7D7BF7-4449-4883-ADD5-653CC0D95EC7}" destId="{99D50E6F-2DEC-4F3A-8F02-BCD86E19323B}" srcOrd="7" destOrd="0" presId="urn:microsoft.com/office/officeart/2005/8/layout/cycle6"/>
    <dgm:cxn modelId="{204EB673-9FB8-4C26-859D-3DEBE2D13061}" type="presParOf" srcId="{3C7D7BF7-4449-4883-ADD5-653CC0D95EC7}" destId="{0EB76BE3-1FEF-4806-8DE3-2DCAF3D83B9C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98F221-0973-495F-9196-BC87DE5AA7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55BB4B-002C-4ACE-882C-F70684E95CB5}">
      <dgm:prSet/>
      <dgm:spPr/>
      <dgm:t>
        <a:bodyPr/>
        <a:lstStyle/>
        <a:p>
          <a:r>
            <a:rPr lang="cs-CZ"/>
            <a:t>Hrazené služby – teritoriální rozsah</a:t>
          </a:r>
        </a:p>
      </dgm:t>
    </dgm:pt>
    <dgm:pt modelId="{661837C6-8F62-4E17-BDD2-3819FAA19AE1}" type="parTrans" cxnId="{04AA0B58-9426-46FC-A23B-B3DA3DD2BA99}">
      <dgm:prSet/>
      <dgm:spPr/>
      <dgm:t>
        <a:bodyPr/>
        <a:lstStyle/>
        <a:p>
          <a:endParaRPr lang="cs-CZ"/>
        </a:p>
      </dgm:t>
    </dgm:pt>
    <dgm:pt modelId="{7B43AD28-E1E1-4D1C-A002-1CA9AC36CB6B}" type="sibTrans" cxnId="{04AA0B58-9426-46FC-A23B-B3DA3DD2BA99}">
      <dgm:prSet/>
      <dgm:spPr/>
      <dgm:t>
        <a:bodyPr/>
        <a:lstStyle/>
        <a:p>
          <a:endParaRPr lang="cs-CZ"/>
        </a:p>
      </dgm:t>
    </dgm:pt>
    <dgm:pt modelId="{57E23183-8C8F-43FF-B1DA-91DE272A751C}" type="pres">
      <dgm:prSet presAssocID="{AF98F221-0973-495F-9196-BC87DE5AA74B}" presName="linear" presStyleCnt="0">
        <dgm:presLayoutVars>
          <dgm:animLvl val="lvl"/>
          <dgm:resizeHandles val="exact"/>
        </dgm:presLayoutVars>
      </dgm:prSet>
      <dgm:spPr/>
    </dgm:pt>
    <dgm:pt modelId="{F53CD87E-5C61-4AC2-A536-88C450ED8DC1}" type="pres">
      <dgm:prSet presAssocID="{7E55BB4B-002C-4ACE-882C-F70684E95CB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414D23F-39D1-4EAB-A2C3-829F6A61F26C}" type="presOf" srcId="{7E55BB4B-002C-4ACE-882C-F70684E95CB5}" destId="{F53CD87E-5C61-4AC2-A536-88C450ED8DC1}" srcOrd="0" destOrd="0" presId="urn:microsoft.com/office/officeart/2005/8/layout/vList2"/>
    <dgm:cxn modelId="{04AA0B58-9426-46FC-A23B-B3DA3DD2BA99}" srcId="{AF98F221-0973-495F-9196-BC87DE5AA74B}" destId="{7E55BB4B-002C-4ACE-882C-F70684E95CB5}" srcOrd="0" destOrd="0" parTransId="{661837C6-8F62-4E17-BDD2-3819FAA19AE1}" sibTransId="{7B43AD28-E1E1-4D1C-A002-1CA9AC36CB6B}"/>
    <dgm:cxn modelId="{93333AB7-90A9-4AC1-B74A-C146BD62D7B8}" type="presOf" srcId="{AF98F221-0973-495F-9196-BC87DE5AA74B}" destId="{57E23183-8C8F-43FF-B1DA-91DE272A751C}" srcOrd="0" destOrd="0" presId="urn:microsoft.com/office/officeart/2005/8/layout/vList2"/>
    <dgm:cxn modelId="{2C84BA5A-D9F0-491B-9D18-AABFBCA322B0}" type="presParOf" srcId="{57E23183-8C8F-43FF-B1DA-91DE272A751C}" destId="{F53CD87E-5C61-4AC2-A536-88C450ED8D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902E6F3-2E2F-4F33-AB39-FD126A15D6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B28213-468F-4A71-A3A3-C28866913F3B}">
      <dgm:prSet/>
      <dgm:spPr/>
      <dgm:t>
        <a:bodyPr/>
        <a:lstStyle/>
        <a:p>
          <a:pPr rtl="0"/>
          <a:r>
            <a:rPr lang="cs-CZ"/>
            <a:t>Pojištěnec je povinen oznámit příslušné zdravotní pojišťovně nejpozději do osmi dnů skutečnosti rozhodné pro vznik nebo zánik povinnost státu platit za něj pojistné. </a:t>
          </a:r>
        </a:p>
      </dgm:t>
    </dgm:pt>
    <dgm:pt modelId="{C40F3684-E1B9-4C81-8BC6-52D9D14FCC2D}" type="parTrans" cxnId="{04AAF85F-7D8F-4E23-8F4D-006139FB340C}">
      <dgm:prSet/>
      <dgm:spPr/>
      <dgm:t>
        <a:bodyPr/>
        <a:lstStyle/>
        <a:p>
          <a:endParaRPr lang="cs-CZ"/>
        </a:p>
      </dgm:t>
    </dgm:pt>
    <dgm:pt modelId="{17963AE7-D396-47F6-A289-AA00DD7D0497}" type="sibTrans" cxnId="{04AAF85F-7D8F-4E23-8F4D-006139FB340C}">
      <dgm:prSet/>
      <dgm:spPr/>
      <dgm:t>
        <a:bodyPr/>
        <a:lstStyle/>
        <a:p>
          <a:endParaRPr lang="cs-CZ"/>
        </a:p>
      </dgm:t>
    </dgm:pt>
    <dgm:pt modelId="{FA50259B-FC85-4371-96B3-CFEA84449CC2}">
      <dgm:prSet/>
      <dgm:spPr/>
      <dgm:t>
        <a:bodyPr/>
        <a:lstStyle/>
        <a:p>
          <a:pPr rtl="0"/>
          <a:r>
            <a:rPr lang="cs-CZ"/>
            <a:t>Za osoby zaměstnané plní tuto povinnost zaměstnavatel, pokud jsou mu tyto skutečnosti známy. </a:t>
          </a:r>
        </a:p>
      </dgm:t>
    </dgm:pt>
    <dgm:pt modelId="{BD3B93FF-2A28-44E2-9B97-8E418ED8556E}" type="parTrans" cxnId="{7CDB98F6-73EA-4D9D-BA21-23A3BF09DDDD}">
      <dgm:prSet/>
      <dgm:spPr/>
      <dgm:t>
        <a:bodyPr/>
        <a:lstStyle/>
        <a:p>
          <a:endParaRPr lang="cs-CZ"/>
        </a:p>
      </dgm:t>
    </dgm:pt>
    <dgm:pt modelId="{C79D55A5-26F2-4E4A-8646-874B9F9176EF}" type="sibTrans" cxnId="{7CDB98F6-73EA-4D9D-BA21-23A3BF09DDDD}">
      <dgm:prSet/>
      <dgm:spPr/>
      <dgm:t>
        <a:bodyPr/>
        <a:lstStyle/>
        <a:p>
          <a:endParaRPr lang="cs-CZ"/>
        </a:p>
      </dgm:t>
    </dgm:pt>
    <dgm:pt modelId="{2B4E66BF-D52C-4D93-BA4E-56BCE9254ABF}">
      <dgm:prSet/>
      <dgm:spPr/>
      <dgm:t>
        <a:bodyPr/>
        <a:lstStyle/>
        <a:p>
          <a:pPr rtl="0"/>
          <a:r>
            <a:rPr lang="cs-CZ" dirty="0"/>
            <a:t>Narození pojištěnce je jeho zákonný zástupce povinen oznámit do osmi dnů ode dne narození zdravotní pojišťovně,</a:t>
          </a:r>
        </a:p>
      </dgm:t>
    </dgm:pt>
    <dgm:pt modelId="{DF6021B1-7238-4EC8-ADDB-EE21700BC487}" type="parTrans" cxnId="{941DA2C9-4A2A-4BD8-A4AA-7F8F945D7977}">
      <dgm:prSet/>
      <dgm:spPr/>
      <dgm:t>
        <a:bodyPr/>
        <a:lstStyle/>
        <a:p>
          <a:endParaRPr lang="cs-CZ"/>
        </a:p>
      </dgm:t>
    </dgm:pt>
    <dgm:pt modelId="{592FDA5F-35AF-4C93-9273-A6395977F682}" type="sibTrans" cxnId="{941DA2C9-4A2A-4BD8-A4AA-7F8F945D7977}">
      <dgm:prSet/>
      <dgm:spPr/>
      <dgm:t>
        <a:bodyPr/>
        <a:lstStyle/>
        <a:p>
          <a:endParaRPr lang="cs-CZ"/>
        </a:p>
      </dgm:t>
    </dgm:pt>
    <dgm:pt modelId="{0C6501C3-A125-4206-B0CA-A58ED88E7F98}">
      <dgm:prSet/>
      <dgm:spPr/>
      <dgm:t>
        <a:bodyPr/>
        <a:lstStyle/>
        <a:p>
          <a:pPr rtl="0"/>
          <a:r>
            <a:rPr lang="cs-CZ"/>
            <a:t>Úmrtí pojištěnce nebo jeho prohlášení za mrtvého je povinen oznámit Centrálnímu registru pojištěnců do osmi dnů od zápisu do matriky příslušný obecní úřad pověřený vedením matriky.</a:t>
          </a:r>
        </a:p>
      </dgm:t>
    </dgm:pt>
    <dgm:pt modelId="{77482C80-4A85-4F88-9A98-B2696AAB8F81}" type="parTrans" cxnId="{FF242139-196D-43DA-849B-7C8D573067F1}">
      <dgm:prSet/>
      <dgm:spPr/>
      <dgm:t>
        <a:bodyPr/>
        <a:lstStyle/>
        <a:p>
          <a:endParaRPr lang="cs-CZ"/>
        </a:p>
      </dgm:t>
    </dgm:pt>
    <dgm:pt modelId="{4B0D2731-9A74-4B0D-A464-B802B70F8D39}" type="sibTrans" cxnId="{FF242139-196D-43DA-849B-7C8D573067F1}">
      <dgm:prSet/>
      <dgm:spPr/>
      <dgm:t>
        <a:bodyPr/>
        <a:lstStyle/>
        <a:p>
          <a:endParaRPr lang="cs-CZ"/>
        </a:p>
      </dgm:t>
    </dgm:pt>
    <dgm:pt modelId="{A54FC827-E64D-47AA-8040-50792E06FAB1}">
      <dgm:prSet/>
      <dgm:spPr/>
      <dgm:t>
        <a:bodyPr/>
        <a:lstStyle/>
        <a:p>
          <a:pPr rtl="0"/>
          <a:r>
            <a:rPr lang="cs-CZ"/>
            <a:t> </a:t>
          </a:r>
          <a:r>
            <a:rPr lang="cs-CZ" dirty="0"/>
            <a:t>u které je pojištěna matka dítěte v den jeho narození. </a:t>
          </a:r>
        </a:p>
      </dgm:t>
    </dgm:pt>
    <dgm:pt modelId="{D7B7F39F-A7C5-4539-856F-5C88EC6BEBF8}" type="parTrans" cxnId="{93464F0F-C939-4E59-848D-2E504E7D4010}">
      <dgm:prSet/>
      <dgm:spPr/>
    </dgm:pt>
    <dgm:pt modelId="{3007A5D0-5703-40C4-AD1D-5068CE4B8A70}" type="sibTrans" cxnId="{93464F0F-C939-4E59-848D-2E504E7D4010}">
      <dgm:prSet/>
      <dgm:spPr/>
    </dgm:pt>
    <dgm:pt modelId="{5C89B9B7-1396-48E4-A976-9487DCBA222C}" type="pres">
      <dgm:prSet presAssocID="{1902E6F3-2E2F-4F33-AB39-FD126A15D62D}" presName="linear" presStyleCnt="0">
        <dgm:presLayoutVars>
          <dgm:animLvl val="lvl"/>
          <dgm:resizeHandles val="exact"/>
        </dgm:presLayoutVars>
      </dgm:prSet>
      <dgm:spPr/>
    </dgm:pt>
    <dgm:pt modelId="{1C009A37-653E-4E5D-949F-39CC03C274EB}" type="pres">
      <dgm:prSet presAssocID="{93B28213-468F-4A71-A3A3-C28866913F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F18F89-5A92-45C4-92A4-982742769913}" type="pres">
      <dgm:prSet presAssocID="{93B28213-468F-4A71-A3A3-C28866913F3B}" presName="childText" presStyleLbl="revTx" presStyleIdx="0" presStyleCnt="2">
        <dgm:presLayoutVars>
          <dgm:bulletEnabled val="1"/>
        </dgm:presLayoutVars>
      </dgm:prSet>
      <dgm:spPr/>
    </dgm:pt>
    <dgm:pt modelId="{7AF3E716-C464-40AD-BE3B-BF02011EE73A}" type="pres">
      <dgm:prSet presAssocID="{2B4E66BF-D52C-4D93-BA4E-56BCE9254A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869801-DD9E-49CD-ABA9-C02CA01CA4E4}" type="pres">
      <dgm:prSet presAssocID="{2B4E66BF-D52C-4D93-BA4E-56BCE9254ABF}" presName="childText" presStyleLbl="revTx" presStyleIdx="1" presStyleCnt="2">
        <dgm:presLayoutVars>
          <dgm:bulletEnabled val="1"/>
        </dgm:presLayoutVars>
      </dgm:prSet>
      <dgm:spPr/>
    </dgm:pt>
    <dgm:pt modelId="{A22BCBE7-E245-4099-B3BF-276E628AF7FC}" type="pres">
      <dgm:prSet presAssocID="{0C6501C3-A125-4206-B0CA-A58ED88E7F9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5C83A07-8F06-4453-BF41-ADF701AD6C32}" type="presOf" srcId="{93B28213-468F-4A71-A3A3-C28866913F3B}" destId="{1C009A37-653E-4E5D-949F-39CC03C274EB}" srcOrd="0" destOrd="0" presId="urn:microsoft.com/office/officeart/2005/8/layout/vList2"/>
    <dgm:cxn modelId="{EFF9CC0A-685C-4733-834D-FB509C26B74C}" type="presOf" srcId="{FA50259B-FC85-4371-96B3-CFEA84449CC2}" destId="{98F18F89-5A92-45C4-92A4-982742769913}" srcOrd="0" destOrd="0" presId="urn:microsoft.com/office/officeart/2005/8/layout/vList2"/>
    <dgm:cxn modelId="{4EBD260B-0773-463A-9A4B-D8A7E0B1898C}" type="presOf" srcId="{A54FC827-E64D-47AA-8040-50792E06FAB1}" destId="{9D869801-DD9E-49CD-ABA9-C02CA01CA4E4}" srcOrd="0" destOrd="0" presId="urn:microsoft.com/office/officeart/2005/8/layout/vList2"/>
    <dgm:cxn modelId="{93464F0F-C939-4E59-848D-2E504E7D4010}" srcId="{2B4E66BF-D52C-4D93-BA4E-56BCE9254ABF}" destId="{A54FC827-E64D-47AA-8040-50792E06FAB1}" srcOrd="0" destOrd="0" parTransId="{D7B7F39F-A7C5-4539-856F-5C88EC6BEBF8}" sibTransId="{3007A5D0-5703-40C4-AD1D-5068CE4B8A70}"/>
    <dgm:cxn modelId="{FF242139-196D-43DA-849B-7C8D573067F1}" srcId="{1902E6F3-2E2F-4F33-AB39-FD126A15D62D}" destId="{0C6501C3-A125-4206-B0CA-A58ED88E7F98}" srcOrd="2" destOrd="0" parTransId="{77482C80-4A85-4F88-9A98-B2696AAB8F81}" sibTransId="{4B0D2731-9A74-4B0D-A464-B802B70F8D39}"/>
    <dgm:cxn modelId="{04AAF85F-7D8F-4E23-8F4D-006139FB340C}" srcId="{1902E6F3-2E2F-4F33-AB39-FD126A15D62D}" destId="{93B28213-468F-4A71-A3A3-C28866913F3B}" srcOrd="0" destOrd="0" parTransId="{C40F3684-E1B9-4C81-8BC6-52D9D14FCC2D}" sibTransId="{17963AE7-D396-47F6-A289-AA00DD7D0497}"/>
    <dgm:cxn modelId="{1310FF6B-ACC6-4D8E-8771-54D7DD8A4C3F}" type="presOf" srcId="{0C6501C3-A125-4206-B0CA-A58ED88E7F98}" destId="{A22BCBE7-E245-4099-B3BF-276E628AF7FC}" srcOrd="0" destOrd="0" presId="urn:microsoft.com/office/officeart/2005/8/layout/vList2"/>
    <dgm:cxn modelId="{D72AEE72-D193-4FFE-A734-C2D29DE07E36}" type="presOf" srcId="{1902E6F3-2E2F-4F33-AB39-FD126A15D62D}" destId="{5C89B9B7-1396-48E4-A976-9487DCBA222C}" srcOrd="0" destOrd="0" presId="urn:microsoft.com/office/officeart/2005/8/layout/vList2"/>
    <dgm:cxn modelId="{DA4CE49E-0CC1-458A-9284-127EF88DBAEE}" type="presOf" srcId="{2B4E66BF-D52C-4D93-BA4E-56BCE9254ABF}" destId="{7AF3E716-C464-40AD-BE3B-BF02011EE73A}" srcOrd="0" destOrd="0" presId="urn:microsoft.com/office/officeart/2005/8/layout/vList2"/>
    <dgm:cxn modelId="{941DA2C9-4A2A-4BD8-A4AA-7F8F945D7977}" srcId="{1902E6F3-2E2F-4F33-AB39-FD126A15D62D}" destId="{2B4E66BF-D52C-4D93-BA4E-56BCE9254ABF}" srcOrd="1" destOrd="0" parTransId="{DF6021B1-7238-4EC8-ADDB-EE21700BC487}" sibTransId="{592FDA5F-35AF-4C93-9273-A6395977F682}"/>
    <dgm:cxn modelId="{7CDB98F6-73EA-4D9D-BA21-23A3BF09DDDD}" srcId="{93B28213-468F-4A71-A3A3-C28866913F3B}" destId="{FA50259B-FC85-4371-96B3-CFEA84449CC2}" srcOrd="0" destOrd="0" parTransId="{BD3B93FF-2A28-44E2-9B97-8E418ED8556E}" sibTransId="{C79D55A5-26F2-4E4A-8646-874B9F9176EF}"/>
    <dgm:cxn modelId="{8065C8CE-F800-4793-A213-B13F9DBF1B29}" type="presParOf" srcId="{5C89B9B7-1396-48E4-A976-9487DCBA222C}" destId="{1C009A37-653E-4E5D-949F-39CC03C274EB}" srcOrd="0" destOrd="0" presId="urn:microsoft.com/office/officeart/2005/8/layout/vList2"/>
    <dgm:cxn modelId="{804A112E-39BD-4CA8-8033-001FF0207676}" type="presParOf" srcId="{5C89B9B7-1396-48E4-A976-9487DCBA222C}" destId="{98F18F89-5A92-45C4-92A4-982742769913}" srcOrd="1" destOrd="0" presId="urn:microsoft.com/office/officeart/2005/8/layout/vList2"/>
    <dgm:cxn modelId="{1EC0AFF4-A180-4680-B7C3-32CD2805C3E8}" type="presParOf" srcId="{5C89B9B7-1396-48E4-A976-9487DCBA222C}" destId="{7AF3E716-C464-40AD-BE3B-BF02011EE73A}" srcOrd="2" destOrd="0" presId="urn:microsoft.com/office/officeart/2005/8/layout/vList2"/>
    <dgm:cxn modelId="{06C3B31E-638C-4989-B8E8-726DE48724D1}" type="presParOf" srcId="{5C89B9B7-1396-48E4-A976-9487DCBA222C}" destId="{9D869801-DD9E-49CD-ABA9-C02CA01CA4E4}" srcOrd="3" destOrd="0" presId="urn:microsoft.com/office/officeart/2005/8/layout/vList2"/>
    <dgm:cxn modelId="{63160D7A-452D-4513-92E1-8BC8446372A2}" type="presParOf" srcId="{5C89B9B7-1396-48E4-A976-9487DCBA222C}" destId="{A22BCBE7-E245-4099-B3BF-276E628AF7F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79E6025-F0FC-4622-A7A9-9E1B336AF4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8CC54A3-E399-457C-993B-0DB7E30733F4}">
      <dgm:prSet/>
      <dgm:spPr/>
      <dgm:t>
        <a:bodyPr/>
        <a:lstStyle/>
        <a:p>
          <a:pPr rtl="0"/>
          <a:r>
            <a:rPr lang="cs-CZ" dirty="0"/>
            <a:t>Na výběr zdravotní pojišťovny, nestanoví-li tento zákon jinak,</a:t>
          </a:r>
        </a:p>
      </dgm:t>
    </dgm:pt>
    <dgm:pt modelId="{4A6B3111-13A5-42DD-941F-851EC94EDE4F}" type="parTrans" cxnId="{02AE0D56-C274-4C9F-AC52-D36D2DAB4D32}">
      <dgm:prSet/>
      <dgm:spPr/>
      <dgm:t>
        <a:bodyPr/>
        <a:lstStyle/>
        <a:p>
          <a:endParaRPr lang="cs-CZ"/>
        </a:p>
      </dgm:t>
    </dgm:pt>
    <dgm:pt modelId="{F84D4C06-3D63-46AE-BC3C-1839D128DA9D}" type="sibTrans" cxnId="{02AE0D56-C274-4C9F-AC52-D36D2DAB4D32}">
      <dgm:prSet/>
      <dgm:spPr/>
      <dgm:t>
        <a:bodyPr/>
        <a:lstStyle/>
        <a:p>
          <a:endParaRPr lang="cs-CZ"/>
        </a:p>
      </dgm:t>
    </dgm:pt>
    <dgm:pt modelId="{EE6ED050-C6ED-406C-800F-E083703B7EF0}">
      <dgm:prSet/>
      <dgm:spPr/>
      <dgm:t>
        <a:bodyPr/>
        <a:lstStyle/>
        <a:p>
          <a:pPr rtl="0"/>
          <a:r>
            <a:rPr lang="cs-CZ" dirty="0"/>
            <a:t>na výběr poskytovatele zdravotních služeb na území České republiky (dále jen "poskytovatel"), který je ve smluvním vztahu k příslušné zdravotní pojišťovně, a na výběr zdravotnického zařízení tohoto poskytovatele; </a:t>
          </a:r>
        </a:p>
      </dgm:t>
    </dgm:pt>
    <dgm:pt modelId="{DA80A3A3-1D32-4A0E-BD3A-17771A18C427}" type="parTrans" cxnId="{F777ABA4-1E3A-461E-BE63-DA984603D3D4}">
      <dgm:prSet/>
      <dgm:spPr/>
      <dgm:t>
        <a:bodyPr/>
        <a:lstStyle/>
        <a:p>
          <a:endParaRPr lang="cs-CZ"/>
        </a:p>
      </dgm:t>
    </dgm:pt>
    <dgm:pt modelId="{3DC5CEDE-362E-4395-AC79-82F4395BDC11}" type="sibTrans" cxnId="{F777ABA4-1E3A-461E-BE63-DA984603D3D4}">
      <dgm:prSet/>
      <dgm:spPr/>
      <dgm:t>
        <a:bodyPr/>
        <a:lstStyle/>
        <a:p>
          <a:endParaRPr lang="cs-CZ"/>
        </a:p>
      </dgm:t>
    </dgm:pt>
    <dgm:pt modelId="{21292163-F08E-4917-8A78-BEBA0825943B}">
      <dgm:prSet/>
      <dgm:spPr/>
      <dgm:t>
        <a:bodyPr/>
        <a:lstStyle/>
        <a:p>
          <a:pPr rtl="0"/>
          <a:r>
            <a:rPr lang="cs-CZ"/>
            <a:t>v případě registrujícího poskytovatele může toto právo uplatnit jednou za 3 měsíce,</a:t>
          </a:r>
        </a:p>
      </dgm:t>
    </dgm:pt>
    <dgm:pt modelId="{2FF3E5E5-2A6A-4B0A-93E7-D4E71CF78AAC}" type="parTrans" cxnId="{527E2712-7DD3-4A83-ACA5-0532B863B3B5}">
      <dgm:prSet/>
      <dgm:spPr/>
      <dgm:t>
        <a:bodyPr/>
        <a:lstStyle/>
        <a:p>
          <a:endParaRPr lang="cs-CZ"/>
        </a:p>
      </dgm:t>
    </dgm:pt>
    <dgm:pt modelId="{29921B3C-5E48-458D-837A-037EF13A77EB}" type="sibTrans" cxnId="{527E2712-7DD3-4A83-ACA5-0532B863B3B5}">
      <dgm:prSet/>
      <dgm:spPr/>
      <dgm:t>
        <a:bodyPr/>
        <a:lstStyle/>
        <a:p>
          <a:endParaRPr lang="cs-CZ"/>
        </a:p>
      </dgm:t>
    </dgm:pt>
    <dgm:pt modelId="{9C882502-D622-4274-99CD-DC658F7F8CB9}">
      <dgm:prSet/>
      <dgm:spPr/>
      <dgm:t>
        <a:bodyPr/>
        <a:lstStyle/>
        <a:p>
          <a:pPr rtl="0"/>
          <a:endParaRPr lang="cs-CZ"/>
        </a:p>
      </dgm:t>
    </dgm:pt>
    <dgm:pt modelId="{CEEBC208-16FE-473E-970A-BCB4A7CD5146}" type="parTrans" cxnId="{9A37D504-9F0E-4742-B6CB-A69CDC24986A}">
      <dgm:prSet/>
      <dgm:spPr/>
      <dgm:t>
        <a:bodyPr/>
        <a:lstStyle/>
        <a:p>
          <a:endParaRPr lang="cs-CZ"/>
        </a:p>
      </dgm:t>
    </dgm:pt>
    <dgm:pt modelId="{2D4236C6-6FA4-4865-AF05-0FB10E383DBF}" type="sibTrans" cxnId="{9A37D504-9F0E-4742-B6CB-A69CDC24986A}">
      <dgm:prSet/>
      <dgm:spPr/>
      <dgm:t>
        <a:bodyPr/>
        <a:lstStyle/>
        <a:p>
          <a:endParaRPr lang="cs-CZ"/>
        </a:p>
      </dgm:t>
    </dgm:pt>
    <dgm:pt modelId="{75BA8817-F365-4B9B-ACE9-6A27D3670552}" type="pres">
      <dgm:prSet presAssocID="{779E6025-F0FC-4622-A7A9-9E1B336AF4F2}" presName="linear" presStyleCnt="0">
        <dgm:presLayoutVars>
          <dgm:animLvl val="lvl"/>
          <dgm:resizeHandles val="exact"/>
        </dgm:presLayoutVars>
      </dgm:prSet>
      <dgm:spPr/>
    </dgm:pt>
    <dgm:pt modelId="{52E6C6C4-949D-4A3C-839C-F58543C808FD}" type="pres">
      <dgm:prSet presAssocID="{18CC54A3-E399-457C-993B-0DB7E30733F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B64EA81-D657-46CD-AEA8-630582608B17}" type="pres">
      <dgm:prSet presAssocID="{F84D4C06-3D63-46AE-BC3C-1839D128DA9D}" presName="spacer" presStyleCnt="0"/>
      <dgm:spPr/>
    </dgm:pt>
    <dgm:pt modelId="{091F09DB-E7A6-4B03-B7A4-677974F04CB6}" type="pres">
      <dgm:prSet presAssocID="{EE6ED050-C6ED-406C-800F-E083703B7EF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D2EE0EC-5470-4767-99A3-F356C6B8B60A}" type="pres">
      <dgm:prSet presAssocID="{3DC5CEDE-362E-4395-AC79-82F4395BDC11}" presName="spacer" presStyleCnt="0"/>
      <dgm:spPr/>
    </dgm:pt>
    <dgm:pt modelId="{6981BCC0-97CC-4A0E-A60C-5A0374A7860F}" type="pres">
      <dgm:prSet presAssocID="{21292163-F08E-4917-8A78-BEBA0825943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AB452D7-0015-448E-A005-1A665CE3012A}" type="pres">
      <dgm:prSet presAssocID="{21292163-F08E-4917-8A78-BEBA0825943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A37D504-9F0E-4742-B6CB-A69CDC24986A}" srcId="{21292163-F08E-4917-8A78-BEBA0825943B}" destId="{9C882502-D622-4274-99CD-DC658F7F8CB9}" srcOrd="0" destOrd="0" parTransId="{CEEBC208-16FE-473E-970A-BCB4A7CD5146}" sibTransId="{2D4236C6-6FA4-4865-AF05-0FB10E383DBF}"/>
    <dgm:cxn modelId="{28E31D0B-9DDF-4209-8601-F9FA12BB91C2}" type="presOf" srcId="{779E6025-F0FC-4622-A7A9-9E1B336AF4F2}" destId="{75BA8817-F365-4B9B-ACE9-6A27D3670552}" srcOrd="0" destOrd="0" presId="urn:microsoft.com/office/officeart/2005/8/layout/vList2"/>
    <dgm:cxn modelId="{527E2712-7DD3-4A83-ACA5-0532B863B3B5}" srcId="{779E6025-F0FC-4622-A7A9-9E1B336AF4F2}" destId="{21292163-F08E-4917-8A78-BEBA0825943B}" srcOrd="2" destOrd="0" parTransId="{2FF3E5E5-2A6A-4B0A-93E7-D4E71CF78AAC}" sibTransId="{29921B3C-5E48-458D-837A-037EF13A77EB}"/>
    <dgm:cxn modelId="{04EC2D17-B78D-4F2D-89A6-6411DC8318FB}" type="presOf" srcId="{18CC54A3-E399-457C-993B-0DB7E30733F4}" destId="{52E6C6C4-949D-4A3C-839C-F58543C808FD}" srcOrd="0" destOrd="0" presId="urn:microsoft.com/office/officeart/2005/8/layout/vList2"/>
    <dgm:cxn modelId="{1FA2595C-8AB5-4D43-BB45-4EDB340DCEAE}" type="presOf" srcId="{21292163-F08E-4917-8A78-BEBA0825943B}" destId="{6981BCC0-97CC-4A0E-A60C-5A0374A7860F}" srcOrd="0" destOrd="0" presId="urn:microsoft.com/office/officeart/2005/8/layout/vList2"/>
    <dgm:cxn modelId="{9611096F-159E-4E8E-B9A3-2FDA538FD359}" type="presOf" srcId="{EE6ED050-C6ED-406C-800F-E083703B7EF0}" destId="{091F09DB-E7A6-4B03-B7A4-677974F04CB6}" srcOrd="0" destOrd="0" presId="urn:microsoft.com/office/officeart/2005/8/layout/vList2"/>
    <dgm:cxn modelId="{02AE0D56-C274-4C9F-AC52-D36D2DAB4D32}" srcId="{779E6025-F0FC-4622-A7A9-9E1B336AF4F2}" destId="{18CC54A3-E399-457C-993B-0DB7E30733F4}" srcOrd="0" destOrd="0" parTransId="{4A6B3111-13A5-42DD-941F-851EC94EDE4F}" sibTransId="{F84D4C06-3D63-46AE-BC3C-1839D128DA9D}"/>
    <dgm:cxn modelId="{602A9082-EA57-4276-96F6-349641B78214}" type="presOf" srcId="{9C882502-D622-4274-99CD-DC658F7F8CB9}" destId="{CAB452D7-0015-448E-A005-1A665CE3012A}" srcOrd="0" destOrd="0" presId="urn:microsoft.com/office/officeart/2005/8/layout/vList2"/>
    <dgm:cxn modelId="{F777ABA4-1E3A-461E-BE63-DA984603D3D4}" srcId="{779E6025-F0FC-4622-A7A9-9E1B336AF4F2}" destId="{EE6ED050-C6ED-406C-800F-E083703B7EF0}" srcOrd="1" destOrd="0" parTransId="{DA80A3A3-1D32-4A0E-BD3A-17771A18C427}" sibTransId="{3DC5CEDE-362E-4395-AC79-82F4395BDC11}"/>
    <dgm:cxn modelId="{532298F3-03A6-452D-8F43-494E213B82DC}" type="presParOf" srcId="{75BA8817-F365-4B9B-ACE9-6A27D3670552}" destId="{52E6C6C4-949D-4A3C-839C-F58543C808FD}" srcOrd="0" destOrd="0" presId="urn:microsoft.com/office/officeart/2005/8/layout/vList2"/>
    <dgm:cxn modelId="{82CEE31C-64E6-477B-A08A-9AD3B68EC63E}" type="presParOf" srcId="{75BA8817-F365-4B9B-ACE9-6A27D3670552}" destId="{8B64EA81-D657-46CD-AEA8-630582608B17}" srcOrd="1" destOrd="0" presId="urn:microsoft.com/office/officeart/2005/8/layout/vList2"/>
    <dgm:cxn modelId="{730D2703-511C-43B7-A9B0-97CF4E593EFD}" type="presParOf" srcId="{75BA8817-F365-4B9B-ACE9-6A27D3670552}" destId="{091F09DB-E7A6-4B03-B7A4-677974F04CB6}" srcOrd="2" destOrd="0" presId="urn:microsoft.com/office/officeart/2005/8/layout/vList2"/>
    <dgm:cxn modelId="{7E49888F-FF56-4696-AC92-A72D1BB45C18}" type="presParOf" srcId="{75BA8817-F365-4B9B-ACE9-6A27D3670552}" destId="{AD2EE0EC-5470-4767-99A3-F356C6B8B60A}" srcOrd="3" destOrd="0" presId="urn:microsoft.com/office/officeart/2005/8/layout/vList2"/>
    <dgm:cxn modelId="{A321A2B9-920F-49B2-830C-D1FF2795A224}" type="presParOf" srcId="{75BA8817-F365-4B9B-ACE9-6A27D3670552}" destId="{6981BCC0-97CC-4A0E-A60C-5A0374A7860F}" srcOrd="4" destOrd="0" presId="urn:microsoft.com/office/officeart/2005/8/layout/vList2"/>
    <dgm:cxn modelId="{5D951E4A-436A-4816-8EAF-EE506384F2B8}" type="presParOf" srcId="{75BA8817-F365-4B9B-ACE9-6A27D3670552}" destId="{CAB452D7-0015-448E-A005-1A665CE3012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F2DA910-4144-407C-8FCC-0942F66E21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BED10D5-64E4-4DBD-AA64-9481FF5D32EB}">
      <dgm:prSet/>
      <dgm:spPr/>
      <dgm:t>
        <a:bodyPr/>
        <a:lstStyle/>
        <a:p>
          <a:pPr rtl="0"/>
          <a:r>
            <a:rPr lang="cs-CZ" dirty="0"/>
            <a:t>na časovou a místní dostupnost hrazených služeb poskytovaných smluvními poskytovateli příslušné zdravotní pojišťovny,</a:t>
          </a:r>
        </a:p>
      </dgm:t>
    </dgm:pt>
    <dgm:pt modelId="{CC5D39E8-74E7-4260-9907-5AE040284E40}" type="parTrans" cxnId="{323AD435-EC4E-43E3-857A-B268A10A1234}">
      <dgm:prSet/>
      <dgm:spPr/>
      <dgm:t>
        <a:bodyPr/>
        <a:lstStyle/>
        <a:p>
          <a:endParaRPr lang="cs-CZ"/>
        </a:p>
      </dgm:t>
    </dgm:pt>
    <dgm:pt modelId="{E58CAF8D-76A0-4F3B-BEEE-5F321095345F}" type="sibTrans" cxnId="{323AD435-EC4E-43E3-857A-B268A10A1234}">
      <dgm:prSet/>
      <dgm:spPr/>
      <dgm:t>
        <a:bodyPr/>
        <a:lstStyle/>
        <a:p>
          <a:endParaRPr lang="cs-CZ"/>
        </a:p>
      </dgm:t>
    </dgm:pt>
    <dgm:pt modelId="{E76B693B-BBDA-4FA3-B2EB-C0904DFD4346}">
      <dgm:prSet/>
      <dgm:spPr/>
      <dgm:t>
        <a:bodyPr/>
        <a:lstStyle/>
        <a:p>
          <a:pPr rtl="0"/>
          <a:r>
            <a:rPr lang="cs-CZ"/>
            <a:t>na poskytnutí hrazených služeb v rozsahu a za podmínek stanovených tímto zákonem, přičemž poskytovatel nesmí za tyto hrazené služby přijmout od pojištěnce žádnou úhradu,</a:t>
          </a:r>
        </a:p>
      </dgm:t>
    </dgm:pt>
    <dgm:pt modelId="{954C1813-1A16-4CCC-9C9F-D1D3E2C0AEB2}" type="parTrans" cxnId="{C96A065E-ED33-4FB9-8911-B02EAF58FB35}">
      <dgm:prSet/>
      <dgm:spPr/>
      <dgm:t>
        <a:bodyPr/>
        <a:lstStyle/>
        <a:p>
          <a:endParaRPr lang="cs-CZ"/>
        </a:p>
      </dgm:t>
    </dgm:pt>
    <dgm:pt modelId="{F651EDD7-8AF7-46C9-B442-4AC1B2B758F2}" type="sibTrans" cxnId="{C96A065E-ED33-4FB9-8911-B02EAF58FB35}">
      <dgm:prSet/>
      <dgm:spPr/>
      <dgm:t>
        <a:bodyPr/>
        <a:lstStyle/>
        <a:p>
          <a:endParaRPr lang="cs-CZ"/>
        </a:p>
      </dgm:t>
    </dgm:pt>
    <dgm:pt modelId="{49756EC6-56C2-4223-A24B-7483C8098A78}" type="pres">
      <dgm:prSet presAssocID="{CF2DA910-4144-407C-8FCC-0942F66E21A6}" presName="linear" presStyleCnt="0">
        <dgm:presLayoutVars>
          <dgm:animLvl val="lvl"/>
          <dgm:resizeHandles val="exact"/>
        </dgm:presLayoutVars>
      </dgm:prSet>
      <dgm:spPr/>
    </dgm:pt>
    <dgm:pt modelId="{8F11BB71-B4C2-4218-BAE6-867FC9936256}" type="pres">
      <dgm:prSet presAssocID="{CBED10D5-64E4-4DBD-AA64-9481FF5D32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669DFA0-CBA6-4058-9125-946BDCCF3E5C}" type="pres">
      <dgm:prSet presAssocID="{E58CAF8D-76A0-4F3B-BEEE-5F321095345F}" presName="spacer" presStyleCnt="0"/>
      <dgm:spPr/>
    </dgm:pt>
    <dgm:pt modelId="{00680C0F-557F-491D-B4A6-63574FB1761E}" type="pres">
      <dgm:prSet presAssocID="{E76B693B-BBDA-4FA3-B2EB-C0904DFD434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23AD435-EC4E-43E3-857A-B268A10A1234}" srcId="{CF2DA910-4144-407C-8FCC-0942F66E21A6}" destId="{CBED10D5-64E4-4DBD-AA64-9481FF5D32EB}" srcOrd="0" destOrd="0" parTransId="{CC5D39E8-74E7-4260-9907-5AE040284E40}" sibTransId="{E58CAF8D-76A0-4F3B-BEEE-5F321095345F}"/>
    <dgm:cxn modelId="{C96A065E-ED33-4FB9-8911-B02EAF58FB35}" srcId="{CF2DA910-4144-407C-8FCC-0942F66E21A6}" destId="{E76B693B-BBDA-4FA3-B2EB-C0904DFD4346}" srcOrd="1" destOrd="0" parTransId="{954C1813-1A16-4CCC-9C9F-D1D3E2C0AEB2}" sibTransId="{F651EDD7-8AF7-46C9-B442-4AC1B2B758F2}"/>
    <dgm:cxn modelId="{CA7F988F-5387-471F-9290-229DF9B63C53}" type="presOf" srcId="{CBED10D5-64E4-4DBD-AA64-9481FF5D32EB}" destId="{8F11BB71-B4C2-4218-BAE6-867FC9936256}" srcOrd="0" destOrd="0" presId="urn:microsoft.com/office/officeart/2005/8/layout/vList2"/>
    <dgm:cxn modelId="{C2F29CF6-4C2A-4830-957B-3219364FDD73}" type="presOf" srcId="{E76B693B-BBDA-4FA3-B2EB-C0904DFD4346}" destId="{00680C0F-557F-491D-B4A6-63574FB1761E}" srcOrd="0" destOrd="0" presId="urn:microsoft.com/office/officeart/2005/8/layout/vList2"/>
    <dgm:cxn modelId="{40F766FE-4BF3-45FA-8C14-0E45B668905A}" type="presOf" srcId="{CF2DA910-4144-407C-8FCC-0942F66E21A6}" destId="{49756EC6-56C2-4223-A24B-7483C8098A78}" srcOrd="0" destOrd="0" presId="urn:microsoft.com/office/officeart/2005/8/layout/vList2"/>
    <dgm:cxn modelId="{CB437F45-0A79-42C1-B5B1-431C7AA15489}" type="presParOf" srcId="{49756EC6-56C2-4223-A24B-7483C8098A78}" destId="{8F11BB71-B4C2-4218-BAE6-867FC9936256}" srcOrd="0" destOrd="0" presId="urn:microsoft.com/office/officeart/2005/8/layout/vList2"/>
    <dgm:cxn modelId="{06FACF67-A12D-462F-A33F-1B3A347EAC9D}" type="presParOf" srcId="{49756EC6-56C2-4223-A24B-7483C8098A78}" destId="{6669DFA0-CBA6-4058-9125-946BDCCF3E5C}" srcOrd="1" destOrd="0" presId="urn:microsoft.com/office/officeart/2005/8/layout/vList2"/>
    <dgm:cxn modelId="{C8DDD980-458F-42E1-B960-5F26ABB2339E}" type="presParOf" srcId="{49756EC6-56C2-4223-A24B-7483C8098A78}" destId="{00680C0F-557F-491D-B4A6-63574FB176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72EBC98-C750-4A00-89B2-7B3E336BBB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C9D2A37-98A0-4AFD-8D12-07774C2AE0AD}">
      <dgm:prSet/>
      <dgm:spPr/>
      <dgm:t>
        <a:bodyPr/>
        <a:lstStyle/>
        <a:p>
          <a:pPr rtl="0"/>
          <a:r>
            <a:rPr lang="cs-CZ"/>
            <a:t>na léčivé přípravky a potraviny pro zvláštní lékařské účely bez přímé úhrady, jde-li o léčivé přípravky a potraviny pro zvláštní lékařské účely hrazené ze zdravotního pojištění a předepsané v souladu s tímto zákonem; </a:t>
          </a:r>
        </a:p>
      </dgm:t>
    </dgm:pt>
    <dgm:pt modelId="{0AFFB814-7234-41EB-B24E-E1B77BD123C6}" type="parTrans" cxnId="{BFF74A56-CFCA-4996-BD52-96517DB7E97B}">
      <dgm:prSet/>
      <dgm:spPr/>
      <dgm:t>
        <a:bodyPr/>
        <a:lstStyle/>
        <a:p>
          <a:endParaRPr lang="cs-CZ"/>
        </a:p>
      </dgm:t>
    </dgm:pt>
    <dgm:pt modelId="{9C195EBC-66EF-4A25-B563-F1C426077F94}" type="sibTrans" cxnId="{BFF74A56-CFCA-4996-BD52-96517DB7E97B}">
      <dgm:prSet/>
      <dgm:spPr/>
      <dgm:t>
        <a:bodyPr/>
        <a:lstStyle/>
        <a:p>
          <a:endParaRPr lang="cs-CZ"/>
        </a:p>
      </dgm:t>
    </dgm:pt>
    <dgm:pt modelId="{5C99FD58-B3B4-4E3F-8B3A-2F2BB179D24C}">
      <dgm:prSet/>
      <dgm:spPr/>
      <dgm:t>
        <a:bodyPr/>
        <a:lstStyle/>
        <a:p>
          <a:pPr rtl="0"/>
          <a:r>
            <a:rPr lang="cs-CZ"/>
            <a:t>to platí i v případech, kdy poskytovatel lékárenské péče nemá se zdravotní pojišťovnou pojištěnce dosud uzavřenou smlouvu,</a:t>
          </a:r>
        </a:p>
      </dgm:t>
    </dgm:pt>
    <dgm:pt modelId="{048B7872-1FB7-4B22-BC48-F26521E29F0B}" type="parTrans" cxnId="{BE9E4951-A045-4A73-8BDA-DE03AFC729E5}">
      <dgm:prSet/>
      <dgm:spPr/>
      <dgm:t>
        <a:bodyPr/>
        <a:lstStyle/>
        <a:p>
          <a:endParaRPr lang="cs-CZ"/>
        </a:p>
      </dgm:t>
    </dgm:pt>
    <dgm:pt modelId="{AD9E98EC-3D06-4C5D-9921-462FD790EAF5}" type="sibTrans" cxnId="{BE9E4951-A045-4A73-8BDA-DE03AFC729E5}">
      <dgm:prSet/>
      <dgm:spPr/>
      <dgm:t>
        <a:bodyPr/>
        <a:lstStyle/>
        <a:p>
          <a:endParaRPr lang="cs-CZ"/>
        </a:p>
      </dgm:t>
    </dgm:pt>
    <dgm:pt modelId="{2FD308B4-3D55-4750-BAAA-4D7C3EECB4F1}" type="pres">
      <dgm:prSet presAssocID="{572EBC98-C750-4A00-89B2-7B3E336BBB3D}" presName="linear" presStyleCnt="0">
        <dgm:presLayoutVars>
          <dgm:animLvl val="lvl"/>
          <dgm:resizeHandles val="exact"/>
        </dgm:presLayoutVars>
      </dgm:prSet>
      <dgm:spPr/>
    </dgm:pt>
    <dgm:pt modelId="{3808C525-72F0-49B5-8D5B-1A5A761F7CDC}" type="pres">
      <dgm:prSet presAssocID="{DC9D2A37-98A0-4AFD-8D12-07774C2AE0A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A5B1616-1AB2-4B9C-9023-74ADA859FBED}" type="pres">
      <dgm:prSet presAssocID="{9C195EBC-66EF-4A25-B563-F1C426077F94}" presName="spacer" presStyleCnt="0"/>
      <dgm:spPr/>
    </dgm:pt>
    <dgm:pt modelId="{C1765150-A9B2-4BC4-9E0B-F4A7E98316A3}" type="pres">
      <dgm:prSet presAssocID="{5C99FD58-B3B4-4E3F-8B3A-2F2BB179D24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7A6B907-25DA-4C68-BBFA-23FCACEAC709}" type="presOf" srcId="{DC9D2A37-98A0-4AFD-8D12-07774C2AE0AD}" destId="{3808C525-72F0-49B5-8D5B-1A5A761F7CDC}" srcOrd="0" destOrd="0" presId="urn:microsoft.com/office/officeart/2005/8/layout/vList2"/>
    <dgm:cxn modelId="{BE9E4951-A045-4A73-8BDA-DE03AFC729E5}" srcId="{572EBC98-C750-4A00-89B2-7B3E336BBB3D}" destId="{5C99FD58-B3B4-4E3F-8B3A-2F2BB179D24C}" srcOrd="1" destOrd="0" parTransId="{048B7872-1FB7-4B22-BC48-F26521E29F0B}" sibTransId="{AD9E98EC-3D06-4C5D-9921-462FD790EAF5}"/>
    <dgm:cxn modelId="{BFF74A56-CFCA-4996-BD52-96517DB7E97B}" srcId="{572EBC98-C750-4A00-89B2-7B3E336BBB3D}" destId="{DC9D2A37-98A0-4AFD-8D12-07774C2AE0AD}" srcOrd="0" destOrd="0" parTransId="{0AFFB814-7234-41EB-B24E-E1B77BD123C6}" sibTransId="{9C195EBC-66EF-4A25-B563-F1C426077F94}"/>
    <dgm:cxn modelId="{523D40B7-DCE9-41BC-9B01-EEB42E1E21C5}" type="presOf" srcId="{572EBC98-C750-4A00-89B2-7B3E336BBB3D}" destId="{2FD308B4-3D55-4750-BAAA-4D7C3EECB4F1}" srcOrd="0" destOrd="0" presId="urn:microsoft.com/office/officeart/2005/8/layout/vList2"/>
    <dgm:cxn modelId="{FD86C6D5-B0FB-48E2-9F68-2B8C74705DF1}" type="presOf" srcId="{5C99FD58-B3B4-4E3F-8B3A-2F2BB179D24C}" destId="{C1765150-A9B2-4BC4-9E0B-F4A7E98316A3}" srcOrd="0" destOrd="0" presId="urn:microsoft.com/office/officeart/2005/8/layout/vList2"/>
    <dgm:cxn modelId="{6CAEB547-FFA3-4873-BB46-CC1F870D1382}" type="presParOf" srcId="{2FD308B4-3D55-4750-BAAA-4D7C3EECB4F1}" destId="{3808C525-72F0-49B5-8D5B-1A5A761F7CDC}" srcOrd="0" destOrd="0" presId="urn:microsoft.com/office/officeart/2005/8/layout/vList2"/>
    <dgm:cxn modelId="{DB855FB3-4F7D-4BC3-87A5-779E6F043144}" type="presParOf" srcId="{2FD308B4-3D55-4750-BAAA-4D7C3EECB4F1}" destId="{5A5B1616-1AB2-4B9C-9023-74ADA859FBED}" srcOrd="1" destOrd="0" presId="urn:microsoft.com/office/officeart/2005/8/layout/vList2"/>
    <dgm:cxn modelId="{318DAAC7-02E6-44FF-9CEA-75D3A077DB68}" type="presParOf" srcId="{2FD308B4-3D55-4750-BAAA-4D7C3EECB4F1}" destId="{C1765150-A9B2-4BC4-9E0B-F4A7E98316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F2189D8-70E7-4241-B137-1EE9A1CF0F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781FC94-C36E-4508-9F27-A8EA3296ABAE}">
      <dgm:prSet/>
      <dgm:spPr/>
      <dgm:t>
        <a:bodyPr/>
        <a:lstStyle/>
        <a:p>
          <a:pPr rtl="0"/>
          <a:r>
            <a:rPr lang="cs-CZ"/>
            <a:t>na poskytnutí informací od zdravotní pojišťovny o jemu poskytnutých hrazených službách,</a:t>
          </a:r>
        </a:p>
      </dgm:t>
    </dgm:pt>
    <dgm:pt modelId="{F8974FCD-47E4-4EB8-98E0-FC45E7060B15}" type="parTrans" cxnId="{5282C730-7C11-42E5-BCCE-4E4D9831E75D}">
      <dgm:prSet/>
      <dgm:spPr/>
      <dgm:t>
        <a:bodyPr/>
        <a:lstStyle/>
        <a:p>
          <a:endParaRPr lang="cs-CZ"/>
        </a:p>
      </dgm:t>
    </dgm:pt>
    <dgm:pt modelId="{B4BBAE87-E05D-4C2D-AC97-C92E908985BF}" type="sibTrans" cxnId="{5282C730-7C11-42E5-BCCE-4E4D9831E75D}">
      <dgm:prSet/>
      <dgm:spPr/>
      <dgm:t>
        <a:bodyPr/>
        <a:lstStyle/>
        <a:p>
          <a:endParaRPr lang="cs-CZ"/>
        </a:p>
      </dgm:t>
    </dgm:pt>
    <dgm:pt modelId="{E23A75A7-E834-494D-8638-FF632F1E0A24}">
      <dgm:prSet/>
      <dgm:spPr/>
      <dgm:t>
        <a:bodyPr/>
        <a:lstStyle/>
        <a:p>
          <a:pPr rtl="0"/>
          <a:r>
            <a:rPr lang="cs-CZ"/>
            <a:t>podílet se na kontrole poskytnuté zdravotní péče hrazené zdravotním pojištěním,</a:t>
          </a:r>
        </a:p>
      </dgm:t>
    </dgm:pt>
    <dgm:pt modelId="{465DD6A4-CBBD-4CCB-B4AA-AB3B84CF71F1}" type="parTrans" cxnId="{4C3BE9C0-A35E-471E-900C-A065586F77D7}">
      <dgm:prSet/>
      <dgm:spPr/>
      <dgm:t>
        <a:bodyPr/>
        <a:lstStyle/>
        <a:p>
          <a:endParaRPr lang="cs-CZ"/>
        </a:p>
      </dgm:t>
    </dgm:pt>
    <dgm:pt modelId="{13707D7F-7241-498F-B535-05AFE8C1C408}" type="sibTrans" cxnId="{4C3BE9C0-A35E-471E-900C-A065586F77D7}">
      <dgm:prSet/>
      <dgm:spPr/>
      <dgm:t>
        <a:bodyPr/>
        <a:lstStyle/>
        <a:p>
          <a:endParaRPr lang="cs-CZ"/>
        </a:p>
      </dgm:t>
    </dgm:pt>
    <dgm:pt modelId="{FBAA49D7-D1C0-429F-8BB8-D30634785DBF}">
      <dgm:prSet/>
      <dgm:spPr/>
      <dgm:t>
        <a:bodyPr/>
        <a:lstStyle/>
        <a:p>
          <a:pPr rtl="0"/>
          <a:r>
            <a:rPr lang="cs-CZ"/>
            <a:t>na vystavení dokladu o zaplacení regulačního poplatku; poskytovatel je povinen tento doklad pojištěnci na jeho žádost vydat,</a:t>
          </a:r>
        </a:p>
      </dgm:t>
    </dgm:pt>
    <dgm:pt modelId="{0A14953D-4D3D-4065-8382-00C05C25C056}" type="parTrans" cxnId="{82450122-93DF-480B-A6F3-507EE84E2F7B}">
      <dgm:prSet/>
      <dgm:spPr/>
      <dgm:t>
        <a:bodyPr/>
        <a:lstStyle/>
        <a:p>
          <a:endParaRPr lang="cs-CZ"/>
        </a:p>
      </dgm:t>
    </dgm:pt>
    <dgm:pt modelId="{DBD93F35-3709-41B6-A85A-BDBFED93DC7C}" type="sibTrans" cxnId="{82450122-93DF-480B-A6F3-507EE84E2F7B}">
      <dgm:prSet/>
      <dgm:spPr/>
      <dgm:t>
        <a:bodyPr/>
        <a:lstStyle/>
        <a:p>
          <a:endParaRPr lang="cs-CZ"/>
        </a:p>
      </dgm:t>
    </dgm:pt>
    <dgm:pt modelId="{9FC70BE4-BB13-4236-9E56-AC815D11A1AA}">
      <dgm:prSet/>
      <dgm:spPr/>
      <dgm:t>
        <a:bodyPr/>
        <a:lstStyle/>
        <a:p>
          <a:pPr rtl="0"/>
          <a:r>
            <a:rPr lang="cs-CZ" dirty="0"/>
            <a:t>na vystavení dokladu o zaplacení regulačního poplatku a o zaplacení doplatku za vydání částečně hrazeného léčivého přípravku nebo potraviny pro zvláštní lékařské účely poskytovatelem lékárenské péče; </a:t>
          </a:r>
        </a:p>
      </dgm:t>
    </dgm:pt>
    <dgm:pt modelId="{64FAE59B-0F64-48CE-AF7B-FF26D4FB6784}" type="parTrans" cxnId="{37A1DEA8-CF49-46F7-AD2B-C4372C7B23C8}">
      <dgm:prSet/>
      <dgm:spPr/>
      <dgm:t>
        <a:bodyPr/>
        <a:lstStyle/>
        <a:p>
          <a:endParaRPr lang="cs-CZ"/>
        </a:p>
      </dgm:t>
    </dgm:pt>
    <dgm:pt modelId="{3D0E2395-526D-4B17-A2B1-44AC0997C39B}" type="sibTrans" cxnId="{37A1DEA8-CF49-46F7-AD2B-C4372C7B23C8}">
      <dgm:prSet/>
      <dgm:spPr/>
      <dgm:t>
        <a:bodyPr/>
        <a:lstStyle/>
        <a:p>
          <a:endParaRPr lang="cs-CZ"/>
        </a:p>
      </dgm:t>
    </dgm:pt>
    <dgm:pt modelId="{8D9AC5B2-A154-4DE9-A21F-7E1924AF5F15}" type="pres">
      <dgm:prSet presAssocID="{9F2189D8-70E7-4241-B137-1EE9A1CF0F24}" presName="linear" presStyleCnt="0">
        <dgm:presLayoutVars>
          <dgm:animLvl val="lvl"/>
          <dgm:resizeHandles val="exact"/>
        </dgm:presLayoutVars>
      </dgm:prSet>
      <dgm:spPr/>
    </dgm:pt>
    <dgm:pt modelId="{83703DB8-05E2-4F1E-B0DD-80366E1EA1F0}" type="pres">
      <dgm:prSet presAssocID="{8781FC94-C36E-4508-9F27-A8EA3296AB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AF735A-8226-43F4-9AE3-21E38C5185DF}" type="pres">
      <dgm:prSet presAssocID="{B4BBAE87-E05D-4C2D-AC97-C92E908985BF}" presName="spacer" presStyleCnt="0"/>
      <dgm:spPr/>
    </dgm:pt>
    <dgm:pt modelId="{78F67887-3023-4E62-9445-E26C47F12793}" type="pres">
      <dgm:prSet presAssocID="{E23A75A7-E834-494D-8638-FF632F1E0A2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C624E7-4CA4-43A1-8BE8-8BDB41DD65C6}" type="pres">
      <dgm:prSet presAssocID="{13707D7F-7241-498F-B535-05AFE8C1C408}" presName="spacer" presStyleCnt="0"/>
      <dgm:spPr/>
    </dgm:pt>
    <dgm:pt modelId="{747AB080-3B00-4F8B-9F3D-88830DD1587F}" type="pres">
      <dgm:prSet presAssocID="{FBAA49D7-D1C0-429F-8BB8-D30634785D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86FB545-7155-4C38-B261-CE7A1F339A8D}" type="pres">
      <dgm:prSet presAssocID="{DBD93F35-3709-41B6-A85A-BDBFED93DC7C}" presName="spacer" presStyleCnt="0"/>
      <dgm:spPr/>
    </dgm:pt>
    <dgm:pt modelId="{416F3812-4F4E-4CF8-9023-4AB15B0F58F8}" type="pres">
      <dgm:prSet presAssocID="{9FC70BE4-BB13-4236-9E56-AC815D11A1A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D44F419-CD11-4660-B98E-D68684A0C1E2}" type="presOf" srcId="{8781FC94-C36E-4508-9F27-A8EA3296ABAE}" destId="{83703DB8-05E2-4F1E-B0DD-80366E1EA1F0}" srcOrd="0" destOrd="0" presId="urn:microsoft.com/office/officeart/2005/8/layout/vList2"/>
    <dgm:cxn modelId="{82450122-93DF-480B-A6F3-507EE84E2F7B}" srcId="{9F2189D8-70E7-4241-B137-1EE9A1CF0F24}" destId="{FBAA49D7-D1C0-429F-8BB8-D30634785DBF}" srcOrd="2" destOrd="0" parTransId="{0A14953D-4D3D-4065-8382-00C05C25C056}" sibTransId="{DBD93F35-3709-41B6-A85A-BDBFED93DC7C}"/>
    <dgm:cxn modelId="{5282C730-7C11-42E5-BCCE-4E4D9831E75D}" srcId="{9F2189D8-70E7-4241-B137-1EE9A1CF0F24}" destId="{8781FC94-C36E-4508-9F27-A8EA3296ABAE}" srcOrd="0" destOrd="0" parTransId="{F8974FCD-47E4-4EB8-98E0-FC45E7060B15}" sibTransId="{B4BBAE87-E05D-4C2D-AC97-C92E908985BF}"/>
    <dgm:cxn modelId="{F04DBB59-9E73-440E-B5D7-3DA270C3D619}" type="presOf" srcId="{FBAA49D7-D1C0-429F-8BB8-D30634785DBF}" destId="{747AB080-3B00-4F8B-9F3D-88830DD1587F}" srcOrd="0" destOrd="0" presId="urn:microsoft.com/office/officeart/2005/8/layout/vList2"/>
    <dgm:cxn modelId="{37A1DEA8-CF49-46F7-AD2B-C4372C7B23C8}" srcId="{9F2189D8-70E7-4241-B137-1EE9A1CF0F24}" destId="{9FC70BE4-BB13-4236-9E56-AC815D11A1AA}" srcOrd="3" destOrd="0" parTransId="{64FAE59B-0F64-48CE-AF7B-FF26D4FB6784}" sibTransId="{3D0E2395-526D-4B17-A2B1-44AC0997C39B}"/>
    <dgm:cxn modelId="{4C3BE9C0-A35E-471E-900C-A065586F77D7}" srcId="{9F2189D8-70E7-4241-B137-1EE9A1CF0F24}" destId="{E23A75A7-E834-494D-8638-FF632F1E0A24}" srcOrd="1" destOrd="0" parTransId="{465DD6A4-CBBD-4CCB-B4AA-AB3B84CF71F1}" sibTransId="{13707D7F-7241-498F-B535-05AFE8C1C408}"/>
    <dgm:cxn modelId="{0138D8D4-B55B-4C10-BB24-7EB40FA7B10D}" type="presOf" srcId="{9F2189D8-70E7-4241-B137-1EE9A1CF0F24}" destId="{8D9AC5B2-A154-4DE9-A21F-7E1924AF5F15}" srcOrd="0" destOrd="0" presId="urn:microsoft.com/office/officeart/2005/8/layout/vList2"/>
    <dgm:cxn modelId="{DB1AE5D6-0F43-4FE3-A798-4C642AC11DF5}" type="presOf" srcId="{E23A75A7-E834-494D-8638-FF632F1E0A24}" destId="{78F67887-3023-4E62-9445-E26C47F12793}" srcOrd="0" destOrd="0" presId="urn:microsoft.com/office/officeart/2005/8/layout/vList2"/>
    <dgm:cxn modelId="{FC023DE0-4B76-48AB-AAF3-FBB15834E592}" type="presOf" srcId="{9FC70BE4-BB13-4236-9E56-AC815D11A1AA}" destId="{416F3812-4F4E-4CF8-9023-4AB15B0F58F8}" srcOrd="0" destOrd="0" presId="urn:microsoft.com/office/officeart/2005/8/layout/vList2"/>
    <dgm:cxn modelId="{5E0CEE72-1618-492B-85B1-1101E0F4FB00}" type="presParOf" srcId="{8D9AC5B2-A154-4DE9-A21F-7E1924AF5F15}" destId="{83703DB8-05E2-4F1E-B0DD-80366E1EA1F0}" srcOrd="0" destOrd="0" presId="urn:microsoft.com/office/officeart/2005/8/layout/vList2"/>
    <dgm:cxn modelId="{F842B220-1488-497F-829F-75D6B8AA9F7C}" type="presParOf" srcId="{8D9AC5B2-A154-4DE9-A21F-7E1924AF5F15}" destId="{7EAF735A-8226-43F4-9AE3-21E38C5185DF}" srcOrd="1" destOrd="0" presId="urn:microsoft.com/office/officeart/2005/8/layout/vList2"/>
    <dgm:cxn modelId="{187333E1-9B36-4ADE-9F80-5DA35C687256}" type="presParOf" srcId="{8D9AC5B2-A154-4DE9-A21F-7E1924AF5F15}" destId="{78F67887-3023-4E62-9445-E26C47F12793}" srcOrd="2" destOrd="0" presId="urn:microsoft.com/office/officeart/2005/8/layout/vList2"/>
    <dgm:cxn modelId="{1175A1D5-6A84-4B99-BBD6-A1D06C939998}" type="presParOf" srcId="{8D9AC5B2-A154-4DE9-A21F-7E1924AF5F15}" destId="{4BC624E7-4CA4-43A1-8BE8-8BDB41DD65C6}" srcOrd="3" destOrd="0" presId="urn:microsoft.com/office/officeart/2005/8/layout/vList2"/>
    <dgm:cxn modelId="{463FF7F0-5BEA-4CEC-9364-2612C1B01353}" type="presParOf" srcId="{8D9AC5B2-A154-4DE9-A21F-7E1924AF5F15}" destId="{747AB080-3B00-4F8B-9F3D-88830DD1587F}" srcOrd="4" destOrd="0" presId="urn:microsoft.com/office/officeart/2005/8/layout/vList2"/>
    <dgm:cxn modelId="{A16D9E69-1AE6-4FC1-B552-28E9EFFBA08D}" type="presParOf" srcId="{8D9AC5B2-A154-4DE9-A21F-7E1924AF5F15}" destId="{186FB545-7155-4C38-B261-CE7A1F339A8D}" srcOrd="5" destOrd="0" presId="urn:microsoft.com/office/officeart/2005/8/layout/vList2"/>
    <dgm:cxn modelId="{B9DAF42C-6C58-4BD3-9FE3-F07B827A5937}" type="presParOf" srcId="{8D9AC5B2-A154-4DE9-A21F-7E1924AF5F15}" destId="{416F3812-4F4E-4CF8-9023-4AB15B0F58F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098D41A-9267-4B02-BA22-6D3A3B383B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DA1243-8AFF-42CD-B5DC-E6D7663CFBF1}">
      <dgm:prSet/>
      <dgm:spPr/>
      <dgm:t>
        <a:bodyPr/>
        <a:lstStyle/>
        <a:p>
          <a:r>
            <a:rPr lang="cs-CZ"/>
            <a:t>(1) Hrazenými službami jsou také preventivní prohlídky, které se provádějí</a:t>
          </a:r>
        </a:p>
      </dgm:t>
    </dgm:pt>
    <dgm:pt modelId="{40F65E72-34E8-4EEF-A07D-E4CB20E348B3}" type="parTrans" cxnId="{6E49015C-E572-4F46-A80D-7503449F04CB}">
      <dgm:prSet/>
      <dgm:spPr/>
      <dgm:t>
        <a:bodyPr/>
        <a:lstStyle/>
        <a:p>
          <a:endParaRPr lang="cs-CZ"/>
        </a:p>
      </dgm:t>
    </dgm:pt>
    <dgm:pt modelId="{292B483D-B329-4488-80CF-8B95BC7C7E24}" type="sibTrans" cxnId="{6E49015C-E572-4F46-A80D-7503449F04CB}">
      <dgm:prSet/>
      <dgm:spPr/>
      <dgm:t>
        <a:bodyPr/>
        <a:lstStyle/>
        <a:p>
          <a:endParaRPr lang="cs-CZ"/>
        </a:p>
      </dgm:t>
    </dgm:pt>
    <dgm:pt modelId="{7AAF9C67-A550-4D4B-B43E-3C07F50BB6E5}">
      <dgm:prSet/>
      <dgm:spPr/>
      <dgm:t>
        <a:bodyPr/>
        <a:lstStyle/>
        <a:p>
          <a:r>
            <a:rPr lang="cs-CZ" dirty="0"/>
            <a:t>v prvém roce života devětkrát do roka, z toho minimálně šestkrát v prvém půlroce života a z toho minimálně třikrát v prvních třech měsících života, pokud jim není poskytována dispenzární péče,</a:t>
          </a:r>
        </a:p>
      </dgm:t>
    </dgm:pt>
    <dgm:pt modelId="{DA9D1ADC-4AF9-4568-8C49-6BDA052B3F8E}" type="parTrans" cxnId="{B51CCCFE-2989-4A8C-B88E-0EA789A742BA}">
      <dgm:prSet/>
      <dgm:spPr/>
      <dgm:t>
        <a:bodyPr/>
        <a:lstStyle/>
        <a:p>
          <a:endParaRPr lang="cs-CZ"/>
        </a:p>
      </dgm:t>
    </dgm:pt>
    <dgm:pt modelId="{87AFED96-2209-4C09-A6ED-BE3538FF8D71}" type="sibTrans" cxnId="{B51CCCFE-2989-4A8C-B88E-0EA789A742BA}">
      <dgm:prSet/>
      <dgm:spPr/>
      <dgm:t>
        <a:bodyPr/>
        <a:lstStyle/>
        <a:p>
          <a:endParaRPr lang="cs-CZ"/>
        </a:p>
      </dgm:t>
    </dgm:pt>
    <dgm:pt modelId="{FC156757-215E-4C5A-B8CC-B1C84C257432}">
      <dgm:prSet/>
      <dgm:spPr/>
      <dgm:t>
        <a:bodyPr/>
        <a:lstStyle/>
        <a:p>
          <a:r>
            <a:rPr lang="cs-CZ" dirty="0"/>
            <a:t>v 18 měsících věku,</a:t>
          </a:r>
        </a:p>
      </dgm:t>
    </dgm:pt>
    <dgm:pt modelId="{019966FC-BA43-4896-89B1-1EE2D251BFF1}" type="parTrans" cxnId="{4C9E8131-F2D8-448F-AB50-B3A4F77BDB29}">
      <dgm:prSet/>
      <dgm:spPr/>
      <dgm:t>
        <a:bodyPr/>
        <a:lstStyle/>
        <a:p>
          <a:endParaRPr lang="cs-CZ"/>
        </a:p>
      </dgm:t>
    </dgm:pt>
    <dgm:pt modelId="{883AEC0B-2D8B-4A7A-A631-E26399746FAA}" type="sibTrans" cxnId="{4C9E8131-F2D8-448F-AB50-B3A4F77BDB29}">
      <dgm:prSet/>
      <dgm:spPr/>
      <dgm:t>
        <a:bodyPr/>
        <a:lstStyle/>
        <a:p>
          <a:endParaRPr lang="cs-CZ"/>
        </a:p>
      </dgm:t>
    </dgm:pt>
    <dgm:pt modelId="{E817BAC6-F757-40C9-8ABA-13F95FEC9B2A}">
      <dgm:prSet/>
      <dgm:spPr/>
      <dgm:t>
        <a:bodyPr/>
        <a:lstStyle/>
        <a:p>
          <a:r>
            <a:rPr lang="cs-CZ" dirty="0"/>
            <a:t> ve třech letech a dále vždy jedenkrát za dva roky, nejdříve však 18 měsíců po provedení poslední preventivní prohlídky.</a:t>
          </a:r>
        </a:p>
      </dgm:t>
    </dgm:pt>
    <dgm:pt modelId="{3878737C-3CCE-449E-A19F-DC2E509BE6A5}" type="parTrans" cxnId="{97971939-35A7-42A6-A32E-C572C833A2DC}">
      <dgm:prSet/>
      <dgm:spPr/>
      <dgm:t>
        <a:bodyPr/>
        <a:lstStyle/>
        <a:p>
          <a:endParaRPr lang="cs-CZ"/>
        </a:p>
      </dgm:t>
    </dgm:pt>
    <dgm:pt modelId="{811D266A-D672-4840-B111-24DA4C3F68AC}" type="sibTrans" cxnId="{97971939-35A7-42A6-A32E-C572C833A2DC}">
      <dgm:prSet/>
      <dgm:spPr/>
      <dgm:t>
        <a:bodyPr/>
        <a:lstStyle/>
        <a:p>
          <a:endParaRPr lang="cs-CZ"/>
        </a:p>
      </dgm:t>
    </dgm:pt>
    <dgm:pt modelId="{97976743-4E83-4E14-9282-FF7B80C84A48}">
      <dgm:prSet/>
      <dgm:spPr/>
      <dgm:t>
        <a:bodyPr/>
        <a:lstStyle/>
        <a:p>
          <a:r>
            <a:rPr lang="cs-CZ"/>
            <a:t>(2) V oboru zubní lékařství se provádí preventivní prohlídka:</a:t>
          </a:r>
        </a:p>
      </dgm:t>
    </dgm:pt>
    <dgm:pt modelId="{297D104D-AF8C-48B9-8C67-0A9A7A768857}" type="parTrans" cxnId="{15633089-AE2E-41A7-AB76-F14107094C2E}">
      <dgm:prSet/>
      <dgm:spPr/>
      <dgm:t>
        <a:bodyPr/>
        <a:lstStyle/>
        <a:p>
          <a:endParaRPr lang="cs-CZ"/>
        </a:p>
      </dgm:t>
    </dgm:pt>
    <dgm:pt modelId="{8234EC9D-34F9-4D03-9AAE-6C7BA4CEED06}" type="sibTrans" cxnId="{15633089-AE2E-41A7-AB76-F14107094C2E}">
      <dgm:prSet/>
      <dgm:spPr/>
      <dgm:t>
        <a:bodyPr/>
        <a:lstStyle/>
        <a:p>
          <a:endParaRPr lang="cs-CZ"/>
        </a:p>
      </dgm:t>
    </dgm:pt>
    <dgm:pt modelId="{C8C15A16-7E53-419C-BE04-724A757604A6}">
      <dgm:prSet/>
      <dgm:spPr/>
      <dgm:t>
        <a:bodyPr/>
        <a:lstStyle/>
        <a:p>
          <a:r>
            <a:rPr lang="cs-CZ" dirty="0"/>
            <a:t>u dětí a dorostu ve věku do 18 let dvakrát ročně,</a:t>
          </a:r>
        </a:p>
      </dgm:t>
    </dgm:pt>
    <dgm:pt modelId="{3B5F6B0D-BA20-44B3-B0B9-141634E20C11}" type="parTrans" cxnId="{CB73C016-CC8C-4979-85F3-D45ED2AB421E}">
      <dgm:prSet/>
      <dgm:spPr/>
      <dgm:t>
        <a:bodyPr/>
        <a:lstStyle/>
        <a:p>
          <a:endParaRPr lang="cs-CZ"/>
        </a:p>
      </dgm:t>
    </dgm:pt>
    <dgm:pt modelId="{23E8B2A0-FB99-495D-91BD-46EE6EFD3BC8}" type="sibTrans" cxnId="{CB73C016-CC8C-4979-85F3-D45ED2AB421E}">
      <dgm:prSet/>
      <dgm:spPr/>
      <dgm:t>
        <a:bodyPr/>
        <a:lstStyle/>
        <a:p>
          <a:endParaRPr lang="cs-CZ"/>
        </a:p>
      </dgm:t>
    </dgm:pt>
    <dgm:pt modelId="{327B210A-1F8D-4F47-BD38-7A5C022ACC45}">
      <dgm:prSet/>
      <dgm:spPr/>
      <dgm:t>
        <a:bodyPr/>
        <a:lstStyle/>
        <a:p>
          <a:r>
            <a:rPr lang="cs-CZ" dirty="0"/>
            <a:t>u těhotných žen dvakrát v průběhu těhotenství,</a:t>
          </a:r>
        </a:p>
      </dgm:t>
    </dgm:pt>
    <dgm:pt modelId="{01811CA8-2D71-4A16-A158-1FA8DFEC9E93}" type="parTrans" cxnId="{75823216-AE46-4AE3-A607-E422CC612189}">
      <dgm:prSet/>
      <dgm:spPr/>
      <dgm:t>
        <a:bodyPr/>
        <a:lstStyle/>
        <a:p>
          <a:endParaRPr lang="cs-CZ"/>
        </a:p>
      </dgm:t>
    </dgm:pt>
    <dgm:pt modelId="{4C7610DD-96FE-440B-9729-7A6642432205}" type="sibTrans" cxnId="{75823216-AE46-4AE3-A607-E422CC612189}">
      <dgm:prSet/>
      <dgm:spPr/>
      <dgm:t>
        <a:bodyPr/>
        <a:lstStyle/>
        <a:p>
          <a:endParaRPr lang="cs-CZ"/>
        </a:p>
      </dgm:t>
    </dgm:pt>
    <dgm:pt modelId="{BFB72C9F-F56C-4F4D-A281-0ABAAB6BDDC5}">
      <dgm:prSet/>
      <dgm:spPr/>
      <dgm:t>
        <a:bodyPr/>
        <a:lstStyle/>
        <a:p>
          <a:r>
            <a:rPr lang="cs-CZ" dirty="0"/>
            <a:t>u dospělých jedenkrát ročně.</a:t>
          </a:r>
        </a:p>
      </dgm:t>
    </dgm:pt>
    <dgm:pt modelId="{63A0B421-D2CA-45E8-A781-73DBC0D78C63}" type="parTrans" cxnId="{F080AEE6-79CB-49F4-9DF8-A0CB38621206}">
      <dgm:prSet/>
      <dgm:spPr/>
      <dgm:t>
        <a:bodyPr/>
        <a:lstStyle/>
        <a:p>
          <a:endParaRPr lang="cs-CZ"/>
        </a:p>
      </dgm:t>
    </dgm:pt>
    <dgm:pt modelId="{80F145E3-B01C-481A-B24B-94FBEA27766E}" type="sibTrans" cxnId="{F080AEE6-79CB-49F4-9DF8-A0CB38621206}">
      <dgm:prSet/>
      <dgm:spPr/>
      <dgm:t>
        <a:bodyPr/>
        <a:lstStyle/>
        <a:p>
          <a:endParaRPr lang="cs-CZ"/>
        </a:p>
      </dgm:t>
    </dgm:pt>
    <dgm:pt modelId="{F92965B5-C17C-423B-B431-E7F2BB638B8E}">
      <dgm:prSet/>
      <dgm:spPr/>
      <dgm:t>
        <a:bodyPr/>
        <a:lstStyle/>
        <a:p>
          <a:r>
            <a:rPr lang="cs-CZ"/>
            <a:t>(3) V oboru gynekologie a porodnictví se provádí preventivní prohlídka při ukončení povinné školní docházky a dále počínaje patnáctým rokem věku jedenkrát ročně.</a:t>
          </a:r>
        </a:p>
      </dgm:t>
    </dgm:pt>
    <dgm:pt modelId="{B99DB993-485B-467C-9300-0604F079842E}" type="parTrans" cxnId="{E4A01C6B-3C2E-4DB2-82EB-1A9F8951B595}">
      <dgm:prSet/>
      <dgm:spPr/>
      <dgm:t>
        <a:bodyPr/>
        <a:lstStyle/>
        <a:p>
          <a:endParaRPr lang="cs-CZ"/>
        </a:p>
      </dgm:t>
    </dgm:pt>
    <dgm:pt modelId="{B9E2CA24-A040-4AE0-9A28-DF2D09590C42}" type="sibTrans" cxnId="{E4A01C6B-3C2E-4DB2-82EB-1A9F8951B595}">
      <dgm:prSet/>
      <dgm:spPr/>
      <dgm:t>
        <a:bodyPr/>
        <a:lstStyle/>
        <a:p>
          <a:endParaRPr lang="cs-CZ"/>
        </a:p>
      </dgm:t>
    </dgm:pt>
    <dgm:pt modelId="{DE2977F9-DAD5-4AB5-8959-9D7CC6CF17EE}" type="pres">
      <dgm:prSet presAssocID="{9098D41A-9267-4B02-BA22-6D3A3B383B53}" presName="linear" presStyleCnt="0">
        <dgm:presLayoutVars>
          <dgm:animLvl val="lvl"/>
          <dgm:resizeHandles val="exact"/>
        </dgm:presLayoutVars>
      </dgm:prSet>
      <dgm:spPr/>
    </dgm:pt>
    <dgm:pt modelId="{A96AE196-6B95-44F7-8F69-ECEAE586D222}" type="pres">
      <dgm:prSet presAssocID="{E7DA1243-8AFF-42CD-B5DC-E6D7663CFB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6BE855-1E55-41AB-98B3-66849D5188A5}" type="pres">
      <dgm:prSet presAssocID="{E7DA1243-8AFF-42CD-B5DC-E6D7663CFBF1}" presName="childText" presStyleLbl="revTx" presStyleIdx="0" presStyleCnt="2">
        <dgm:presLayoutVars>
          <dgm:bulletEnabled val="1"/>
        </dgm:presLayoutVars>
      </dgm:prSet>
      <dgm:spPr/>
    </dgm:pt>
    <dgm:pt modelId="{9A54B853-0BC9-4B1B-9DCF-892C84444EDA}" type="pres">
      <dgm:prSet presAssocID="{97976743-4E83-4E14-9282-FF7B80C84A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1EE7F4-34B0-4AE8-B587-40FAAFD1E7F8}" type="pres">
      <dgm:prSet presAssocID="{97976743-4E83-4E14-9282-FF7B80C84A48}" presName="childText" presStyleLbl="revTx" presStyleIdx="1" presStyleCnt="2">
        <dgm:presLayoutVars>
          <dgm:bulletEnabled val="1"/>
        </dgm:presLayoutVars>
      </dgm:prSet>
      <dgm:spPr/>
    </dgm:pt>
    <dgm:pt modelId="{BCCF8C32-B454-4DA3-8B0F-7CCC0CEA67CF}" type="pres">
      <dgm:prSet presAssocID="{F92965B5-C17C-423B-B431-E7F2BB638B8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5823216-AE46-4AE3-A607-E422CC612189}" srcId="{97976743-4E83-4E14-9282-FF7B80C84A48}" destId="{327B210A-1F8D-4F47-BD38-7A5C022ACC45}" srcOrd="1" destOrd="0" parTransId="{01811CA8-2D71-4A16-A158-1FA8DFEC9E93}" sibTransId="{4C7610DD-96FE-440B-9729-7A6642432205}"/>
    <dgm:cxn modelId="{62E96416-D810-4080-9531-8F62892968E4}" type="presOf" srcId="{97976743-4E83-4E14-9282-FF7B80C84A48}" destId="{9A54B853-0BC9-4B1B-9DCF-892C84444EDA}" srcOrd="0" destOrd="0" presId="urn:microsoft.com/office/officeart/2005/8/layout/vList2"/>
    <dgm:cxn modelId="{CB73C016-CC8C-4979-85F3-D45ED2AB421E}" srcId="{97976743-4E83-4E14-9282-FF7B80C84A48}" destId="{C8C15A16-7E53-419C-BE04-724A757604A6}" srcOrd="0" destOrd="0" parTransId="{3B5F6B0D-BA20-44B3-B0B9-141634E20C11}" sibTransId="{23E8B2A0-FB99-495D-91BD-46EE6EFD3BC8}"/>
    <dgm:cxn modelId="{F798501B-8A4D-4701-AF24-605316F9CBB5}" type="presOf" srcId="{BFB72C9F-F56C-4F4D-A281-0ABAAB6BDDC5}" destId="{041EE7F4-34B0-4AE8-B587-40FAAFD1E7F8}" srcOrd="0" destOrd="2" presId="urn:microsoft.com/office/officeart/2005/8/layout/vList2"/>
    <dgm:cxn modelId="{4B2F8E1F-142A-459C-A375-6A79DA5FD3D7}" type="presOf" srcId="{F92965B5-C17C-423B-B431-E7F2BB638B8E}" destId="{BCCF8C32-B454-4DA3-8B0F-7CCC0CEA67CF}" srcOrd="0" destOrd="0" presId="urn:microsoft.com/office/officeart/2005/8/layout/vList2"/>
    <dgm:cxn modelId="{4C9E8131-F2D8-448F-AB50-B3A4F77BDB29}" srcId="{E7DA1243-8AFF-42CD-B5DC-E6D7663CFBF1}" destId="{FC156757-215E-4C5A-B8CC-B1C84C257432}" srcOrd="1" destOrd="0" parTransId="{019966FC-BA43-4896-89B1-1EE2D251BFF1}" sibTransId="{883AEC0B-2D8B-4A7A-A631-E26399746FAA}"/>
    <dgm:cxn modelId="{97971939-35A7-42A6-A32E-C572C833A2DC}" srcId="{E7DA1243-8AFF-42CD-B5DC-E6D7663CFBF1}" destId="{E817BAC6-F757-40C9-8ABA-13F95FEC9B2A}" srcOrd="2" destOrd="0" parTransId="{3878737C-3CCE-449E-A19F-DC2E509BE6A5}" sibTransId="{811D266A-D672-4840-B111-24DA4C3F68AC}"/>
    <dgm:cxn modelId="{C668EA3E-4F93-40E1-8B0A-20D1C42CCF37}" type="presOf" srcId="{E7DA1243-8AFF-42CD-B5DC-E6D7663CFBF1}" destId="{A96AE196-6B95-44F7-8F69-ECEAE586D222}" srcOrd="0" destOrd="0" presId="urn:microsoft.com/office/officeart/2005/8/layout/vList2"/>
    <dgm:cxn modelId="{6E49015C-E572-4F46-A80D-7503449F04CB}" srcId="{9098D41A-9267-4B02-BA22-6D3A3B383B53}" destId="{E7DA1243-8AFF-42CD-B5DC-E6D7663CFBF1}" srcOrd="0" destOrd="0" parTransId="{40F65E72-34E8-4EEF-A07D-E4CB20E348B3}" sibTransId="{292B483D-B329-4488-80CF-8B95BC7C7E24}"/>
    <dgm:cxn modelId="{81D3BA63-8C38-4C8E-BE4F-A91B8EB7FAE1}" type="presOf" srcId="{FC156757-215E-4C5A-B8CC-B1C84C257432}" destId="{E36BE855-1E55-41AB-98B3-66849D5188A5}" srcOrd="0" destOrd="1" presId="urn:microsoft.com/office/officeart/2005/8/layout/vList2"/>
    <dgm:cxn modelId="{02160744-40A9-4BB4-ADDA-3C55EE226114}" type="presOf" srcId="{C8C15A16-7E53-419C-BE04-724A757604A6}" destId="{041EE7F4-34B0-4AE8-B587-40FAAFD1E7F8}" srcOrd="0" destOrd="0" presId="urn:microsoft.com/office/officeart/2005/8/layout/vList2"/>
    <dgm:cxn modelId="{E4A01C6B-3C2E-4DB2-82EB-1A9F8951B595}" srcId="{9098D41A-9267-4B02-BA22-6D3A3B383B53}" destId="{F92965B5-C17C-423B-B431-E7F2BB638B8E}" srcOrd="2" destOrd="0" parTransId="{B99DB993-485B-467C-9300-0604F079842E}" sibTransId="{B9E2CA24-A040-4AE0-9A28-DF2D09590C42}"/>
    <dgm:cxn modelId="{0101517B-5044-4193-AB52-336DB68F18BB}" type="presOf" srcId="{9098D41A-9267-4B02-BA22-6D3A3B383B53}" destId="{DE2977F9-DAD5-4AB5-8959-9D7CC6CF17EE}" srcOrd="0" destOrd="0" presId="urn:microsoft.com/office/officeart/2005/8/layout/vList2"/>
    <dgm:cxn modelId="{15633089-AE2E-41A7-AB76-F14107094C2E}" srcId="{9098D41A-9267-4B02-BA22-6D3A3B383B53}" destId="{97976743-4E83-4E14-9282-FF7B80C84A48}" srcOrd="1" destOrd="0" parTransId="{297D104D-AF8C-48B9-8C67-0A9A7A768857}" sibTransId="{8234EC9D-34F9-4D03-9AAE-6C7BA4CEED06}"/>
    <dgm:cxn modelId="{398583BE-8C9B-4920-BB03-47C9158C9F11}" type="presOf" srcId="{E817BAC6-F757-40C9-8ABA-13F95FEC9B2A}" destId="{E36BE855-1E55-41AB-98B3-66849D5188A5}" srcOrd="0" destOrd="2" presId="urn:microsoft.com/office/officeart/2005/8/layout/vList2"/>
    <dgm:cxn modelId="{F6EBF0CB-80AB-4B09-B62F-687BF2053EAC}" type="presOf" srcId="{327B210A-1F8D-4F47-BD38-7A5C022ACC45}" destId="{041EE7F4-34B0-4AE8-B587-40FAAFD1E7F8}" srcOrd="0" destOrd="1" presId="urn:microsoft.com/office/officeart/2005/8/layout/vList2"/>
    <dgm:cxn modelId="{D5EDCCDF-242E-47AF-ADC0-2FD2B8328102}" type="presOf" srcId="{7AAF9C67-A550-4D4B-B43E-3C07F50BB6E5}" destId="{E36BE855-1E55-41AB-98B3-66849D5188A5}" srcOrd="0" destOrd="0" presId="urn:microsoft.com/office/officeart/2005/8/layout/vList2"/>
    <dgm:cxn modelId="{F080AEE6-79CB-49F4-9DF8-A0CB38621206}" srcId="{97976743-4E83-4E14-9282-FF7B80C84A48}" destId="{BFB72C9F-F56C-4F4D-A281-0ABAAB6BDDC5}" srcOrd="2" destOrd="0" parTransId="{63A0B421-D2CA-45E8-A781-73DBC0D78C63}" sibTransId="{80F145E3-B01C-481A-B24B-94FBEA27766E}"/>
    <dgm:cxn modelId="{B51CCCFE-2989-4A8C-B88E-0EA789A742BA}" srcId="{E7DA1243-8AFF-42CD-B5DC-E6D7663CFBF1}" destId="{7AAF9C67-A550-4D4B-B43E-3C07F50BB6E5}" srcOrd="0" destOrd="0" parTransId="{DA9D1ADC-4AF9-4568-8C49-6BDA052B3F8E}" sibTransId="{87AFED96-2209-4C09-A6ED-BE3538FF8D71}"/>
    <dgm:cxn modelId="{558D8292-6B53-44E8-B437-6CF80F0E55C9}" type="presParOf" srcId="{DE2977F9-DAD5-4AB5-8959-9D7CC6CF17EE}" destId="{A96AE196-6B95-44F7-8F69-ECEAE586D222}" srcOrd="0" destOrd="0" presId="urn:microsoft.com/office/officeart/2005/8/layout/vList2"/>
    <dgm:cxn modelId="{6A8EC082-0E24-4C9F-9E1B-0F57357E3D39}" type="presParOf" srcId="{DE2977F9-DAD5-4AB5-8959-9D7CC6CF17EE}" destId="{E36BE855-1E55-41AB-98B3-66849D5188A5}" srcOrd="1" destOrd="0" presId="urn:microsoft.com/office/officeart/2005/8/layout/vList2"/>
    <dgm:cxn modelId="{0EECCE22-A8E2-4CFA-B822-32A8C1A39A9F}" type="presParOf" srcId="{DE2977F9-DAD5-4AB5-8959-9D7CC6CF17EE}" destId="{9A54B853-0BC9-4B1B-9DCF-892C84444EDA}" srcOrd="2" destOrd="0" presId="urn:microsoft.com/office/officeart/2005/8/layout/vList2"/>
    <dgm:cxn modelId="{1D4D7B85-0CA4-433F-8AA4-D48E3E59DEF7}" type="presParOf" srcId="{DE2977F9-DAD5-4AB5-8959-9D7CC6CF17EE}" destId="{041EE7F4-34B0-4AE8-B587-40FAAFD1E7F8}" srcOrd="3" destOrd="0" presId="urn:microsoft.com/office/officeart/2005/8/layout/vList2"/>
    <dgm:cxn modelId="{B36C492B-5019-4138-9EE0-838955F892F5}" type="presParOf" srcId="{DE2977F9-DAD5-4AB5-8959-9D7CC6CF17EE}" destId="{BCCF8C32-B454-4DA3-8B0F-7CCC0CEA67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091FB97-8AF1-46D1-9E9A-B214A911BF2D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BC0A35F-2452-4420-92B5-C4A33D1FB24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§48 ZZS - přijetím pacienta by bylo překročeno únosné pracovní zatížení nebo jeho přijetí brání provozní důvody, personální zabezpečení nebo technické a věcné vybavení zdravotnického zařízení</a:t>
          </a:r>
        </a:p>
      </dgm:t>
    </dgm:pt>
    <dgm:pt modelId="{5BA58033-E57C-4884-A3E8-339A1106AD1D}" type="parTrans" cxnId="{92EEDF73-C142-494C-B13B-E77ADF33085D}">
      <dgm:prSet/>
      <dgm:spPr/>
      <dgm:t>
        <a:bodyPr/>
        <a:lstStyle/>
        <a:p>
          <a:endParaRPr lang="cs-CZ"/>
        </a:p>
      </dgm:t>
    </dgm:pt>
    <dgm:pt modelId="{506390F8-9C82-47DD-B11E-77950772CD31}" type="sibTrans" cxnId="{92EEDF73-C142-494C-B13B-E77ADF33085D}">
      <dgm:prSet/>
      <dgm:spPr/>
      <dgm:t>
        <a:bodyPr/>
        <a:lstStyle/>
        <a:p>
          <a:endParaRPr lang="cs-CZ"/>
        </a:p>
      </dgm:t>
    </dgm:pt>
    <dgm:pt modelId="{6BAD0978-82E9-4D7E-8A0E-BD297EE14DD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Nejsou prostředky na zaplacení dalšího personálu (OK)</a:t>
          </a:r>
        </a:p>
      </dgm:t>
    </dgm:pt>
    <dgm:pt modelId="{26802F9A-B43D-4185-943E-18A0B2EA4D91}" type="parTrans" cxnId="{F6857A86-9FBA-4B3B-A947-1637338835A5}">
      <dgm:prSet/>
      <dgm:spPr/>
      <dgm:t>
        <a:bodyPr/>
        <a:lstStyle/>
        <a:p>
          <a:endParaRPr lang="cs-CZ"/>
        </a:p>
      </dgm:t>
    </dgm:pt>
    <dgm:pt modelId="{E0989C15-EDC9-4CDF-8DE2-B4327052E896}" type="sibTrans" cxnId="{F6857A86-9FBA-4B3B-A947-1637338835A5}">
      <dgm:prSet/>
      <dgm:spPr/>
      <dgm:t>
        <a:bodyPr/>
        <a:lstStyle/>
        <a:p>
          <a:endParaRPr lang="cs-CZ"/>
        </a:p>
      </dgm:t>
    </dgm:pt>
    <dgm:pt modelId="{06B91DB1-0912-4890-81DA-DED82DA874D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Nejsou prostředky na provoz dalšího lůžka (OK)</a:t>
          </a:r>
        </a:p>
      </dgm:t>
    </dgm:pt>
    <dgm:pt modelId="{27F6EDC9-0D3A-4326-87B8-70C0D8F64E66}" type="parTrans" cxnId="{742ACE44-BA8E-4891-B8A9-48B9B9B5B09F}">
      <dgm:prSet/>
      <dgm:spPr/>
      <dgm:t>
        <a:bodyPr/>
        <a:lstStyle/>
        <a:p>
          <a:endParaRPr lang="cs-CZ"/>
        </a:p>
      </dgm:t>
    </dgm:pt>
    <dgm:pt modelId="{F3F4BC96-1B98-4E22-91A3-7C8205BB0590}" type="sibTrans" cxnId="{742ACE44-BA8E-4891-B8A9-48B9B9B5B09F}">
      <dgm:prSet/>
      <dgm:spPr/>
      <dgm:t>
        <a:bodyPr/>
        <a:lstStyle/>
        <a:p>
          <a:endParaRPr lang="cs-CZ"/>
        </a:p>
      </dgm:t>
    </dgm:pt>
    <dgm:pt modelId="{3A566FD5-C987-4AE6-94CD-0A38A58C51F5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Nejsou prostředky na nákup léků/poskytnutí služby (NOK?)</a:t>
          </a:r>
        </a:p>
      </dgm:t>
    </dgm:pt>
    <dgm:pt modelId="{BFE63722-C86E-4804-81B7-33648D58B761}" type="parTrans" cxnId="{1CF98E37-D63F-4FA9-B2EF-61B7AA02775E}">
      <dgm:prSet/>
      <dgm:spPr/>
      <dgm:t>
        <a:bodyPr/>
        <a:lstStyle/>
        <a:p>
          <a:endParaRPr lang="cs-CZ"/>
        </a:p>
      </dgm:t>
    </dgm:pt>
    <dgm:pt modelId="{866C8EC4-F5BE-4698-BD30-9195AF22CBB3}" type="sibTrans" cxnId="{1CF98E37-D63F-4FA9-B2EF-61B7AA02775E}">
      <dgm:prSet/>
      <dgm:spPr/>
      <dgm:t>
        <a:bodyPr/>
        <a:lstStyle/>
        <a:p>
          <a:endParaRPr lang="cs-CZ"/>
        </a:p>
      </dgm:t>
    </dgm:pt>
    <dgm:pt modelId="{5A0CAC84-4376-4A42-BA40-4E4AD1837A98}" type="pres">
      <dgm:prSet presAssocID="{8091FB97-8AF1-46D1-9E9A-B214A911BF2D}" presName="diagram" presStyleCnt="0">
        <dgm:presLayoutVars>
          <dgm:dir/>
          <dgm:resizeHandles val="exact"/>
        </dgm:presLayoutVars>
      </dgm:prSet>
      <dgm:spPr/>
    </dgm:pt>
    <dgm:pt modelId="{1ED1F818-4E65-4F48-8EA0-D733B884CEB9}" type="pres">
      <dgm:prSet presAssocID="{EBC0A35F-2452-4420-92B5-C4A33D1FB244}" presName="node" presStyleLbl="node1" presStyleIdx="0" presStyleCnt="1" custScaleX="137273">
        <dgm:presLayoutVars>
          <dgm:bulletEnabled val="1"/>
        </dgm:presLayoutVars>
      </dgm:prSet>
      <dgm:spPr/>
    </dgm:pt>
  </dgm:ptLst>
  <dgm:cxnLst>
    <dgm:cxn modelId="{F386A224-EECC-48A4-AC5A-F927C7198613}" type="presOf" srcId="{8091FB97-8AF1-46D1-9E9A-B214A911BF2D}" destId="{5A0CAC84-4376-4A42-BA40-4E4AD1837A98}" srcOrd="0" destOrd="0" presId="urn:microsoft.com/office/officeart/2005/8/layout/default"/>
    <dgm:cxn modelId="{1CF98E37-D63F-4FA9-B2EF-61B7AA02775E}" srcId="{EBC0A35F-2452-4420-92B5-C4A33D1FB244}" destId="{3A566FD5-C987-4AE6-94CD-0A38A58C51F5}" srcOrd="2" destOrd="0" parTransId="{BFE63722-C86E-4804-81B7-33648D58B761}" sibTransId="{866C8EC4-F5BE-4698-BD30-9195AF22CBB3}"/>
    <dgm:cxn modelId="{742ACE44-BA8E-4891-B8A9-48B9B9B5B09F}" srcId="{EBC0A35F-2452-4420-92B5-C4A33D1FB244}" destId="{06B91DB1-0912-4890-81DA-DED82DA874DE}" srcOrd="1" destOrd="0" parTransId="{27F6EDC9-0D3A-4326-87B8-70C0D8F64E66}" sibTransId="{F3F4BC96-1B98-4E22-91A3-7C8205BB0590}"/>
    <dgm:cxn modelId="{92EEDF73-C142-494C-B13B-E77ADF33085D}" srcId="{8091FB97-8AF1-46D1-9E9A-B214A911BF2D}" destId="{EBC0A35F-2452-4420-92B5-C4A33D1FB244}" srcOrd="0" destOrd="0" parTransId="{5BA58033-E57C-4884-A3E8-339A1106AD1D}" sibTransId="{506390F8-9C82-47DD-B11E-77950772CD31}"/>
    <dgm:cxn modelId="{F6857A86-9FBA-4B3B-A947-1637338835A5}" srcId="{EBC0A35F-2452-4420-92B5-C4A33D1FB244}" destId="{6BAD0978-82E9-4D7E-8A0E-BD297EE14DD7}" srcOrd="0" destOrd="0" parTransId="{26802F9A-B43D-4185-943E-18A0B2EA4D91}" sibTransId="{E0989C15-EDC9-4CDF-8DE2-B4327052E896}"/>
    <dgm:cxn modelId="{6BB7F893-556F-4040-B2FA-8DA6905CCCDC}" type="presOf" srcId="{EBC0A35F-2452-4420-92B5-C4A33D1FB244}" destId="{1ED1F818-4E65-4F48-8EA0-D733B884CEB9}" srcOrd="0" destOrd="0" presId="urn:microsoft.com/office/officeart/2005/8/layout/default"/>
    <dgm:cxn modelId="{DDAFFB93-3505-4519-A692-2D5C98FDA07C}" type="presOf" srcId="{6BAD0978-82E9-4D7E-8A0E-BD297EE14DD7}" destId="{1ED1F818-4E65-4F48-8EA0-D733B884CEB9}" srcOrd="0" destOrd="1" presId="urn:microsoft.com/office/officeart/2005/8/layout/default"/>
    <dgm:cxn modelId="{62592F9F-31F8-437C-8706-C2F6B8FBC9B0}" type="presOf" srcId="{3A566FD5-C987-4AE6-94CD-0A38A58C51F5}" destId="{1ED1F818-4E65-4F48-8EA0-D733B884CEB9}" srcOrd="0" destOrd="3" presId="urn:microsoft.com/office/officeart/2005/8/layout/default"/>
    <dgm:cxn modelId="{94BEFAF1-AA69-4803-8C32-A5A55AE83749}" type="presOf" srcId="{06B91DB1-0912-4890-81DA-DED82DA874DE}" destId="{1ED1F818-4E65-4F48-8EA0-D733B884CEB9}" srcOrd="0" destOrd="2" presId="urn:microsoft.com/office/officeart/2005/8/layout/default"/>
    <dgm:cxn modelId="{B4899E82-5C18-4DCC-9614-D82177618907}" type="presParOf" srcId="{5A0CAC84-4376-4A42-BA40-4E4AD1837A98}" destId="{1ED1F818-4E65-4F48-8EA0-D733B884CEB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9B4B3F2-59D9-42DD-8F98-EE9347708EB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73480C11-95BD-4DCF-B06F-9BCC1848335B}">
      <dgm:prSet/>
      <dgm:spPr/>
      <dgm:t>
        <a:bodyPr/>
        <a:lstStyle/>
        <a:p>
          <a:pPr rtl="0"/>
          <a:r>
            <a:rPr lang="cs-CZ" dirty="0"/>
            <a:t>K čemu vůbec limit existuje ?</a:t>
          </a:r>
        </a:p>
      </dgm:t>
    </dgm:pt>
    <dgm:pt modelId="{78045078-6693-4BF8-872E-5E0E9E1B7BA6}" type="parTrans" cxnId="{C19E9E8D-0376-442A-A030-E70EDCD9BF58}">
      <dgm:prSet/>
      <dgm:spPr/>
      <dgm:t>
        <a:bodyPr/>
        <a:lstStyle/>
        <a:p>
          <a:endParaRPr lang="cs-CZ"/>
        </a:p>
      </dgm:t>
    </dgm:pt>
    <dgm:pt modelId="{44A5AEC2-17B6-45E8-A8CA-69EFDC029605}" type="sibTrans" cxnId="{C19E9E8D-0376-442A-A030-E70EDCD9BF58}">
      <dgm:prSet/>
      <dgm:spPr/>
      <dgm:t>
        <a:bodyPr/>
        <a:lstStyle/>
        <a:p>
          <a:endParaRPr lang="cs-CZ"/>
        </a:p>
      </dgm:t>
    </dgm:pt>
    <dgm:pt modelId="{BA81571E-7EC6-46E0-9B7B-101FA74DE8D4}">
      <dgm:prSet/>
      <dgm:spPr/>
      <dgm:t>
        <a:bodyPr/>
        <a:lstStyle/>
        <a:p>
          <a:pPr rtl="0"/>
          <a:r>
            <a:rPr lang="cs-CZ" dirty="0"/>
            <a:t>Důsledek – i péče nad limit je objektivně možná. </a:t>
          </a:r>
        </a:p>
      </dgm:t>
    </dgm:pt>
    <dgm:pt modelId="{C990F9F6-5CAF-449F-8700-004547A5C565}" type="parTrans" cxnId="{D7F30D7A-AB94-4459-BBF7-BFD76065B2CD}">
      <dgm:prSet/>
      <dgm:spPr/>
      <dgm:t>
        <a:bodyPr/>
        <a:lstStyle/>
        <a:p>
          <a:endParaRPr lang="cs-CZ"/>
        </a:p>
      </dgm:t>
    </dgm:pt>
    <dgm:pt modelId="{556B7F50-689D-4378-8B32-27C8A67F32CE}" type="sibTrans" cxnId="{D7F30D7A-AB94-4459-BBF7-BFD76065B2CD}">
      <dgm:prSet/>
      <dgm:spPr/>
      <dgm:t>
        <a:bodyPr/>
        <a:lstStyle/>
        <a:p>
          <a:endParaRPr lang="cs-CZ"/>
        </a:p>
      </dgm:t>
    </dgm:pt>
    <dgm:pt modelId="{D96EB145-ACE0-4948-BC08-A4940558DE70}">
      <dgm:prSet/>
      <dgm:spPr/>
      <dgm:t>
        <a:bodyPr/>
        <a:lstStyle/>
        <a:p>
          <a:pPr rtl="0"/>
          <a:r>
            <a:rPr lang="cs-CZ"/>
            <a:t>Odpovědnost lékaře</a:t>
          </a:r>
        </a:p>
      </dgm:t>
    </dgm:pt>
    <dgm:pt modelId="{4DE0F07A-D2AE-4614-8B5D-9C16003F6049}" type="parTrans" cxnId="{1B01CD9D-39D1-41DC-AAEE-489AFE2DCCB2}">
      <dgm:prSet/>
      <dgm:spPr/>
      <dgm:t>
        <a:bodyPr/>
        <a:lstStyle/>
        <a:p>
          <a:endParaRPr lang="cs-CZ"/>
        </a:p>
      </dgm:t>
    </dgm:pt>
    <dgm:pt modelId="{691F12C6-39B1-4FD0-8E93-5DF659269E8A}" type="sibTrans" cxnId="{1B01CD9D-39D1-41DC-AAEE-489AFE2DCCB2}">
      <dgm:prSet/>
      <dgm:spPr/>
      <dgm:t>
        <a:bodyPr/>
        <a:lstStyle/>
        <a:p>
          <a:endParaRPr lang="cs-CZ"/>
        </a:p>
      </dgm:t>
    </dgm:pt>
    <dgm:pt modelId="{83185291-B5AC-4C7C-B35D-95017F92398B}">
      <dgm:prSet/>
      <dgm:spPr/>
      <dgm:t>
        <a:bodyPr/>
        <a:lstStyle/>
        <a:p>
          <a:pPr rtl="0"/>
          <a:r>
            <a:rPr lang="cs-CZ" dirty="0"/>
            <a:t>= nevyužití všech dostupných možností?  </a:t>
          </a:r>
        </a:p>
      </dgm:t>
    </dgm:pt>
    <dgm:pt modelId="{4D231415-600A-48D3-B934-7E02B05F7678}" type="parTrans" cxnId="{9AB9B885-D186-4DA7-AD1D-59A81621B444}">
      <dgm:prSet/>
      <dgm:spPr/>
      <dgm:t>
        <a:bodyPr/>
        <a:lstStyle/>
        <a:p>
          <a:endParaRPr lang="cs-CZ"/>
        </a:p>
      </dgm:t>
    </dgm:pt>
    <dgm:pt modelId="{684C5D47-5DB8-415D-AD97-6792A8697EA1}" type="sibTrans" cxnId="{9AB9B885-D186-4DA7-AD1D-59A81621B444}">
      <dgm:prSet/>
      <dgm:spPr/>
      <dgm:t>
        <a:bodyPr/>
        <a:lstStyle/>
        <a:p>
          <a:endParaRPr lang="cs-CZ"/>
        </a:p>
      </dgm:t>
    </dgm:pt>
    <dgm:pt modelId="{124790E5-C2F3-476F-9EBA-6C56D6A60658}" type="pres">
      <dgm:prSet presAssocID="{D9B4B3F2-59D9-42DD-8F98-EE9347708EB3}" presName="linear" presStyleCnt="0">
        <dgm:presLayoutVars>
          <dgm:animLvl val="lvl"/>
          <dgm:resizeHandles val="exact"/>
        </dgm:presLayoutVars>
      </dgm:prSet>
      <dgm:spPr/>
    </dgm:pt>
    <dgm:pt modelId="{2A53D1ED-7928-4FFD-8707-D288DC9E9004}" type="pres">
      <dgm:prSet presAssocID="{73480C11-95BD-4DCF-B06F-9BCC184833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DD09728-5F1E-4766-A76D-04A5DF96D990}" type="pres">
      <dgm:prSet presAssocID="{44A5AEC2-17B6-45E8-A8CA-69EFDC029605}" presName="spacer" presStyleCnt="0"/>
      <dgm:spPr/>
    </dgm:pt>
    <dgm:pt modelId="{62510E4A-C18E-41EA-8E13-F86438151F6E}" type="pres">
      <dgm:prSet presAssocID="{BA81571E-7EC6-46E0-9B7B-101FA74DE8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C999EF9-08D2-4555-B4B0-D3792CEC7E47}" type="pres">
      <dgm:prSet presAssocID="{556B7F50-689D-4378-8B32-27C8A67F32CE}" presName="spacer" presStyleCnt="0"/>
      <dgm:spPr/>
    </dgm:pt>
    <dgm:pt modelId="{BF1BCA7D-F1ED-43E3-8AA4-DDAE1BCD59D1}" type="pres">
      <dgm:prSet presAssocID="{D96EB145-ACE0-4948-BC08-A4940558DE7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13A6C3F-47BB-4321-B2B1-A79201519211}" type="pres">
      <dgm:prSet presAssocID="{D96EB145-ACE0-4948-BC08-A4940558DE7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6081710-8E8A-4ED8-A5D0-32C4345055E1}" type="presOf" srcId="{D9B4B3F2-59D9-42DD-8F98-EE9347708EB3}" destId="{124790E5-C2F3-476F-9EBA-6C56D6A60658}" srcOrd="0" destOrd="0" presId="urn:microsoft.com/office/officeart/2005/8/layout/vList2"/>
    <dgm:cxn modelId="{0863D516-EEAF-4508-AA29-926DFBA44B9A}" type="presOf" srcId="{83185291-B5AC-4C7C-B35D-95017F92398B}" destId="{213A6C3F-47BB-4321-B2B1-A79201519211}" srcOrd="0" destOrd="0" presId="urn:microsoft.com/office/officeart/2005/8/layout/vList2"/>
    <dgm:cxn modelId="{43F23C23-47E0-43A0-844D-D19B45F5BC68}" type="presOf" srcId="{D96EB145-ACE0-4948-BC08-A4940558DE70}" destId="{BF1BCA7D-F1ED-43E3-8AA4-DDAE1BCD59D1}" srcOrd="0" destOrd="0" presId="urn:microsoft.com/office/officeart/2005/8/layout/vList2"/>
    <dgm:cxn modelId="{22B14023-AD6F-410D-A479-8FE5D178AACB}" type="presOf" srcId="{BA81571E-7EC6-46E0-9B7B-101FA74DE8D4}" destId="{62510E4A-C18E-41EA-8E13-F86438151F6E}" srcOrd="0" destOrd="0" presId="urn:microsoft.com/office/officeart/2005/8/layout/vList2"/>
    <dgm:cxn modelId="{D7F30D7A-AB94-4459-BBF7-BFD76065B2CD}" srcId="{D9B4B3F2-59D9-42DD-8F98-EE9347708EB3}" destId="{BA81571E-7EC6-46E0-9B7B-101FA74DE8D4}" srcOrd="1" destOrd="0" parTransId="{C990F9F6-5CAF-449F-8700-004547A5C565}" sibTransId="{556B7F50-689D-4378-8B32-27C8A67F32CE}"/>
    <dgm:cxn modelId="{9AB9B885-D186-4DA7-AD1D-59A81621B444}" srcId="{D96EB145-ACE0-4948-BC08-A4940558DE70}" destId="{83185291-B5AC-4C7C-B35D-95017F92398B}" srcOrd="0" destOrd="0" parTransId="{4D231415-600A-48D3-B934-7E02B05F7678}" sibTransId="{684C5D47-5DB8-415D-AD97-6792A8697EA1}"/>
    <dgm:cxn modelId="{C19E9E8D-0376-442A-A030-E70EDCD9BF58}" srcId="{D9B4B3F2-59D9-42DD-8F98-EE9347708EB3}" destId="{73480C11-95BD-4DCF-B06F-9BCC1848335B}" srcOrd="0" destOrd="0" parTransId="{78045078-6693-4BF8-872E-5E0E9E1B7BA6}" sibTransId="{44A5AEC2-17B6-45E8-A8CA-69EFDC029605}"/>
    <dgm:cxn modelId="{1B01CD9D-39D1-41DC-AAEE-489AFE2DCCB2}" srcId="{D9B4B3F2-59D9-42DD-8F98-EE9347708EB3}" destId="{D96EB145-ACE0-4948-BC08-A4940558DE70}" srcOrd="2" destOrd="0" parTransId="{4DE0F07A-D2AE-4614-8B5D-9C16003F6049}" sibTransId="{691F12C6-39B1-4FD0-8E93-5DF659269E8A}"/>
    <dgm:cxn modelId="{D6BAD3A4-EEA7-4304-A0C2-E2E1BEC98D0D}" type="presOf" srcId="{73480C11-95BD-4DCF-B06F-9BCC1848335B}" destId="{2A53D1ED-7928-4FFD-8707-D288DC9E9004}" srcOrd="0" destOrd="0" presId="urn:microsoft.com/office/officeart/2005/8/layout/vList2"/>
    <dgm:cxn modelId="{07F46ECB-B054-444D-9021-ED1183E4D869}" type="presParOf" srcId="{124790E5-C2F3-476F-9EBA-6C56D6A60658}" destId="{2A53D1ED-7928-4FFD-8707-D288DC9E9004}" srcOrd="0" destOrd="0" presId="urn:microsoft.com/office/officeart/2005/8/layout/vList2"/>
    <dgm:cxn modelId="{AA5ACE70-A08B-4885-A43C-29D7D95E8F7E}" type="presParOf" srcId="{124790E5-C2F3-476F-9EBA-6C56D6A60658}" destId="{1DD09728-5F1E-4766-A76D-04A5DF96D990}" srcOrd="1" destOrd="0" presId="urn:microsoft.com/office/officeart/2005/8/layout/vList2"/>
    <dgm:cxn modelId="{65336BB3-F78C-4085-B217-219963ECBAFF}" type="presParOf" srcId="{124790E5-C2F3-476F-9EBA-6C56D6A60658}" destId="{62510E4A-C18E-41EA-8E13-F86438151F6E}" srcOrd="2" destOrd="0" presId="urn:microsoft.com/office/officeart/2005/8/layout/vList2"/>
    <dgm:cxn modelId="{FD11494A-10EC-430F-93CE-B5A45E9543FF}" type="presParOf" srcId="{124790E5-C2F3-476F-9EBA-6C56D6A60658}" destId="{5C999EF9-08D2-4555-B4B0-D3792CEC7E47}" srcOrd="3" destOrd="0" presId="urn:microsoft.com/office/officeart/2005/8/layout/vList2"/>
    <dgm:cxn modelId="{899DF998-7A1C-4EBC-A566-707E46FAF1FC}" type="presParOf" srcId="{124790E5-C2F3-476F-9EBA-6C56D6A60658}" destId="{BF1BCA7D-F1ED-43E3-8AA4-DDAE1BCD59D1}" srcOrd="4" destOrd="0" presId="urn:microsoft.com/office/officeart/2005/8/layout/vList2"/>
    <dgm:cxn modelId="{48B2CFC5-2793-4A1D-99B5-2C6E4B7A3CDA}" type="presParOf" srcId="{124790E5-C2F3-476F-9EBA-6C56D6A60658}" destId="{213A6C3F-47BB-4321-B2B1-A7920151921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3EE2557-B2F4-419A-B666-E859DDA5830E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EAA15A53-EC27-48A3-A9CB-F02BF825C7A7}">
      <dgm:prSet/>
      <dgm:spPr/>
      <dgm:t>
        <a:bodyPr/>
        <a:lstStyle/>
        <a:p>
          <a:pPr rtl="0"/>
          <a:r>
            <a:rPr lang="cs-CZ"/>
            <a:t>Pojišťovna</a:t>
          </a:r>
        </a:p>
      </dgm:t>
    </dgm:pt>
    <dgm:pt modelId="{7C309567-4113-4FC3-B6A9-50318F06F467}" type="parTrans" cxnId="{5A99CB69-5BF4-4E7A-876C-8C2C87A1C1C6}">
      <dgm:prSet/>
      <dgm:spPr/>
      <dgm:t>
        <a:bodyPr/>
        <a:lstStyle/>
        <a:p>
          <a:endParaRPr lang="cs-CZ"/>
        </a:p>
      </dgm:t>
    </dgm:pt>
    <dgm:pt modelId="{7BD4A535-FC8C-4D18-8CB6-2939632B2ED1}" type="sibTrans" cxnId="{5A99CB69-5BF4-4E7A-876C-8C2C87A1C1C6}">
      <dgm:prSet/>
      <dgm:spPr/>
      <dgm:t>
        <a:bodyPr/>
        <a:lstStyle/>
        <a:p>
          <a:endParaRPr lang="cs-CZ"/>
        </a:p>
      </dgm:t>
    </dgm:pt>
    <dgm:pt modelId="{FBC431BD-B11B-40B4-A27E-6B1EDED6B17F}">
      <dgm:prSet/>
      <dgm:spPr/>
      <dgm:t>
        <a:bodyPr/>
        <a:lstStyle/>
        <a:p>
          <a:pPr rtl="0"/>
          <a:r>
            <a:rPr lang="cs-CZ" dirty="0"/>
            <a:t>Smlouvou mezi dvěma subjekty upraví omezení rozsahu péče</a:t>
          </a:r>
        </a:p>
      </dgm:t>
    </dgm:pt>
    <dgm:pt modelId="{C180B4BF-EFEF-45C7-823F-534008911C53}" type="parTrans" cxnId="{9AD8F656-A451-45D0-ADEA-9F4EEBA833AE}">
      <dgm:prSet/>
      <dgm:spPr/>
      <dgm:t>
        <a:bodyPr/>
        <a:lstStyle/>
        <a:p>
          <a:endParaRPr lang="cs-CZ"/>
        </a:p>
      </dgm:t>
    </dgm:pt>
    <dgm:pt modelId="{3BBA0AC5-27C2-4202-AF1E-9F9335E5A08B}" type="sibTrans" cxnId="{9AD8F656-A451-45D0-ADEA-9F4EEBA833AE}">
      <dgm:prSet/>
      <dgm:spPr/>
      <dgm:t>
        <a:bodyPr/>
        <a:lstStyle/>
        <a:p>
          <a:endParaRPr lang="cs-CZ"/>
        </a:p>
      </dgm:t>
    </dgm:pt>
    <dgm:pt modelId="{146EAE9F-5E1A-4D24-ACCB-F9AE1CF1E480}">
      <dgm:prSet/>
      <dgm:spPr/>
      <dgm:t>
        <a:bodyPr/>
        <a:lstStyle/>
        <a:p>
          <a:pPr rtl="0"/>
          <a:r>
            <a:rPr lang="cs-CZ" dirty="0"/>
            <a:t>Zdravotnické zařízení (centrum)</a:t>
          </a:r>
        </a:p>
      </dgm:t>
    </dgm:pt>
    <dgm:pt modelId="{EAAC63C3-4257-4552-80C7-FD2C2D704290}" type="parTrans" cxnId="{ABE2322E-11D7-4634-8611-811158E7F33F}">
      <dgm:prSet/>
      <dgm:spPr/>
      <dgm:t>
        <a:bodyPr/>
        <a:lstStyle/>
        <a:p>
          <a:endParaRPr lang="cs-CZ"/>
        </a:p>
      </dgm:t>
    </dgm:pt>
    <dgm:pt modelId="{CA07DEE2-1F62-4A5F-84A0-6A8FFCBFCC2D}" type="sibTrans" cxnId="{ABE2322E-11D7-4634-8611-811158E7F33F}">
      <dgm:prSet/>
      <dgm:spPr/>
      <dgm:t>
        <a:bodyPr/>
        <a:lstStyle/>
        <a:p>
          <a:endParaRPr lang="cs-CZ"/>
        </a:p>
      </dgm:t>
    </dgm:pt>
    <dgm:pt modelId="{41BCF7E0-242F-45F0-A5A2-B3674E3066E6}">
      <dgm:prSet/>
      <dgm:spPr/>
      <dgm:t>
        <a:bodyPr/>
        <a:lstStyle/>
        <a:p>
          <a:pPr rtl="0"/>
          <a:r>
            <a:rPr lang="cs-CZ"/>
            <a:t>Lékař </a:t>
          </a:r>
        </a:p>
      </dgm:t>
    </dgm:pt>
    <dgm:pt modelId="{DB65E9F8-EAEA-47DD-93BD-EA13B76CCDFB}" type="parTrans" cxnId="{3F110A10-4436-48F8-8B36-26D453DF2C87}">
      <dgm:prSet/>
      <dgm:spPr/>
      <dgm:t>
        <a:bodyPr/>
        <a:lstStyle/>
        <a:p>
          <a:endParaRPr lang="cs-CZ"/>
        </a:p>
      </dgm:t>
    </dgm:pt>
    <dgm:pt modelId="{329BC1BF-6C5A-41DB-A700-8763C60E7D99}" type="sibTrans" cxnId="{3F110A10-4436-48F8-8B36-26D453DF2C87}">
      <dgm:prSet/>
      <dgm:spPr/>
      <dgm:t>
        <a:bodyPr/>
        <a:lstStyle/>
        <a:p>
          <a:endParaRPr lang="cs-CZ"/>
        </a:p>
      </dgm:t>
    </dgm:pt>
    <dgm:pt modelId="{A1CFB1EA-C064-43ED-8190-8421B4F25F13}">
      <dgm:prSet/>
      <dgm:spPr/>
      <dgm:t>
        <a:bodyPr/>
        <a:lstStyle/>
        <a:p>
          <a:pPr rtl="0"/>
          <a:r>
            <a:rPr lang="cs-CZ" dirty="0"/>
            <a:t>Rozhoduje o podání/předepsání léčiva</a:t>
          </a:r>
        </a:p>
      </dgm:t>
    </dgm:pt>
    <dgm:pt modelId="{B147812A-8C63-4A4E-9D55-3EBED3E98412}" type="parTrans" cxnId="{DFE39EC3-6967-4931-A194-5F72A4011D0E}">
      <dgm:prSet/>
      <dgm:spPr/>
      <dgm:t>
        <a:bodyPr/>
        <a:lstStyle/>
        <a:p>
          <a:endParaRPr lang="cs-CZ"/>
        </a:p>
      </dgm:t>
    </dgm:pt>
    <dgm:pt modelId="{C3A283C1-E278-4D56-BD71-ED29791D3304}" type="sibTrans" cxnId="{DFE39EC3-6967-4931-A194-5F72A4011D0E}">
      <dgm:prSet/>
      <dgm:spPr/>
      <dgm:t>
        <a:bodyPr/>
        <a:lstStyle/>
        <a:p>
          <a:endParaRPr lang="cs-CZ"/>
        </a:p>
      </dgm:t>
    </dgm:pt>
    <dgm:pt modelId="{78EA11FC-0D71-4533-ADE6-52F7B130227A}">
      <dgm:prSet/>
      <dgm:spPr/>
      <dgm:t>
        <a:bodyPr/>
        <a:lstStyle/>
        <a:p>
          <a:pPr rtl="0"/>
          <a:r>
            <a:rPr lang="cs-CZ"/>
            <a:t>Pacient</a:t>
          </a:r>
        </a:p>
      </dgm:t>
    </dgm:pt>
    <dgm:pt modelId="{4F2CF76E-F638-4761-AB85-FBD1072A6E8F}" type="parTrans" cxnId="{45F7F54A-68DF-46D0-9753-F4E61E4888A6}">
      <dgm:prSet/>
      <dgm:spPr/>
      <dgm:t>
        <a:bodyPr/>
        <a:lstStyle/>
        <a:p>
          <a:endParaRPr lang="cs-CZ"/>
        </a:p>
      </dgm:t>
    </dgm:pt>
    <dgm:pt modelId="{2D184350-53A7-408E-B949-E08CCE509E34}" type="sibTrans" cxnId="{45F7F54A-68DF-46D0-9753-F4E61E4888A6}">
      <dgm:prSet/>
      <dgm:spPr/>
      <dgm:t>
        <a:bodyPr/>
        <a:lstStyle/>
        <a:p>
          <a:endParaRPr lang="cs-CZ"/>
        </a:p>
      </dgm:t>
    </dgm:pt>
    <dgm:pt modelId="{1B4AFD9E-76FB-4993-AD35-1D1F0064F394}">
      <dgm:prSet/>
      <dgm:spPr/>
      <dgm:t>
        <a:bodyPr/>
        <a:lstStyle/>
        <a:p>
          <a:pPr rtl="0"/>
          <a:r>
            <a:rPr lang="cs-CZ" dirty="0"/>
            <a:t>Ptá se jestli je možné smlouvou omezit jeho práva</a:t>
          </a:r>
        </a:p>
      </dgm:t>
    </dgm:pt>
    <dgm:pt modelId="{0BD1AD2D-4014-45AA-A682-9A876A969488}" type="parTrans" cxnId="{19DA7324-851C-472D-83CF-2A8522BA9F9D}">
      <dgm:prSet/>
      <dgm:spPr/>
      <dgm:t>
        <a:bodyPr/>
        <a:lstStyle/>
        <a:p>
          <a:endParaRPr lang="cs-CZ"/>
        </a:p>
      </dgm:t>
    </dgm:pt>
    <dgm:pt modelId="{DE0C6A1B-933F-419F-B8A0-DA428A6F9FE5}" type="sibTrans" cxnId="{19DA7324-851C-472D-83CF-2A8522BA9F9D}">
      <dgm:prSet/>
      <dgm:spPr/>
      <dgm:t>
        <a:bodyPr/>
        <a:lstStyle/>
        <a:p>
          <a:endParaRPr lang="cs-CZ"/>
        </a:p>
      </dgm:t>
    </dgm:pt>
    <dgm:pt modelId="{1EBA813C-112A-4C9B-8848-4B7E9F4ABE36}">
      <dgm:prSet/>
      <dgm:spPr/>
      <dgm:t>
        <a:bodyPr/>
        <a:lstStyle/>
        <a:p>
          <a:pPr rtl="0"/>
          <a:r>
            <a:rPr lang="cs-CZ" dirty="0"/>
            <a:t>Akceptuje cenový limit?</a:t>
          </a:r>
        </a:p>
      </dgm:t>
    </dgm:pt>
    <dgm:pt modelId="{1947BE20-557B-464E-801B-9E8E59ABE587}" type="parTrans" cxnId="{8B5F6DA3-A95E-4D39-9077-184D3B7E8778}">
      <dgm:prSet/>
      <dgm:spPr/>
      <dgm:t>
        <a:bodyPr/>
        <a:lstStyle/>
        <a:p>
          <a:endParaRPr lang="cs-CZ"/>
        </a:p>
      </dgm:t>
    </dgm:pt>
    <dgm:pt modelId="{37B52955-0BDE-4A75-BA6F-E83D2BB0A6C7}" type="sibTrans" cxnId="{8B5F6DA3-A95E-4D39-9077-184D3B7E8778}">
      <dgm:prSet/>
      <dgm:spPr/>
      <dgm:t>
        <a:bodyPr/>
        <a:lstStyle/>
        <a:p>
          <a:endParaRPr lang="cs-CZ"/>
        </a:p>
      </dgm:t>
    </dgm:pt>
    <dgm:pt modelId="{8A027951-EC8D-49B3-9C7A-042A7F9F397A}">
      <dgm:prSet/>
      <dgm:spPr/>
      <dgm:t>
        <a:bodyPr/>
        <a:lstStyle/>
        <a:p>
          <a:pPr rtl="0"/>
          <a:r>
            <a:rPr lang="cs-CZ" dirty="0"/>
            <a:t>Omezení rozsahu péče?</a:t>
          </a:r>
        </a:p>
      </dgm:t>
    </dgm:pt>
    <dgm:pt modelId="{F1060BAE-1AA1-46F1-893B-95E41AA4F5A2}" type="parTrans" cxnId="{F93FBC57-0DA3-4F8F-A1D2-A3A554601932}">
      <dgm:prSet/>
      <dgm:spPr/>
      <dgm:t>
        <a:bodyPr/>
        <a:lstStyle/>
        <a:p>
          <a:endParaRPr lang="cs-CZ"/>
        </a:p>
      </dgm:t>
    </dgm:pt>
    <dgm:pt modelId="{C2076D03-6BA6-44CB-A6DF-06B397F0C6C2}" type="sibTrans" cxnId="{F93FBC57-0DA3-4F8F-A1D2-A3A554601932}">
      <dgm:prSet/>
      <dgm:spPr/>
      <dgm:t>
        <a:bodyPr/>
        <a:lstStyle/>
        <a:p>
          <a:endParaRPr lang="cs-CZ"/>
        </a:p>
      </dgm:t>
    </dgm:pt>
    <dgm:pt modelId="{E4977DE2-3E5C-4FB8-8BAA-23855861C116}" type="pres">
      <dgm:prSet presAssocID="{03EE2557-B2F4-419A-B666-E859DDA5830E}" presName="Name0" presStyleCnt="0">
        <dgm:presLayoutVars>
          <dgm:dir/>
          <dgm:animLvl val="lvl"/>
          <dgm:resizeHandles val="exact"/>
        </dgm:presLayoutVars>
      </dgm:prSet>
      <dgm:spPr/>
    </dgm:pt>
    <dgm:pt modelId="{60EC0AFB-665E-459F-ACDA-6EB9902C688C}" type="pres">
      <dgm:prSet presAssocID="{78EA11FC-0D71-4533-ADE6-52F7B130227A}" presName="boxAndChildren" presStyleCnt="0"/>
      <dgm:spPr/>
    </dgm:pt>
    <dgm:pt modelId="{4E1D23A2-B049-44B1-9E05-BD9BCEB70C34}" type="pres">
      <dgm:prSet presAssocID="{78EA11FC-0D71-4533-ADE6-52F7B130227A}" presName="parentTextBox" presStyleLbl="node1" presStyleIdx="0" presStyleCnt="4"/>
      <dgm:spPr/>
    </dgm:pt>
    <dgm:pt modelId="{64CC5429-DE03-4F1B-8ECF-038773909655}" type="pres">
      <dgm:prSet presAssocID="{78EA11FC-0D71-4533-ADE6-52F7B130227A}" presName="entireBox" presStyleLbl="node1" presStyleIdx="0" presStyleCnt="4"/>
      <dgm:spPr/>
    </dgm:pt>
    <dgm:pt modelId="{DFF37ACB-14FC-49E4-84D7-36CBF4B983D3}" type="pres">
      <dgm:prSet presAssocID="{78EA11FC-0D71-4533-ADE6-52F7B130227A}" presName="descendantBox" presStyleCnt="0"/>
      <dgm:spPr/>
    </dgm:pt>
    <dgm:pt modelId="{85C3D86B-1ED3-4973-8159-02C2CDAB89F9}" type="pres">
      <dgm:prSet presAssocID="{1B4AFD9E-76FB-4993-AD35-1D1F0064F394}" presName="childTextBox" presStyleLbl="fgAccFollowNode1" presStyleIdx="0" presStyleCnt="5">
        <dgm:presLayoutVars>
          <dgm:bulletEnabled val="1"/>
        </dgm:presLayoutVars>
      </dgm:prSet>
      <dgm:spPr/>
    </dgm:pt>
    <dgm:pt modelId="{E923784E-402E-4AE9-8AA8-074E6BF370BF}" type="pres">
      <dgm:prSet presAssocID="{329BC1BF-6C5A-41DB-A700-8763C60E7D99}" presName="sp" presStyleCnt="0"/>
      <dgm:spPr/>
    </dgm:pt>
    <dgm:pt modelId="{51C3E7D3-29E0-474F-AE14-7376311DA554}" type="pres">
      <dgm:prSet presAssocID="{41BCF7E0-242F-45F0-A5A2-B3674E3066E6}" presName="arrowAndChildren" presStyleCnt="0"/>
      <dgm:spPr/>
    </dgm:pt>
    <dgm:pt modelId="{FD4642F4-77B5-42A7-99F1-A9F3D187481D}" type="pres">
      <dgm:prSet presAssocID="{41BCF7E0-242F-45F0-A5A2-B3674E3066E6}" presName="parentTextArrow" presStyleLbl="node1" presStyleIdx="0" presStyleCnt="4"/>
      <dgm:spPr/>
    </dgm:pt>
    <dgm:pt modelId="{01FA05A1-1952-4C90-8280-22067996E874}" type="pres">
      <dgm:prSet presAssocID="{41BCF7E0-242F-45F0-A5A2-B3674E3066E6}" presName="arrow" presStyleLbl="node1" presStyleIdx="1" presStyleCnt="4"/>
      <dgm:spPr/>
    </dgm:pt>
    <dgm:pt modelId="{9E607C94-F4D8-4D6E-B670-D7EA6A659231}" type="pres">
      <dgm:prSet presAssocID="{41BCF7E0-242F-45F0-A5A2-B3674E3066E6}" presName="descendantArrow" presStyleCnt="0"/>
      <dgm:spPr/>
    </dgm:pt>
    <dgm:pt modelId="{08A8328E-8DF4-4CA1-87F8-3751E4F2A703}" type="pres">
      <dgm:prSet presAssocID="{A1CFB1EA-C064-43ED-8190-8421B4F25F13}" presName="childTextArrow" presStyleLbl="fgAccFollowNode1" presStyleIdx="1" presStyleCnt="5">
        <dgm:presLayoutVars>
          <dgm:bulletEnabled val="1"/>
        </dgm:presLayoutVars>
      </dgm:prSet>
      <dgm:spPr/>
    </dgm:pt>
    <dgm:pt modelId="{E756B903-3804-4938-9EB6-A948B0B45D85}" type="pres">
      <dgm:prSet presAssocID="{CA07DEE2-1F62-4A5F-84A0-6A8FFCBFCC2D}" presName="sp" presStyleCnt="0"/>
      <dgm:spPr/>
    </dgm:pt>
    <dgm:pt modelId="{0D27B3B2-2A7C-4A9B-8F74-A9E08DF15075}" type="pres">
      <dgm:prSet presAssocID="{146EAE9F-5E1A-4D24-ACCB-F9AE1CF1E480}" presName="arrowAndChildren" presStyleCnt="0"/>
      <dgm:spPr/>
    </dgm:pt>
    <dgm:pt modelId="{60B1017E-35F1-4FCE-B39A-B3B20A051B8F}" type="pres">
      <dgm:prSet presAssocID="{146EAE9F-5E1A-4D24-ACCB-F9AE1CF1E480}" presName="parentTextArrow" presStyleLbl="node1" presStyleIdx="1" presStyleCnt="4"/>
      <dgm:spPr/>
    </dgm:pt>
    <dgm:pt modelId="{72DE448E-8281-4897-810D-713701494DDF}" type="pres">
      <dgm:prSet presAssocID="{146EAE9F-5E1A-4D24-ACCB-F9AE1CF1E480}" presName="arrow" presStyleLbl="node1" presStyleIdx="2" presStyleCnt="4"/>
      <dgm:spPr/>
    </dgm:pt>
    <dgm:pt modelId="{C605469F-9A59-491B-8B05-3875248FCB72}" type="pres">
      <dgm:prSet presAssocID="{146EAE9F-5E1A-4D24-ACCB-F9AE1CF1E480}" presName="descendantArrow" presStyleCnt="0"/>
      <dgm:spPr/>
    </dgm:pt>
    <dgm:pt modelId="{953FA031-99BE-498C-8B2E-EB1A10CD86E5}" type="pres">
      <dgm:prSet presAssocID="{1EBA813C-112A-4C9B-8848-4B7E9F4ABE36}" presName="childTextArrow" presStyleLbl="fgAccFollowNode1" presStyleIdx="2" presStyleCnt="5">
        <dgm:presLayoutVars>
          <dgm:bulletEnabled val="1"/>
        </dgm:presLayoutVars>
      </dgm:prSet>
      <dgm:spPr/>
    </dgm:pt>
    <dgm:pt modelId="{46934860-C494-4723-87AB-15B34A516941}" type="pres">
      <dgm:prSet presAssocID="{8A027951-EC8D-49B3-9C7A-042A7F9F397A}" presName="childTextArrow" presStyleLbl="fgAccFollowNode1" presStyleIdx="3" presStyleCnt="5">
        <dgm:presLayoutVars>
          <dgm:bulletEnabled val="1"/>
        </dgm:presLayoutVars>
      </dgm:prSet>
      <dgm:spPr/>
    </dgm:pt>
    <dgm:pt modelId="{02081753-B505-4472-95F4-26FDEFE08D06}" type="pres">
      <dgm:prSet presAssocID="{7BD4A535-FC8C-4D18-8CB6-2939632B2ED1}" presName="sp" presStyleCnt="0"/>
      <dgm:spPr/>
    </dgm:pt>
    <dgm:pt modelId="{05CC8082-E5CC-4A9A-BD64-A4652CC35F52}" type="pres">
      <dgm:prSet presAssocID="{EAA15A53-EC27-48A3-A9CB-F02BF825C7A7}" presName="arrowAndChildren" presStyleCnt="0"/>
      <dgm:spPr/>
    </dgm:pt>
    <dgm:pt modelId="{624206F8-9C47-4F69-814E-29A5135A4D90}" type="pres">
      <dgm:prSet presAssocID="{EAA15A53-EC27-48A3-A9CB-F02BF825C7A7}" presName="parentTextArrow" presStyleLbl="node1" presStyleIdx="2" presStyleCnt="4"/>
      <dgm:spPr/>
    </dgm:pt>
    <dgm:pt modelId="{FE93E659-F6DD-45B9-A2C3-0A2C285CDC9F}" type="pres">
      <dgm:prSet presAssocID="{EAA15A53-EC27-48A3-A9CB-F02BF825C7A7}" presName="arrow" presStyleLbl="node1" presStyleIdx="3" presStyleCnt="4"/>
      <dgm:spPr/>
    </dgm:pt>
    <dgm:pt modelId="{A6271B82-1F4B-4736-9874-BCD0C63C97D4}" type="pres">
      <dgm:prSet presAssocID="{EAA15A53-EC27-48A3-A9CB-F02BF825C7A7}" presName="descendantArrow" presStyleCnt="0"/>
      <dgm:spPr/>
    </dgm:pt>
    <dgm:pt modelId="{996E136B-CA96-4DF5-BE3A-C6D171442457}" type="pres">
      <dgm:prSet presAssocID="{FBC431BD-B11B-40B4-A27E-6B1EDED6B17F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3F110A10-4436-48F8-8B36-26D453DF2C87}" srcId="{03EE2557-B2F4-419A-B666-E859DDA5830E}" destId="{41BCF7E0-242F-45F0-A5A2-B3674E3066E6}" srcOrd="2" destOrd="0" parTransId="{DB65E9F8-EAEA-47DD-93BD-EA13B76CCDFB}" sibTransId="{329BC1BF-6C5A-41DB-A700-8763C60E7D99}"/>
    <dgm:cxn modelId="{DE7F1B13-C562-4FE7-B5A5-AE6D4586E7ED}" type="presOf" srcId="{78EA11FC-0D71-4533-ADE6-52F7B130227A}" destId="{64CC5429-DE03-4F1B-8ECF-038773909655}" srcOrd="1" destOrd="0" presId="urn:microsoft.com/office/officeart/2005/8/layout/process4"/>
    <dgm:cxn modelId="{C177281E-824F-413F-AD1D-6901277CBBE6}" type="presOf" srcId="{8A027951-EC8D-49B3-9C7A-042A7F9F397A}" destId="{46934860-C494-4723-87AB-15B34A516941}" srcOrd="0" destOrd="0" presId="urn:microsoft.com/office/officeart/2005/8/layout/process4"/>
    <dgm:cxn modelId="{6634FD20-9AC6-403B-BDB8-BEA91D58D5C8}" type="presOf" srcId="{78EA11FC-0D71-4533-ADE6-52F7B130227A}" destId="{4E1D23A2-B049-44B1-9E05-BD9BCEB70C34}" srcOrd="0" destOrd="0" presId="urn:microsoft.com/office/officeart/2005/8/layout/process4"/>
    <dgm:cxn modelId="{19DA7324-851C-472D-83CF-2A8522BA9F9D}" srcId="{78EA11FC-0D71-4533-ADE6-52F7B130227A}" destId="{1B4AFD9E-76FB-4993-AD35-1D1F0064F394}" srcOrd="0" destOrd="0" parTransId="{0BD1AD2D-4014-45AA-A682-9A876A969488}" sibTransId="{DE0C6A1B-933F-419F-B8A0-DA428A6F9FE5}"/>
    <dgm:cxn modelId="{ABE2322E-11D7-4634-8611-811158E7F33F}" srcId="{03EE2557-B2F4-419A-B666-E859DDA5830E}" destId="{146EAE9F-5E1A-4D24-ACCB-F9AE1CF1E480}" srcOrd="1" destOrd="0" parTransId="{EAAC63C3-4257-4552-80C7-FD2C2D704290}" sibTransId="{CA07DEE2-1F62-4A5F-84A0-6A8FFCBFCC2D}"/>
    <dgm:cxn modelId="{6F052E64-AB14-447F-993B-78A366354BFA}" type="presOf" srcId="{EAA15A53-EC27-48A3-A9CB-F02BF825C7A7}" destId="{624206F8-9C47-4F69-814E-29A5135A4D90}" srcOrd="0" destOrd="0" presId="urn:microsoft.com/office/officeart/2005/8/layout/process4"/>
    <dgm:cxn modelId="{70173F46-6037-4596-95A5-AD76D5F73AFD}" type="presOf" srcId="{A1CFB1EA-C064-43ED-8190-8421B4F25F13}" destId="{08A8328E-8DF4-4CA1-87F8-3751E4F2A703}" srcOrd="0" destOrd="0" presId="urn:microsoft.com/office/officeart/2005/8/layout/process4"/>
    <dgm:cxn modelId="{5A99CB69-5BF4-4E7A-876C-8C2C87A1C1C6}" srcId="{03EE2557-B2F4-419A-B666-E859DDA5830E}" destId="{EAA15A53-EC27-48A3-A9CB-F02BF825C7A7}" srcOrd="0" destOrd="0" parTransId="{7C309567-4113-4FC3-B6A9-50318F06F467}" sibTransId="{7BD4A535-FC8C-4D18-8CB6-2939632B2ED1}"/>
    <dgm:cxn modelId="{45F7F54A-68DF-46D0-9753-F4E61E4888A6}" srcId="{03EE2557-B2F4-419A-B666-E859DDA5830E}" destId="{78EA11FC-0D71-4533-ADE6-52F7B130227A}" srcOrd="3" destOrd="0" parTransId="{4F2CF76E-F638-4761-AB85-FBD1072A6E8F}" sibTransId="{2D184350-53A7-408E-B949-E08CCE509E34}"/>
    <dgm:cxn modelId="{C40B454C-33FB-4D9A-B38E-A420FB4DA6BA}" type="presOf" srcId="{1B4AFD9E-76FB-4993-AD35-1D1F0064F394}" destId="{85C3D86B-1ED3-4973-8159-02C2CDAB89F9}" srcOrd="0" destOrd="0" presId="urn:microsoft.com/office/officeart/2005/8/layout/process4"/>
    <dgm:cxn modelId="{7AF54953-85E2-4CBD-8F9A-C8446716D21E}" type="presOf" srcId="{146EAE9F-5E1A-4D24-ACCB-F9AE1CF1E480}" destId="{60B1017E-35F1-4FCE-B39A-B3B20A051B8F}" srcOrd="0" destOrd="0" presId="urn:microsoft.com/office/officeart/2005/8/layout/process4"/>
    <dgm:cxn modelId="{9AD8F656-A451-45D0-ADEA-9F4EEBA833AE}" srcId="{EAA15A53-EC27-48A3-A9CB-F02BF825C7A7}" destId="{FBC431BD-B11B-40B4-A27E-6B1EDED6B17F}" srcOrd="0" destOrd="0" parTransId="{C180B4BF-EFEF-45C7-823F-534008911C53}" sibTransId="{3BBA0AC5-27C2-4202-AF1E-9F9335E5A08B}"/>
    <dgm:cxn modelId="{F93FBC57-0DA3-4F8F-A1D2-A3A554601932}" srcId="{146EAE9F-5E1A-4D24-ACCB-F9AE1CF1E480}" destId="{8A027951-EC8D-49B3-9C7A-042A7F9F397A}" srcOrd="1" destOrd="0" parTransId="{F1060BAE-1AA1-46F1-893B-95E41AA4F5A2}" sibTransId="{C2076D03-6BA6-44CB-A6DF-06B397F0C6C2}"/>
    <dgm:cxn modelId="{FBF88F7E-EC0E-4238-9378-A30F78D9A9D7}" type="presOf" srcId="{03EE2557-B2F4-419A-B666-E859DDA5830E}" destId="{E4977DE2-3E5C-4FB8-8BAA-23855861C116}" srcOrd="0" destOrd="0" presId="urn:microsoft.com/office/officeart/2005/8/layout/process4"/>
    <dgm:cxn modelId="{8B5F6DA3-A95E-4D39-9077-184D3B7E8778}" srcId="{146EAE9F-5E1A-4D24-ACCB-F9AE1CF1E480}" destId="{1EBA813C-112A-4C9B-8848-4B7E9F4ABE36}" srcOrd="0" destOrd="0" parTransId="{1947BE20-557B-464E-801B-9E8E59ABE587}" sibTransId="{37B52955-0BDE-4A75-BA6F-E83D2BB0A6C7}"/>
    <dgm:cxn modelId="{0FFE1BA4-EFB0-479B-B658-8EF376B48D15}" type="presOf" srcId="{1EBA813C-112A-4C9B-8848-4B7E9F4ABE36}" destId="{953FA031-99BE-498C-8B2E-EB1A10CD86E5}" srcOrd="0" destOrd="0" presId="urn:microsoft.com/office/officeart/2005/8/layout/process4"/>
    <dgm:cxn modelId="{27801CA6-758E-414A-9D6F-8690CCDB8876}" type="presOf" srcId="{FBC431BD-B11B-40B4-A27E-6B1EDED6B17F}" destId="{996E136B-CA96-4DF5-BE3A-C6D171442457}" srcOrd="0" destOrd="0" presId="urn:microsoft.com/office/officeart/2005/8/layout/process4"/>
    <dgm:cxn modelId="{4164D3BD-413F-49B1-B5AB-54D6357DAA6C}" type="presOf" srcId="{41BCF7E0-242F-45F0-A5A2-B3674E3066E6}" destId="{01FA05A1-1952-4C90-8280-22067996E874}" srcOrd="1" destOrd="0" presId="urn:microsoft.com/office/officeart/2005/8/layout/process4"/>
    <dgm:cxn modelId="{DFE39EC3-6967-4931-A194-5F72A4011D0E}" srcId="{41BCF7E0-242F-45F0-A5A2-B3674E3066E6}" destId="{A1CFB1EA-C064-43ED-8190-8421B4F25F13}" srcOrd="0" destOrd="0" parTransId="{B147812A-8C63-4A4E-9D55-3EBED3E98412}" sibTransId="{C3A283C1-E278-4D56-BD71-ED29791D3304}"/>
    <dgm:cxn modelId="{11CC55D4-9964-4515-B54E-568E82674606}" type="presOf" srcId="{41BCF7E0-242F-45F0-A5A2-B3674E3066E6}" destId="{FD4642F4-77B5-42A7-99F1-A9F3D187481D}" srcOrd="0" destOrd="0" presId="urn:microsoft.com/office/officeart/2005/8/layout/process4"/>
    <dgm:cxn modelId="{2488BEEB-5FB8-42F6-A17A-E998E1DAAD72}" type="presOf" srcId="{EAA15A53-EC27-48A3-A9CB-F02BF825C7A7}" destId="{FE93E659-F6DD-45B9-A2C3-0A2C285CDC9F}" srcOrd="1" destOrd="0" presId="urn:microsoft.com/office/officeart/2005/8/layout/process4"/>
    <dgm:cxn modelId="{550087FD-566A-4A13-88D1-2B3AB141CD75}" type="presOf" srcId="{146EAE9F-5E1A-4D24-ACCB-F9AE1CF1E480}" destId="{72DE448E-8281-4897-810D-713701494DDF}" srcOrd="1" destOrd="0" presId="urn:microsoft.com/office/officeart/2005/8/layout/process4"/>
    <dgm:cxn modelId="{72BC2B3D-138B-4DC1-B25B-EF8523E0CF11}" type="presParOf" srcId="{E4977DE2-3E5C-4FB8-8BAA-23855861C116}" destId="{60EC0AFB-665E-459F-ACDA-6EB9902C688C}" srcOrd="0" destOrd="0" presId="urn:microsoft.com/office/officeart/2005/8/layout/process4"/>
    <dgm:cxn modelId="{1D215BBC-4669-4FBF-AEAC-DCBABC54BBCF}" type="presParOf" srcId="{60EC0AFB-665E-459F-ACDA-6EB9902C688C}" destId="{4E1D23A2-B049-44B1-9E05-BD9BCEB70C34}" srcOrd="0" destOrd="0" presId="urn:microsoft.com/office/officeart/2005/8/layout/process4"/>
    <dgm:cxn modelId="{663DF145-76C1-488A-A626-2253E5E3F85D}" type="presParOf" srcId="{60EC0AFB-665E-459F-ACDA-6EB9902C688C}" destId="{64CC5429-DE03-4F1B-8ECF-038773909655}" srcOrd="1" destOrd="0" presId="urn:microsoft.com/office/officeart/2005/8/layout/process4"/>
    <dgm:cxn modelId="{A21E2F52-05F6-463C-A1E1-5B466A8B0E86}" type="presParOf" srcId="{60EC0AFB-665E-459F-ACDA-6EB9902C688C}" destId="{DFF37ACB-14FC-49E4-84D7-36CBF4B983D3}" srcOrd="2" destOrd="0" presId="urn:microsoft.com/office/officeart/2005/8/layout/process4"/>
    <dgm:cxn modelId="{924FEFE0-791F-46F8-B3E8-16FDFD38DE65}" type="presParOf" srcId="{DFF37ACB-14FC-49E4-84D7-36CBF4B983D3}" destId="{85C3D86B-1ED3-4973-8159-02C2CDAB89F9}" srcOrd="0" destOrd="0" presId="urn:microsoft.com/office/officeart/2005/8/layout/process4"/>
    <dgm:cxn modelId="{09A720A2-C136-486C-A456-498F0A379A57}" type="presParOf" srcId="{E4977DE2-3E5C-4FB8-8BAA-23855861C116}" destId="{E923784E-402E-4AE9-8AA8-074E6BF370BF}" srcOrd="1" destOrd="0" presId="urn:microsoft.com/office/officeart/2005/8/layout/process4"/>
    <dgm:cxn modelId="{A40CC239-F468-4CC1-AD96-1C17604D0DE4}" type="presParOf" srcId="{E4977DE2-3E5C-4FB8-8BAA-23855861C116}" destId="{51C3E7D3-29E0-474F-AE14-7376311DA554}" srcOrd="2" destOrd="0" presId="urn:microsoft.com/office/officeart/2005/8/layout/process4"/>
    <dgm:cxn modelId="{57E6026F-30FE-434A-9D59-5B39C93275C4}" type="presParOf" srcId="{51C3E7D3-29E0-474F-AE14-7376311DA554}" destId="{FD4642F4-77B5-42A7-99F1-A9F3D187481D}" srcOrd="0" destOrd="0" presId="urn:microsoft.com/office/officeart/2005/8/layout/process4"/>
    <dgm:cxn modelId="{E6278EC0-C94F-4F1F-92AB-B322C5B9681E}" type="presParOf" srcId="{51C3E7D3-29E0-474F-AE14-7376311DA554}" destId="{01FA05A1-1952-4C90-8280-22067996E874}" srcOrd="1" destOrd="0" presId="urn:microsoft.com/office/officeart/2005/8/layout/process4"/>
    <dgm:cxn modelId="{8705A3C9-AE18-4E04-8A50-8F66AC225C1F}" type="presParOf" srcId="{51C3E7D3-29E0-474F-AE14-7376311DA554}" destId="{9E607C94-F4D8-4D6E-B670-D7EA6A659231}" srcOrd="2" destOrd="0" presId="urn:microsoft.com/office/officeart/2005/8/layout/process4"/>
    <dgm:cxn modelId="{7AF876BB-AE50-4D02-9B78-677872C7B01E}" type="presParOf" srcId="{9E607C94-F4D8-4D6E-B670-D7EA6A659231}" destId="{08A8328E-8DF4-4CA1-87F8-3751E4F2A703}" srcOrd="0" destOrd="0" presId="urn:microsoft.com/office/officeart/2005/8/layout/process4"/>
    <dgm:cxn modelId="{E4F4063E-C32A-4C89-92A1-FCB2CB2D96F5}" type="presParOf" srcId="{E4977DE2-3E5C-4FB8-8BAA-23855861C116}" destId="{E756B903-3804-4938-9EB6-A948B0B45D85}" srcOrd="3" destOrd="0" presId="urn:microsoft.com/office/officeart/2005/8/layout/process4"/>
    <dgm:cxn modelId="{2CFD96F8-DAC1-4516-ACC7-BDF7C18CC623}" type="presParOf" srcId="{E4977DE2-3E5C-4FB8-8BAA-23855861C116}" destId="{0D27B3B2-2A7C-4A9B-8F74-A9E08DF15075}" srcOrd="4" destOrd="0" presId="urn:microsoft.com/office/officeart/2005/8/layout/process4"/>
    <dgm:cxn modelId="{9D954D77-7EA3-487A-8C3A-CF793C96AECC}" type="presParOf" srcId="{0D27B3B2-2A7C-4A9B-8F74-A9E08DF15075}" destId="{60B1017E-35F1-4FCE-B39A-B3B20A051B8F}" srcOrd="0" destOrd="0" presId="urn:microsoft.com/office/officeart/2005/8/layout/process4"/>
    <dgm:cxn modelId="{3941A157-1446-471B-B17A-A497986ACBC2}" type="presParOf" srcId="{0D27B3B2-2A7C-4A9B-8F74-A9E08DF15075}" destId="{72DE448E-8281-4897-810D-713701494DDF}" srcOrd="1" destOrd="0" presId="urn:microsoft.com/office/officeart/2005/8/layout/process4"/>
    <dgm:cxn modelId="{0377C926-763D-48FE-B3B9-3CE8FF93BF29}" type="presParOf" srcId="{0D27B3B2-2A7C-4A9B-8F74-A9E08DF15075}" destId="{C605469F-9A59-491B-8B05-3875248FCB72}" srcOrd="2" destOrd="0" presId="urn:microsoft.com/office/officeart/2005/8/layout/process4"/>
    <dgm:cxn modelId="{CD5D4469-EE86-4AAA-AC30-30064B4D0529}" type="presParOf" srcId="{C605469F-9A59-491B-8B05-3875248FCB72}" destId="{953FA031-99BE-498C-8B2E-EB1A10CD86E5}" srcOrd="0" destOrd="0" presId="urn:microsoft.com/office/officeart/2005/8/layout/process4"/>
    <dgm:cxn modelId="{78E7F480-7BC5-4EB3-8882-716C0E65B8A5}" type="presParOf" srcId="{C605469F-9A59-491B-8B05-3875248FCB72}" destId="{46934860-C494-4723-87AB-15B34A516941}" srcOrd="1" destOrd="0" presId="urn:microsoft.com/office/officeart/2005/8/layout/process4"/>
    <dgm:cxn modelId="{FBC9C102-FEDA-4339-A813-70682BD560DF}" type="presParOf" srcId="{E4977DE2-3E5C-4FB8-8BAA-23855861C116}" destId="{02081753-B505-4472-95F4-26FDEFE08D06}" srcOrd="5" destOrd="0" presId="urn:microsoft.com/office/officeart/2005/8/layout/process4"/>
    <dgm:cxn modelId="{4F4F270D-FA60-40E6-9979-CBA9C53EF2AC}" type="presParOf" srcId="{E4977DE2-3E5C-4FB8-8BAA-23855861C116}" destId="{05CC8082-E5CC-4A9A-BD64-A4652CC35F52}" srcOrd="6" destOrd="0" presId="urn:microsoft.com/office/officeart/2005/8/layout/process4"/>
    <dgm:cxn modelId="{74272BDD-F0D0-4ECA-91C7-7614207283EE}" type="presParOf" srcId="{05CC8082-E5CC-4A9A-BD64-A4652CC35F52}" destId="{624206F8-9C47-4F69-814E-29A5135A4D90}" srcOrd="0" destOrd="0" presId="urn:microsoft.com/office/officeart/2005/8/layout/process4"/>
    <dgm:cxn modelId="{EE479AA5-5D11-40E7-BFB5-B9D613D9615E}" type="presParOf" srcId="{05CC8082-E5CC-4A9A-BD64-A4652CC35F52}" destId="{FE93E659-F6DD-45B9-A2C3-0A2C285CDC9F}" srcOrd="1" destOrd="0" presId="urn:microsoft.com/office/officeart/2005/8/layout/process4"/>
    <dgm:cxn modelId="{67931C08-A5CE-4FE5-8E91-B076EA2FC1A1}" type="presParOf" srcId="{05CC8082-E5CC-4A9A-BD64-A4652CC35F52}" destId="{A6271B82-1F4B-4736-9874-BCD0C63C97D4}" srcOrd="2" destOrd="0" presId="urn:microsoft.com/office/officeart/2005/8/layout/process4"/>
    <dgm:cxn modelId="{E3FB1A33-70E4-4A7C-9E7D-9D07AF5EA803}" type="presParOf" srcId="{A6271B82-1F4B-4736-9874-BCD0C63C97D4}" destId="{996E136B-CA96-4DF5-BE3A-C6D17144245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F06A9E-0197-4991-816F-942FA3D68C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108D06E-6ED9-4373-AB3A-74799444A9E3}">
      <dgm:prSet phldrT="[Text]"/>
      <dgm:spPr/>
      <dgm:t>
        <a:bodyPr/>
        <a:lstStyle/>
        <a:p>
          <a:r>
            <a:rPr lang="sk-SK" dirty="0"/>
            <a:t>VŠECHNO ..... (?)</a:t>
          </a:r>
          <a:endParaRPr lang="cs-CZ" dirty="0"/>
        </a:p>
      </dgm:t>
    </dgm:pt>
    <dgm:pt modelId="{8E8C3AB9-567B-478C-9720-8DBEA80D7891}" type="parTrans" cxnId="{E4435238-3B90-45C3-A474-ECE6CB50FC19}">
      <dgm:prSet/>
      <dgm:spPr/>
      <dgm:t>
        <a:bodyPr/>
        <a:lstStyle/>
        <a:p>
          <a:endParaRPr lang="cs-CZ"/>
        </a:p>
      </dgm:t>
    </dgm:pt>
    <dgm:pt modelId="{A8F020EF-64DB-4DE0-960D-474E5B8E9322}" type="sibTrans" cxnId="{E4435238-3B90-45C3-A474-ECE6CB50FC19}">
      <dgm:prSet/>
      <dgm:spPr/>
      <dgm:t>
        <a:bodyPr/>
        <a:lstStyle/>
        <a:p>
          <a:endParaRPr lang="cs-CZ"/>
        </a:p>
      </dgm:t>
    </dgm:pt>
    <dgm:pt modelId="{B1685A0E-FED2-4501-93FE-4EFCDC3B98D9}" type="pres">
      <dgm:prSet presAssocID="{28F06A9E-0197-4991-816F-942FA3D68CF6}" presName="linear" presStyleCnt="0">
        <dgm:presLayoutVars>
          <dgm:animLvl val="lvl"/>
          <dgm:resizeHandles val="exact"/>
        </dgm:presLayoutVars>
      </dgm:prSet>
      <dgm:spPr/>
    </dgm:pt>
    <dgm:pt modelId="{BBE7BA67-BC9E-45A5-9852-232C83436DC5}" type="pres">
      <dgm:prSet presAssocID="{7108D06E-6ED9-4373-AB3A-74799444A9E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4435238-3B90-45C3-A474-ECE6CB50FC19}" srcId="{28F06A9E-0197-4991-816F-942FA3D68CF6}" destId="{7108D06E-6ED9-4373-AB3A-74799444A9E3}" srcOrd="0" destOrd="0" parTransId="{8E8C3AB9-567B-478C-9720-8DBEA80D7891}" sibTransId="{A8F020EF-64DB-4DE0-960D-474E5B8E9322}"/>
    <dgm:cxn modelId="{85C04760-AD40-485E-9CAF-7076C4E48FD8}" type="presOf" srcId="{7108D06E-6ED9-4373-AB3A-74799444A9E3}" destId="{BBE7BA67-BC9E-45A5-9852-232C83436DC5}" srcOrd="0" destOrd="0" presId="urn:microsoft.com/office/officeart/2005/8/layout/vList2"/>
    <dgm:cxn modelId="{7A873C96-2F51-4062-AA8F-02F13C4CD077}" type="presOf" srcId="{28F06A9E-0197-4991-816F-942FA3D68CF6}" destId="{B1685A0E-FED2-4501-93FE-4EFCDC3B98D9}" srcOrd="0" destOrd="0" presId="urn:microsoft.com/office/officeart/2005/8/layout/vList2"/>
    <dgm:cxn modelId="{5B971DED-0F52-4D1E-A3EC-B4D0ED1FF381}" type="presParOf" srcId="{B1685A0E-FED2-4501-93FE-4EFCDC3B98D9}" destId="{BBE7BA67-BC9E-45A5-9852-232C83436D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E8BF45-BEF5-4C67-9589-1D9EF2B6D5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6C5B0E5-942D-434E-8D51-AE1C9E1427D2}">
      <dgm:prSet/>
      <dgm:spPr/>
      <dgm:t>
        <a:bodyPr/>
        <a:lstStyle/>
        <a:p>
          <a:pPr rtl="0"/>
          <a:r>
            <a:rPr lang="cs-CZ"/>
            <a:t>Ze zdravotního pojištění se hradí zdravotní služby poskytnuté pojištěnci </a:t>
          </a:r>
          <a:r>
            <a:rPr lang="cs-CZ" b="1"/>
            <a:t>s cílem</a:t>
          </a:r>
          <a:r>
            <a:rPr lang="cs-CZ"/>
            <a:t> zlepšit nebo zachovat jeho zdravotní stav nebo zmírnit jeho utrpení, pokud</a:t>
          </a:r>
        </a:p>
      </dgm:t>
    </dgm:pt>
    <dgm:pt modelId="{49426442-89F4-4755-8D4C-83581A638C0C}" type="parTrans" cxnId="{4BD07193-6894-472F-B517-819FCDD158CB}">
      <dgm:prSet/>
      <dgm:spPr/>
      <dgm:t>
        <a:bodyPr/>
        <a:lstStyle/>
        <a:p>
          <a:endParaRPr lang="cs-CZ"/>
        </a:p>
      </dgm:t>
    </dgm:pt>
    <dgm:pt modelId="{8FF6D953-A97C-4BFF-A1EF-26E096044B34}" type="sibTrans" cxnId="{4BD07193-6894-472F-B517-819FCDD158CB}">
      <dgm:prSet/>
      <dgm:spPr/>
      <dgm:t>
        <a:bodyPr/>
        <a:lstStyle/>
        <a:p>
          <a:endParaRPr lang="cs-CZ"/>
        </a:p>
      </dgm:t>
    </dgm:pt>
    <dgm:pt modelId="{1E127A3D-8D7B-4D65-AD7B-BF2BD8555DB3}">
      <dgm:prSet/>
      <dgm:spPr/>
      <dgm:t>
        <a:bodyPr/>
        <a:lstStyle/>
        <a:p>
          <a:pPr rtl="0"/>
          <a:r>
            <a:rPr lang="cs-CZ"/>
            <a:t>a) odpovídají zdravotnímu stavu pojištěnce a účelu, jehož má být jejich poskytnutím dosaženo, a jsou pro pojištěnce přiměřeně bezpečné,</a:t>
          </a:r>
        </a:p>
      </dgm:t>
    </dgm:pt>
    <dgm:pt modelId="{783A791F-4D83-490B-85A3-07BD03D6FE65}" type="parTrans" cxnId="{3C47D46A-D9DC-477C-852D-C0C199E9A6E7}">
      <dgm:prSet/>
      <dgm:spPr/>
      <dgm:t>
        <a:bodyPr/>
        <a:lstStyle/>
        <a:p>
          <a:endParaRPr lang="cs-CZ"/>
        </a:p>
      </dgm:t>
    </dgm:pt>
    <dgm:pt modelId="{DC74A0C6-30CB-4B5B-A6BF-1E717F8F96F5}" type="sibTrans" cxnId="{3C47D46A-D9DC-477C-852D-C0C199E9A6E7}">
      <dgm:prSet/>
      <dgm:spPr/>
      <dgm:t>
        <a:bodyPr/>
        <a:lstStyle/>
        <a:p>
          <a:endParaRPr lang="cs-CZ"/>
        </a:p>
      </dgm:t>
    </dgm:pt>
    <dgm:pt modelId="{2009F818-83C5-4DDD-8AEC-8DB7095A14FD}">
      <dgm:prSet/>
      <dgm:spPr/>
      <dgm:t>
        <a:bodyPr/>
        <a:lstStyle/>
        <a:p>
          <a:pPr rtl="0"/>
          <a:r>
            <a:rPr lang="cs-CZ"/>
            <a:t>b) jsou v souladu se současnými dostupnými poznatky lékařské vědy,</a:t>
          </a:r>
        </a:p>
      </dgm:t>
    </dgm:pt>
    <dgm:pt modelId="{C04199B8-A903-4C51-B98D-BAC033986D2A}" type="parTrans" cxnId="{993F89FE-BF89-4482-BC90-087BC3E88DD1}">
      <dgm:prSet/>
      <dgm:spPr/>
      <dgm:t>
        <a:bodyPr/>
        <a:lstStyle/>
        <a:p>
          <a:endParaRPr lang="cs-CZ"/>
        </a:p>
      </dgm:t>
    </dgm:pt>
    <dgm:pt modelId="{4A9CFE57-1DC2-43DC-849F-657E8B579884}" type="sibTrans" cxnId="{993F89FE-BF89-4482-BC90-087BC3E88DD1}">
      <dgm:prSet/>
      <dgm:spPr/>
      <dgm:t>
        <a:bodyPr/>
        <a:lstStyle/>
        <a:p>
          <a:endParaRPr lang="cs-CZ"/>
        </a:p>
      </dgm:t>
    </dgm:pt>
    <dgm:pt modelId="{E0E1A111-66BB-4D96-8B88-654DD10C8498}">
      <dgm:prSet/>
      <dgm:spPr/>
      <dgm:t>
        <a:bodyPr/>
        <a:lstStyle/>
        <a:p>
          <a:pPr rtl="0"/>
          <a:r>
            <a:rPr lang="cs-CZ"/>
            <a:t>c) existují důkazy o jejich účinnosti vzhledem k účelu jejich poskytování.</a:t>
          </a:r>
        </a:p>
      </dgm:t>
    </dgm:pt>
    <dgm:pt modelId="{ECD35991-42F8-46EF-B8D4-373F9246FB4C}" type="parTrans" cxnId="{DF53D91F-43DB-46AA-929F-D13EB8FBFD60}">
      <dgm:prSet/>
      <dgm:spPr/>
      <dgm:t>
        <a:bodyPr/>
        <a:lstStyle/>
        <a:p>
          <a:endParaRPr lang="cs-CZ"/>
        </a:p>
      </dgm:t>
    </dgm:pt>
    <dgm:pt modelId="{B7FB0CFF-C9F2-43EE-816B-BBACA0018B2F}" type="sibTrans" cxnId="{DF53D91F-43DB-46AA-929F-D13EB8FBFD60}">
      <dgm:prSet/>
      <dgm:spPr/>
      <dgm:t>
        <a:bodyPr/>
        <a:lstStyle/>
        <a:p>
          <a:endParaRPr lang="cs-CZ"/>
        </a:p>
      </dgm:t>
    </dgm:pt>
    <dgm:pt modelId="{E94DC0DC-A7B2-4A75-9BA4-47E7C7EBB85F}" type="pres">
      <dgm:prSet presAssocID="{EAE8BF45-BEF5-4C67-9589-1D9EF2B6D568}" presName="linear" presStyleCnt="0">
        <dgm:presLayoutVars>
          <dgm:animLvl val="lvl"/>
          <dgm:resizeHandles val="exact"/>
        </dgm:presLayoutVars>
      </dgm:prSet>
      <dgm:spPr/>
    </dgm:pt>
    <dgm:pt modelId="{DA9436D7-21FC-42E0-8CEA-533327D07C65}" type="pres">
      <dgm:prSet presAssocID="{16C5B0E5-942D-434E-8D51-AE1C9E1427D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90A44C3-4938-4A4A-921A-C913ECB373B2}" type="pres">
      <dgm:prSet presAssocID="{16C5B0E5-942D-434E-8D51-AE1C9E1427D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106C107-0190-4DA6-BCB9-1DC3A9FF78F2}" type="presOf" srcId="{E0E1A111-66BB-4D96-8B88-654DD10C8498}" destId="{290A44C3-4938-4A4A-921A-C913ECB373B2}" srcOrd="0" destOrd="2" presId="urn:microsoft.com/office/officeart/2005/8/layout/vList2"/>
    <dgm:cxn modelId="{78F7DA0D-DC45-48B7-B054-15C8EB3B5418}" type="presOf" srcId="{1E127A3D-8D7B-4D65-AD7B-BF2BD8555DB3}" destId="{290A44C3-4938-4A4A-921A-C913ECB373B2}" srcOrd="0" destOrd="0" presId="urn:microsoft.com/office/officeart/2005/8/layout/vList2"/>
    <dgm:cxn modelId="{DF53D91F-43DB-46AA-929F-D13EB8FBFD60}" srcId="{16C5B0E5-942D-434E-8D51-AE1C9E1427D2}" destId="{E0E1A111-66BB-4D96-8B88-654DD10C8498}" srcOrd="2" destOrd="0" parTransId="{ECD35991-42F8-46EF-B8D4-373F9246FB4C}" sibTransId="{B7FB0CFF-C9F2-43EE-816B-BBACA0018B2F}"/>
    <dgm:cxn modelId="{3C47D46A-D9DC-477C-852D-C0C199E9A6E7}" srcId="{16C5B0E5-942D-434E-8D51-AE1C9E1427D2}" destId="{1E127A3D-8D7B-4D65-AD7B-BF2BD8555DB3}" srcOrd="0" destOrd="0" parTransId="{783A791F-4D83-490B-85A3-07BD03D6FE65}" sibTransId="{DC74A0C6-30CB-4B5B-A6BF-1E717F8F96F5}"/>
    <dgm:cxn modelId="{6E2D4874-4380-4C09-ADE8-0B0EFE5D9935}" type="presOf" srcId="{2009F818-83C5-4DDD-8AEC-8DB7095A14FD}" destId="{290A44C3-4938-4A4A-921A-C913ECB373B2}" srcOrd="0" destOrd="1" presId="urn:microsoft.com/office/officeart/2005/8/layout/vList2"/>
    <dgm:cxn modelId="{4BD07193-6894-472F-B517-819FCDD158CB}" srcId="{EAE8BF45-BEF5-4C67-9589-1D9EF2B6D568}" destId="{16C5B0E5-942D-434E-8D51-AE1C9E1427D2}" srcOrd="0" destOrd="0" parTransId="{49426442-89F4-4755-8D4C-83581A638C0C}" sibTransId="{8FF6D953-A97C-4BFF-A1EF-26E096044B34}"/>
    <dgm:cxn modelId="{24B295AD-0F24-4D2E-A472-A0702B755B8A}" type="presOf" srcId="{EAE8BF45-BEF5-4C67-9589-1D9EF2B6D568}" destId="{E94DC0DC-A7B2-4A75-9BA4-47E7C7EBB85F}" srcOrd="0" destOrd="0" presId="urn:microsoft.com/office/officeart/2005/8/layout/vList2"/>
    <dgm:cxn modelId="{9A5DC5CC-1B1E-4666-ADFE-5ADCE1C3D62B}" type="presOf" srcId="{16C5B0E5-942D-434E-8D51-AE1C9E1427D2}" destId="{DA9436D7-21FC-42E0-8CEA-533327D07C65}" srcOrd="0" destOrd="0" presId="urn:microsoft.com/office/officeart/2005/8/layout/vList2"/>
    <dgm:cxn modelId="{993F89FE-BF89-4482-BC90-087BC3E88DD1}" srcId="{16C5B0E5-942D-434E-8D51-AE1C9E1427D2}" destId="{2009F818-83C5-4DDD-8AEC-8DB7095A14FD}" srcOrd="1" destOrd="0" parTransId="{C04199B8-A903-4C51-B98D-BAC033986D2A}" sibTransId="{4A9CFE57-1DC2-43DC-849F-657E8B579884}"/>
    <dgm:cxn modelId="{55496A3F-D6C1-4EC9-A7E6-0F29E3D8FA60}" type="presParOf" srcId="{E94DC0DC-A7B2-4A75-9BA4-47E7C7EBB85F}" destId="{DA9436D7-21FC-42E0-8CEA-533327D07C65}" srcOrd="0" destOrd="0" presId="urn:microsoft.com/office/officeart/2005/8/layout/vList2"/>
    <dgm:cxn modelId="{BB7F0655-E6E5-4860-B385-CDC39C9442FC}" type="presParOf" srcId="{E94DC0DC-A7B2-4A75-9BA4-47E7C7EBB85F}" destId="{290A44C3-4938-4A4A-921A-C913ECB373B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E52EDD-2D04-4D97-8E9C-B2720BE01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3571CD-CD3C-4EB8-81D4-3F507F5B5506}">
      <dgm:prSet/>
      <dgm:spPr/>
      <dgm:t>
        <a:bodyPr/>
        <a:lstStyle/>
        <a:p>
          <a:pPr rtl="0"/>
          <a:r>
            <a:rPr lang="cs-CZ"/>
            <a:t>Hrazenými službami jsou v rozsahu a za podmínek stanovených tímto zákonem</a:t>
          </a:r>
        </a:p>
      </dgm:t>
    </dgm:pt>
    <dgm:pt modelId="{D8548296-31D2-4EFC-9099-170DBA0D150C}" type="parTrans" cxnId="{5D4BF3FA-E2D1-4410-92BE-C8BE05A45F89}">
      <dgm:prSet/>
      <dgm:spPr/>
      <dgm:t>
        <a:bodyPr/>
        <a:lstStyle/>
        <a:p>
          <a:endParaRPr lang="cs-CZ"/>
        </a:p>
      </dgm:t>
    </dgm:pt>
    <dgm:pt modelId="{CAE67478-FA0D-435E-8AFC-47A84A14034A}" type="sibTrans" cxnId="{5D4BF3FA-E2D1-4410-92BE-C8BE05A45F89}">
      <dgm:prSet/>
      <dgm:spPr/>
      <dgm:t>
        <a:bodyPr/>
        <a:lstStyle/>
        <a:p>
          <a:endParaRPr lang="cs-CZ"/>
        </a:p>
      </dgm:t>
    </dgm:pt>
    <dgm:pt modelId="{EA91102C-A736-45D6-8C53-34E0F4E9EE23}">
      <dgm:prSet/>
      <dgm:spPr/>
      <dgm:t>
        <a:bodyPr/>
        <a:lstStyle/>
        <a:p>
          <a:pPr rtl="0"/>
          <a:r>
            <a:rPr lang="cs-CZ"/>
            <a:t>a) zdravotní péče preventivní, dispenzární, diagnostická, léčebná, léčebně rehabilitační, lázeňská léčebně rehabilitační, posudková, ošetřovatelská, paliativní a zdravotní péče o dárce krve, tkání a buněk nebo orgánů související s jejich odběrem, a to ve všech formách jejího poskytování podle zákona o zdravotních službách,</a:t>
          </a:r>
        </a:p>
      </dgm:t>
    </dgm:pt>
    <dgm:pt modelId="{1EE03B9F-44CA-4BE8-B3E4-4223569719C0}" type="parTrans" cxnId="{98FEDA16-76FF-46D3-9E20-9027BBD7A70C}">
      <dgm:prSet/>
      <dgm:spPr/>
      <dgm:t>
        <a:bodyPr/>
        <a:lstStyle/>
        <a:p>
          <a:endParaRPr lang="cs-CZ"/>
        </a:p>
      </dgm:t>
    </dgm:pt>
    <dgm:pt modelId="{E1127369-E6FE-4430-8F44-14CC5BE9CFA4}" type="sibTrans" cxnId="{98FEDA16-76FF-46D3-9E20-9027BBD7A70C}">
      <dgm:prSet/>
      <dgm:spPr/>
      <dgm:t>
        <a:bodyPr/>
        <a:lstStyle/>
        <a:p>
          <a:endParaRPr lang="cs-CZ"/>
        </a:p>
      </dgm:t>
    </dgm:pt>
    <dgm:pt modelId="{DE3BF455-4608-40E1-AE10-FBEDA99B226E}">
      <dgm:prSet/>
      <dgm:spPr/>
      <dgm:t>
        <a:bodyPr/>
        <a:lstStyle/>
        <a:p>
          <a:pPr rtl="0"/>
          <a:r>
            <a:rPr lang="cs-CZ" dirty="0"/>
            <a:t>b) poskytování léčivých přípravků, potravin pro zvláštní lékařské účely, zdravotnických prostředků a stomatologických výrobků,</a:t>
          </a:r>
        </a:p>
      </dgm:t>
    </dgm:pt>
    <dgm:pt modelId="{FAA257BA-0EAC-42F9-9993-098778035279}" type="parTrans" cxnId="{5A55CC82-C7B6-48AB-8A52-AA4AC877F9E1}">
      <dgm:prSet/>
      <dgm:spPr/>
      <dgm:t>
        <a:bodyPr/>
        <a:lstStyle/>
        <a:p>
          <a:endParaRPr lang="cs-CZ"/>
        </a:p>
      </dgm:t>
    </dgm:pt>
    <dgm:pt modelId="{EECE8F70-395A-4316-AD8D-D3B7D71DF7E8}" type="sibTrans" cxnId="{5A55CC82-C7B6-48AB-8A52-AA4AC877F9E1}">
      <dgm:prSet/>
      <dgm:spPr/>
      <dgm:t>
        <a:bodyPr/>
        <a:lstStyle/>
        <a:p>
          <a:endParaRPr lang="cs-CZ"/>
        </a:p>
      </dgm:t>
    </dgm:pt>
    <dgm:pt modelId="{67D0A246-FEBC-4492-AB37-695DB84E385E}">
      <dgm:prSet/>
      <dgm:spPr/>
      <dgm:t>
        <a:bodyPr/>
        <a:lstStyle/>
        <a:p>
          <a:pPr rtl="0"/>
          <a:r>
            <a:rPr lang="cs-CZ" dirty="0"/>
            <a:t>c) přeprava pojištěnců a náhrada cestovních nákladů,</a:t>
          </a:r>
        </a:p>
      </dgm:t>
    </dgm:pt>
    <dgm:pt modelId="{0C57FC00-D314-4091-BD7A-9F419BF03C1C}" type="parTrans" cxnId="{1AD49662-A164-426D-945F-F06DA9639298}">
      <dgm:prSet/>
      <dgm:spPr/>
      <dgm:t>
        <a:bodyPr/>
        <a:lstStyle/>
        <a:p>
          <a:endParaRPr lang="cs-CZ"/>
        </a:p>
      </dgm:t>
    </dgm:pt>
    <dgm:pt modelId="{F8297275-5315-489B-8BFE-AE64DD35CAEE}" type="sibTrans" cxnId="{1AD49662-A164-426D-945F-F06DA9639298}">
      <dgm:prSet/>
      <dgm:spPr/>
      <dgm:t>
        <a:bodyPr/>
        <a:lstStyle/>
        <a:p>
          <a:endParaRPr lang="cs-CZ"/>
        </a:p>
      </dgm:t>
    </dgm:pt>
    <dgm:pt modelId="{EB592520-DBAF-49C9-8F7D-FA3C0FEA0EDB}">
      <dgm:prSet/>
      <dgm:spPr/>
      <dgm:t>
        <a:bodyPr/>
        <a:lstStyle/>
        <a:p>
          <a:pPr rtl="0"/>
          <a:r>
            <a:rPr lang="cs-CZ" dirty="0"/>
            <a:t>d) odběr krve a odběr tkání, buněk a orgánů určených k transplantaci a nezbytné nakládání s nimi (uchovávání, skladování, zpracování a vyšetření),</a:t>
          </a:r>
        </a:p>
      </dgm:t>
    </dgm:pt>
    <dgm:pt modelId="{82AAADC6-73F0-439C-AB55-5B68EDF98FCA}" type="parTrans" cxnId="{6A212303-049D-4186-8250-B52F965FCB25}">
      <dgm:prSet/>
      <dgm:spPr/>
      <dgm:t>
        <a:bodyPr/>
        <a:lstStyle/>
        <a:p>
          <a:endParaRPr lang="cs-CZ"/>
        </a:p>
      </dgm:t>
    </dgm:pt>
    <dgm:pt modelId="{ED3C6FCF-D29B-4D10-A40E-DAF1D8A09C99}" type="sibTrans" cxnId="{6A212303-049D-4186-8250-B52F965FCB25}">
      <dgm:prSet/>
      <dgm:spPr/>
      <dgm:t>
        <a:bodyPr/>
        <a:lstStyle/>
        <a:p>
          <a:endParaRPr lang="cs-CZ"/>
        </a:p>
      </dgm:t>
    </dgm:pt>
    <dgm:pt modelId="{CF890F01-BA14-45B0-BCE1-7A66AC446103}" type="pres">
      <dgm:prSet presAssocID="{E8E52EDD-2D04-4D97-8E9C-B2720BE01358}" presName="linear" presStyleCnt="0">
        <dgm:presLayoutVars>
          <dgm:animLvl val="lvl"/>
          <dgm:resizeHandles val="exact"/>
        </dgm:presLayoutVars>
      </dgm:prSet>
      <dgm:spPr/>
    </dgm:pt>
    <dgm:pt modelId="{42CF1E0E-FE01-4C01-AAB2-8021A3132E3A}" type="pres">
      <dgm:prSet presAssocID="{2F3571CD-CD3C-4EB8-81D4-3F507F5B550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7610635-E720-414C-A2D3-79B6A08E0371}" type="pres">
      <dgm:prSet presAssocID="{2F3571CD-CD3C-4EB8-81D4-3F507F5B550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A212303-049D-4186-8250-B52F965FCB25}" srcId="{2F3571CD-CD3C-4EB8-81D4-3F507F5B5506}" destId="{EB592520-DBAF-49C9-8F7D-FA3C0FEA0EDB}" srcOrd="3" destOrd="0" parTransId="{82AAADC6-73F0-439C-AB55-5B68EDF98FCA}" sibTransId="{ED3C6FCF-D29B-4D10-A40E-DAF1D8A09C99}"/>
    <dgm:cxn modelId="{98FEDA16-76FF-46D3-9E20-9027BBD7A70C}" srcId="{2F3571CD-CD3C-4EB8-81D4-3F507F5B5506}" destId="{EA91102C-A736-45D6-8C53-34E0F4E9EE23}" srcOrd="0" destOrd="0" parTransId="{1EE03B9F-44CA-4BE8-B3E4-4223569719C0}" sibTransId="{E1127369-E6FE-4430-8F44-14CC5BE9CFA4}"/>
    <dgm:cxn modelId="{1AD49662-A164-426D-945F-F06DA9639298}" srcId="{2F3571CD-CD3C-4EB8-81D4-3F507F5B5506}" destId="{67D0A246-FEBC-4492-AB37-695DB84E385E}" srcOrd="2" destOrd="0" parTransId="{0C57FC00-D314-4091-BD7A-9F419BF03C1C}" sibTransId="{F8297275-5315-489B-8BFE-AE64DD35CAEE}"/>
    <dgm:cxn modelId="{CC31AD68-9B6B-4434-93E7-17D3D6661E6D}" type="presOf" srcId="{2F3571CD-CD3C-4EB8-81D4-3F507F5B5506}" destId="{42CF1E0E-FE01-4C01-AAB2-8021A3132E3A}" srcOrd="0" destOrd="0" presId="urn:microsoft.com/office/officeart/2005/8/layout/vList2"/>
    <dgm:cxn modelId="{C6BF7A6E-1002-4290-AF9C-5EE3C8CB0FFD}" type="presOf" srcId="{EB592520-DBAF-49C9-8F7D-FA3C0FEA0EDB}" destId="{B7610635-E720-414C-A2D3-79B6A08E0371}" srcOrd="0" destOrd="3" presId="urn:microsoft.com/office/officeart/2005/8/layout/vList2"/>
    <dgm:cxn modelId="{F7CA8D7C-8FCC-49B0-AA17-EB8C0A150CEA}" type="presOf" srcId="{DE3BF455-4608-40E1-AE10-FBEDA99B226E}" destId="{B7610635-E720-414C-A2D3-79B6A08E0371}" srcOrd="0" destOrd="1" presId="urn:microsoft.com/office/officeart/2005/8/layout/vList2"/>
    <dgm:cxn modelId="{5A55CC82-C7B6-48AB-8A52-AA4AC877F9E1}" srcId="{2F3571CD-CD3C-4EB8-81D4-3F507F5B5506}" destId="{DE3BF455-4608-40E1-AE10-FBEDA99B226E}" srcOrd="1" destOrd="0" parTransId="{FAA257BA-0EAC-42F9-9993-098778035279}" sibTransId="{EECE8F70-395A-4316-AD8D-D3B7D71DF7E8}"/>
    <dgm:cxn modelId="{F485FF83-B214-452E-9F67-C22FC434F9A1}" type="presOf" srcId="{E8E52EDD-2D04-4D97-8E9C-B2720BE01358}" destId="{CF890F01-BA14-45B0-BCE1-7A66AC446103}" srcOrd="0" destOrd="0" presId="urn:microsoft.com/office/officeart/2005/8/layout/vList2"/>
    <dgm:cxn modelId="{D840CBCA-7516-4A8F-A5B5-DB52E994FB5F}" type="presOf" srcId="{67D0A246-FEBC-4492-AB37-695DB84E385E}" destId="{B7610635-E720-414C-A2D3-79B6A08E0371}" srcOrd="0" destOrd="2" presId="urn:microsoft.com/office/officeart/2005/8/layout/vList2"/>
    <dgm:cxn modelId="{249B91F2-6351-46D4-BA9E-6C15C7BA7749}" type="presOf" srcId="{EA91102C-A736-45D6-8C53-34E0F4E9EE23}" destId="{B7610635-E720-414C-A2D3-79B6A08E0371}" srcOrd="0" destOrd="0" presId="urn:microsoft.com/office/officeart/2005/8/layout/vList2"/>
    <dgm:cxn modelId="{5D4BF3FA-E2D1-4410-92BE-C8BE05A45F89}" srcId="{E8E52EDD-2D04-4D97-8E9C-B2720BE01358}" destId="{2F3571CD-CD3C-4EB8-81D4-3F507F5B5506}" srcOrd="0" destOrd="0" parTransId="{D8548296-31D2-4EFC-9099-170DBA0D150C}" sibTransId="{CAE67478-FA0D-435E-8AFC-47A84A14034A}"/>
    <dgm:cxn modelId="{4DBAED1D-4174-46E4-9A4A-E18F04B3BCEF}" type="presParOf" srcId="{CF890F01-BA14-45B0-BCE1-7A66AC446103}" destId="{42CF1E0E-FE01-4C01-AAB2-8021A3132E3A}" srcOrd="0" destOrd="0" presId="urn:microsoft.com/office/officeart/2005/8/layout/vList2"/>
    <dgm:cxn modelId="{F9D38FE8-C89D-41B0-A1F5-09740A8193E4}" type="presParOf" srcId="{CF890F01-BA14-45B0-BCE1-7A66AC446103}" destId="{B7610635-E720-414C-A2D3-79B6A08E037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AE5DA0-61FB-452E-AA6E-7821101434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39FF0B2-4EB3-48CE-99FB-144B388160C6}">
      <dgm:prSet phldrT="[Text]"/>
      <dgm:spPr/>
      <dgm:t>
        <a:bodyPr/>
        <a:lstStyle/>
        <a:p>
          <a:r>
            <a:rPr lang="cs-CZ" dirty="0"/>
            <a:t>1. Jedná se o pojištěnce?</a:t>
          </a:r>
        </a:p>
      </dgm:t>
    </dgm:pt>
    <dgm:pt modelId="{5CAF65FE-4D82-428E-8E9E-8F53D015F63C}" type="parTrans" cxnId="{254F8C58-93B7-436F-B9DA-067300DD94DA}">
      <dgm:prSet/>
      <dgm:spPr/>
      <dgm:t>
        <a:bodyPr/>
        <a:lstStyle/>
        <a:p>
          <a:endParaRPr lang="cs-CZ"/>
        </a:p>
      </dgm:t>
    </dgm:pt>
    <dgm:pt modelId="{6C36CB77-02D7-4C8C-87B4-B40A35586CAF}" type="sibTrans" cxnId="{254F8C58-93B7-436F-B9DA-067300DD94DA}">
      <dgm:prSet/>
      <dgm:spPr/>
      <dgm:t>
        <a:bodyPr/>
        <a:lstStyle/>
        <a:p>
          <a:endParaRPr lang="cs-CZ"/>
        </a:p>
      </dgm:t>
    </dgm:pt>
    <dgm:pt modelId="{7287B727-0C5F-4D3F-A141-099802047AD8}">
      <dgm:prSet phldrT="[Text]"/>
      <dgm:spPr/>
      <dgm:t>
        <a:bodyPr/>
        <a:lstStyle/>
        <a:p>
          <a:r>
            <a:rPr lang="cs-CZ" dirty="0"/>
            <a:t>§2</a:t>
          </a:r>
        </a:p>
      </dgm:t>
    </dgm:pt>
    <dgm:pt modelId="{A06C0A0A-AEDF-4F1B-8BBE-A9A39BCBDE4A}" type="parTrans" cxnId="{E52AF199-09F1-4D87-9BFF-9452CF65992A}">
      <dgm:prSet/>
      <dgm:spPr/>
      <dgm:t>
        <a:bodyPr/>
        <a:lstStyle/>
        <a:p>
          <a:endParaRPr lang="cs-CZ"/>
        </a:p>
      </dgm:t>
    </dgm:pt>
    <dgm:pt modelId="{14F6098C-57F6-4F1E-B182-14A7D31888A9}" type="sibTrans" cxnId="{E52AF199-09F1-4D87-9BFF-9452CF65992A}">
      <dgm:prSet/>
      <dgm:spPr/>
      <dgm:t>
        <a:bodyPr/>
        <a:lstStyle/>
        <a:p>
          <a:endParaRPr lang="cs-CZ"/>
        </a:p>
      </dgm:t>
    </dgm:pt>
    <dgm:pt modelId="{4B8708A3-9C86-4CBA-8387-28735747BB32}">
      <dgm:prSet phldrT="[Text]"/>
      <dgm:spPr/>
      <dgm:t>
        <a:bodyPr/>
        <a:lstStyle/>
        <a:p>
          <a:r>
            <a:rPr lang="cs-CZ" dirty="0"/>
            <a:t>Je péče nezbytná vzhledem k jeho stavu?</a:t>
          </a:r>
        </a:p>
      </dgm:t>
    </dgm:pt>
    <dgm:pt modelId="{8A2A9A5C-2DA9-458E-872D-222CE927654F}" type="parTrans" cxnId="{8FD3F672-8FC9-4E7C-97E5-BA0411AD0339}">
      <dgm:prSet/>
      <dgm:spPr/>
      <dgm:t>
        <a:bodyPr/>
        <a:lstStyle/>
        <a:p>
          <a:endParaRPr lang="cs-CZ"/>
        </a:p>
      </dgm:t>
    </dgm:pt>
    <dgm:pt modelId="{3988BF81-7824-4192-BB14-94347B677885}" type="sibTrans" cxnId="{8FD3F672-8FC9-4E7C-97E5-BA0411AD0339}">
      <dgm:prSet/>
      <dgm:spPr/>
      <dgm:t>
        <a:bodyPr/>
        <a:lstStyle/>
        <a:p>
          <a:endParaRPr lang="cs-CZ"/>
        </a:p>
      </dgm:t>
    </dgm:pt>
    <dgm:pt modelId="{56CB79D3-8723-4EBC-BB97-C3F898000F47}">
      <dgm:prSet phldrT="[Text]"/>
      <dgm:spPr/>
      <dgm:t>
        <a:bodyPr/>
        <a:lstStyle/>
        <a:p>
          <a:r>
            <a:rPr lang="cs-CZ" dirty="0"/>
            <a:t>§13/1</a:t>
          </a:r>
        </a:p>
      </dgm:t>
    </dgm:pt>
    <dgm:pt modelId="{2ACC0036-6CC6-4F8D-9DAC-27A68A7999F5}" type="parTrans" cxnId="{59777454-2270-4D38-907B-C783B7BFE228}">
      <dgm:prSet/>
      <dgm:spPr/>
      <dgm:t>
        <a:bodyPr/>
        <a:lstStyle/>
        <a:p>
          <a:endParaRPr lang="cs-CZ"/>
        </a:p>
      </dgm:t>
    </dgm:pt>
    <dgm:pt modelId="{1460ACA4-4B56-45FD-B1B3-E558EA2F518C}" type="sibTrans" cxnId="{59777454-2270-4D38-907B-C783B7BFE228}">
      <dgm:prSet/>
      <dgm:spPr/>
      <dgm:t>
        <a:bodyPr/>
        <a:lstStyle/>
        <a:p>
          <a:endParaRPr lang="cs-CZ"/>
        </a:p>
      </dgm:t>
    </dgm:pt>
    <dgm:pt modelId="{92E6F9D3-F42C-42D7-A9CB-FCA03F7947D3}">
      <dgm:prSet phldrT="[Text]"/>
      <dgm:spPr/>
      <dgm:t>
        <a:bodyPr/>
        <a:lstStyle/>
        <a:p>
          <a:r>
            <a:rPr lang="cs-CZ" dirty="0"/>
            <a:t>Spadá zdravotní péče do rozsahu „hrazených služeb“?</a:t>
          </a:r>
        </a:p>
      </dgm:t>
    </dgm:pt>
    <dgm:pt modelId="{6154C1A4-9DC2-4660-B96B-DF93D6304280}" type="parTrans" cxnId="{3F6E1337-6781-4C52-809C-A254DC5DE4D1}">
      <dgm:prSet/>
      <dgm:spPr/>
    </dgm:pt>
    <dgm:pt modelId="{ECECFA3C-F45E-4AE9-8FE4-37048C6D294C}" type="sibTrans" cxnId="{3F6E1337-6781-4C52-809C-A254DC5DE4D1}">
      <dgm:prSet/>
      <dgm:spPr/>
    </dgm:pt>
    <dgm:pt modelId="{8BF57154-8E91-4938-A5BE-436D20BFA212}">
      <dgm:prSet phldrT="[Text]"/>
      <dgm:spPr/>
      <dgm:t>
        <a:bodyPr/>
        <a:lstStyle/>
        <a:p>
          <a:r>
            <a:rPr lang="cs-CZ" dirty="0"/>
            <a:t>§13/2</a:t>
          </a:r>
        </a:p>
      </dgm:t>
    </dgm:pt>
    <dgm:pt modelId="{07070522-6E5D-4CB4-9F83-32991B992B97}" type="parTrans" cxnId="{238191BB-312E-4146-A04D-231BA16D2A10}">
      <dgm:prSet/>
      <dgm:spPr/>
    </dgm:pt>
    <dgm:pt modelId="{14230E94-28AA-423B-87BE-F9C59108B5EF}" type="sibTrans" cxnId="{238191BB-312E-4146-A04D-231BA16D2A10}">
      <dgm:prSet/>
      <dgm:spPr/>
    </dgm:pt>
    <dgm:pt modelId="{118F9008-2060-4BEC-98D0-A69E0F50AB2F}">
      <dgm:prSet phldrT="[Text]"/>
      <dgm:spPr/>
      <dgm:t>
        <a:bodyPr/>
        <a:lstStyle/>
        <a:p>
          <a:r>
            <a:rPr lang="cs-CZ" dirty="0"/>
            <a:t>Nespadá pod negativní vymezení rozsahu hrazených služeb?</a:t>
          </a:r>
        </a:p>
      </dgm:t>
    </dgm:pt>
    <dgm:pt modelId="{47A58E5E-390E-4B39-8B54-13AA0BE1F391}" type="parTrans" cxnId="{30EDD535-8621-4377-A472-134172C65202}">
      <dgm:prSet/>
      <dgm:spPr/>
    </dgm:pt>
    <dgm:pt modelId="{72A1A90A-7196-4CA1-86B9-D2FA5135046F}" type="sibTrans" cxnId="{30EDD535-8621-4377-A472-134172C65202}">
      <dgm:prSet/>
      <dgm:spPr/>
    </dgm:pt>
    <dgm:pt modelId="{FFB88AF1-51C1-4209-827C-4A33827C14E3}">
      <dgm:prSet phldrT="[Text]"/>
      <dgm:spPr/>
      <dgm:t>
        <a:bodyPr/>
        <a:lstStyle/>
        <a:p>
          <a:r>
            <a:rPr lang="cs-CZ" dirty="0"/>
            <a:t>§15, §22-39, příloha č. 1</a:t>
          </a:r>
        </a:p>
      </dgm:t>
    </dgm:pt>
    <dgm:pt modelId="{D920CFE1-6E60-48F8-A546-9F2CDDE49BBD}" type="parTrans" cxnId="{FC04AB5E-763C-457E-A2B5-C1F6915B171D}">
      <dgm:prSet/>
      <dgm:spPr/>
    </dgm:pt>
    <dgm:pt modelId="{E970399F-5E2D-4168-8627-6D00AEB52CAD}" type="sibTrans" cxnId="{FC04AB5E-763C-457E-A2B5-C1F6915B171D}">
      <dgm:prSet/>
      <dgm:spPr/>
    </dgm:pt>
    <dgm:pt modelId="{15525F1F-6A80-48F3-B3FF-1E7E9F530EE1}" type="pres">
      <dgm:prSet presAssocID="{D2AE5DA0-61FB-452E-AA6E-78211014345A}" presName="linear" presStyleCnt="0">
        <dgm:presLayoutVars>
          <dgm:animLvl val="lvl"/>
          <dgm:resizeHandles val="exact"/>
        </dgm:presLayoutVars>
      </dgm:prSet>
      <dgm:spPr/>
    </dgm:pt>
    <dgm:pt modelId="{65D26C61-811A-4668-BE01-640515C9A187}" type="pres">
      <dgm:prSet presAssocID="{639FF0B2-4EB3-48CE-99FB-144B388160C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50D0187-0140-4753-9B1F-89130F65CE17}" type="pres">
      <dgm:prSet presAssocID="{639FF0B2-4EB3-48CE-99FB-144B388160C6}" presName="childText" presStyleLbl="revTx" presStyleIdx="0" presStyleCnt="4">
        <dgm:presLayoutVars>
          <dgm:bulletEnabled val="1"/>
        </dgm:presLayoutVars>
      </dgm:prSet>
      <dgm:spPr/>
    </dgm:pt>
    <dgm:pt modelId="{08D8F80C-D3C4-4C79-A717-42784AB8D906}" type="pres">
      <dgm:prSet presAssocID="{4B8708A3-9C86-4CBA-8387-28735747BB3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16895E-634D-4E60-BE73-635C41F30B19}" type="pres">
      <dgm:prSet presAssocID="{4B8708A3-9C86-4CBA-8387-28735747BB32}" presName="childText" presStyleLbl="revTx" presStyleIdx="1" presStyleCnt="4">
        <dgm:presLayoutVars>
          <dgm:bulletEnabled val="1"/>
        </dgm:presLayoutVars>
      </dgm:prSet>
      <dgm:spPr/>
    </dgm:pt>
    <dgm:pt modelId="{DF253F1C-39DE-4A79-B2C5-CEC9EF07C865}" type="pres">
      <dgm:prSet presAssocID="{92E6F9D3-F42C-42D7-A9CB-FCA03F7947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F6EA7C-AC05-4176-A901-C62948DECA1F}" type="pres">
      <dgm:prSet presAssocID="{92E6F9D3-F42C-42D7-A9CB-FCA03F7947D3}" presName="childText" presStyleLbl="revTx" presStyleIdx="2" presStyleCnt="4">
        <dgm:presLayoutVars>
          <dgm:bulletEnabled val="1"/>
        </dgm:presLayoutVars>
      </dgm:prSet>
      <dgm:spPr/>
    </dgm:pt>
    <dgm:pt modelId="{949B309E-4B43-4B25-8ABE-A24DC51B280C}" type="pres">
      <dgm:prSet presAssocID="{118F9008-2060-4BEC-98D0-A69E0F50AB2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50394C6-1C90-49A9-B26E-C1EECAAEF226}" type="pres">
      <dgm:prSet presAssocID="{118F9008-2060-4BEC-98D0-A69E0F50AB2F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62FCF119-55A2-4B70-94CE-12EF3F480151}" type="presOf" srcId="{7287B727-0C5F-4D3F-A141-099802047AD8}" destId="{250D0187-0140-4753-9B1F-89130F65CE17}" srcOrd="0" destOrd="0" presId="urn:microsoft.com/office/officeart/2005/8/layout/vList2"/>
    <dgm:cxn modelId="{1E52E31B-7010-4329-8ABF-05F09F54DD9F}" type="presOf" srcId="{FFB88AF1-51C1-4209-827C-4A33827C14E3}" destId="{550394C6-1C90-49A9-B26E-C1EECAAEF226}" srcOrd="0" destOrd="0" presId="urn:microsoft.com/office/officeart/2005/8/layout/vList2"/>
    <dgm:cxn modelId="{30EDD535-8621-4377-A472-134172C65202}" srcId="{D2AE5DA0-61FB-452E-AA6E-78211014345A}" destId="{118F9008-2060-4BEC-98D0-A69E0F50AB2F}" srcOrd="3" destOrd="0" parTransId="{47A58E5E-390E-4B39-8B54-13AA0BE1F391}" sibTransId="{72A1A90A-7196-4CA1-86B9-D2FA5135046F}"/>
    <dgm:cxn modelId="{3F6E1337-6781-4C52-809C-A254DC5DE4D1}" srcId="{D2AE5DA0-61FB-452E-AA6E-78211014345A}" destId="{92E6F9D3-F42C-42D7-A9CB-FCA03F7947D3}" srcOrd="2" destOrd="0" parTransId="{6154C1A4-9DC2-4660-B96B-DF93D6304280}" sibTransId="{ECECFA3C-F45E-4AE9-8FE4-37048C6D294C}"/>
    <dgm:cxn modelId="{FC04AB5E-763C-457E-A2B5-C1F6915B171D}" srcId="{118F9008-2060-4BEC-98D0-A69E0F50AB2F}" destId="{FFB88AF1-51C1-4209-827C-4A33827C14E3}" srcOrd="0" destOrd="0" parTransId="{D920CFE1-6E60-48F8-A546-9F2CDDE49BBD}" sibTransId="{E970399F-5E2D-4168-8627-6D00AEB52CAD}"/>
    <dgm:cxn modelId="{5C53124C-8305-4F6F-A602-1CA1D3F4A928}" type="presOf" srcId="{56CB79D3-8723-4EBC-BB97-C3F898000F47}" destId="{D516895E-634D-4E60-BE73-635C41F30B19}" srcOrd="0" destOrd="0" presId="urn:microsoft.com/office/officeart/2005/8/layout/vList2"/>
    <dgm:cxn modelId="{8FD3F672-8FC9-4E7C-97E5-BA0411AD0339}" srcId="{D2AE5DA0-61FB-452E-AA6E-78211014345A}" destId="{4B8708A3-9C86-4CBA-8387-28735747BB32}" srcOrd="1" destOrd="0" parTransId="{8A2A9A5C-2DA9-458E-872D-222CE927654F}" sibTransId="{3988BF81-7824-4192-BB14-94347B677885}"/>
    <dgm:cxn modelId="{79005074-A20A-4BD0-92AE-30A846FC663C}" type="presOf" srcId="{D2AE5DA0-61FB-452E-AA6E-78211014345A}" destId="{15525F1F-6A80-48F3-B3FF-1E7E9F530EE1}" srcOrd="0" destOrd="0" presId="urn:microsoft.com/office/officeart/2005/8/layout/vList2"/>
    <dgm:cxn modelId="{59777454-2270-4D38-907B-C783B7BFE228}" srcId="{4B8708A3-9C86-4CBA-8387-28735747BB32}" destId="{56CB79D3-8723-4EBC-BB97-C3F898000F47}" srcOrd="0" destOrd="0" parTransId="{2ACC0036-6CC6-4F8D-9DAC-27A68A7999F5}" sibTransId="{1460ACA4-4B56-45FD-B1B3-E558EA2F518C}"/>
    <dgm:cxn modelId="{59B6EC54-BFD8-49EB-8B20-129F9A0DC6FF}" type="presOf" srcId="{4B8708A3-9C86-4CBA-8387-28735747BB32}" destId="{08D8F80C-D3C4-4C79-A717-42784AB8D906}" srcOrd="0" destOrd="0" presId="urn:microsoft.com/office/officeart/2005/8/layout/vList2"/>
    <dgm:cxn modelId="{254F8C58-93B7-436F-B9DA-067300DD94DA}" srcId="{D2AE5DA0-61FB-452E-AA6E-78211014345A}" destId="{639FF0B2-4EB3-48CE-99FB-144B388160C6}" srcOrd="0" destOrd="0" parTransId="{5CAF65FE-4D82-428E-8E9E-8F53D015F63C}" sibTransId="{6C36CB77-02D7-4C8C-87B4-B40A35586CAF}"/>
    <dgm:cxn modelId="{E52AF199-09F1-4D87-9BFF-9452CF65992A}" srcId="{639FF0B2-4EB3-48CE-99FB-144B388160C6}" destId="{7287B727-0C5F-4D3F-A141-099802047AD8}" srcOrd="0" destOrd="0" parTransId="{A06C0A0A-AEDF-4F1B-8BBE-A9A39BCBDE4A}" sibTransId="{14F6098C-57F6-4F1E-B182-14A7D31888A9}"/>
    <dgm:cxn modelId="{ADC149A3-DC62-4EBF-B654-84FEF673C643}" type="presOf" srcId="{92E6F9D3-F42C-42D7-A9CB-FCA03F7947D3}" destId="{DF253F1C-39DE-4A79-B2C5-CEC9EF07C865}" srcOrd="0" destOrd="0" presId="urn:microsoft.com/office/officeart/2005/8/layout/vList2"/>
    <dgm:cxn modelId="{EA1AE5B1-6D35-48F6-A16C-BDD57E0EE352}" type="presOf" srcId="{8BF57154-8E91-4938-A5BE-436D20BFA212}" destId="{7BF6EA7C-AC05-4176-A901-C62948DECA1F}" srcOrd="0" destOrd="0" presId="urn:microsoft.com/office/officeart/2005/8/layout/vList2"/>
    <dgm:cxn modelId="{238191BB-312E-4146-A04D-231BA16D2A10}" srcId="{92E6F9D3-F42C-42D7-A9CB-FCA03F7947D3}" destId="{8BF57154-8E91-4938-A5BE-436D20BFA212}" srcOrd="0" destOrd="0" parTransId="{07070522-6E5D-4CB4-9F83-32991B992B97}" sibTransId="{14230E94-28AA-423B-87BE-F9C59108B5EF}"/>
    <dgm:cxn modelId="{E1A934BD-298A-4899-8E32-90C4B4013BF5}" type="presOf" srcId="{118F9008-2060-4BEC-98D0-A69E0F50AB2F}" destId="{949B309E-4B43-4B25-8ABE-A24DC51B280C}" srcOrd="0" destOrd="0" presId="urn:microsoft.com/office/officeart/2005/8/layout/vList2"/>
    <dgm:cxn modelId="{E9306BDE-9D50-4CF9-96B6-C89F6DAD35FB}" type="presOf" srcId="{639FF0B2-4EB3-48CE-99FB-144B388160C6}" destId="{65D26C61-811A-4668-BE01-640515C9A187}" srcOrd="0" destOrd="0" presId="urn:microsoft.com/office/officeart/2005/8/layout/vList2"/>
    <dgm:cxn modelId="{2C09F12C-6985-4F0E-B59E-7451B8B43D23}" type="presParOf" srcId="{15525F1F-6A80-48F3-B3FF-1E7E9F530EE1}" destId="{65D26C61-811A-4668-BE01-640515C9A187}" srcOrd="0" destOrd="0" presId="urn:microsoft.com/office/officeart/2005/8/layout/vList2"/>
    <dgm:cxn modelId="{48AFC788-A6EB-4B62-9521-202D7C242E94}" type="presParOf" srcId="{15525F1F-6A80-48F3-B3FF-1E7E9F530EE1}" destId="{250D0187-0140-4753-9B1F-89130F65CE17}" srcOrd="1" destOrd="0" presId="urn:microsoft.com/office/officeart/2005/8/layout/vList2"/>
    <dgm:cxn modelId="{C6C06CAD-3E5A-478D-8C51-5F7A6697B11A}" type="presParOf" srcId="{15525F1F-6A80-48F3-B3FF-1E7E9F530EE1}" destId="{08D8F80C-D3C4-4C79-A717-42784AB8D906}" srcOrd="2" destOrd="0" presId="urn:microsoft.com/office/officeart/2005/8/layout/vList2"/>
    <dgm:cxn modelId="{CFABB35E-236C-4DD5-861F-0E791D89109D}" type="presParOf" srcId="{15525F1F-6A80-48F3-B3FF-1E7E9F530EE1}" destId="{D516895E-634D-4E60-BE73-635C41F30B19}" srcOrd="3" destOrd="0" presId="urn:microsoft.com/office/officeart/2005/8/layout/vList2"/>
    <dgm:cxn modelId="{BB63F831-911C-4B58-A2F7-11D65919561C}" type="presParOf" srcId="{15525F1F-6A80-48F3-B3FF-1E7E9F530EE1}" destId="{DF253F1C-39DE-4A79-B2C5-CEC9EF07C865}" srcOrd="4" destOrd="0" presId="urn:microsoft.com/office/officeart/2005/8/layout/vList2"/>
    <dgm:cxn modelId="{797AC2E0-AC80-4D1B-A784-5E9D61B3DA4B}" type="presParOf" srcId="{15525F1F-6A80-48F3-B3FF-1E7E9F530EE1}" destId="{7BF6EA7C-AC05-4176-A901-C62948DECA1F}" srcOrd="5" destOrd="0" presId="urn:microsoft.com/office/officeart/2005/8/layout/vList2"/>
    <dgm:cxn modelId="{DF58F67D-2CB9-458B-95A8-90DB777C1B61}" type="presParOf" srcId="{15525F1F-6A80-48F3-B3FF-1E7E9F530EE1}" destId="{949B309E-4B43-4B25-8ABE-A24DC51B280C}" srcOrd="6" destOrd="0" presId="urn:microsoft.com/office/officeart/2005/8/layout/vList2"/>
    <dgm:cxn modelId="{2DC984C1-15B9-4E19-8E61-45785CFC9D3C}" type="presParOf" srcId="{15525F1F-6A80-48F3-B3FF-1E7E9F530EE1}" destId="{550394C6-1C90-49A9-B26E-C1EECAAEF22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E8B860-DF3E-4CD0-902F-18B7EDBE3D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5776A5D-863B-40B0-B413-95F2703F5FC2}">
      <dgm:prSet/>
      <dgm:spPr/>
      <dgm:t>
        <a:bodyPr/>
        <a:lstStyle/>
        <a:p>
          <a:r>
            <a:rPr lang="cs-CZ"/>
            <a:t>Omezení – prostě ne!:</a:t>
          </a:r>
        </a:p>
      </dgm:t>
    </dgm:pt>
    <dgm:pt modelId="{9D0CA411-B0BA-4643-9D16-F784FBAB6E78}" type="parTrans" cxnId="{4E6B95D2-3635-4FC7-BB6E-8BD977B50A6E}">
      <dgm:prSet/>
      <dgm:spPr/>
      <dgm:t>
        <a:bodyPr/>
        <a:lstStyle/>
        <a:p>
          <a:endParaRPr lang="cs-CZ"/>
        </a:p>
      </dgm:t>
    </dgm:pt>
    <dgm:pt modelId="{4036FB36-82EF-4602-A7E2-7876FD66D2D1}" type="sibTrans" cxnId="{4E6B95D2-3635-4FC7-BB6E-8BD977B50A6E}">
      <dgm:prSet/>
      <dgm:spPr/>
      <dgm:t>
        <a:bodyPr/>
        <a:lstStyle/>
        <a:p>
          <a:endParaRPr lang="cs-CZ"/>
        </a:p>
      </dgm:t>
    </dgm:pt>
    <dgm:pt modelId="{E4EAD1B5-19DC-43E7-BBB2-EFAA5EE8CBF2}" type="pres">
      <dgm:prSet presAssocID="{8CE8B860-DF3E-4CD0-902F-18B7EDBE3D41}" presName="linear" presStyleCnt="0">
        <dgm:presLayoutVars>
          <dgm:animLvl val="lvl"/>
          <dgm:resizeHandles val="exact"/>
        </dgm:presLayoutVars>
      </dgm:prSet>
      <dgm:spPr/>
    </dgm:pt>
    <dgm:pt modelId="{70C6CB44-F5E7-42AD-9F04-4D99AA7187CC}" type="pres">
      <dgm:prSet presAssocID="{55776A5D-863B-40B0-B413-95F2703F5FC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A30110B-07C0-4DC9-9AA0-A92367FCBCD6}" type="presOf" srcId="{55776A5D-863B-40B0-B413-95F2703F5FC2}" destId="{70C6CB44-F5E7-42AD-9F04-4D99AA7187CC}" srcOrd="0" destOrd="0" presId="urn:microsoft.com/office/officeart/2005/8/layout/vList2"/>
    <dgm:cxn modelId="{4E6B95D2-3635-4FC7-BB6E-8BD977B50A6E}" srcId="{8CE8B860-DF3E-4CD0-902F-18B7EDBE3D41}" destId="{55776A5D-863B-40B0-B413-95F2703F5FC2}" srcOrd="0" destOrd="0" parTransId="{9D0CA411-B0BA-4643-9D16-F784FBAB6E78}" sibTransId="{4036FB36-82EF-4602-A7E2-7876FD66D2D1}"/>
    <dgm:cxn modelId="{6CB61FF0-087D-4F74-A4B2-C0CB41E26547}" type="presOf" srcId="{8CE8B860-DF3E-4CD0-902F-18B7EDBE3D41}" destId="{E4EAD1B5-19DC-43E7-BBB2-EFAA5EE8CBF2}" srcOrd="0" destOrd="0" presId="urn:microsoft.com/office/officeart/2005/8/layout/vList2"/>
    <dgm:cxn modelId="{EB6C9B55-789E-4A9D-8090-4AB4C734EED2}" type="presParOf" srcId="{E4EAD1B5-19DC-43E7-BBB2-EFAA5EE8CBF2}" destId="{70C6CB44-F5E7-42AD-9F04-4D99AA7187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84876B-987E-4837-941B-9118DBFB434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775757D-7BE5-4FFB-8BE4-DED9BC1B175B}">
      <dgm:prSet/>
      <dgm:spPr/>
      <dgm:t>
        <a:bodyPr/>
        <a:lstStyle/>
        <a:p>
          <a:r>
            <a:rPr lang="cs-CZ"/>
            <a:t>Omezení: Umělé oplodnění</a:t>
          </a:r>
        </a:p>
      </dgm:t>
    </dgm:pt>
    <dgm:pt modelId="{B1070471-330A-46CA-9383-99D407FC2CBF}" type="parTrans" cxnId="{05062869-6C43-47C2-92CB-21A3CA8068C6}">
      <dgm:prSet/>
      <dgm:spPr/>
      <dgm:t>
        <a:bodyPr/>
        <a:lstStyle/>
        <a:p>
          <a:endParaRPr lang="cs-CZ"/>
        </a:p>
      </dgm:t>
    </dgm:pt>
    <dgm:pt modelId="{9C04947F-FB79-4F9F-81CE-6B50B4B01B29}" type="sibTrans" cxnId="{05062869-6C43-47C2-92CB-21A3CA8068C6}">
      <dgm:prSet/>
      <dgm:spPr/>
      <dgm:t>
        <a:bodyPr/>
        <a:lstStyle/>
        <a:p>
          <a:endParaRPr lang="cs-CZ"/>
        </a:p>
      </dgm:t>
    </dgm:pt>
    <dgm:pt modelId="{EC6BE899-0733-4C81-BE5E-AC0B2DA8D166}" type="pres">
      <dgm:prSet presAssocID="{5C84876B-987E-4837-941B-9118DBFB4344}" presName="linear" presStyleCnt="0">
        <dgm:presLayoutVars>
          <dgm:animLvl val="lvl"/>
          <dgm:resizeHandles val="exact"/>
        </dgm:presLayoutVars>
      </dgm:prSet>
      <dgm:spPr/>
    </dgm:pt>
    <dgm:pt modelId="{3A63DF6D-7DF2-4975-9B7C-E2CF2D24B7A5}" type="pres">
      <dgm:prSet presAssocID="{D775757D-7BE5-4FFB-8BE4-DED9BC1B175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7F69725-E154-4EE0-8E71-853F1EE20585}" type="presOf" srcId="{D775757D-7BE5-4FFB-8BE4-DED9BC1B175B}" destId="{3A63DF6D-7DF2-4975-9B7C-E2CF2D24B7A5}" srcOrd="0" destOrd="0" presId="urn:microsoft.com/office/officeart/2005/8/layout/vList2"/>
    <dgm:cxn modelId="{05062869-6C43-47C2-92CB-21A3CA8068C6}" srcId="{5C84876B-987E-4837-941B-9118DBFB4344}" destId="{D775757D-7BE5-4FFB-8BE4-DED9BC1B175B}" srcOrd="0" destOrd="0" parTransId="{B1070471-330A-46CA-9383-99D407FC2CBF}" sibTransId="{9C04947F-FB79-4F9F-81CE-6B50B4B01B29}"/>
    <dgm:cxn modelId="{A127E9CD-E35E-4E12-84B1-B616567C3E67}" type="presOf" srcId="{5C84876B-987E-4837-941B-9118DBFB4344}" destId="{EC6BE899-0733-4C81-BE5E-AC0B2DA8D166}" srcOrd="0" destOrd="0" presId="urn:microsoft.com/office/officeart/2005/8/layout/vList2"/>
    <dgm:cxn modelId="{F031270A-06E8-417C-A7A4-40DB00F7DEAA}" type="presParOf" srcId="{EC6BE899-0733-4C81-BE5E-AC0B2DA8D166}" destId="{3A63DF6D-7DF2-4975-9B7C-E2CF2D24B7A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F49405-3CC1-4911-95DA-4446C71C0CB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96A91DA-B8A9-4B68-8A6B-C27DFB6C9F19}">
      <dgm:prSet/>
      <dgm:spPr/>
      <dgm:t>
        <a:bodyPr/>
        <a:lstStyle/>
        <a:p>
          <a:r>
            <a:rPr lang="cs-CZ"/>
            <a:t>Omezení: Ekonomické důvody</a:t>
          </a:r>
        </a:p>
      </dgm:t>
    </dgm:pt>
    <dgm:pt modelId="{FC5A7FE8-8893-479B-A238-7D1D5CA8EC21}" type="parTrans" cxnId="{035A605A-BE92-43AC-8B35-CD9F0F7AC67D}">
      <dgm:prSet/>
      <dgm:spPr/>
      <dgm:t>
        <a:bodyPr/>
        <a:lstStyle/>
        <a:p>
          <a:endParaRPr lang="cs-CZ"/>
        </a:p>
      </dgm:t>
    </dgm:pt>
    <dgm:pt modelId="{58576BF6-D39F-4E9A-80F4-36CE00C871A9}" type="sibTrans" cxnId="{035A605A-BE92-43AC-8B35-CD9F0F7AC67D}">
      <dgm:prSet/>
      <dgm:spPr/>
      <dgm:t>
        <a:bodyPr/>
        <a:lstStyle/>
        <a:p>
          <a:endParaRPr lang="cs-CZ"/>
        </a:p>
      </dgm:t>
    </dgm:pt>
    <dgm:pt modelId="{7CD5C8E4-D8CA-4152-B19E-D601FFF1C51C}" type="pres">
      <dgm:prSet presAssocID="{D6F49405-3CC1-4911-95DA-4446C71C0CBF}" presName="linear" presStyleCnt="0">
        <dgm:presLayoutVars>
          <dgm:animLvl val="lvl"/>
          <dgm:resizeHandles val="exact"/>
        </dgm:presLayoutVars>
      </dgm:prSet>
      <dgm:spPr/>
    </dgm:pt>
    <dgm:pt modelId="{27C90A2E-57A4-41C5-88C6-5BDB4220D23F}" type="pres">
      <dgm:prSet presAssocID="{096A91DA-B8A9-4B68-8A6B-C27DFB6C9F1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35A605A-BE92-43AC-8B35-CD9F0F7AC67D}" srcId="{D6F49405-3CC1-4911-95DA-4446C71C0CBF}" destId="{096A91DA-B8A9-4B68-8A6B-C27DFB6C9F19}" srcOrd="0" destOrd="0" parTransId="{FC5A7FE8-8893-479B-A238-7D1D5CA8EC21}" sibTransId="{58576BF6-D39F-4E9A-80F4-36CE00C871A9}"/>
    <dgm:cxn modelId="{A319A4F0-3BD7-4693-8987-83A6DB0CCC9D}" type="presOf" srcId="{D6F49405-3CC1-4911-95DA-4446C71C0CBF}" destId="{7CD5C8E4-D8CA-4152-B19E-D601FFF1C51C}" srcOrd="0" destOrd="0" presId="urn:microsoft.com/office/officeart/2005/8/layout/vList2"/>
    <dgm:cxn modelId="{181B37FB-FCC4-427A-AB51-D6252CE65556}" type="presOf" srcId="{096A91DA-B8A9-4B68-8A6B-C27DFB6C9F19}" destId="{27C90A2E-57A4-41C5-88C6-5BDB4220D23F}" srcOrd="0" destOrd="0" presId="urn:microsoft.com/office/officeart/2005/8/layout/vList2"/>
    <dgm:cxn modelId="{D288ED49-2A23-4C3D-B80A-F200B2386565}" type="presParOf" srcId="{7CD5C8E4-D8CA-4152-B19E-D601FFF1C51C}" destId="{27C90A2E-57A4-41C5-88C6-5BDB4220D2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961D23-9E70-422C-A7BB-AEDA622B0D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0CEFDE9-1D85-44A5-BF68-6381A1F95202}">
      <dgm:prSet/>
      <dgm:spPr/>
      <dgm:t>
        <a:bodyPr/>
        <a:lstStyle/>
        <a:p>
          <a:r>
            <a:rPr lang="cs-CZ"/>
            <a:t>Nejméně ekonomicky náročné?</a:t>
          </a:r>
        </a:p>
      </dgm:t>
    </dgm:pt>
    <dgm:pt modelId="{CD50618B-41B5-4FBE-B089-9B5D351CC35E}" type="parTrans" cxnId="{B120D56A-0DCB-4333-AB42-75243FF58C60}">
      <dgm:prSet/>
      <dgm:spPr/>
      <dgm:t>
        <a:bodyPr/>
        <a:lstStyle/>
        <a:p>
          <a:endParaRPr lang="cs-CZ"/>
        </a:p>
      </dgm:t>
    </dgm:pt>
    <dgm:pt modelId="{D8C7C79B-BD67-413F-87B0-982CCB16B0E1}" type="sibTrans" cxnId="{B120D56A-0DCB-4333-AB42-75243FF58C60}">
      <dgm:prSet/>
      <dgm:spPr/>
      <dgm:t>
        <a:bodyPr/>
        <a:lstStyle/>
        <a:p>
          <a:endParaRPr lang="cs-CZ"/>
        </a:p>
      </dgm:t>
    </dgm:pt>
    <dgm:pt modelId="{F01FBA85-B167-449F-88A7-BFB5B00ADF25}" type="pres">
      <dgm:prSet presAssocID="{28961D23-9E70-422C-A7BB-AEDA622B0DAE}" presName="linear" presStyleCnt="0">
        <dgm:presLayoutVars>
          <dgm:animLvl val="lvl"/>
          <dgm:resizeHandles val="exact"/>
        </dgm:presLayoutVars>
      </dgm:prSet>
      <dgm:spPr/>
    </dgm:pt>
    <dgm:pt modelId="{B86DFE24-C9FC-4344-AAC5-4F02F0B6DE92}" type="pres">
      <dgm:prSet presAssocID="{10CEFDE9-1D85-44A5-BF68-6381A1F9520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2BC1B0F-379A-46E1-91C5-B3649A9365FF}" type="presOf" srcId="{10CEFDE9-1D85-44A5-BF68-6381A1F95202}" destId="{B86DFE24-C9FC-4344-AAC5-4F02F0B6DE92}" srcOrd="0" destOrd="0" presId="urn:microsoft.com/office/officeart/2005/8/layout/vList2"/>
    <dgm:cxn modelId="{A4F34D16-4EC8-4771-8CDF-8CDCB592271D}" type="presOf" srcId="{28961D23-9E70-422C-A7BB-AEDA622B0DAE}" destId="{F01FBA85-B167-449F-88A7-BFB5B00ADF25}" srcOrd="0" destOrd="0" presId="urn:microsoft.com/office/officeart/2005/8/layout/vList2"/>
    <dgm:cxn modelId="{B120D56A-0DCB-4333-AB42-75243FF58C60}" srcId="{28961D23-9E70-422C-A7BB-AEDA622B0DAE}" destId="{10CEFDE9-1D85-44A5-BF68-6381A1F95202}" srcOrd="0" destOrd="0" parTransId="{CD50618B-41B5-4FBE-B089-9B5D351CC35E}" sibTransId="{D8C7C79B-BD67-413F-87B0-982CCB16B0E1}"/>
    <dgm:cxn modelId="{94E01248-9CA9-4517-8346-A7FFBECFA1E4}" type="presParOf" srcId="{F01FBA85-B167-449F-88A7-BFB5B00ADF25}" destId="{B86DFE24-C9FC-4344-AAC5-4F02F0B6DE9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29235-D676-4D99-A500-F8E61EFBAB2B}">
      <dsp:nvSpPr>
        <dsp:cNvPr id="0" name=""/>
        <dsp:cNvSpPr/>
      </dsp:nvSpPr>
      <dsp:spPr>
        <a:xfrm>
          <a:off x="4259126" y="943"/>
          <a:ext cx="1997347" cy="1298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Pojišťovna</a:t>
          </a:r>
        </a:p>
      </dsp:txBody>
      <dsp:txXfrm>
        <a:off x="4322503" y="64320"/>
        <a:ext cx="1870593" cy="1171522"/>
      </dsp:txXfrm>
    </dsp:sp>
    <dsp:sp modelId="{3F2F596B-1F55-47C6-A221-95D512DB5F01}">
      <dsp:nvSpPr>
        <dsp:cNvPr id="0" name=""/>
        <dsp:cNvSpPr/>
      </dsp:nvSpPr>
      <dsp:spPr>
        <a:xfrm>
          <a:off x="3527484" y="650081"/>
          <a:ext cx="3460630" cy="3460630"/>
        </a:xfrm>
        <a:custGeom>
          <a:avLst/>
          <a:gdLst/>
          <a:ahLst/>
          <a:cxnLst/>
          <a:rect l="0" t="0" r="0" b="0"/>
          <a:pathLst>
            <a:path>
              <a:moveTo>
                <a:pt x="2743474" y="327639"/>
              </a:moveTo>
              <a:arcTo wR="1730315" hR="1730315" stAng="18350445" swAng="36444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6C5F2-1A43-4AA7-85FD-BEAA4E181F01}">
      <dsp:nvSpPr>
        <dsp:cNvPr id="0" name=""/>
        <dsp:cNvSpPr/>
      </dsp:nvSpPr>
      <dsp:spPr>
        <a:xfrm>
          <a:off x="5757623" y="2596416"/>
          <a:ext cx="1997347" cy="1298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Poskytovatel ZS</a:t>
          </a:r>
        </a:p>
      </dsp:txBody>
      <dsp:txXfrm>
        <a:off x="5821000" y="2659793"/>
        <a:ext cx="1870593" cy="1171522"/>
      </dsp:txXfrm>
    </dsp:sp>
    <dsp:sp modelId="{69E207CD-78E6-4FC1-80CC-5871D511BFA8}">
      <dsp:nvSpPr>
        <dsp:cNvPr id="0" name=""/>
        <dsp:cNvSpPr/>
      </dsp:nvSpPr>
      <dsp:spPr>
        <a:xfrm>
          <a:off x="3527484" y="650081"/>
          <a:ext cx="3460630" cy="3460630"/>
        </a:xfrm>
        <a:custGeom>
          <a:avLst/>
          <a:gdLst/>
          <a:ahLst/>
          <a:cxnLst/>
          <a:rect l="0" t="0" r="0" b="0"/>
          <a:pathLst>
            <a:path>
              <a:moveTo>
                <a:pt x="2552820" y="3252641"/>
              </a:moveTo>
              <a:arcTo wR="1730315" hR="1730315" stAng="3697073" swAng="34058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49A00-E9C1-4BE7-97D8-AB4B104BB878}">
      <dsp:nvSpPr>
        <dsp:cNvPr id="0" name=""/>
        <dsp:cNvSpPr/>
      </dsp:nvSpPr>
      <dsp:spPr>
        <a:xfrm>
          <a:off x="2760629" y="2596416"/>
          <a:ext cx="1997347" cy="1298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Pacient</a:t>
          </a:r>
        </a:p>
      </dsp:txBody>
      <dsp:txXfrm>
        <a:off x="2824006" y="2659793"/>
        <a:ext cx="1870593" cy="1171522"/>
      </dsp:txXfrm>
    </dsp:sp>
    <dsp:sp modelId="{0EB76BE3-1FEF-4806-8DE3-2DCAF3D83B9C}">
      <dsp:nvSpPr>
        <dsp:cNvPr id="0" name=""/>
        <dsp:cNvSpPr/>
      </dsp:nvSpPr>
      <dsp:spPr>
        <a:xfrm>
          <a:off x="3527484" y="650081"/>
          <a:ext cx="3460630" cy="3460630"/>
        </a:xfrm>
        <a:custGeom>
          <a:avLst/>
          <a:gdLst/>
          <a:ahLst/>
          <a:cxnLst/>
          <a:rect l="0" t="0" r="0" b="0"/>
          <a:pathLst>
            <a:path>
              <a:moveTo>
                <a:pt x="11405" y="1928660"/>
              </a:moveTo>
              <a:arcTo wR="1730315" hR="1730315" stAng="10405065" swAng="36444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CD87E-5C61-4AC2-A536-88C450ED8DC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Hrazené služby – teritoriální rozsah</a:t>
          </a:r>
        </a:p>
      </dsp:txBody>
      <dsp:txXfrm>
        <a:off x="64397" y="67590"/>
        <a:ext cx="10386806" cy="11903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09A37-653E-4E5D-949F-39CC03C274EB}">
      <dsp:nvSpPr>
        <dsp:cNvPr id="0" name=""/>
        <dsp:cNvSpPr/>
      </dsp:nvSpPr>
      <dsp:spPr>
        <a:xfrm>
          <a:off x="0" y="73898"/>
          <a:ext cx="10515600" cy="1158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Pojištěnec je povinen oznámit příslušné zdravotní pojišťovně nejpozději do osmi dnů skutečnosti rozhodné pro vznik nebo zánik povinnost státu platit za něj pojistné. </a:t>
          </a:r>
        </a:p>
      </dsp:txBody>
      <dsp:txXfrm>
        <a:off x="56544" y="130442"/>
        <a:ext cx="10402512" cy="1045212"/>
      </dsp:txXfrm>
    </dsp:sp>
    <dsp:sp modelId="{98F18F89-5A92-45C4-92A4-982742769913}">
      <dsp:nvSpPr>
        <dsp:cNvPr id="0" name=""/>
        <dsp:cNvSpPr/>
      </dsp:nvSpPr>
      <dsp:spPr>
        <a:xfrm>
          <a:off x="0" y="1232199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Za osoby zaměstnané plní tuto povinnost zaměstnavatel, pokud jsou mu tyto skutečnosti známy. </a:t>
          </a:r>
        </a:p>
      </dsp:txBody>
      <dsp:txXfrm>
        <a:off x="0" y="1232199"/>
        <a:ext cx="10515600" cy="364320"/>
      </dsp:txXfrm>
    </dsp:sp>
    <dsp:sp modelId="{7AF3E716-C464-40AD-BE3B-BF02011EE73A}">
      <dsp:nvSpPr>
        <dsp:cNvPr id="0" name=""/>
        <dsp:cNvSpPr/>
      </dsp:nvSpPr>
      <dsp:spPr>
        <a:xfrm>
          <a:off x="0" y="1596519"/>
          <a:ext cx="10515600" cy="1158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Narození pojištěnce je jeho zákonný zástupce povinen oznámit do osmi dnů ode dne narození zdravotní pojišťovně,</a:t>
          </a:r>
        </a:p>
      </dsp:txBody>
      <dsp:txXfrm>
        <a:off x="56544" y="1653063"/>
        <a:ext cx="10402512" cy="1045212"/>
      </dsp:txXfrm>
    </dsp:sp>
    <dsp:sp modelId="{9D869801-DD9E-49CD-ABA9-C02CA01CA4E4}">
      <dsp:nvSpPr>
        <dsp:cNvPr id="0" name=""/>
        <dsp:cNvSpPr/>
      </dsp:nvSpPr>
      <dsp:spPr>
        <a:xfrm>
          <a:off x="0" y="2754819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 </a:t>
          </a:r>
          <a:r>
            <a:rPr lang="cs-CZ" sz="1700" kern="1200" dirty="0"/>
            <a:t>u které je pojištěna matka dítěte v den jeho narození. </a:t>
          </a:r>
        </a:p>
      </dsp:txBody>
      <dsp:txXfrm>
        <a:off x="0" y="2754819"/>
        <a:ext cx="10515600" cy="364320"/>
      </dsp:txXfrm>
    </dsp:sp>
    <dsp:sp modelId="{A22BCBE7-E245-4099-B3BF-276E628AF7FC}">
      <dsp:nvSpPr>
        <dsp:cNvPr id="0" name=""/>
        <dsp:cNvSpPr/>
      </dsp:nvSpPr>
      <dsp:spPr>
        <a:xfrm>
          <a:off x="0" y="3119139"/>
          <a:ext cx="10515600" cy="1158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Úmrtí pojištěnce nebo jeho prohlášení za mrtvého je povinen oznámit Centrálnímu registru pojištěnců do osmi dnů od zápisu do matriky příslušný obecní úřad pověřený vedením matriky.</a:t>
          </a:r>
        </a:p>
      </dsp:txBody>
      <dsp:txXfrm>
        <a:off x="56544" y="3175683"/>
        <a:ext cx="10402512" cy="10452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6C6C4-949D-4A3C-839C-F58543C808FD}">
      <dsp:nvSpPr>
        <dsp:cNvPr id="0" name=""/>
        <dsp:cNvSpPr/>
      </dsp:nvSpPr>
      <dsp:spPr>
        <a:xfrm>
          <a:off x="0" y="12428"/>
          <a:ext cx="105156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 výběr zdravotní pojišťovny, nestanoví-li tento zákon jinak,</a:t>
          </a:r>
        </a:p>
      </dsp:txBody>
      <dsp:txXfrm>
        <a:off x="61684" y="74112"/>
        <a:ext cx="10392232" cy="1140232"/>
      </dsp:txXfrm>
    </dsp:sp>
    <dsp:sp modelId="{091F09DB-E7A6-4B03-B7A4-677974F04CB6}">
      <dsp:nvSpPr>
        <dsp:cNvPr id="0" name=""/>
        <dsp:cNvSpPr/>
      </dsp:nvSpPr>
      <dsp:spPr>
        <a:xfrm>
          <a:off x="0" y="1345148"/>
          <a:ext cx="105156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 výběr poskytovatele zdravotních služeb na území České republiky (dále jen "poskytovatel"), který je ve smluvním vztahu k příslušné zdravotní pojišťovně, a na výběr zdravotnického zařízení tohoto poskytovatele; </a:t>
          </a:r>
        </a:p>
      </dsp:txBody>
      <dsp:txXfrm>
        <a:off x="61684" y="1406832"/>
        <a:ext cx="10392232" cy="1140232"/>
      </dsp:txXfrm>
    </dsp:sp>
    <dsp:sp modelId="{6981BCC0-97CC-4A0E-A60C-5A0374A7860F}">
      <dsp:nvSpPr>
        <dsp:cNvPr id="0" name=""/>
        <dsp:cNvSpPr/>
      </dsp:nvSpPr>
      <dsp:spPr>
        <a:xfrm>
          <a:off x="0" y="2677869"/>
          <a:ext cx="105156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 případě registrujícího poskytovatele může toto právo uplatnit jednou za 3 měsíce,</a:t>
          </a:r>
        </a:p>
      </dsp:txBody>
      <dsp:txXfrm>
        <a:off x="61684" y="2739553"/>
        <a:ext cx="10392232" cy="1140232"/>
      </dsp:txXfrm>
    </dsp:sp>
    <dsp:sp modelId="{CAB452D7-0015-448E-A005-1A665CE3012A}">
      <dsp:nvSpPr>
        <dsp:cNvPr id="0" name=""/>
        <dsp:cNvSpPr/>
      </dsp:nvSpPr>
      <dsp:spPr>
        <a:xfrm>
          <a:off x="0" y="3941469"/>
          <a:ext cx="10515600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1900" kern="1200"/>
        </a:p>
      </dsp:txBody>
      <dsp:txXfrm>
        <a:off x="0" y="3941469"/>
        <a:ext cx="10515600" cy="3974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1BB71-B4C2-4218-BAE6-867FC9936256}">
      <dsp:nvSpPr>
        <dsp:cNvPr id="0" name=""/>
        <dsp:cNvSpPr/>
      </dsp:nvSpPr>
      <dsp:spPr>
        <a:xfrm>
          <a:off x="0" y="39836"/>
          <a:ext cx="10515600" cy="2091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na časovou a místní dostupnost hrazených služeb poskytovaných smluvními poskytovateli příslušné zdravotní pojišťovny,</a:t>
          </a:r>
        </a:p>
      </dsp:txBody>
      <dsp:txXfrm>
        <a:off x="102084" y="141920"/>
        <a:ext cx="10311432" cy="1887024"/>
      </dsp:txXfrm>
    </dsp:sp>
    <dsp:sp modelId="{00680C0F-557F-491D-B4A6-63574FB1761E}">
      <dsp:nvSpPr>
        <dsp:cNvPr id="0" name=""/>
        <dsp:cNvSpPr/>
      </dsp:nvSpPr>
      <dsp:spPr>
        <a:xfrm>
          <a:off x="0" y="2220309"/>
          <a:ext cx="10515600" cy="2091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na poskytnutí hrazených služeb v rozsahu a za podmínek stanovených tímto zákonem, přičemž poskytovatel nesmí za tyto hrazené služby přijmout od pojištěnce žádnou úhradu,</a:t>
          </a:r>
        </a:p>
      </dsp:txBody>
      <dsp:txXfrm>
        <a:off x="102084" y="2322393"/>
        <a:ext cx="10311432" cy="188702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8C525-72F0-49B5-8D5B-1A5A761F7CDC}">
      <dsp:nvSpPr>
        <dsp:cNvPr id="0" name=""/>
        <dsp:cNvSpPr/>
      </dsp:nvSpPr>
      <dsp:spPr>
        <a:xfrm>
          <a:off x="0" y="27368"/>
          <a:ext cx="10515600" cy="2103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na léčivé přípravky a potraviny pro zvláštní lékařské účely bez přímé úhrady, jde-li o léčivé přípravky a potraviny pro zvláštní lékařské účely hrazené ze zdravotního pojištění a předepsané v souladu s tímto zákonem; </a:t>
          </a:r>
        </a:p>
      </dsp:txBody>
      <dsp:txXfrm>
        <a:off x="102692" y="130060"/>
        <a:ext cx="10310216" cy="1898276"/>
      </dsp:txXfrm>
    </dsp:sp>
    <dsp:sp modelId="{C1765150-A9B2-4BC4-9E0B-F4A7E98316A3}">
      <dsp:nvSpPr>
        <dsp:cNvPr id="0" name=""/>
        <dsp:cNvSpPr/>
      </dsp:nvSpPr>
      <dsp:spPr>
        <a:xfrm>
          <a:off x="0" y="2220309"/>
          <a:ext cx="10515600" cy="2103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to platí i v případech, kdy poskytovatel lékárenské péče nemá se zdravotní pojišťovnou pojištěnce dosud uzavřenou smlouvu,</a:t>
          </a:r>
        </a:p>
      </dsp:txBody>
      <dsp:txXfrm>
        <a:off x="102692" y="2323001"/>
        <a:ext cx="10310216" cy="189827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03DB8-05E2-4F1E-B0DD-80366E1EA1F0}">
      <dsp:nvSpPr>
        <dsp:cNvPr id="0" name=""/>
        <dsp:cNvSpPr/>
      </dsp:nvSpPr>
      <dsp:spPr>
        <a:xfrm>
          <a:off x="0" y="106782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na poskytnutí informací od zdravotní pojišťovny o jemu poskytnutých hrazených službách,</a:t>
          </a:r>
        </a:p>
      </dsp:txBody>
      <dsp:txXfrm>
        <a:off x="48494" y="155276"/>
        <a:ext cx="10418612" cy="896415"/>
      </dsp:txXfrm>
    </dsp:sp>
    <dsp:sp modelId="{78F67887-3023-4E62-9445-E26C47F12793}">
      <dsp:nvSpPr>
        <dsp:cNvPr id="0" name=""/>
        <dsp:cNvSpPr/>
      </dsp:nvSpPr>
      <dsp:spPr>
        <a:xfrm>
          <a:off x="0" y="1154905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podílet se na kontrole poskytnuté zdravotní péče hrazené zdravotním pojištěním,</a:t>
          </a:r>
        </a:p>
      </dsp:txBody>
      <dsp:txXfrm>
        <a:off x="48494" y="1203399"/>
        <a:ext cx="10418612" cy="896415"/>
      </dsp:txXfrm>
    </dsp:sp>
    <dsp:sp modelId="{747AB080-3B00-4F8B-9F3D-88830DD1587F}">
      <dsp:nvSpPr>
        <dsp:cNvPr id="0" name=""/>
        <dsp:cNvSpPr/>
      </dsp:nvSpPr>
      <dsp:spPr>
        <a:xfrm>
          <a:off x="0" y="2203029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na vystavení dokladu o zaplacení regulačního poplatku; poskytovatel je povinen tento doklad pojištěnci na jeho žádost vydat,</a:t>
          </a:r>
        </a:p>
      </dsp:txBody>
      <dsp:txXfrm>
        <a:off x="48494" y="2251523"/>
        <a:ext cx="10418612" cy="896415"/>
      </dsp:txXfrm>
    </dsp:sp>
    <dsp:sp modelId="{416F3812-4F4E-4CF8-9023-4AB15B0F58F8}">
      <dsp:nvSpPr>
        <dsp:cNvPr id="0" name=""/>
        <dsp:cNvSpPr/>
      </dsp:nvSpPr>
      <dsp:spPr>
        <a:xfrm>
          <a:off x="0" y="3251152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na vystavení dokladu o zaplacení regulačního poplatku a o zaplacení doplatku za vydání částečně hrazeného léčivého přípravku nebo potraviny pro zvláštní lékařské účely poskytovatelem lékárenské péče; </a:t>
          </a:r>
        </a:p>
      </dsp:txBody>
      <dsp:txXfrm>
        <a:off x="48494" y="3299646"/>
        <a:ext cx="10418612" cy="89641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AE196-6B95-44F7-8F69-ECEAE586D222}">
      <dsp:nvSpPr>
        <dsp:cNvPr id="0" name=""/>
        <dsp:cNvSpPr/>
      </dsp:nvSpPr>
      <dsp:spPr>
        <a:xfrm>
          <a:off x="0" y="42064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(1) Hrazenými službami jsou také preventivní prohlídky, které se provádějí</a:t>
          </a:r>
        </a:p>
      </dsp:txBody>
      <dsp:txXfrm>
        <a:off x="38784" y="80848"/>
        <a:ext cx="10438032" cy="716935"/>
      </dsp:txXfrm>
    </dsp:sp>
    <dsp:sp modelId="{E36BE855-1E55-41AB-98B3-66849D5188A5}">
      <dsp:nvSpPr>
        <dsp:cNvPr id="0" name=""/>
        <dsp:cNvSpPr/>
      </dsp:nvSpPr>
      <dsp:spPr>
        <a:xfrm>
          <a:off x="0" y="836567"/>
          <a:ext cx="10515600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v prvém roce života devětkrát do roka, z toho minimálně šestkrát v prvém půlroce života a z toho minimálně třikrát v prvních třech měsících života, pokud jim není poskytována dispenzární péče,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v 18 měsících věku,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 ve třech letech a dále vždy jedenkrát za dva roky, nejdříve však 18 měsíců po provedení poslední preventivní prohlídky.</a:t>
          </a:r>
        </a:p>
      </dsp:txBody>
      <dsp:txXfrm>
        <a:off x="0" y="836567"/>
        <a:ext cx="10515600" cy="1055700"/>
      </dsp:txXfrm>
    </dsp:sp>
    <dsp:sp modelId="{9A54B853-0BC9-4B1B-9DCF-892C84444EDA}">
      <dsp:nvSpPr>
        <dsp:cNvPr id="0" name=""/>
        <dsp:cNvSpPr/>
      </dsp:nvSpPr>
      <dsp:spPr>
        <a:xfrm>
          <a:off x="0" y="1892267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(2) V oboru zubní lékařství se provádí preventivní prohlídka:</a:t>
          </a:r>
        </a:p>
      </dsp:txBody>
      <dsp:txXfrm>
        <a:off x="38784" y="1931051"/>
        <a:ext cx="10438032" cy="716935"/>
      </dsp:txXfrm>
    </dsp:sp>
    <dsp:sp modelId="{041EE7F4-34B0-4AE8-B587-40FAAFD1E7F8}">
      <dsp:nvSpPr>
        <dsp:cNvPr id="0" name=""/>
        <dsp:cNvSpPr/>
      </dsp:nvSpPr>
      <dsp:spPr>
        <a:xfrm>
          <a:off x="0" y="2686770"/>
          <a:ext cx="105156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dětí a dorostu ve věku do 18 let dvakrát ročně,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těhotných žen dvakrát v průběhu těhotenství,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dospělých jedenkrát ročně.</a:t>
          </a:r>
        </a:p>
      </dsp:txBody>
      <dsp:txXfrm>
        <a:off x="0" y="2686770"/>
        <a:ext cx="10515600" cy="828000"/>
      </dsp:txXfrm>
    </dsp:sp>
    <dsp:sp modelId="{BCCF8C32-B454-4DA3-8B0F-7CCC0CEA67CF}">
      <dsp:nvSpPr>
        <dsp:cNvPr id="0" name=""/>
        <dsp:cNvSpPr/>
      </dsp:nvSpPr>
      <dsp:spPr>
        <a:xfrm>
          <a:off x="0" y="3514770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(3) V oboru gynekologie a porodnictví se provádí preventivní prohlídka při ukončení povinné školní docházky a dále počínaje patnáctým rokem věku jedenkrát ročně.</a:t>
          </a:r>
        </a:p>
      </dsp:txBody>
      <dsp:txXfrm>
        <a:off x="38784" y="3553554"/>
        <a:ext cx="10438032" cy="7169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1F818-4E65-4F48-8EA0-D733B884CEB9}">
      <dsp:nvSpPr>
        <dsp:cNvPr id="0" name=""/>
        <dsp:cNvSpPr/>
      </dsp:nvSpPr>
      <dsp:spPr>
        <a:xfrm>
          <a:off x="594632" y="1128"/>
          <a:ext cx="9377135" cy="409860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§48 ZZS - přijetím pacienta by bylo překročeno únosné pracovní zatížení nebo jeho přijetí brání provozní důvody, personální zabezpečení nebo technické a věcné vybavení zdravotnického zařízení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Nejsou prostředky na zaplacení dalšího personálu (OK)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Nejsou prostředky na provoz dalšího lůžka (OK)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 dirty="0"/>
            <a:t>Nejsou prostředky na nákup léků/poskytnutí služby (NOK?)</a:t>
          </a:r>
        </a:p>
      </dsp:txBody>
      <dsp:txXfrm>
        <a:off x="594632" y="1128"/>
        <a:ext cx="9377135" cy="409860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3D1ED-7928-4FFD-8707-D288DC9E9004}">
      <dsp:nvSpPr>
        <dsp:cNvPr id="0" name=""/>
        <dsp:cNvSpPr/>
      </dsp:nvSpPr>
      <dsp:spPr>
        <a:xfrm>
          <a:off x="0" y="596137"/>
          <a:ext cx="8082321" cy="743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 čemu vůbec limit existuje ?</a:t>
          </a:r>
        </a:p>
      </dsp:txBody>
      <dsp:txXfrm>
        <a:off x="36296" y="632433"/>
        <a:ext cx="8009729" cy="670943"/>
      </dsp:txXfrm>
    </dsp:sp>
    <dsp:sp modelId="{62510E4A-C18E-41EA-8E13-F86438151F6E}">
      <dsp:nvSpPr>
        <dsp:cNvPr id="0" name=""/>
        <dsp:cNvSpPr/>
      </dsp:nvSpPr>
      <dsp:spPr>
        <a:xfrm>
          <a:off x="0" y="1428952"/>
          <a:ext cx="8082321" cy="743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Důsledek – i péče nad limit je objektivně možná. </a:t>
          </a:r>
        </a:p>
      </dsp:txBody>
      <dsp:txXfrm>
        <a:off x="36296" y="1465248"/>
        <a:ext cx="8009729" cy="670943"/>
      </dsp:txXfrm>
    </dsp:sp>
    <dsp:sp modelId="{BF1BCA7D-F1ED-43E3-8AA4-DDAE1BCD59D1}">
      <dsp:nvSpPr>
        <dsp:cNvPr id="0" name=""/>
        <dsp:cNvSpPr/>
      </dsp:nvSpPr>
      <dsp:spPr>
        <a:xfrm>
          <a:off x="0" y="2261767"/>
          <a:ext cx="8082321" cy="743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Odpovědnost lékaře</a:t>
          </a:r>
        </a:p>
      </dsp:txBody>
      <dsp:txXfrm>
        <a:off x="36296" y="2298063"/>
        <a:ext cx="8009729" cy="670943"/>
      </dsp:txXfrm>
    </dsp:sp>
    <dsp:sp modelId="{213A6C3F-47BB-4321-B2B1-A79201519211}">
      <dsp:nvSpPr>
        <dsp:cNvPr id="0" name=""/>
        <dsp:cNvSpPr/>
      </dsp:nvSpPr>
      <dsp:spPr>
        <a:xfrm>
          <a:off x="0" y="3005302"/>
          <a:ext cx="8082321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61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/>
            <a:t>= nevyužití všech dostupných možností?  </a:t>
          </a:r>
        </a:p>
      </dsp:txBody>
      <dsp:txXfrm>
        <a:off x="0" y="3005302"/>
        <a:ext cx="8082321" cy="5133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C5429-DE03-4F1B-8ECF-038773909655}">
      <dsp:nvSpPr>
        <dsp:cNvPr id="0" name=""/>
        <dsp:cNvSpPr/>
      </dsp:nvSpPr>
      <dsp:spPr>
        <a:xfrm>
          <a:off x="0" y="3375027"/>
          <a:ext cx="8082321" cy="7383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Pacient</a:t>
          </a:r>
        </a:p>
      </dsp:txBody>
      <dsp:txXfrm>
        <a:off x="0" y="3375027"/>
        <a:ext cx="8082321" cy="398721"/>
      </dsp:txXfrm>
    </dsp:sp>
    <dsp:sp modelId="{85C3D86B-1ED3-4973-8159-02C2CDAB89F9}">
      <dsp:nvSpPr>
        <dsp:cNvPr id="0" name=""/>
        <dsp:cNvSpPr/>
      </dsp:nvSpPr>
      <dsp:spPr>
        <a:xfrm>
          <a:off x="0" y="3758981"/>
          <a:ext cx="8082321" cy="33965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Ptá se jestli je možné smlouvou omezit jeho práva</a:t>
          </a:r>
        </a:p>
      </dsp:txBody>
      <dsp:txXfrm>
        <a:off x="0" y="3758981"/>
        <a:ext cx="8082321" cy="339651"/>
      </dsp:txXfrm>
    </dsp:sp>
    <dsp:sp modelId="{01FA05A1-1952-4C90-8280-22067996E874}">
      <dsp:nvSpPr>
        <dsp:cNvPr id="0" name=""/>
        <dsp:cNvSpPr/>
      </dsp:nvSpPr>
      <dsp:spPr>
        <a:xfrm rot="10800000">
          <a:off x="0" y="2250484"/>
          <a:ext cx="8082321" cy="113561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Lékař </a:t>
          </a:r>
        </a:p>
      </dsp:txBody>
      <dsp:txXfrm rot="-10800000">
        <a:off x="0" y="2250484"/>
        <a:ext cx="8082321" cy="398602"/>
      </dsp:txXfrm>
    </dsp:sp>
    <dsp:sp modelId="{08A8328E-8DF4-4CA1-87F8-3751E4F2A703}">
      <dsp:nvSpPr>
        <dsp:cNvPr id="0" name=""/>
        <dsp:cNvSpPr/>
      </dsp:nvSpPr>
      <dsp:spPr>
        <a:xfrm>
          <a:off x="0" y="2649086"/>
          <a:ext cx="8082321" cy="3395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Rozhoduje o podání/předepsání léčiva</a:t>
          </a:r>
        </a:p>
      </dsp:txBody>
      <dsp:txXfrm>
        <a:off x="0" y="2649086"/>
        <a:ext cx="8082321" cy="339549"/>
      </dsp:txXfrm>
    </dsp:sp>
    <dsp:sp modelId="{72DE448E-8281-4897-810D-713701494DDF}">
      <dsp:nvSpPr>
        <dsp:cNvPr id="0" name=""/>
        <dsp:cNvSpPr/>
      </dsp:nvSpPr>
      <dsp:spPr>
        <a:xfrm rot="10800000">
          <a:off x="0" y="1125941"/>
          <a:ext cx="8082321" cy="113561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Zdravotnické zařízení (centrum)</a:t>
          </a:r>
        </a:p>
      </dsp:txBody>
      <dsp:txXfrm rot="-10800000">
        <a:off x="0" y="1125941"/>
        <a:ext cx="8082321" cy="398602"/>
      </dsp:txXfrm>
    </dsp:sp>
    <dsp:sp modelId="{953FA031-99BE-498C-8B2E-EB1A10CD86E5}">
      <dsp:nvSpPr>
        <dsp:cNvPr id="0" name=""/>
        <dsp:cNvSpPr/>
      </dsp:nvSpPr>
      <dsp:spPr>
        <a:xfrm>
          <a:off x="0" y="1524543"/>
          <a:ext cx="4041160" cy="3395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Akceptuje cenový limit?</a:t>
          </a:r>
        </a:p>
      </dsp:txBody>
      <dsp:txXfrm>
        <a:off x="0" y="1524543"/>
        <a:ext cx="4041160" cy="339549"/>
      </dsp:txXfrm>
    </dsp:sp>
    <dsp:sp modelId="{46934860-C494-4723-87AB-15B34A516941}">
      <dsp:nvSpPr>
        <dsp:cNvPr id="0" name=""/>
        <dsp:cNvSpPr/>
      </dsp:nvSpPr>
      <dsp:spPr>
        <a:xfrm>
          <a:off x="4041160" y="1524543"/>
          <a:ext cx="4041160" cy="3395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Omezení rozsahu péče?</a:t>
          </a:r>
        </a:p>
      </dsp:txBody>
      <dsp:txXfrm>
        <a:off x="4041160" y="1524543"/>
        <a:ext cx="4041160" cy="339549"/>
      </dsp:txXfrm>
    </dsp:sp>
    <dsp:sp modelId="{FE93E659-F6DD-45B9-A2C3-0A2C285CDC9F}">
      <dsp:nvSpPr>
        <dsp:cNvPr id="0" name=""/>
        <dsp:cNvSpPr/>
      </dsp:nvSpPr>
      <dsp:spPr>
        <a:xfrm rot="10800000">
          <a:off x="0" y="1398"/>
          <a:ext cx="8082321" cy="1135618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Pojišťovna</a:t>
          </a:r>
        </a:p>
      </dsp:txBody>
      <dsp:txXfrm rot="-10800000">
        <a:off x="0" y="1398"/>
        <a:ext cx="8082321" cy="398602"/>
      </dsp:txXfrm>
    </dsp:sp>
    <dsp:sp modelId="{996E136B-CA96-4DF5-BE3A-C6D171442457}">
      <dsp:nvSpPr>
        <dsp:cNvPr id="0" name=""/>
        <dsp:cNvSpPr/>
      </dsp:nvSpPr>
      <dsp:spPr>
        <a:xfrm>
          <a:off x="0" y="400000"/>
          <a:ext cx="8082321" cy="3395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Smlouvou mezi dvěma subjekty upraví omezení rozsahu péče</a:t>
          </a:r>
        </a:p>
      </dsp:txBody>
      <dsp:txXfrm>
        <a:off x="0" y="400000"/>
        <a:ext cx="8082321" cy="339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7BA67-BC9E-45A5-9852-232C83436DC5}">
      <dsp:nvSpPr>
        <dsp:cNvPr id="0" name=""/>
        <dsp:cNvSpPr/>
      </dsp:nvSpPr>
      <dsp:spPr>
        <a:xfrm>
          <a:off x="0" y="1396156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6500" kern="1200" dirty="0"/>
            <a:t>VŠECHNO ..... (?)</a:t>
          </a:r>
          <a:endParaRPr lang="cs-CZ" sz="6500" kern="1200" dirty="0"/>
        </a:p>
      </dsp:txBody>
      <dsp:txXfrm>
        <a:off x="76105" y="1472261"/>
        <a:ext cx="10363390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436D7-21FC-42E0-8CEA-533327D07C65}">
      <dsp:nvSpPr>
        <dsp:cNvPr id="0" name=""/>
        <dsp:cNvSpPr/>
      </dsp:nvSpPr>
      <dsp:spPr>
        <a:xfrm>
          <a:off x="0" y="41588"/>
          <a:ext cx="10515600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Ze zdravotního pojištění se hradí zdravotní služby poskytnuté pojištěnci </a:t>
          </a:r>
          <a:r>
            <a:rPr lang="cs-CZ" sz="3200" b="1" kern="1200"/>
            <a:t>s cílem</a:t>
          </a:r>
          <a:r>
            <a:rPr lang="cs-CZ" sz="3200" kern="1200"/>
            <a:t> zlepšit nebo zachovat jeho zdravotní stav nebo zmírnit jeho utrpení, pokud</a:t>
          </a:r>
        </a:p>
      </dsp:txBody>
      <dsp:txXfrm>
        <a:off x="82245" y="123833"/>
        <a:ext cx="10351110" cy="1520310"/>
      </dsp:txXfrm>
    </dsp:sp>
    <dsp:sp modelId="{290A44C3-4938-4A4A-921A-C913ECB373B2}">
      <dsp:nvSpPr>
        <dsp:cNvPr id="0" name=""/>
        <dsp:cNvSpPr/>
      </dsp:nvSpPr>
      <dsp:spPr>
        <a:xfrm>
          <a:off x="0" y="1726388"/>
          <a:ext cx="10515600" cy="258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a) odpovídají zdravotnímu stavu pojištěnce a účelu, jehož má být jejich poskytnutím dosaženo, a jsou pro pojištěnce přiměřeně bezpečné,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b) jsou v souladu se současnými dostupnými poznatky lékařské vědy,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c) existují důkazy o jejich účinnosti vzhledem k účelu jejich poskytování.</a:t>
          </a:r>
        </a:p>
      </dsp:txBody>
      <dsp:txXfrm>
        <a:off x="0" y="1726388"/>
        <a:ext cx="10515600" cy="2583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1E0E-FE01-4C01-AAB2-8021A3132E3A}">
      <dsp:nvSpPr>
        <dsp:cNvPr id="0" name=""/>
        <dsp:cNvSpPr/>
      </dsp:nvSpPr>
      <dsp:spPr>
        <a:xfrm>
          <a:off x="0" y="41229"/>
          <a:ext cx="10515600" cy="1081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Hrazenými službami jsou v rozsahu a za podmínek stanovených tímto zákonem</a:t>
          </a:r>
        </a:p>
      </dsp:txBody>
      <dsp:txXfrm>
        <a:off x="52774" y="94003"/>
        <a:ext cx="10410052" cy="975532"/>
      </dsp:txXfrm>
    </dsp:sp>
    <dsp:sp modelId="{B7610635-E720-414C-A2D3-79B6A08E0371}">
      <dsp:nvSpPr>
        <dsp:cNvPr id="0" name=""/>
        <dsp:cNvSpPr/>
      </dsp:nvSpPr>
      <dsp:spPr>
        <a:xfrm>
          <a:off x="0" y="1122309"/>
          <a:ext cx="10515600" cy="318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a) zdravotní péče preventivní, dispenzární, diagnostická, léčebná, léčebně rehabilitační, lázeňská léčebně rehabilitační, posudková, ošetřovatelská, paliativní a zdravotní péče o dárce krve, tkání a buněk nebo orgánů související s jejich odběrem, a to ve všech formách jejího poskytování podle zákona o zdravotních službách,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b) poskytování léčivých přípravků, potravin pro zvláštní lékařské účely, zdravotnických prostředků a stomatologických výrobků,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c) přeprava pojištěnců a náhrada cestovních nákladů,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d) odběr krve a odběr tkání, buněk a orgánů určených k transplantaci a nezbytné nakládání s nimi (uchovávání, skladování, zpracování a vyšetření),</a:t>
          </a:r>
        </a:p>
      </dsp:txBody>
      <dsp:txXfrm>
        <a:off x="0" y="1122309"/>
        <a:ext cx="10515600" cy="3187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26C61-811A-4668-BE01-640515C9A187}">
      <dsp:nvSpPr>
        <dsp:cNvPr id="0" name=""/>
        <dsp:cNvSpPr/>
      </dsp:nvSpPr>
      <dsp:spPr>
        <a:xfrm>
          <a:off x="0" y="17829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1. Jedná se o pojištěnce?</a:t>
          </a:r>
        </a:p>
      </dsp:txBody>
      <dsp:txXfrm>
        <a:off x="30842" y="48671"/>
        <a:ext cx="10453916" cy="570116"/>
      </dsp:txXfrm>
    </dsp:sp>
    <dsp:sp modelId="{250D0187-0140-4753-9B1F-89130F65CE17}">
      <dsp:nvSpPr>
        <dsp:cNvPr id="0" name=""/>
        <dsp:cNvSpPr/>
      </dsp:nvSpPr>
      <dsp:spPr>
        <a:xfrm>
          <a:off x="0" y="649629"/>
          <a:ext cx="10515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§2</a:t>
          </a:r>
        </a:p>
      </dsp:txBody>
      <dsp:txXfrm>
        <a:off x="0" y="649629"/>
        <a:ext cx="10515600" cy="447120"/>
      </dsp:txXfrm>
    </dsp:sp>
    <dsp:sp modelId="{08D8F80C-D3C4-4C79-A717-42784AB8D906}">
      <dsp:nvSpPr>
        <dsp:cNvPr id="0" name=""/>
        <dsp:cNvSpPr/>
      </dsp:nvSpPr>
      <dsp:spPr>
        <a:xfrm>
          <a:off x="0" y="1096749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Je péče nezbytná vzhledem k jeho stavu?</a:t>
          </a:r>
        </a:p>
      </dsp:txBody>
      <dsp:txXfrm>
        <a:off x="30842" y="1127591"/>
        <a:ext cx="10453916" cy="570116"/>
      </dsp:txXfrm>
    </dsp:sp>
    <dsp:sp modelId="{D516895E-634D-4E60-BE73-635C41F30B19}">
      <dsp:nvSpPr>
        <dsp:cNvPr id="0" name=""/>
        <dsp:cNvSpPr/>
      </dsp:nvSpPr>
      <dsp:spPr>
        <a:xfrm>
          <a:off x="0" y="1728549"/>
          <a:ext cx="10515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§13/1</a:t>
          </a:r>
        </a:p>
      </dsp:txBody>
      <dsp:txXfrm>
        <a:off x="0" y="1728549"/>
        <a:ext cx="10515600" cy="447120"/>
      </dsp:txXfrm>
    </dsp:sp>
    <dsp:sp modelId="{DF253F1C-39DE-4A79-B2C5-CEC9EF07C865}">
      <dsp:nvSpPr>
        <dsp:cNvPr id="0" name=""/>
        <dsp:cNvSpPr/>
      </dsp:nvSpPr>
      <dsp:spPr>
        <a:xfrm>
          <a:off x="0" y="2175669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Spadá zdravotní péče do rozsahu „hrazených služeb“?</a:t>
          </a:r>
        </a:p>
      </dsp:txBody>
      <dsp:txXfrm>
        <a:off x="30842" y="2206511"/>
        <a:ext cx="10453916" cy="570116"/>
      </dsp:txXfrm>
    </dsp:sp>
    <dsp:sp modelId="{7BF6EA7C-AC05-4176-A901-C62948DECA1F}">
      <dsp:nvSpPr>
        <dsp:cNvPr id="0" name=""/>
        <dsp:cNvSpPr/>
      </dsp:nvSpPr>
      <dsp:spPr>
        <a:xfrm>
          <a:off x="0" y="2807469"/>
          <a:ext cx="10515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§13/2</a:t>
          </a:r>
        </a:p>
      </dsp:txBody>
      <dsp:txXfrm>
        <a:off x="0" y="2807469"/>
        <a:ext cx="10515600" cy="447120"/>
      </dsp:txXfrm>
    </dsp:sp>
    <dsp:sp modelId="{949B309E-4B43-4B25-8ABE-A24DC51B280C}">
      <dsp:nvSpPr>
        <dsp:cNvPr id="0" name=""/>
        <dsp:cNvSpPr/>
      </dsp:nvSpPr>
      <dsp:spPr>
        <a:xfrm>
          <a:off x="0" y="3254589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Nespadá pod negativní vymezení rozsahu hrazených služeb?</a:t>
          </a:r>
        </a:p>
      </dsp:txBody>
      <dsp:txXfrm>
        <a:off x="30842" y="3285431"/>
        <a:ext cx="10453916" cy="570116"/>
      </dsp:txXfrm>
    </dsp:sp>
    <dsp:sp modelId="{550394C6-1C90-49A9-B26E-C1EECAAEF226}">
      <dsp:nvSpPr>
        <dsp:cNvPr id="0" name=""/>
        <dsp:cNvSpPr/>
      </dsp:nvSpPr>
      <dsp:spPr>
        <a:xfrm>
          <a:off x="0" y="3886389"/>
          <a:ext cx="105156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kern="1200" dirty="0"/>
            <a:t>§15, §22-39, příloha č. 1</a:t>
          </a:r>
        </a:p>
      </dsp:txBody>
      <dsp:txXfrm>
        <a:off x="0" y="3886389"/>
        <a:ext cx="10515600" cy="447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6CB44-F5E7-42AD-9F04-4D99AA7187CC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Omezení – prostě ne!:</a:t>
          </a:r>
        </a:p>
      </dsp:txBody>
      <dsp:txXfrm>
        <a:off x="64397" y="67590"/>
        <a:ext cx="10386806" cy="11903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3DF6D-7DF2-4975-9B7C-E2CF2D24B7A5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Omezení: Umělé oplodnění</a:t>
          </a:r>
        </a:p>
      </dsp:txBody>
      <dsp:txXfrm>
        <a:off x="64397" y="67590"/>
        <a:ext cx="10386806" cy="11903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90A2E-57A4-41C5-88C6-5BDB4220D23F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Omezení: Ekonomické důvody</a:t>
          </a:r>
        </a:p>
      </dsp:txBody>
      <dsp:txXfrm>
        <a:off x="64397" y="67590"/>
        <a:ext cx="10386806" cy="1190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DFE24-C9FC-4344-AAC5-4F02F0B6DE92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Nejméně ekonomicky náročné?</a:t>
          </a:r>
        </a:p>
      </dsp:txBody>
      <dsp:txXfrm>
        <a:off x="64397" y="67590"/>
        <a:ext cx="10386806" cy="11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11A8-CC09-44A6-9BF2-E1B7D8FF02B8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1010-794F-4051-AC4E-250AE863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202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4267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21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11A8-CC09-44A6-9BF2-E1B7D8FF02B8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1010-794F-4051-AC4E-250AE863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90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11A8-CC09-44A6-9BF2-E1B7D8FF02B8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1010-794F-4051-AC4E-250AE863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31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tmp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bp-zp.cz/" TargetMode="External"/><Relationship Id="rId3" Type="http://schemas.openxmlformats.org/officeDocument/2006/relationships/hyperlink" Target="http://www.vozp.cz/" TargetMode="External"/><Relationship Id="rId7" Type="http://schemas.openxmlformats.org/officeDocument/2006/relationships/hyperlink" Target="http://www.zpmvcr.cz/" TargetMode="External"/><Relationship Id="rId2" Type="http://schemas.openxmlformats.org/officeDocument/2006/relationships/hyperlink" Target="http://www.vz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pskoda.cz/" TargetMode="External"/><Relationship Id="rId5" Type="http://schemas.openxmlformats.org/officeDocument/2006/relationships/hyperlink" Target="http://www.ozp.cz/" TargetMode="External"/><Relationship Id="rId4" Type="http://schemas.openxmlformats.org/officeDocument/2006/relationships/hyperlink" Target="http://www.cpzp.cz/main/index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problémy zdravotního pojištění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55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cs typeface="Arial" panose="020B0604020202020204" pitchFamily="34" charset="0"/>
              </a:rPr>
              <a:t>Plátci pojistného zdravotního pojištění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effectLst/>
              <a:cs typeface="Arial" panose="020B0604020202020204" pitchFamily="34" charset="0"/>
            </a:endParaRPr>
          </a:p>
          <a:p>
            <a:endParaRPr lang="cs-CZ" altLang="cs-CZ">
              <a:effectLst/>
              <a:cs typeface="Arial" panose="020B0604020202020204" pitchFamily="34" charset="0"/>
            </a:endParaRPr>
          </a:p>
          <a:p>
            <a:r>
              <a:rPr lang="cs-CZ" altLang="cs-CZ">
                <a:effectLst/>
                <a:cs typeface="Arial" panose="020B0604020202020204" pitchFamily="34" charset="0"/>
              </a:rPr>
              <a:t> a) pojištěnci </a:t>
            </a:r>
          </a:p>
          <a:p>
            <a:r>
              <a:rPr lang="cs-CZ" altLang="cs-CZ">
                <a:effectLst/>
                <a:cs typeface="Arial" panose="020B0604020202020204" pitchFamily="34" charset="0"/>
              </a:rPr>
              <a:t> b) zaměstnavatelé</a:t>
            </a:r>
          </a:p>
          <a:p>
            <a:r>
              <a:rPr lang="cs-CZ" altLang="cs-CZ">
                <a:effectLst/>
                <a:cs typeface="Arial" panose="020B0604020202020204" pitchFamily="34" charset="0"/>
              </a:rPr>
              <a:t> c) stát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1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Vznik zdravotního pojištění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Narození, jde-li o osobu s trvalým pobytem na území České republiky,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osoba bez trvalého pobytu na území České republiky stala zaměstnancem,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získání trvalého pobytu na území České republiky.</a:t>
            </a:r>
          </a:p>
          <a:p>
            <a:endParaRPr lang="cs-CZ" altLang="cs-CZ" dirty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69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cs typeface="Arial" panose="020B0604020202020204" pitchFamily="34" charset="0"/>
              </a:rPr>
              <a:t>Osobní rozsah zdravotního pojištění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Osoby, které mají trvalý pobyt na území České republiky,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osoby, které na území České republiky nemají trvalý pobyt, pokud jsou zaměstnanci zaměstnavatele, který má sídlo nebo trvalý pobyt na území České republiky, (dále jen "pojištěnci").</a:t>
            </a:r>
          </a:p>
        </p:txBody>
      </p:sp>
    </p:spTree>
    <p:extLst>
      <p:ext uri="{BB962C8B-B14F-4D97-AF65-F5344CB8AC3E}">
        <p14:creationId xmlns:p14="http://schemas.microsoft.com/office/powerpoint/2010/main" val="77215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>
                <a:cs typeface="Arial" panose="020B0604020202020204" pitchFamily="34" charset="0"/>
              </a:rPr>
              <a:t> </a:t>
            </a:r>
            <a:r>
              <a:rPr lang="cs-CZ" altLang="cs-CZ" sz="2800">
                <a:cs typeface="Arial" panose="020B0604020202020204" pitchFamily="34" charset="0"/>
              </a:rPr>
              <a:t>Stát je plátcem pojistného prostřednictvím státního rozpočtu za tyto pojištěnce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a) </a:t>
            </a:r>
            <a:r>
              <a:rPr lang="cs-CZ" altLang="cs-CZ" b="1" u="sng" dirty="0">
                <a:effectLst/>
                <a:cs typeface="Arial" panose="020B0604020202020204" pitchFamily="34" charset="0"/>
              </a:rPr>
              <a:t>nezaopatřené děti;</a:t>
            </a:r>
            <a:r>
              <a:rPr lang="cs-CZ" altLang="cs-CZ" dirty="0">
                <a:effectLst/>
                <a:cs typeface="Arial" panose="020B0604020202020204" pitchFamily="34" charset="0"/>
              </a:rPr>
              <a:t> nezaopatřenost dítěte se posuzuje podle zákona o státní sociální podpoře,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b) poživatele důchodů z důchodového pojištění, 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c) příjemce rodičovského příspěvku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cs typeface="Arial" panose="020B0604020202020204" pitchFamily="34" charset="0"/>
              </a:rPr>
              <a:t>d) ženy na mateřské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cs typeface="Arial" panose="020B0604020202020204" pitchFamily="34" charset="0"/>
              </a:rPr>
              <a:t>e) uchazeče o zaměstnání včetně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cs typeface="Arial" panose="020B0604020202020204" pitchFamily="34" charset="0"/>
              </a:rPr>
              <a:t>f) osoby pobírající dávku pomoci v hmotné nouzi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Tahoma" panose="020B0604030504040204" pitchFamily="34" charset="0"/>
                <a:cs typeface="Arial" panose="020B0604020202020204" pitchFamily="34" charset="0"/>
              </a:rPr>
              <a:t>…. všichni bez příjmu</a:t>
            </a:r>
          </a:p>
          <a:p>
            <a:pPr marL="0" indent="0">
              <a:buNone/>
            </a:pPr>
            <a:endParaRPr lang="cs-CZ" altLang="cs-CZ" dirty="0">
              <a:effectLst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dirty="0"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0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Povinnost platit pojistné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	Povinnost platit pojistné vzniká pojištěnci dnem:</a:t>
            </a:r>
          </a:p>
          <a:p>
            <a:r>
              <a:rPr lang="cs-CZ" altLang="cs-CZ" dirty="0"/>
              <a:t> a) nástupu zaměstnance do zaměstnání </a:t>
            </a:r>
          </a:p>
          <a:p>
            <a:r>
              <a:rPr lang="cs-CZ" altLang="cs-CZ" dirty="0"/>
              <a:t> b) zahájení samostatné výdělečné činnosti </a:t>
            </a:r>
          </a:p>
          <a:p>
            <a:r>
              <a:rPr lang="cs-CZ" altLang="cs-CZ" dirty="0"/>
              <a:t> c) kdy se stal pojištěncem </a:t>
            </a:r>
          </a:p>
          <a:p>
            <a:r>
              <a:rPr lang="cs-CZ" altLang="cs-CZ" dirty="0"/>
              <a:t> d) ke kterému se po návratu do České republiky pojištěnec přihlásil u příslušné zdravotní pojišťovny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05064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C1670-BD67-4D3E-8075-53DE01A2E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Princip</a:t>
            </a:r>
            <a:r>
              <a:rPr lang="sk-SK" dirty="0"/>
              <a:t> solidarity - Výdaje na ZP </a:t>
            </a:r>
            <a:r>
              <a:rPr lang="sk-SK" dirty="0" err="1"/>
              <a:t>dle</a:t>
            </a:r>
            <a:r>
              <a:rPr lang="sk-SK" dirty="0"/>
              <a:t> </a:t>
            </a:r>
            <a:r>
              <a:rPr lang="sk-SK" dirty="0" err="1"/>
              <a:t>věku</a:t>
            </a:r>
            <a:r>
              <a:rPr lang="sk-SK" dirty="0"/>
              <a:t> a pohlaví</a:t>
            </a:r>
            <a:endParaRPr lang="cs-CZ" dirty="0"/>
          </a:p>
        </p:txBody>
      </p:sp>
      <p:pic>
        <p:nvPicPr>
          <p:cNvPr id="1026" name="Picture 2" descr="Graf 1 Výdaje zdravotních pojišťoven">
            <a:extLst>
              <a:ext uri="{FF2B5EF4-FFF2-40B4-BE49-F238E27FC236}">
                <a16:creationId xmlns:a16="http://schemas.microsoft.com/office/drawing/2014/main" id="{AF189B23-F9D9-456D-BE7F-32215FBD5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65325"/>
            <a:ext cx="8280587" cy="430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0B0165A-7ADD-4EA3-AECC-A3FE0A4FEDF6}"/>
              </a:ext>
            </a:extLst>
          </p:cNvPr>
          <p:cNvSpPr txBox="1"/>
          <p:nvPr/>
        </p:nvSpPr>
        <p:spPr>
          <a:xfrm>
            <a:off x="9118787" y="1965325"/>
            <a:ext cx="29826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Princip solidarity:</a:t>
            </a:r>
          </a:p>
          <a:p>
            <a:endParaRPr lang="cs-CZ" dirty="0"/>
          </a:p>
          <a:p>
            <a:r>
              <a:rPr lang="cs-CZ" dirty="0"/>
              <a:t>Zdravotní pojištění platí ti,</a:t>
            </a:r>
          </a:p>
          <a:p>
            <a:r>
              <a:rPr lang="cs-CZ" dirty="0"/>
              <a:t>kteří až tolik péče nepotřebují</a:t>
            </a:r>
          </a:p>
        </p:txBody>
      </p:sp>
    </p:spTree>
    <p:extLst>
      <p:ext uri="{BB962C8B-B14F-4D97-AF65-F5344CB8AC3E}">
        <p14:creationId xmlns:p14="http://schemas.microsoft.com/office/powerpoint/2010/main" val="1991368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1238A-300E-42CC-A705-D08E5B3E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zdravotního pojištění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6A20957-2522-40B1-8FC5-F56C1B9D2A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3780539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84186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13,5 </a:t>
                      </a:r>
                      <a:r>
                        <a:rPr lang="en-GB" dirty="0"/>
                        <a:t>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0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Zaměstnanec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4,5 %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20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9 %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28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688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CD221-BB70-46C5-95E8-A87486874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Zaměstnanec</a:t>
            </a:r>
            <a:r>
              <a:rPr lang="sk-SK" dirty="0"/>
              <a:t> s 42 000 „hrubého“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B407ED2-9D38-487F-9304-65514AA40793}"/>
              </a:ext>
            </a:extLst>
          </p:cNvPr>
          <p:cNvSpPr/>
          <p:nvPr/>
        </p:nvSpPr>
        <p:spPr>
          <a:xfrm>
            <a:off x="7240173" y="1720840"/>
            <a:ext cx="411362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Zaplatí </a:t>
            </a:r>
          </a:p>
          <a:p>
            <a:pPr algn="ctr"/>
            <a:r>
              <a:rPr lang="cs-CZ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5850 Měsíčně</a:t>
            </a:r>
          </a:p>
          <a:p>
            <a:pPr algn="ctr"/>
            <a:r>
              <a:rPr lang="cs-CZ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69 000 Ročně </a:t>
            </a:r>
          </a:p>
          <a:p>
            <a:pPr algn="ctr"/>
            <a:endParaRPr lang="cs-CZ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CFE4AD-9751-490E-8A6D-A8C5F4CF5517}"/>
              </a:ext>
            </a:extLst>
          </p:cNvPr>
          <p:cNvSpPr txBox="1"/>
          <p:nvPr/>
        </p:nvSpPr>
        <p:spPr>
          <a:xfrm>
            <a:off x="7872076" y="4737676"/>
            <a:ext cx="2758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Co za to dostane?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642DED-02F1-4EE6-8C17-02491BED9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92" y="1690688"/>
            <a:ext cx="6118446" cy="42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BF441-8AD8-46EA-A498-5FD8AF87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hradí?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8A67D8D-EB9A-4A03-BC15-05A1E5A544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680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Hrazené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AB1130-D8F6-4CC1-968E-EC1FA9E29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63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6528E-F9C2-47AB-91A9-DB1937468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16FF99-E07A-4BA9-98EA-33B860183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Zdravotní služby hrazené ze zdravotního pojištění. </a:t>
            </a:r>
          </a:p>
          <a:p>
            <a:r>
              <a:rPr lang="cs-CZ" dirty="0"/>
              <a:t> Plátci zdravotního pojištění, práva a povinnosti pojištěnců. </a:t>
            </a:r>
          </a:p>
          <a:p>
            <a:r>
              <a:rPr lang="cs-CZ" dirty="0"/>
              <a:t> Systém úhrad zdravotní péče. </a:t>
            </a:r>
          </a:p>
        </p:txBody>
      </p:sp>
    </p:spTree>
    <p:extLst>
      <p:ext uri="{BB962C8B-B14F-4D97-AF65-F5344CB8AC3E}">
        <p14:creationId xmlns:p14="http://schemas.microsoft.com/office/powerpoint/2010/main" val="3260952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Hrazené služby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C3C6B1-AB8B-4471-BD75-E9BEE714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1135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Hrazené služby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e) přeprava žijícího dárce do místa odběru a z tohoto místa do místa poskytnutí zdravotní péče související s odběrem a z tohoto místa a náhradu cestovních nákladů,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f) přeprava zemřelého dárce do místa odběru a z tohoto místa,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g) přeprava odebraných tkání, buněk a orgánů,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h) prohlídka zemřelého pojištěnce a pitva včetně přepravy,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i) pobyt průvodce pojištěnce ve zdravotnickém zařízení lůžkové péče,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j) zdravotní péče související s těhotenstvím a porodem dítěte, jehož matka požádala o utajení své osoby v souvislosti s porodem; tuto péči hradí zdravotní pojišťovna, kterou na základě identifikačních údajů pojištěnce o úhradu požádá příslušný poskytovatel.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80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3CD4B-1C0B-4F8C-A1D0-8D7B3373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F772C3B-21B8-4B12-AACF-E2CB314801A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594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A7DD1-9525-4E91-8865-B928AAF47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Negativní vymezení hrazených služeb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E42CAFA8-41DC-4ADF-8887-D824A266FE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566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9BC472-F5BD-45EA-8162-1A3B36EC2154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FD113F-8DF6-4D27-A3DC-92A7E3D31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zdravotního pojištění se dále nehradí výkony akupunktury (§15/2).</a:t>
            </a:r>
          </a:p>
          <a:p>
            <a:r>
              <a:rPr lang="cs-CZ" dirty="0"/>
              <a:t>Implantace </a:t>
            </a:r>
            <a:r>
              <a:rPr lang="cs-CZ" dirty="0" err="1"/>
              <a:t>penilních</a:t>
            </a:r>
            <a:r>
              <a:rPr lang="cs-CZ" dirty="0"/>
              <a:t> protéz (příloha č. 1 řádek 13)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246545F-F093-4E32-A81C-642AA8BAD6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11" y="3429000"/>
            <a:ext cx="9975778" cy="142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9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9F966C-2631-4F1E-9D8D-7957B9285C04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2DC39-5EE9-453E-AA08-4CB3BB458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(3) Ze zdravotního pojištění se zdravotní služby poskytnuté na základě doporučení registrujícího poskytovatele v oboru gynekologie a porodnictví v souvislosti s umělým oplodněním, jde-li o formu mimotělního oplodnění (in vitro fertilizace), hradí</a:t>
            </a:r>
          </a:p>
          <a:p>
            <a:endParaRPr lang="cs-CZ" dirty="0"/>
          </a:p>
          <a:p>
            <a:pPr lvl="1"/>
            <a:r>
              <a:rPr lang="cs-CZ" dirty="0"/>
              <a:t>a) ženám s oboustrannou neprůchodností vejcovodů ve věku od 18 let do dne dosažení třicátého devátého roku věku,</a:t>
            </a:r>
          </a:p>
          <a:p>
            <a:endParaRPr lang="cs-CZ" dirty="0"/>
          </a:p>
          <a:p>
            <a:pPr lvl="1"/>
            <a:r>
              <a:rPr lang="cs-CZ" dirty="0"/>
              <a:t>b) ostatním ženám ve věku od 22 let do dne dosažení třicátého devátého roku věku,</a:t>
            </a:r>
          </a:p>
          <a:p>
            <a:endParaRPr lang="cs-CZ" dirty="0"/>
          </a:p>
          <a:p>
            <a:pPr lvl="1"/>
            <a:r>
              <a:rPr lang="cs-CZ" dirty="0"/>
              <a:t>nejvíce třikrát za život, nebo bylo-li v prvních dvou případech přeneseno do pohlavních orgánů ženy nejvýše 1 lidské embryo vzniklé oplodněním vajíčka spermií mimo tělo ženy, čtyřikrát za život.</a:t>
            </a:r>
          </a:p>
        </p:txBody>
      </p:sp>
    </p:spTree>
    <p:extLst>
      <p:ext uri="{BB962C8B-B14F-4D97-AF65-F5344CB8AC3E}">
        <p14:creationId xmlns:p14="http://schemas.microsoft.com/office/powerpoint/2010/main" val="3273587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88B4FA3-9EA5-49BF-BCE3-3133E1D04D3F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000A6A-544A-4694-91B5-F26CED992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§15 odst. 4: Ze zdravotního pojištění se vždy plně hradí v provedení </a:t>
            </a:r>
            <a:r>
              <a:rPr lang="cs-CZ" b="1" dirty="0"/>
              <a:t>nejméně ekonomicky náročném</a:t>
            </a:r>
            <a:r>
              <a:rPr lang="cs-CZ" dirty="0"/>
              <a:t> léčivé přípravky obsahující tyto léčivé látky:</a:t>
            </a:r>
          </a:p>
          <a:p>
            <a:pPr lvl="1"/>
            <a:r>
              <a:rPr lang="cs-CZ" dirty="0"/>
              <a:t>a) sérum proti stafylokokovým infekcím,</a:t>
            </a:r>
          </a:p>
          <a:p>
            <a:pPr lvl="1"/>
            <a:r>
              <a:rPr lang="cs-CZ" dirty="0"/>
              <a:t>b) sérum proti záškrtu,</a:t>
            </a:r>
          </a:p>
          <a:p>
            <a:pPr lvl="1"/>
            <a:r>
              <a:rPr lang="cs-CZ" dirty="0"/>
              <a:t>c) sérum proti hadímu jedu,</a:t>
            </a:r>
          </a:p>
          <a:p>
            <a:pPr lvl="1"/>
            <a:r>
              <a:rPr lang="cs-CZ" dirty="0"/>
              <a:t>….</a:t>
            </a:r>
          </a:p>
          <a:p>
            <a:r>
              <a:rPr lang="cs-CZ" dirty="0"/>
              <a:t>§15 odst. 5: </a:t>
            </a:r>
          </a:p>
          <a:p>
            <a:pPr lvl="1"/>
            <a:r>
              <a:rPr lang="cs-CZ" dirty="0"/>
              <a:t>Ze zdravotního pojištění se hradí při poskytování </a:t>
            </a:r>
            <a:r>
              <a:rPr lang="cs-CZ" b="1" dirty="0"/>
              <a:t>ambulantní zdravotní péče </a:t>
            </a:r>
            <a:r>
              <a:rPr lang="cs-CZ" dirty="0"/>
              <a:t>léčivé přípravky a potraviny pro zvláštní lékařské účely, pokud pro ně Ústav rozhodl o výši úhrady. V každé skupině léčivých látek uvedených v příloze č. 2 se ze zdravotního pojištění vždy plně hradí </a:t>
            </a:r>
            <a:r>
              <a:rPr lang="cs-CZ" b="1" dirty="0"/>
              <a:t>nejméně jeden léčivý přípravek </a:t>
            </a:r>
            <a:r>
              <a:rPr lang="cs-CZ" dirty="0"/>
              <a:t>nebo potravina pro zvláštní lékařské účely. </a:t>
            </a:r>
          </a:p>
          <a:p>
            <a:pPr lvl="1"/>
            <a:r>
              <a:rPr lang="cs-CZ" dirty="0"/>
              <a:t>Ze zdravotního pojištění se </a:t>
            </a:r>
            <a:r>
              <a:rPr lang="cs-CZ" b="1" dirty="0"/>
              <a:t>při poskytování lůžkové péče </a:t>
            </a:r>
            <a:r>
              <a:rPr lang="cs-CZ" dirty="0"/>
              <a:t>plně hradí léčivé přípravky… v provedení </a:t>
            </a:r>
            <a:r>
              <a:rPr lang="cs-CZ" b="1" dirty="0"/>
              <a:t>nejméně ekonomicky náročném</a:t>
            </a:r>
            <a:r>
              <a:rPr lang="cs-CZ" dirty="0"/>
              <a:t>, v závislosti na míře a závažnosti onemocnění, a pojištěnec se na jejich úhradě nepodílí.</a:t>
            </a:r>
          </a:p>
        </p:txBody>
      </p:sp>
    </p:spTree>
    <p:extLst>
      <p:ext uri="{BB962C8B-B14F-4D97-AF65-F5344CB8AC3E}">
        <p14:creationId xmlns:p14="http://schemas.microsoft.com/office/powerpoint/2010/main" val="2443413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DD67BCC-5B07-4911-8D9D-8BED68B2FDEC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96FA4F-4504-479B-9283-7B1FFDC9A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Ambulantní péče (včetně toho, co si pacient vezme domů)</a:t>
            </a:r>
          </a:p>
          <a:p>
            <a:pPr lvl="1"/>
            <a:r>
              <a:rPr lang="cs-CZ" dirty="0"/>
              <a:t>Rozhodnutí o úhradě</a:t>
            </a:r>
          </a:p>
          <a:p>
            <a:pPr lvl="1"/>
            <a:r>
              <a:rPr lang="cs-CZ" dirty="0"/>
              <a:t>Referenční skupiny + doplatek</a:t>
            </a:r>
          </a:p>
          <a:p>
            <a:pPr lvl="1"/>
            <a:r>
              <a:rPr lang="cs-CZ" dirty="0"/>
              <a:t>Úhradové soutěže, Hloubkové revize systému</a:t>
            </a:r>
          </a:p>
          <a:p>
            <a:r>
              <a:rPr lang="cs-CZ" dirty="0"/>
              <a:t>Lůžková péče</a:t>
            </a:r>
          </a:p>
          <a:p>
            <a:pPr lvl="1"/>
            <a:r>
              <a:rPr lang="cs-CZ" dirty="0"/>
              <a:t>Nejméně ekonomicky náročné provedení</a:t>
            </a:r>
          </a:p>
          <a:p>
            <a:pPr lvl="1"/>
            <a:r>
              <a:rPr lang="cs-CZ" dirty="0"/>
              <a:t>Centra vysoce specializované péče vs. Geografická dostupnost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776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004361-B83C-4464-923C-00E30BCC58AE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825625"/>
            <a:ext cx="4809067" cy="4351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Ze zdravotního pojištění se hradí zdravotní služby poskytnuté </a:t>
            </a: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na území České republiky</a:t>
            </a:r>
            <a:r>
              <a:rPr lang="cs-CZ" altLang="cs-CZ" sz="2000" dirty="0"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Ze zdravotního pojištění se pojištěnci na základě jeho žádosti poskytne náhrada nákladů vynaložených na neodkladnou zdravotní péči, jejíž potřeba nastala během jeho pobytu v cizině, a to pouze do výše stanovené pro úhradu takových služeb, pokud by byly poskytnuty na území České republiky.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4F1FA3E-79E1-4568-B2AC-A5E9F2A45C1B}"/>
              </a:ext>
            </a:extLst>
          </p:cNvPr>
          <p:cNvSpPr/>
          <p:nvPr/>
        </p:nvSpPr>
        <p:spPr>
          <a:xfrm>
            <a:off x="6710837" y="2637135"/>
            <a:ext cx="44937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Překonáno</a:t>
            </a:r>
          </a:p>
          <a:p>
            <a:pPr algn="ctr"/>
            <a:r>
              <a:rPr lang="cs-CZ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Vstupem do EU</a:t>
            </a:r>
            <a:endParaRPr lang="cs-CZ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898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Opačná strana problému – kolik si má poskytovatel „vyfakturovat?“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cs-CZ" altLang="cs-CZ" dirty="0">
                <a:cs typeface="Arial" panose="020B0604020202020204" pitchFamily="34" charset="0"/>
              </a:rPr>
              <a:t>Výše náhrady nákladů ?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na základě tohoto zákona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vyhlášky 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cenového předpisu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opatření obecné povahy </a:t>
            </a:r>
          </a:p>
          <a:p>
            <a:r>
              <a:rPr lang="cs-CZ" altLang="cs-CZ" dirty="0">
                <a:effectLst/>
                <a:cs typeface="Arial" panose="020B0604020202020204" pitchFamily="34" charset="0"/>
              </a:rPr>
              <a:t>rozhodnutí Ústavu ke dni vyhotovení účetního dokladu, na jehož základě se náhrada provádí</a:t>
            </a:r>
          </a:p>
        </p:txBody>
      </p:sp>
    </p:spTree>
    <p:extLst>
      <p:ext uri="{BB962C8B-B14F-4D97-AF65-F5344CB8AC3E}">
        <p14:creationId xmlns:p14="http://schemas.microsoft.com/office/powerpoint/2010/main" val="184675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D11F741-2A45-4EA7-944C-1473BB98F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Hrazené služby hrazené ze zdravotního pojištění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49BE5C1-ABE6-4ADA-8880-A67596CE77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390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822A4-9F32-49B1-8625-35EDAE33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Úhradová vyhláška</a:t>
            </a:r>
          </a:p>
        </p:txBody>
      </p:sp>
      <p:pic>
        <p:nvPicPr>
          <p:cNvPr id="5" name="Zástupný symbol pro obsah 4" descr="Výřez obrazovky">
            <a:extLst>
              <a:ext uri="{FF2B5EF4-FFF2-40B4-BE49-F238E27FC236}">
                <a16:creationId xmlns:a16="http://schemas.microsoft.com/office/drawing/2014/main" id="{396ED04D-673F-4330-9C5D-A0E660A65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729" y="1807420"/>
            <a:ext cx="4505071" cy="4351338"/>
          </a:xfrm>
        </p:spPr>
      </p:pic>
      <p:pic>
        <p:nvPicPr>
          <p:cNvPr id="7" name="Obrázek 6" descr="Výřez obrazovky">
            <a:extLst>
              <a:ext uri="{FF2B5EF4-FFF2-40B4-BE49-F238E27FC236}">
                <a16:creationId xmlns:a16="http://schemas.microsoft.com/office/drawing/2014/main" id="{3472056C-1558-4CD1-8419-62BB4ADBB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59" y="1690688"/>
            <a:ext cx="5723116" cy="38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40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51962F-3682-484B-AD16-1E2060916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Práva pojištěnce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E1514C0-366E-4422-89D5-22447CF92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14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cs-CZ" sz="4000">
                <a:latin typeface="Tahoma" panose="020B0604030504040204" pitchFamily="34" charset="0"/>
                <a:cs typeface="Arial" panose="020B0604020202020204" pitchFamily="34" charset="0"/>
              </a:rPr>
              <a:t>Práva a povinnosti plátců pojistného</a:t>
            </a:r>
            <a:endParaRPr lang="cs-CZ" altLang="cs-CZ" sz="40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69FFE-8855-4AF3-B6A4-DC03C199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916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3A5D3C-1186-4C23-9A55-62FB90F2D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892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0E9A0-EAE4-40CE-9E99-70E32D990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641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a místní dostupnost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757" y="1953133"/>
            <a:ext cx="7592485" cy="4096322"/>
          </a:xfrm>
        </p:spPr>
      </p:pic>
    </p:spTree>
    <p:extLst>
      <p:ext uri="{BB962C8B-B14F-4D97-AF65-F5344CB8AC3E}">
        <p14:creationId xmlns:p14="http://schemas.microsoft.com/office/powerpoint/2010/main" val="3790865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205" y="2253212"/>
            <a:ext cx="7811590" cy="3496163"/>
          </a:xfrm>
        </p:spPr>
      </p:pic>
    </p:spTree>
    <p:extLst>
      <p:ext uri="{BB962C8B-B14F-4D97-AF65-F5344CB8AC3E}">
        <p14:creationId xmlns:p14="http://schemas.microsoft.com/office/powerpoint/2010/main" val="3584306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80" y="1972186"/>
            <a:ext cx="5839640" cy="4058216"/>
          </a:xfrm>
        </p:spPr>
      </p:pic>
    </p:spTree>
    <p:extLst>
      <p:ext uri="{BB962C8B-B14F-4D97-AF65-F5344CB8AC3E}">
        <p14:creationId xmlns:p14="http://schemas.microsoft.com/office/powerpoint/2010/main" val="38284773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600" y="2462792"/>
            <a:ext cx="6982799" cy="3077004"/>
          </a:xfrm>
        </p:spPr>
      </p:pic>
    </p:spTree>
    <p:extLst>
      <p:ext uri="{BB962C8B-B14F-4D97-AF65-F5344CB8AC3E}">
        <p14:creationId xmlns:p14="http://schemas.microsoft.com/office/powerpoint/2010/main" val="129929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3E7D9-BB9D-4BD9-AAF7-DE525DA3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463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5732" y="1640188"/>
            <a:ext cx="10753200" cy="451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latin typeface="Tahoma" panose="020B0604030504040204" pitchFamily="34" charset="0"/>
                <a:cs typeface="Arial" panose="020B0604020202020204" pitchFamily="34" charset="0"/>
              </a:rPr>
              <a:t>Systém financování zdravotní péče ČR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5732" y="2595417"/>
            <a:ext cx="10753200" cy="396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Čl. 31 Listiny základních práv a svobod (dále též „Listiny“)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 „</a:t>
            </a:r>
            <a:r>
              <a:rPr lang="cs-CZ" altLang="cs-CZ" i="1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Každý má právo na ochranu zdraví. Občané mají na základě veřejného pojištění </a:t>
            </a:r>
            <a:r>
              <a:rPr lang="cs-CZ" altLang="cs-CZ" i="1" dirty="0">
                <a:solidFill>
                  <a:srgbClr val="FF0000"/>
                </a:solidFill>
                <a:effectLst/>
                <a:latin typeface="Tahoma" panose="020B0604030504040204" pitchFamily="34" charset="0"/>
                <a:cs typeface="Arial" panose="020B0604020202020204" pitchFamily="34" charset="0"/>
              </a:rPr>
              <a:t>právo na bezplatnou zdravotní péči a na zdravotní pomůcky za podmínek, které stanoví zákon</a:t>
            </a:r>
            <a:r>
              <a:rPr lang="cs-CZ" altLang="cs-CZ" i="1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.“</a:t>
            </a:r>
            <a:endParaRPr lang="cs-CZ" altLang="cs-CZ" dirty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92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7EBD6E-0EC2-4581-B4C9-5065C43BD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450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Má-li pojištěnec za to, že mu nejsou poskytovány hrazené služby v souladu s tímto zákonem, může podat stížnost podle zákona o zdravotních službách.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228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239F2C6-7020-4B2A-A589-BC846697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Složitější případy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AFE015-28B1-4272-804D-101BD9A8B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92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901D5-62DF-416C-9648-1332007B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Přeshraniční pohyb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8CF8A-ED19-44F9-8455-B41BEB579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Cizinec v ČR</a:t>
            </a:r>
          </a:p>
          <a:p>
            <a:pPr lvl="1"/>
            <a:r>
              <a:rPr lang="cs-CZ" dirty="0"/>
              <a:t>Cizinec z EU</a:t>
            </a:r>
          </a:p>
          <a:p>
            <a:pPr lvl="1"/>
            <a:r>
              <a:rPr lang="cs-CZ" dirty="0"/>
              <a:t>Cizinec mimo EU</a:t>
            </a:r>
          </a:p>
          <a:p>
            <a:r>
              <a:rPr lang="cs-CZ" dirty="0"/>
              <a:t>Pojištěnec ČR v cizině:</a:t>
            </a:r>
          </a:p>
          <a:p>
            <a:pPr lvl="1"/>
            <a:r>
              <a:rPr lang="cs-CZ" dirty="0"/>
              <a:t>Ze zdravotního pojištění se pojištěnci na základě jeho žádosti poskytne náhrada nákladů vynaložených na neodkladnou zdravotní péči, jejíž potřeba nastala během jeho pobytu v cizině, a to pouze do výše stanovené pro úhradu takových služeb, pokud by byly poskytnuty na území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3050089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66779-F8A9-4902-B520-981C28B4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Zvláštní ambulantní péče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92A749-FF7A-4777-966C-86109A6E7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Hrazenými službami je i zvláštní ambulantní péče poskytovaná pojištěncům s akutním nebo chronickým onemocněním, pojištěncům tělesně, smyslově nebo mentálně postiženým a závislým na cizí pomoci a paliativní péče, poskytovaná pojištěncům v terminálním stavu, v jejich vlastním sociálním prostředí; tato péče se poskytuje jako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domácí zdravotní péče, pokud je poskytována na základě doporučení registrujícího poskytovatele ambulantní péče v oboru všeobecné praktické lékařství nebo v oboru praktické lékařství pro děti a dorost nebo ošetřujícího lékaře při hospitalizaci, nebo na základě doporučení ošetřujícího lékaře, jde-li o paliativní péči o pojištěnce v terminálním stavu,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ve stacionářích, pokud je poskytována na základě doporučení ošetřujícího lékaře,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poskytovaná ve zdravotnických zařízeních lůžkové péče osobám, které jsou v nich umístěny z jiných než zdravotních důvodů,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v </a:t>
            </a:r>
            <a:r>
              <a:rPr lang="cs-CZ" dirty="0">
                <a:solidFill>
                  <a:srgbClr val="FF0000"/>
                </a:solidFill>
              </a:rPr>
              <a:t>zařízeních sociálních služeb,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ošetřovatelská péče poskytovaná na základě ordinace ošetřujícího lékaře pojištěncům umístěným v zařízeních pobytových sociálních služeb odborně způsobilými zaměstnanci těchto zařízení, pokud k tomu poskytovatelé pobytových sociálních služeb uzavřou zvláštní smlouvu s příslušnou zdravotní pojišťovnou podle § 17a.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812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6DB2-0413-41DE-94C2-087E3815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Zvláštnosti lůžková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56D37-434C-4345-AF0A-24D8E6EE6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Hrazenými službami je i léčba paliativní a symptomatická o osoby v terminálním stavu poskytovaná ve speciálních lůžkových zařízeních hospicového typu.</a:t>
            </a:r>
          </a:p>
          <a:p>
            <a:endParaRPr lang="cs-CZ" dirty="0"/>
          </a:p>
          <a:p>
            <a:r>
              <a:rPr lang="cs-CZ" dirty="0"/>
              <a:t>Hrazenými službami je i vybavení pojištěnce léčivými přípravky, potravinami pro zvláštní lékařské účely a zdravotnickými prostředky po ukončení hospitalizace na 3 dny nebo v odůvodněných případech i na další, nezbytně nutnou dobu.</a:t>
            </a:r>
          </a:p>
        </p:txBody>
      </p:sp>
    </p:spTree>
    <p:extLst>
      <p:ext uri="{BB962C8B-B14F-4D97-AF65-F5344CB8AC3E}">
        <p14:creationId xmlns:p14="http://schemas.microsoft.com/office/powerpoint/2010/main" val="35977563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3775E-7CE1-4A37-BCAC-EB99F4B3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Preventivní péče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81DF171-4701-4C35-B606-603BB03B79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1536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18105-B268-4700-A994-4F933FA85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C98FC5-9C10-41DF-90D4-EE616C2F9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Léčiva </a:t>
            </a:r>
          </a:p>
          <a:p>
            <a:pPr lvl="1"/>
            <a:r>
              <a:rPr lang="cs-CZ" dirty="0"/>
              <a:t>maximální úhrady, doplatky</a:t>
            </a:r>
          </a:p>
          <a:p>
            <a:pPr lvl="1"/>
            <a:r>
              <a:rPr lang="cs-CZ" dirty="0"/>
              <a:t>Indikační omezení SÚKL</a:t>
            </a:r>
          </a:p>
          <a:p>
            <a:pPr lvl="1"/>
            <a:r>
              <a:rPr lang="cs-CZ" dirty="0"/>
              <a:t>§ 16</a:t>
            </a:r>
          </a:p>
          <a:p>
            <a:pPr lvl="1"/>
            <a:r>
              <a:rPr lang="cs-CZ" dirty="0"/>
              <a:t>VILP</a:t>
            </a:r>
          </a:p>
        </p:txBody>
      </p:sp>
    </p:spTree>
    <p:extLst>
      <p:ext uri="{BB962C8B-B14F-4D97-AF65-F5344CB8AC3E}">
        <p14:creationId xmlns:p14="http://schemas.microsoft.com/office/powerpoint/2010/main" val="11739366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3271A-7695-4B2E-A506-4A44936B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specifikum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552640-7B9C-4AFE-A411-B4FB3F39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Regulační poplatky:</a:t>
            </a:r>
          </a:p>
          <a:p>
            <a:pPr lvl="1"/>
            <a:r>
              <a:rPr lang="cs-CZ" b="1" dirty="0"/>
              <a:t>1)</a:t>
            </a:r>
            <a:r>
              <a:rPr lang="cs-CZ" dirty="0"/>
              <a:t> Pojištěnec, anebo za něj jeho zákonný zástupce, je povinen hradit poskytovateli regulační poplatek ve výši 90 Kč za využití lékařské pohotovostní služby nebo pohotovostní služby v oboru zubní lékařství (dále jen „pohotovostní služba“).</a:t>
            </a:r>
          </a:p>
          <a:p>
            <a:r>
              <a:rPr lang="cs-CZ" dirty="0"/>
              <a:t>Limity doplatků na léčiva nebo potraviny pro zvláštní lékařské účely</a:t>
            </a:r>
          </a:p>
          <a:p>
            <a:pPr lvl="1"/>
            <a:r>
              <a:rPr lang="cs-CZ" dirty="0"/>
              <a:t>5000 Kč</a:t>
            </a:r>
          </a:p>
          <a:p>
            <a:pPr lvl="1"/>
            <a:r>
              <a:rPr lang="cs-CZ" dirty="0"/>
              <a:t>1000 Kč pro osoby nad 65 let</a:t>
            </a:r>
          </a:p>
          <a:p>
            <a:pPr lvl="1"/>
            <a:r>
              <a:rPr lang="cs-CZ" dirty="0"/>
              <a:t>500 Kč pro osoby nad 75 let</a:t>
            </a:r>
          </a:p>
        </p:txBody>
      </p:sp>
    </p:spTree>
    <p:extLst>
      <p:ext uri="{BB962C8B-B14F-4D97-AF65-F5344CB8AC3E}">
        <p14:creationId xmlns:p14="http://schemas.microsoft.com/office/powerpoint/2010/main" val="2145706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Neposkytnutí zdravotní péče z kapacitních či finančních důvodů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452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5868" y="1709635"/>
            <a:ext cx="10753200" cy="451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latin typeface="Tahoma" panose="020B0604030504040204" pitchFamily="34" charset="0"/>
                <a:cs typeface="Arial" panose="020B0604020202020204" pitchFamily="34" charset="0"/>
              </a:rPr>
              <a:t>Systém financování zdravotní péče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72501" y="3359347"/>
            <a:ext cx="10753200" cy="396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 Čl. 41 Listiny, tzv. výhrada zákona, práva uvedeného v čl. 31 se lze dovolávat pouze v mezích zákonů, které jej provádí. </a:t>
            </a:r>
          </a:p>
          <a:p>
            <a:r>
              <a:rPr lang="cs-CZ" altLang="cs-CZ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Ústavní právo na zdravotní péči nevztahuje na cizince, Listina hovoří „občanech“, tedy občanech České republiky.</a:t>
            </a:r>
          </a:p>
          <a:p>
            <a:pPr lvl="1"/>
            <a:r>
              <a:rPr lang="cs-CZ" altLang="cs-CZ" dirty="0">
                <a:latin typeface="Tahoma" panose="020B0604030504040204" pitchFamily="34" charset="0"/>
                <a:cs typeface="Arial" panose="020B0604020202020204" pitchFamily="34" charset="0"/>
              </a:rPr>
              <a:t>To však neznamená, že pojištěni nejsou nebo nemohou být</a:t>
            </a:r>
          </a:p>
          <a:p>
            <a:pPr lvl="1"/>
            <a:r>
              <a:rPr lang="cs-CZ" altLang="cs-CZ" dirty="0">
                <a:effectLst/>
                <a:latin typeface="Tahoma" panose="020B0604030504040204" pitchFamily="34" charset="0"/>
                <a:cs typeface="Arial" panose="020B0604020202020204" pitchFamily="34" charset="0"/>
              </a:rPr>
              <a:t>Neznamená že </a:t>
            </a:r>
            <a:r>
              <a:rPr lang="cs-CZ" altLang="cs-CZ" dirty="0">
                <a:latin typeface="Tahoma" panose="020B0604030504040204" pitchFamily="34" charset="0"/>
                <a:cs typeface="Arial" panose="020B0604020202020204" pitchFamily="34" charset="0"/>
              </a:rPr>
              <a:t>má lékař vždy právo odmítnout pomoc</a:t>
            </a:r>
            <a:endParaRPr lang="cs-CZ" altLang="cs-CZ" dirty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  <a:p>
            <a:endParaRPr lang="cs-CZ" altLang="cs-CZ" dirty="0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181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A61441F-CE87-49FB-9228-4063240A9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Cenové stropy v českém zdravotnictví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3D9DA9F-141E-4BC3-9F3F-B13060F36D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Limity</a:t>
            </a:r>
          </a:p>
          <a:p>
            <a:pPr lvl="1"/>
            <a:r>
              <a:rPr lang="cs-CZ" dirty="0"/>
              <a:t>Cenový strop za jednotlivé výkony</a:t>
            </a:r>
          </a:p>
          <a:p>
            <a:pPr lvl="1"/>
            <a:r>
              <a:rPr lang="cs-CZ" dirty="0"/>
              <a:t>Cena jednotky léčiva</a:t>
            </a:r>
          </a:p>
          <a:p>
            <a:r>
              <a:rPr lang="cs-CZ" dirty="0"/>
              <a:t>Agregátní limity</a:t>
            </a:r>
          </a:p>
          <a:p>
            <a:pPr lvl="1"/>
            <a:r>
              <a:rPr lang="cs-CZ" dirty="0"/>
              <a:t>Smlouvy</a:t>
            </a:r>
          </a:p>
          <a:p>
            <a:pPr lvl="1"/>
            <a:r>
              <a:rPr lang="cs-CZ" dirty="0"/>
              <a:t>Úhradová vyhláška</a:t>
            </a:r>
          </a:p>
          <a:p>
            <a:pPr lvl="1"/>
            <a:endParaRPr lang="cs-CZ" dirty="0"/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C7D53AC7-0D0E-4F84-B8E4-EA94BC7607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FBB871-8407-4F00-AD1F-FB21A90C6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D03F96-5A62-42DA-83D5-ED0576F366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pic>
        <p:nvPicPr>
          <p:cNvPr id="6" name="Picture 2" descr="Výsledek obrázku pro supply demand price ceiling">
            <a:extLst>
              <a:ext uri="{FF2B5EF4-FFF2-40B4-BE49-F238E27FC236}">
                <a16:creationId xmlns:a16="http://schemas.microsoft.com/office/drawing/2014/main" id="{F1D82E11-6E37-45B7-A58E-6980CE5D6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842" y="2237885"/>
            <a:ext cx="5127788" cy="384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8657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32E74-9406-4C2E-B97B-CEF75CD5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dochází k omezení ZS?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F8AABC2-432C-4F23-9681-F9DD5E1260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Úroveň poskytovatele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3BAC3D-599D-48C1-B85C-E0B654383C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Odchod poskytovatelů z trhu</a:t>
            </a:r>
          </a:p>
          <a:p>
            <a:r>
              <a:rPr lang="cs-CZ" dirty="0"/>
              <a:t>Redukce kapacit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384F1022-477C-48B9-8CDD-7FFF6F871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Na úrovni pacienta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8E2D7D4-5FFD-411C-8CB4-3FD8857B3E0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Léčba ztrátová za všech okolností</a:t>
            </a:r>
          </a:p>
          <a:p>
            <a:r>
              <a:rPr lang="cs-CZ" dirty="0"/>
              <a:t>Léčba ztrátová v daném místě a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4049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3D505-E61C-4365-A41D-B018FF01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stane když odejde poskytovatel z trhu?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6B833-C0FC-4198-8742-F6427EEDC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r>
              <a:rPr lang="cs-CZ" sz="1067" dirty="0"/>
              <a:t>https://courses.byui.edu/econ_150/econ_150_old_site/lesson_03.htm</a:t>
            </a:r>
          </a:p>
        </p:txBody>
      </p:sp>
      <p:pic>
        <p:nvPicPr>
          <p:cNvPr id="1028" name="Picture 4" descr="Výsledek obrázku pro what happens when supply decreases">
            <a:extLst>
              <a:ext uri="{FF2B5EF4-FFF2-40B4-BE49-F238E27FC236}">
                <a16:creationId xmlns:a16="http://schemas.microsoft.com/office/drawing/2014/main" id="{E5397897-55DC-4219-AABA-160C1D27E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06" y="2063515"/>
            <a:ext cx="4456239" cy="341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D8B6D69-B0C8-4470-A1C9-B6F2F12824AA}"/>
              </a:ext>
            </a:extLst>
          </p:cNvPr>
          <p:cNvSpPr/>
          <p:nvPr/>
        </p:nvSpPr>
        <p:spPr>
          <a:xfrm>
            <a:off x="5428055" y="2063515"/>
            <a:ext cx="674376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 zdravotnictví neplatí</a:t>
            </a:r>
          </a:p>
          <a:p>
            <a:pPr algn="ctr"/>
            <a:r>
              <a:rPr lang="cs-CZ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cena je regulovaná, </a:t>
            </a:r>
          </a:p>
          <a:p>
            <a:pPr algn="ctr"/>
            <a:r>
              <a:rPr lang="cs-CZ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marže limitované</a:t>
            </a:r>
            <a:endParaRPr lang="cs-CZ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2408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73D505-E61C-4365-A41D-B018FF01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Navýšení ceny není možné pro cenový strop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6B833-C0FC-4198-8742-F6427EEDC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endParaRPr lang="cs-CZ" sz="1067" dirty="0"/>
          </a:p>
          <a:p>
            <a:r>
              <a:rPr lang="cs-CZ" sz="1067" dirty="0"/>
              <a:t>https://courses.byui.edu/econ_150/econ_150_old_site/lesson_03.htm</a:t>
            </a:r>
          </a:p>
        </p:txBody>
      </p:sp>
      <p:pic>
        <p:nvPicPr>
          <p:cNvPr id="1028" name="Picture 4" descr="Výsledek obrázku pro what happens when supply decreases">
            <a:extLst>
              <a:ext uri="{FF2B5EF4-FFF2-40B4-BE49-F238E27FC236}">
                <a16:creationId xmlns:a16="http://schemas.microsoft.com/office/drawing/2014/main" id="{E5397897-55DC-4219-AABA-160C1D27E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4" y="2154955"/>
            <a:ext cx="4456239" cy="341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ýsledek obrázku pro supply demand price ceiling">
            <a:extLst>
              <a:ext uri="{FF2B5EF4-FFF2-40B4-BE49-F238E27FC236}">
                <a16:creationId xmlns:a16="http://schemas.microsoft.com/office/drawing/2014/main" id="{685C0DBC-D59B-45C4-856E-CEABF982F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667" y="2151399"/>
            <a:ext cx="4611623" cy="345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2296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Když dojde k překročení limitu ?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 finanční ztrátovost důvodem k odmítnutí pacienta?</a:t>
            </a:r>
          </a:p>
        </p:txBody>
      </p:sp>
    </p:spTree>
    <p:extLst>
      <p:ext uri="{BB962C8B-B14F-4D97-AF65-F5344CB8AC3E}">
        <p14:creationId xmlns:p14="http://schemas.microsoft.com/office/powerpoint/2010/main" val="18485446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Je poskytovatel povinen poskytnout zdravotní službu?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Argumenty pro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2400" dirty="0"/>
              <a:t>Právo pacienta na výběr poskytovatele (ZZS)</a:t>
            </a:r>
          </a:p>
          <a:p>
            <a:r>
              <a:rPr lang="cs-CZ" sz="2400" dirty="0"/>
              <a:t>Závazek vůči pojišťovně</a:t>
            </a:r>
          </a:p>
          <a:p>
            <a:r>
              <a:rPr lang="cs-CZ" sz="2400" dirty="0"/>
              <a:t>Podnikatelské riziko poskytovatele?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Argumenty proti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z="2000" dirty="0"/>
              <a:t>Náležitou odbornou úrovní se rozumí poskytování zdravotních služeb podle pravidel vědy a uznávaných medicínských postupů, při respektování individuality pacienta, s ohledem na konkrétní podmínky a </a:t>
            </a:r>
            <a:r>
              <a:rPr lang="cs-CZ" sz="2000" dirty="0">
                <a:solidFill>
                  <a:srgbClr val="FF0000"/>
                </a:solidFill>
              </a:rPr>
              <a:t>objektivní možnosti.</a:t>
            </a:r>
          </a:p>
          <a:p>
            <a:r>
              <a:rPr lang="cs-CZ" sz="2000" dirty="0">
                <a:solidFill>
                  <a:srgbClr val="FF0000"/>
                </a:solidFill>
              </a:rPr>
              <a:t>Je finančně ztrátová péče mimo objektivní možnosti poskytovatele?</a:t>
            </a:r>
          </a:p>
        </p:txBody>
      </p:sp>
    </p:spTree>
    <p:extLst>
      <p:ext uri="{BB962C8B-B14F-4D97-AF65-F5344CB8AC3E}">
        <p14:creationId xmlns:p14="http://schemas.microsoft.com/office/powerpoint/2010/main" val="1894728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1524523" y="1366486"/>
            <a:ext cx="8759656" cy="647700"/>
          </a:xfrm>
        </p:spPr>
        <p:txBody>
          <a:bodyPr>
            <a:normAutofit fontScale="90000"/>
          </a:bodyPr>
          <a:lstStyle/>
          <a:p>
            <a:r>
              <a:rPr lang="cs-CZ" dirty="0"/>
              <a:t>Důvod pro odmítnutí poskytování zdravotní péče</a:t>
            </a: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</p:nvPr>
        </p:nvGraphicFramePr>
        <p:xfrm>
          <a:off x="948267" y="2147536"/>
          <a:ext cx="10566400" cy="4100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95CD6F-6F72-494C-9F75-EA7F2E402090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79081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když dojde k překročení limitu?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Vyhláška, kterou se vydávají rámcové smlouvy 618/2006 Sb.</a:t>
            </a:r>
          </a:p>
          <a:p>
            <a:r>
              <a:rPr lang="cs-CZ" i="1" dirty="0"/>
              <a:t> Poskytovatel :j)</a:t>
            </a:r>
            <a:r>
              <a:rPr lang="cs-CZ" dirty="0"/>
              <a:t> neodmítne přijetí pojištěnce do své péče s výjimkou důvodů uvedených v § 11 odstavci 1 písmenu b) zákona,</a:t>
            </a: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89" y="4852868"/>
            <a:ext cx="10916355" cy="78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051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NS (nepřímo potvrzeno ÚS)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25 </a:t>
            </a:r>
            <a:r>
              <a:rPr lang="cs-CZ" dirty="0" err="1"/>
              <a:t>Cdo</a:t>
            </a:r>
            <a:r>
              <a:rPr lang="cs-CZ" dirty="0"/>
              <a:t> 3507/2008  -  pokud zdravotnické zařízení poskytlo </a:t>
            </a:r>
            <a:r>
              <a:rPr lang="cs-CZ" dirty="0">
                <a:solidFill>
                  <a:srgbClr val="FF0000"/>
                </a:solidFill>
              </a:rPr>
              <a:t>nutnou a neodkladnou </a:t>
            </a:r>
            <a:r>
              <a:rPr lang="cs-CZ" dirty="0"/>
              <a:t>péči pojištěnci zdravotní pojišťovny, je příslušná pojišťovna povinna tuto péči uhradit i v situaci, že byl dohodnutý finanční limit v daném období vyčerpán.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Neodkladná? </a:t>
            </a:r>
            <a:r>
              <a:rPr lang="cs-CZ" dirty="0"/>
              <a:t>Můžeme to vztáhnout i na jiné formy péče (akutní, plánovaná)? </a:t>
            </a:r>
          </a:p>
          <a:p>
            <a:pPr lvl="1"/>
            <a:r>
              <a:rPr lang="cs-CZ" dirty="0"/>
              <a:t>Co paliativní, preventivní?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9505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Pokud je pojišťovna povinna platit i nad limit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</p:nvPr>
        </p:nvGraphicFramePr>
        <p:xfrm>
          <a:off x="2033592" y="2017713"/>
          <a:ext cx="8082321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479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BAC08-391F-4B4B-BF76-422DAF65B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Hráči na trhu se zdravotními službami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BDF05A7-95DF-4667-97E0-B24049CF54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EEAD708-9E9D-439A-8CCB-25A5D0376D53}"/>
              </a:ext>
            </a:extLst>
          </p:cNvPr>
          <p:cNvSpPr/>
          <p:nvPr/>
        </p:nvSpPr>
        <p:spPr>
          <a:xfrm>
            <a:off x="8117457" y="2838091"/>
            <a:ext cx="1518249" cy="63835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Smlouva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213D167-A3C2-49A5-8894-7841E4344710}"/>
              </a:ext>
            </a:extLst>
          </p:cNvPr>
          <p:cNvSpPr/>
          <p:nvPr/>
        </p:nvSpPr>
        <p:spPr>
          <a:xfrm>
            <a:off x="5172974" y="5857786"/>
            <a:ext cx="1518249" cy="63835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Smlouva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6F353041-8372-432E-B2AA-665A5CDDD55E}"/>
              </a:ext>
            </a:extLst>
          </p:cNvPr>
          <p:cNvSpPr/>
          <p:nvPr/>
        </p:nvSpPr>
        <p:spPr>
          <a:xfrm>
            <a:off x="3091132" y="2838091"/>
            <a:ext cx="1518249" cy="63835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Zákon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A3E5D31-E83F-40DF-898B-2D14323D3431}"/>
              </a:ext>
            </a:extLst>
          </p:cNvPr>
          <p:cNvSpPr/>
          <p:nvPr/>
        </p:nvSpPr>
        <p:spPr>
          <a:xfrm>
            <a:off x="7824158" y="5310997"/>
            <a:ext cx="1518249" cy="63835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Lékař</a:t>
            </a:r>
          </a:p>
        </p:txBody>
      </p:sp>
    </p:spTree>
    <p:extLst>
      <p:ext uri="{BB962C8B-B14F-4D97-AF65-F5344CB8AC3E}">
        <p14:creationId xmlns:p14="http://schemas.microsoft.com/office/powerpoint/2010/main" val="11980130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6EB5FDC2-1E51-424D-B882-4722D52F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3" y="3492501"/>
            <a:ext cx="10788649" cy="1362075"/>
          </a:xfrm>
        </p:spPr>
        <p:txBody>
          <a:bodyPr>
            <a:normAutofit fontScale="90000"/>
          </a:bodyPr>
          <a:lstStyle/>
          <a:p>
            <a:r>
              <a:rPr lang="cs-CZ" dirty="0"/>
              <a:t>Jaký je prostor pro ekonomickou úvahu při poskytování ZS ?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E6BF0D17-CB16-4253-9D19-2175B2E9A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0BCD91-59D9-4A2B-BE15-5A26B66A9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9C80E7-74B8-4C55-857E-CE5D14B9F8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00418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Důsledek?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033592" y="2017713"/>
          <a:ext cx="8082321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05338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80E46-F8F8-433B-BE6D-AD5103A2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Etický kodex ČLK §2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DEC41-DF98-41A4-A106-3F29BDB63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67" dirty="0"/>
              <a:t>(4) Lékař má právo odmítnout péči o nemocného z odborných důvodů nebo je-li pracovně přetížen nebo je-li přesvědčen, že se nevytvořil potřebný vztah důvěry mezi ním a pacientem. Je však povinen doporučit a v případě souhlasu zajistit vhodný postup v pokračování léčby</a:t>
            </a:r>
            <a:endParaRPr lang="cs-CZ" sz="2667" dirty="0">
              <a:solidFill>
                <a:srgbClr val="FF0000"/>
              </a:solidFill>
            </a:endParaRPr>
          </a:p>
          <a:p>
            <a:r>
              <a:rPr lang="cs-CZ" sz="2667" dirty="0"/>
              <a:t>(3) Lékař má znát zákony a závazné předpisy platné pro výkon povolání a tyto dodržovat. </a:t>
            </a:r>
            <a:r>
              <a:rPr lang="cs-CZ" sz="2667" dirty="0">
                <a:solidFill>
                  <a:srgbClr val="FF0000"/>
                </a:solidFill>
              </a:rPr>
              <a:t>S vědomím osobního rizika se nemusí cítit být jimi vázán, pokud svým obsahem nebo ve svých důsledcích narušují lékařskou etiku či ohrožují základní lidská práva. </a:t>
            </a:r>
          </a:p>
        </p:txBody>
      </p:sp>
    </p:spTree>
    <p:extLst>
      <p:ext uri="{BB962C8B-B14F-4D97-AF65-F5344CB8AC3E}">
        <p14:creationId xmlns:p14="http://schemas.microsoft.com/office/powerpoint/2010/main" val="1838521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399F-158A-4F34-8B09-D8573C0B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51B970-9833-4DE1-AB9E-06DD0FB4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nabídky na úrovni poskytovatele zdravotních služeb naráží na právní omezení na zákonné i smluvní úrovni.</a:t>
            </a:r>
          </a:p>
          <a:p>
            <a:r>
              <a:rPr lang="cs-CZ" dirty="0"/>
              <a:t>Cesta k omezení nabídky tak vede přes cílené omezování kapacit poskytovatele (redukce lůžek, ambulancí nebo ordinační doby).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86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94AB7-D977-4047-BBF8-AE3C7E80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5F471-FEA7-417D-A202-F09AB62CC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111 Všeobecná zdravotní pojišťovna ČR</a:t>
            </a:r>
            <a:endParaRPr lang="cs-CZ" dirty="0"/>
          </a:p>
          <a:p>
            <a:r>
              <a:rPr lang="cs-CZ" dirty="0">
                <a:hlinkClick r:id="rId3"/>
              </a:rPr>
              <a:t>201 Vojenská zdravotní pojišťovna ČR</a:t>
            </a:r>
            <a:endParaRPr lang="cs-CZ" dirty="0"/>
          </a:p>
          <a:p>
            <a:r>
              <a:rPr lang="cs-CZ" dirty="0">
                <a:hlinkClick r:id="rId4"/>
              </a:rPr>
              <a:t>205 Česká průmyslová zdravotní pojišťovna</a:t>
            </a:r>
            <a:endParaRPr lang="cs-CZ" dirty="0"/>
          </a:p>
          <a:p>
            <a:r>
              <a:rPr lang="cs-CZ" dirty="0">
                <a:hlinkClick r:id="rId5"/>
              </a:rPr>
              <a:t>207 Oborová zdravotní poj. </a:t>
            </a:r>
            <a:r>
              <a:rPr lang="cs-CZ" dirty="0" err="1">
                <a:hlinkClick r:id="rId5"/>
              </a:rPr>
              <a:t>zam</a:t>
            </a:r>
            <a:r>
              <a:rPr lang="cs-CZ" dirty="0">
                <a:hlinkClick r:id="rId5"/>
              </a:rPr>
              <a:t>. bank, poj. a stav.</a:t>
            </a:r>
            <a:endParaRPr lang="cs-CZ" dirty="0"/>
          </a:p>
          <a:p>
            <a:r>
              <a:rPr lang="cs-CZ" dirty="0">
                <a:hlinkClick r:id="rId6"/>
              </a:rPr>
              <a:t>209 Zaměstnanecká pojišťovna Škoda</a:t>
            </a:r>
            <a:endParaRPr lang="cs-CZ" dirty="0"/>
          </a:p>
          <a:p>
            <a:r>
              <a:rPr lang="cs-CZ" dirty="0">
                <a:hlinkClick r:id="rId7"/>
              </a:rPr>
              <a:t>211 Zdravotní pojišťovna ministerstva vnitra ČR</a:t>
            </a:r>
            <a:endParaRPr lang="cs-CZ" dirty="0"/>
          </a:p>
          <a:p>
            <a:r>
              <a:rPr lang="cs-CZ" dirty="0">
                <a:hlinkClick r:id="rId8"/>
              </a:rPr>
              <a:t>213 Revírní bratrská pokladna, zdrav. pojišťovna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72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0BB94-4F87-49E7-A096-E137A3FC8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zdravotního pojištění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A0DD24-30DF-4FB3-9460-6033F61D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Narození, jde-li o osobu s trvalým pobytem na území České republiky,</a:t>
            </a:r>
          </a:p>
          <a:p>
            <a:r>
              <a:rPr lang="cs-CZ" altLang="cs-CZ" dirty="0">
                <a:cs typeface="Arial" panose="020B0604020202020204" pitchFamily="34" charset="0"/>
              </a:rPr>
              <a:t>Osoba bez trvalého pobytu na území České republiky stala zaměstnancem,</a:t>
            </a:r>
          </a:p>
          <a:p>
            <a:r>
              <a:rPr lang="cs-CZ" altLang="cs-CZ" dirty="0">
                <a:cs typeface="Arial" panose="020B0604020202020204" pitchFamily="34" charset="0"/>
              </a:rPr>
              <a:t>získání trvalého pobytu na území České republiky.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928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DB6C0-D706-404E-AD8B-BC82372A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zdravotního pojištění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2229C8-1AE1-45A0-A5C2-543AA2A9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cs typeface="Arial" panose="020B0604020202020204" pitchFamily="34" charset="0"/>
              </a:rPr>
              <a:t>Úmrtí pojištěnce nebo jeho prohlášení za mrtvého,</a:t>
            </a:r>
          </a:p>
          <a:p>
            <a:r>
              <a:rPr lang="cs-CZ" altLang="cs-CZ" dirty="0">
                <a:cs typeface="Arial" panose="020B0604020202020204" pitchFamily="34" charset="0"/>
              </a:rPr>
              <a:t>osoba bez trvalého pobytu na území České republiky přestala být zaměstnancem,</a:t>
            </a:r>
          </a:p>
          <a:p>
            <a:r>
              <a:rPr lang="cs-CZ" altLang="cs-CZ" dirty="0">
                <a:cs typeface="Arial" panose="020B0604020202020204" pitchFamily="34" charset="0"/>
              </a:rPr>
              <a:t>ukončení trvalého pobytu na území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2146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2</TotalTime>
  <Words>2882</Words>
  <Application>Microsoft Office PowerPoint</Application>
  <PresentationFormat>Širokoúhlá obrazovka</PresentationFormat>
  <Paragraphs>334</Paragraphs>
  <Slides>63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Tahoma</vt:lpstr>
      <vt:lpstr>Wingdings</vt:lpstr>
      <vt:lpstr>Prezentace_MU_CZ</vt:lpstr>
      <vt:lpstr>Praktické problémy zdravotního pojištění v ČR</vt:lpstr>
      <vt:lpstr>Osnova:</vt:lpstr>
      <vt:lpstr>Hrazené služby hrazené ze zdravotního pojištění</vt:lpstr>
      <vt:lpstr>Systém financování zdravotní péče ČR</vt:lpstr>
      <vt:lpstr>Systém financování zdravotní péče ČR</vt:lpstr>
      <vt:lpstr>Hráči na trhu se zdravotními službami</vt:lpstr>
      <vt:lpstr>Zdravotní pojišťovna</vt:lpstr>
      <vt:lpstr>Vznik zdravotního pojištění</vt:lpstr>
      <vt:lpstr>Zánik zdravotního pojištění</vt:lpstr>
      <vt:lpstr>Plátci pojistného zdravotního pojištění</vt:lpstr>
      <vt:lpstr>Vznik zdravotního pojištění</vt:lpstr>
      <vt:lpstr>Osobní rozsah zdravotního pojištění</vt:lpstr>
      <vt:lpstr> Stát je plátcem pojistného prostřednictvím státního rozpočtu za tyto pojištěnce</vt:lpstr>
      <vt:lpstr>Povinnost platit pojistné</vt:lpstr>
      <vt:lpstr>Princip solidarity - Výdaje na ZP dle věku a pohlaví</vt:lpstr>
      <vt:lpstr>Výše zdravotního pojištění</vt:lpstr>
      <vt:lpstr>Zaměstnanec s 42 000 „hrubého“</vt:lpstr>
      <vt:lpstr>Co se hradí?</vt:lpstr>
      <vt:lpstr>Hrazené služby</vt:lpstr>
      <vt:lpstr>Hrazené služby</vt:lpstr>
      <vt:lpstr>Hrazené služby</vt:lpstr>
      <vt:lpstr>Test</vt:lpstr>
      <vt:lpstr>Negativní vymezení hrazených služeb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Opačná strana problému – kolik si má poskytovatel „vyfakturovat?“</vt:lpstr>
      <vt:lpstr>Úhradová vyhláška</vt:lpstr>
      <vt:lpstr>Práva pojištěnce</vt:lpstr>
      <vt:lpstr>Práva a povinnosti plátců pojistného</vt:lpstr>
      <vt:lpstr>Práva pojištěnce</vt:lpstr>
      <vt:lpstr>Práva pojištěnce</vt:lpstr>
      <vt:lpstr>Časová a místní dostupnost</vt:lpstr>
      <vt:lpstr>Prezentace aplikace PowerPoint</vt:lpstr>
      <vt:lpstr>Prezentace aplikace PowerPoint</vt:lpstr>
      <vt:lpstr>Prezentace aplikace PowerPoint</vt:lpstr>
      <vt:lpstr>Práva pojištěnce</vt:lpstr>
      <vt:lpstr>Práva pojištěnce</vt:lpstr>
      <vt:lpstr>Práva pojištěnce</vt:lpstr>
      <vt:lpstr>Složitější případy</vt:lpstr>
      <vt:lpstr>Přeshraniční pohyb osob</vt:lpstr>
      <vt:lpstr>Zvláštní ambulantní péče</vt:lpstr>
      <vt:lpstr>Zvláštnosti lůžková péče</vt:lpstr>
      <vt:lpstr>Preventivní péče</vt:lpstr>
      <vt:lpstr>Problematika</vt:lpstr>
      <vt:lpstr>Další specifikum ČR</vt:lpstr>
      <vt:lpstr>Neposkytnutí zdravotní péče z kapacitních či finančních důvodů</vt:lpstr>
      <vt:lpstr>Cenové stropy v českém zdravotnictví</vt:lpstr>
      <vt:lpstr>Kde dochází k omezení ZS?</vt:lpstr>
      <vt:lpstr>Co se stane když odejde poskytovatel z trhu?</vt:lpstr>
      <vt:lpstr>Navýšení ceny není možné pro cenový strop</vt:lpstr>
      <vt:lpstr>Když dojde k překročení limitu ?</vt:lpstr>
      <vt:lpstr>Je poskytovatel povinen poskytnout zdravotní službu?</vt:lpstr>
      <vt:lpstr>Důvod pro odmítnutí poskytování zdravotní péče</vt:lpstr>
      <vt:lpstr>Co když dojde k překročení limitu?</vt:lpstr>
      <vt:lpstr>Rozhodnutí NS (nepřímo potvrzeno ÚS)</vt:lpstr>
      <vt:lpstr>Pokud je pojišťovna povinna platit i nad limit</vt:lpstr>
      <vt:lpstr>Jaký je prostor pro ekonomickou úvahu při poskytování ZS ?</vt:lpstr>
      <vt:lpstr>Důsledek?</vt:lpstr>
      <vt:lpstr>Etický kodex ČLK §2</vt:lpstr>
      <vt:lpstr>Závěry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problémy zdravotního pojištění v ČR</dc:title>
  <dc:creator>Michal Koščík</dc:creator>
  <cp:lastModifiedBy>Michal Koščík</cp:lastModifiedBy>
  <cp:revision>1</cp:revision>
  <cp:lastPrinted>1601-01-01T00:00:00Z</cp:lastPrinted>
  <dcterms:created xsi:type="dcterms:W3CDTF">2024-03-12T15:53:04Z</dcterms:created>
  <dcterms:modified xsi:type="dcterms:W3CDTF">2024-03-12T15:55:21Z</dcterms:modified>
</cp:coreProperties>
</file>