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6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6754" autoAdjust="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dislav Vyhnánek" userId="bdbff1f9-d902-48a0-9773-2f008b980c4c" providerId="ADAL" clId="{06556B99-2939-4EE3-A679-625748A57F3F}"/>
    <pc:docChg chg="custSel addSld modSld">
      <pc:chgData name="Ladislav Vyhnánek" userId="bdbff1f9-d902-48a0-9773-2f008b980c4c" providerId="ADAL" clId="{06556B99-2939-4EE3-A679-625748A57F3F}" dt="2024-04-17T15:55:32.106" v="601" actId="27636"/>
      <pc:docMkLst>
        <pc:docMk/>
      </pc:docMkLst>
      <pc:sldChg chg="modSp mod">
        <pc:chgData name="Ladislav Vyhnánek" userId="bdbff1f9-d902-48a0-9773-2f008b980c4c" providerId="ADAL" clId="{06556B99-2939-4EE3-A679-625748A57F3F}" dt="2024-04-17T15:55:32.106" v="601" actId="27636"/>
        <pc:sldMkLst>
          <pc:docMk/>
          <pc:sldMk cId="2011976298" sldId="258"/>
        </pc:sldMkLst>
        <pc:spChg chg="mod">
          <ac:chgData name="Ladislav Vyhnánek" userId="bdbff1f9-d902-48a0-9773-2f008b980c4c" providerId="ADAL" clId="{06556B99-2939-4EE3-A679-625748A57F3F}" dt="2024-04-17T15:55:32.106" v="601" actId="27636"/>
          <ac:spMkLst>
            <pc:docMk/>
            <pc:sldMk cId="2011976298" sldId="258"/>
            <ac:spMk id="3" creationId="{29A08CAE-9CA8-4AE4-8411-236151626034}"/>
          </ac:spMkLst>
        </pc:spChg>
      </pc:sldChg>
      <pc:sldChg chg="modSp mod">
        <pc:chgData name="Ladislav Vyhnánek" userId="bdbff1f9-d902-48a0-9773-2f008b980c4c" providerId="ADAL" clId="{06556B99-2939-4EE3-A679-625748A57F3F}" dt="2024-04-17T12:17:32.378" v="483" actId="20577"/>
        <pc:sldMkLst>
          <pc:docMk/>
          <pc:sldMk cId="1699719760" sldId="260"/>
        </pc:sldMkLst>
        <pc:spChg chg="mod">
          <ac:chgData name="Ladislav Vyhnánek" userId="bdbff1f9-d902-48a0-9773-2f008b980c4c" providerId="ADAL" clId="{06556B99-2939-4EE3-A679-625748A57F3F}" dt="2024-04-17T12:17:32.378" v="483" actId="20577"/>
          <ac:spMkLst>
            <pc:docMk/>
            <pc:sldMk cId="1699719760" sldId="260"/>
            <ac:spMk id="3" creationId="{3A5FD300-08EA-4FAC-9DF8-8E1965B52E4A}"/>
          </ac:spMkLst>
        </pc:spChg>
      </pc:sldChg>
      <pc:sldChg chg="modSp mod">
        <pc:chgData name="Ladislav Vyhnánek" userId="bdbff1f9-d902-48a0-9773-2f008b980c4c" providerId="ADAL" clId="{06556B99-2939-4EE3-A679-625748A57F3F}" dt="2024-04-17T12:17:16.636" v="469" actId="948"/>
        <pc:sldMkLst>
          <pc:docMk/>
          <pc:sldMk cId="882736017" sldId="261"/>
        </pc:sldMkLst>
        <pc:spChg chg="mod">
          <ac:chgData name="Ladislav Vyhnánek" userId="bdbff1f9-d902-48a0-9773-2f008b980c4c" providerId="ADAL" clId="{06556B99-2939-4EE3-A679-625748A57F3F}" dt="2024-04-17T12:17:16.636" v="469" actId="948"/>
          <ac:spMkLst>
            <pc:docMk/>
            <pc:sldMk cId="882736017" sldId="261"/>
            <ac:spMk id="3" creationId="{196036DE-7D9D-43B3-89C4-96D675C90BB2}"/>
          </ac:spMkLst>
        </pc:spChg>
      </pc:sldChg>
      <pc:sldChg chg="modSp mod">
        <pc:chgData name="Ladislav Vyhnánek" userId="bdbff1f9-d902-48a0-9773-2f008b980c4c" providerId="ADAL" clId="{06556B99-2939-4EE3-A679-625748A57F3F}" dt="2024-04-17T15:54:52.890" v="594" actId="948"/>
        <pc:sldMkLst>
          <pc:docMk/>
          <pc:sldMk cId="1145631185" sldId="262"/>
        </pc:sldMkLst>
        <pc:spChg chg="mod">
          <ac:chgData name="Ladislav Vyhnánek" userId="bdbff1f9-d902-48a0-9773-2f008b980c4c" providerId="ADAL" clId="{06556B99-2939-4EE3-A679-625748A57F3F}" dt="2024-04-17T15:54:52.890" v="594" actId="948"/>
          <ac:spMkLst>
            <pc:docMk/>
            <pc:sldMk cId="1145631185" sldId="262"/>
            <ac:spMk id="3" creationId="{C2BA9FEB-8EE1-475C-9809-4A1C1F74BD44}"/>
          </ac:spMkLst>
        </pc:spChg>
      </pc:sldChg>
      <pc:sldChg chg="modSp mod">
        <pc:chgData name="Ladislav Vyhnánek" userId="bdbff1f9-d902-48a0-9773-2f008b980c4c" providerId="ADAL" clId="{06556B99-2939-4EE3-A679-625748A57F3F}" dt="2024-04-17T15:55:00.322" v="595" actId="948"/>
        <pc:sldMkLst>
          <pc:docMk/>
          <pc:sldMk cId="680566425" sldId="263"/>
        </pc:sldMkLst>
        <pc:spChg chg="mod">
          <ac:chgData name="Ladislav Vyhnánek" userId="bdbff1f9-d902-48a0-9773-2f008b980c4c" providerId="ADAL" clId="{06556B99-2939-4EE3-A679-625748A57F3F}" dt="2024-04-17T15:55:00.322" v="595" actId="948"/>
          <ac:spMkLst>
            <pc:docMk/>
            <pc:sldMk cId="680566425" sldId="263"/>
            <ac:spMk id="3" creationId="{0FE46A65-B15B-4D00-B778-D4DFB0A8FA3D}"/>
          </ac:spMkLst>
        </pc:spChg>
      </pc:sldChg>
      <pc:sldChg chg="modSp mod">
        <pc:chgData name="Ladislav Vyhnánek" userId="bdbff1f9-d902-48a0-9773-2f008b980c4c" providerId="ADAL" clId="{06556B99-2939-4EE3-A679-625748A57F3F}" dt="2024-04-17T15:55:09.027" v="596" actId="948"/>
        <pc:sldMkLst>
          <pc:docMk/>
          <pc:sldMk cId="3754732872" sldId="264"/>
        </pc:sldMkLst>
        <pc:spChg chg="mod">
          <ac:chgData name="Ladislav Vyhnánek" userId="bdbff1f9-d902-48a0-9773-2f008b980c4c" providerId="ADAL" clId="{06556B99-2939-4EE3-A679-625748A57F3F}" dt="2024-04-17T15:55:09.027" v="596" actId="948"/>
          <ac:spMkLst>
            <pc:docMk/>
            <pc:sldMk cId="3754732872" sldId="264"/>
            <ac:spMk id="3" creationId="{9C974DEF-991F-44F5-B425-357FF66EBD80}"/>
          </ac:spMkLst>
        </pc:spChg>
      </pc:sldChg>
      <pc:sldChg chg="modSp new mod">
        <pc:chgData name="Ladislav Vyhnánek" userId="bdbff1f9-d902-48a0-9773-2f008b980c4c" providerId="ADAL" clId="{06556B99-2939-4EE3-A679-625748A57F3F}" dt="2024-04-17T15:55:22.245" v="597" actId="948"/>
        <pc:sldMkLst>
          <pc:docMk/>
          <pc:sldMk cId="4009182486" sldId="266"/>
        </pc:sldMkLst>
        <pc:spChg chg="mod">
          <ac:chgData name="Ladislav Vyhnánek" userId="bdbff1f9-d902-48a0-9773-2f008b980c4c" providerId="ADAL" clId="{06556B99-2939-4EE3-A679-625748A57F3F}" dt="2024-04-17T12:09:38.891" v="49" actId="20577"/>
          <ac:spMkLst>
            <pc:docMk/>
            <pc:sldMk cId="4009182486" sldId="266"/>
            <ac:spMk id="2" creationId="{11874547-0BEF-D058-FB48-730A01343559}"/>
          </ac:spMkLst>
        </pc:spChg>
        <pc:spChg chg="mod">
          <ac:chgData name="Ladislav Vyhnánek" userId="bdbff1f9-d902-48a0-9773-2f008b980c4c" providerId="ADAL" clId="{06556B99-2939-4EE3-A679-625748A57F3F}" dt="2024-04-17T15:55:22.245" v="597" actId="948"/>
          <ac:spMkLst>
            <pc:docMk/>
            <pc:sldMk cId="4009182486" sldId="266"/>
            <ac:spMk id="3" creationId="{19D3039E-7A7A-4F72-462F-AE4BA8FAF26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6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"New" (</a:t>
            </a:r>
            <a:r>
              <a:rPr lang="cs-CZ" dirty="0" err="1"/>
              <a:t>German</a:t>
            </a:r>
            <a:r>
              <a:rPr lang="cs-CZ"/>
              <a:t>)</a:t>
            </a:r>
            <a:br>
              <a:rPr lang="cs-CZ"/>
            </a:br>
            <a:r>
              <a:rPr lang="cs-CZ"/>
              <a:t>Constitutionalism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Constitutionalism</a:t>
            </a:r>
            <a:r>
              <a:rPr lang="cs-CZ" dirty="0"/>
              <a:t> v. 2.0.</a:t>
            </a:r>
          </a:p>
        </p:txBody>
      </p:sp>
    </p:spTree>
    <p:extLst>
      <p:ext uri="{BB962C8B-B14F-4D97-AF65-F5344CB8AC3E}">
        <p14:creationId xmlns:p14="http://schemas.microsoft.com/office/powerpoint/2010/main" val="317294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B640C-DF34-45DC-AD53-7024C189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74DEF-991F-44F5-B425-357FF66EB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protection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In Germany,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centered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dignity,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-market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Rechtsstaat</a:t>
            </a:r>
            <a:r>
              <a:rPr lang="cs-CZ" dirty="0"/>
              <a:t> </a:t>
            </a:r>
            <a:r>
              <a:rPr lang="cs-CZ" dirty="0" err="1"/>
              <a:t>principle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i="1" dirty="0" err="1"/>
              <a:t>Hartz</a:t>
            </a:r>
            <a:r>
              <a:rPr lang="cs-CZ" i="1" dirty="0"/>
              <a:t> IV </a:t>
            </a:r>
            <a:r>
              <a:rPr lang="cs-CZ" dirty="0" err="1"/>
              <a:t>judgement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by a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court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in CEE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FAF568-216C-4300-B17D-E6624BD9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87D25B-0C40-4957-89D0-9C60665E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3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C74AD-D78B-4727-8D18-F20BC871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A08CAE-9CA8-4AE4-8411-23615162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 1.0. "U.S."</a:t>
            </a:r>
            <a:endParaRPr lang="cs-CZ" sz="3200" i="1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 2.0. "German"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 3.0. "Peer </a:t>
            </a:r>
            <a:r>
              <a:rPr lang="cs-CZ" sz="3200" dirty="0" err="1"/>
              <a:t>review</a:t>
            </a:r>
            <a:r>
              <a:rPr lang="cs-CZ" sz="3200" dirty="0"/>
              <a:t>"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Differences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1.0 and 2.0. (U.S. and German)</a:t>
            </a:r>
          </a:p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Alexander </a:t>
            </a:r>
            <a:r>
              <a:rPr lang="cs-CZ" sz="3200" dirty="0" err="1"/>
              <a:t>Somek</a:t>
            </a:r>
            <a:r>
              <a:rPr lang="cs-CZ" sz="3200" dirty="0"/>
              <a:t>, </a:t>
            </a:r>
            <a:r>
              <a:rPr lang="cs-CZ" sz="3200" dirty="0" err="1"/>
              <a:t>The</a:t>
            </a:r>
            <a:r>
              <a:rPr lang="cs-CZ" sz="3200" dirty="0"/>
              <a:t> </a:t>
            </a:r>
            <a:r>
              <a:rPr lang="cs-CZ" sz="3200" dirty="0" err="1"/>
              <a:t>Cosmopolitan</a:t>
            </a:r>
            <a:r>
              <a:rPr lang="cs-CZ" sz="3200" dirty="0"/>
              <a:t> </a:t>
            </a:r>
            <a:r>
              <a:rPr lang="cs-CZ" sz="3200" dirty="0" err="1"/>
              <a:t>Constitution</a:t>
            </a:r>
            <a:r>
              <a:rPr lang="cs-CZ" sz="3200" i="1" dirty="0"/>
              <a:t>: "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 </a:t>
            </a:r>
            <a:r>
              <a:rPr lang="cs-CZ" sz="3200" i="1" dirty="0" err="1"/>
              <a:t>is</a:t>
            </a:r>
            <a:r>
              <a:rPr lang="cs-CZ" sz="3200" i="1" dirty="0"/>
              <a:t> no </a:t>
            </a:r>
            <a:r>
              <a:rPr lang="cs-CZ" sz="3200" i="1" dirty="0" err="1"/>
              <a:t>longer</a:t>
            </a:r>
            <a:r>
              <a:rPr lang="cs-CZ" sz="3200" i="1" dirty="0"/>
              <a:t> </a:t>
            </a:r>
            <a:r>
              <a:rPr lang="cs-CZ" sz="3200" i="1" dirty="0" err="1"/>
              <a:t>deemed</a:t>
            </a:r>
            <a:r>
              <a:rPr lang="cs-CZ" sz="3200" i="1" dirty="0"/>
              <a:t> to </a:t>
            </a:r>
            <a:r>
              <a:rPr lang="cs-CZ" sz="3200" i="1" dirty="0" err="1"/>
              <a:t>originate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free </a:t>
            </a:r>
            <a:r>
              <a:rPr lang="cs-CZ" sz="3200" i="1" dirty="0" err="1"/>
              <a:t>choice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a </a:t>
            </a:r>
            <a:r>
              <a:rPr lang="cs-CZ" sz="3200" i="1" dirty="0" err="1"/>
              <a:t>people</a:t>
            </a:r>
            <a:r>
              <a:rPr lang="cs-CZ" sz="3200" i="1" dirty="0"/>
              <a:t>. </a:t>
            </a:r>
            <a:r>
              <a:rPr lang="cs-CZ" sz="3200" i="1" dirty="0" err="1"/>
              <a:t>Rather</a:t>
            </a:r>
            <a:r>
              <a:rPr lang="cs-CZ" sz="3200" i="1" dirty="0"/>
              <a:t>, </a:t>
            </a:r>
            <a:r>
              <a:rPr lang="cs-CZ" sz="3200" i="1" dirty="0" err="1"/>
              <a:t>it</a:t>
            </a:r>
            <a:r>
              <a:rPr lang="cs-CZ" sz="3200" i="1" dirty="0"/>
              <a:t> </a:t>
            </a:r>
            <a:r>
              <a:rPr lang="cs-CZ" sz="3200" i="1" dirty="0" err="1"/>
              <a:t>originates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an</a:t>
            </a:r>
            <a:r>
              <a:rPr lang="cs-CZ" sz="3200" i="1" dirty="0"/>
              <a:t> </a:t>
            </a:r>
            <a:r>
              <a:rPr lang="cs-CZ" sz="3200" i="1" dirty="0" err="1"/>
              <a:t>act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reasonable</a:t>
            </a:r>
            <a:r>
              <a:rPr lang="cs-CZ" sz="3200" i="1" dirty="0"/>
              <a:t> </a:t>
            </a:r>
            <a:r>
              <a:rPr lang="cs-CZ" sz="3200" i="1" dirty="0" err="1"/>
              <a:t>recognition</a:t>
            </a:r>
            <a:r>
              <a:rPr lang="cs-CZ" sz="3200" i="1" dirty="0"/>
              <a:t> </a:t>
            </a:r>
            <a:r>
              <a:rPr lang="cs-CZ" sz="3200" i="1" dirty="0" err="1"/>
              <a:t>concerning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supreme</a:t>
            </a:r>
            <a:r>
              <a:rPr lang="cs-CZ" sz="3200" i="1" dirty="0"/>
              <a:t> </a:t>
            </a:r>
            <a:r>
              <a:rPr lang="cs-CZ" sz="3200" i="1" dirty="0" err="1"/>
              <a:t>value</a:t>
            </a:r>
            <a:r>
              <a:rPr lang="cs-CZ" sz="3200" i="1" dirty="0"/>
              <a:t> and </a:t>
            </a:r>
            <a:r>
              <a:rPr lang="cs-CZ" sz="3200" i="1" dirty="0" err="1"/>
              <a:t>authority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human</a:t>
            </a:r>
            <a:r>
              <a:rPr lang="cs-CZ" sz="3200" i="1" dirty="0"/>
              <a:t> dignity and </a:t>
            </a:r>
            <a:r>
              <a:rPr lang="cs-CZ" sz="3200" i="1" dirty="0" err="1"/>
              <a:t>human</a:t>
            </a:r>
            <a:r>
              <a:rPr lang="cs-CZ" sz="3200" i="1" dirty="0"/>
              <a:t> </a:t>
            </a:r>
            <a:r>
              <a:rPr lang="cs-CZ" sz="3200" i="1" dirty="0" err="1"/>
              <a:t>rights</a:t>
            </a:r>
            <a:r>
              <a:rPr lang="cs-CZ" sz="3200" i="1" dirty="0"/>
              <a:t>."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1197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74547-0BEF-D058-FB48-730A0134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 (German) </a:t>
            </a:r>
            <a:r>
              <a:rPr lang="cs-CZ" dirty="0" err="1"/>
              <a:t>constitutionalism</a:t>
            </a:r>
            <a:r>
              <a:rPr lang="cs-CZ" dirty="0"/>
              <a:t> as a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3039E-7A7A-4F72-462F-AE4BA8FAF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only</a:t>
            </a:r>
            <a:r>
              <a:rPr lang="cs-CZ" dirty="0"/>
              <a:t> a German model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It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comparatively</a:t>
            </a:r>
            <a:r>
              <a:rPr lang="cs-CZ" dirty="0"/>
              <a:t> very </a:t>
            </a:r>
            <a:r>
              <a:rPr lang="cs-CZ" dirty="0" err="1"/>
              <a:t>successful</a:t>
            </a:r>
            <a:r>
              <a:rPr lang="cs-CZ" dirty="0"/>
              <a:t> and </a:t>
            </a:r>
            <a:r>
              <a:rPr lang="cs-CZ" dirty="0" err="1"/>
              <a:t>it</a:t>
            </a:r>
            <a:r>
              <a:rPr lang="cs-CZ" dirty="0"/>
              <a:t> has spread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(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CEE has </a:t>
            </a:r>
            <a:r>
              <a:rPr lang="cs-CZ" dirty="0" err="1"/>
              <a:t>adopted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model to a </a:t>
            </a:r>
            <a:r>
              <a:rPr lang="cs-CZ" dirty="0" err="1"/>
              <a:t>great</a:t>
            </a:r>
            <a:r>
              <a:rPr lang="cs-CZ" dirty="0"/>
              <a:t> </a:t>
            </a:r>
            <a:r>
              <a:rPr lang="cs-CZ" dirty="0" err="1"/>
              <a:t>extent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Aspects</a:t>
            </a:r>
            <a:r>
              <a:rPr lang="cs-CZ" dirty="0"/>
              <a:t> such as </a:t>
            </a:r>
            <a:r>
              <a:rPr lang="cs-CZ" dirty="0" err="1"/>
              <a:t>centralized</a:t>
            </a:r>
            <a:r>
              <a:rPr lang="cs-CZ" dirty="0"/>
              <a:t>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, </a:t>
            </a:r>
            <a:r>
              <a:rPr lang="cs-CZ" dirty="0" err="1"/>
              <a:t>proportionality</a:t>
            </a:r>
            <a:r>
              <a:rPr lang="cs-CZ" dirty="0"/>
              <a:t>, </a:t>
            </a:r>
            <a:r>
              <a:rPr lang="cs-CZ" dirty="0" err="1"/>
              <a:t>rights</a:t>
            </a:r>
            <a:r>
              <a:rPr lang="cs-CZ" dirty="0"/>
              <a:t> as </a:t>
            </a:r>
            <a:r>
              <a:rPr lang="cs-CZ" dirty="0" err="1"/>
              <a:t>values</a:t>
            </a:r>
            <a:r>
              <a:rPr lang="cs-CZ" dirty="0"/>
              <a:t>, </a:t>
            </a:r>
            <a:r>
              <a:rPr lang="cs-CZ" dirty="0" err="1"/>
              <a:t>guarded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52FE47-9EEE-F5FD-71AC-5281850D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6317CA-CAC5-9507-57D8-9E5476E3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18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E7E5F-FEA1-7710-E93A-4B54FDC55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constitutionalism vs Waldron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FC19E-2C65-FEBF-DA4D-8B1366DDE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ideas and basic conceptual building blocks of the </a:t>
            </a:r>
            <a:r>
              <a:rPr lang="cs-CZ" dirty="0"/>
              <a:t>(German)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 are in </a:t>
            </a:r>
            <a:r>
              <a:rPr lang="cs-CZ" dirty="0" err="1"/>
              <a:t>opposition</a:t>
            </a:r>
            <a:r>
              <a:rPr lang="cs-CZ" dirty="0"/>
              <a:t> to </a:t>
            </a:r>
            <a:r>
              <a:rPr lang="cs-CZ" dirty="0" err="1"/>
              <a:t>Waldron</a:t>
            </a:r>
            <a:r>
              <a:rPr lang="en-US" dirty="0"/>
              <a:t>’s position </a:t>
            </a:r>
            <a:r>
              <a:rPr lang="cs-CZ" dirty="0"/>
              <a:t>(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Waldron</a:t>
            </a:r>
            <a:r>
              <a:rPr lang="en-US" dirty="0"/>
              <a:t>’s text for the class on democracy</a:t>
            </a:r>
            <a:r>
              <a:rPr lang="cs-CZ" dirty="0"/>
              <a:t>).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Free </a:t>
            </a:r>
            <a:r>
              <a:rPr lang="cs-CZ" i="1" dirty="0" err="1"/>
              <a:t>choice</a:t>
            </a:r>
            <a:r>
              <a:rPr lang="cs-CZ" i="1" dirty="0"/>
              <a:t>, </a:t>
            </a:r>
            <a:r>
              <a:rPr lang="cs-CZ" i="1" dirty="0" err="1"/>
              <a:t>self-determination</a:t>
            </a:r>
            <a:r>
              <a:rPr lang="cs-CZ" i="1" dirty="0"/>
              <a:t>, </a:t>
            </a:r>
            <a:r>
              <a:rPr lang="cs-CZ" i="1" dirty="0" err="1"/>
              <a:t>democratic</a:t>
            </a:r>
            <a:r>
              <a:rPr lang="cs-CZ" i="1" dirty="0"/>
              <a:t> </a:t>
            </a:r>
            <a:r>
              <a:rPr lang="cs-CZ" i="1" dirty="0" err="1"/>
              <a:t>discussion</a:t>
            </a:r>
            <a:r>
              <a:rPr lang="cs-CZ" i="1" dirty="0"/>
              <a:t> </a:t>
            </a:r>
            <a:r>
              <a:rPr lang="cs-CZ" i="1" dirty="0" err="1"/>
              <a:t>etc</a:t>
            </a:r>
            <a:r>
              <a:rPr lang="cs-CZ" i="1" dirty="0"/>
              <a:t>. </a:t>
            </a:r>
            <a:r>
              <a:rPr lang="cs-CZ" dirty="0"/>
              <a:t>vs. </a:t>
            </a:r>
            <a:r>
              <a:rPr lang="cs-CZ" i="1" dirty="0" err="1"/>
              <a:t>objective</a:t>
            </a:r>
            <a:r>
              <a:rPr lang="cs-CZ" i="1" dirty="0"/>
              <a:t> </a:t>
            </a:r>
            <a:r>
              <a:rPr lang="cs-CZ" i="1" dirty="0" err="1"/>
              <a:t>values</a:t>
            </a:r>
            <a:r>
              <a:rPr lang="cs-CZ" i="1" dirty="0"/>
              <a:t>, </a:t>
            </a:r>
            <a:r>
              <a:rPr lang="cs-CZ" i="1" dirty="0" err="1"/>
              <a:t>protection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those</a:t>
            </a:r>
            <a:r>
              <a:rPr lang="cs-CZ" i="1" dirty="0"/>
              <a:t> </a:t>
            </a:r>
            <a:r>
              <a:rPr lang="cs-CZ" i="1" dirty="0" err="1"/>
              <a:t>values</a:t>
            </a:r>
            <a:r>
              <a:rPr lang="cs-CZ" i="1" dirty="0"/>
              <a:t> by „</a:t>
            </a:r>
            <a:r>
              <a:rPr lang="cs-CZ" i="1" dirty="0" err="1"/>
              <a:t>guardians</a:t>
            </a:r>
            <a:r>
              <a:rPr lang="cs-CZ" i="1" dirty="0"/>
              <a:t>“ </a:t>
            </a:r>
            <a:r>
              <a:rPr lang="cs-CZ" i="1" dirty="0" err="1"/>
              <a:t>even</a:t>
            </a:r>
            <a:r>
              <a:rPr lang="cs-CZ" i="1" dirty="0"/>
              <a:t> </a:t>
            </a:r>
            <a:r>
              <a:rPr lang="cs-CZ" i="1" dirty="0" err="1"/>
              <a:t>against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people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Parliament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democratic</a:t>
            </a:r>
            <a:r>
              <a:rPr lang="cs-CZ" i="1" dirty="0"/>
              <a:t> </a:t>
            </a:r>
            <a:r>
              <a:rPr lang="cs-CZ" i="1" dirty="0" err="1"/>
              <a:t>process</a:t>
            </a:r>
            <a:endParaRPr lang="cs-CZ" i="1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A </a:t>
            </a:r>
            <a:r>
              <a:rPr lang="cs-CZ" dirty="0" err="1"/>
              <a:t>stark</a:t>
            </a:r>
            <a:r>
              <a:rPr lang="cs-CZ" dirty="0"/>
              <a:t> </a:t>
            </a:r>
            <a:r>
              <a:rPr lang="cs-CZ" dirty="0" err="1"/>
              <a:t>contrast</a:t>
            </a:r>
            <a:r>
              <a:rPr lang="cs-CZ" dirty="0"/>
              <a:t> to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parliamentary</a:t>
            </a:r>
            <a:r>
              <a:rPr lang="cs-CZ" dirty="0"/>
              <a:t> </a:t>
            </a:r>
            <a:r>
              <a:rPr lang="cs-CZ" dirty="0" err="1"/>
              <a:t>sovereignty</a:t>
            </a:r>
            <a:r>
              <a:rPr lang="cs-CZ" dirty="0"/>
              <a:t> (New </a:t>
            </a:r>
            <a:r>
              <a:rPr lang="cs-CZ" dirty="0" err="1"/>
              <a:t>Zealand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UK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41CA9D-B28A-6069-A922-5CAE7047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05495C-77E0-9938-9B2F-E9F470B5A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5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0EA6B-3DE6-41D7-82AF-FB7A4CE1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Basic, but </a:t>
            </a:r>
            <a:r>
              <a:rPr lang="cs-CZ" dirty="0" err="1"/>
              <a:t>specific</a:t>
            </a:r>
            <a:r>
              <a:rPr lang="cs-CZ" dirty="0"/>
              <a:t>, 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  <a:endParaRPr lang="cs-CZ" dirty="0" err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2FB314-B6AC-49AE-8B8F-50BF1994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71999"/>
            <a:ext cx="10753200" cy="481213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Strong</a:t>
            </a:r>
            <a:r>
              <a:rPr lang="cs-CZ" sz="3200" dirty="0"/>
              <a:t> </a:t>
            </a:r>
            <a:r>
              <a:rPr lang="cs-CZ" sz="3200" dirty="0" err="1"/>
              <a:t>centralized</a:t>
            </a:r>
            <a:r>
              <a:rPr lang="cs-CZ" sz="3200" dirty="0"/>
              <a:t> </a:t>
            </a:r>
            <a:r>
              <a:rPr lang="cs-CZ" sz="3200" dirty="0" err="1"/>
              <a:t>constitutional</a:t>
            </a:r>
            <a:r>
              <a:rPr lang="cs-CZ" sz="3200" dirty="0"/>
              <a:t> </a:t>
            </a:r>
            <a:r>
              <a:rPr lang="cs-CZ" sz="3200" dirty="0" err="1"/>
              <a:t>court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 </a:t>
            </a:r>
            <a:r>
              <a:rPr lang="cs-CZ" sz="3200" dirty="0" err="1"/>
              <a:t>constitution</a:t>
            </a:r>
            <a:r>
              <a:rPr lang="cs-CZ" sz="3200" dirty="0"/>
              <a:t> and </a:t>
            </a:r>
            <a:r>
              <a:rPr lang="cs-CZ" sz="3200" dirty="0" err="1"/>
              <a:t>the</a:t>
            </a:r>
            <a:r>
              <a:rPr lang="cs-CZ" sz="3200" dirty="0"/>
              <a:t> Eternity </a:t>
            </a:r>
            <a:r>
              <a:rPr lang="cs-CZ" sz="3200" dirty="0" err="1"/>
              <a:t>Clause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Human</a:t>
            </a:r>
            <a:r>
              <a:rPr lang="cs-CZ" sz="3200" dirty="0"/>
              <a:t> dignity and </a:t>
            </a:r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plus </a:t>
            </a:r>
            <a:r>
              <a:rPr lang="cs-CZ" sz="3200" dirty="0" err="1"/>
              <a:t>different</a:t>
            </a:r>
            <a:r>
              <a:rPr lang="cs-CZ" sz="3200" dirty="0"/>
              <a:t> </a:t>
            </a:r>
            <a:r>
              <a:rPr lang="cs-CZ" sz="3200" dirty="0" err="1"/>
              <a:t>understanding</a:t>
            </a:r>
            <a:r>
              <a:rPr lang="cs-CZ" sz="3200" dirty="0"/>
              <a:t> </a:t>
            </a:r>
            <a:r>
              <a:rPr lang="cs-CZ" sz="3200" dirty="0" err="1"/>
              <a:t>of</a:t>
            </a:r>
            <a:r>
              <a:rPr lang="cs-CZ" sz="3200" dirty="0"/>
              <a:t> </a:t>
            </a:r>
            <a:r>
              <a:rPr lang="cs-CZ" sz="3200" dirty="0" err="1"/>
              <a:t>human</a:t>
            </a:r>
            <a:r>
              <a:rPr lang="cs-CZ" sz="3200" dirty="0"/>
              <a:t> </a:t>
            </a:r>
            <a:r>
              <a:rPr lang="cs-CZ" sz="3200" dirty="0" err="1"/>
              <a:t>rights</a:t>
            </a:r>
            <a:r>
              <a:rPr lang="cs-CZ" sz="3200" dirty="0"/>
              <a:t> (</a:t>
            </a:r>
            <a:r>
              <a:rPr lang="cs-CZ" sz="3200" dirty="0" err="1"/>
              <a:t>individual</a:t>
            </a:r>
            <a:r>
              <a:rPr lang="cs-CZ" sz="3200" dirty="0"/>
              <a:t>/</a:t>
            </a:r>
            <a:r>
              <a:rPr lang="cs-CZ" sz="3200" dirty="0" err="1"/>
              <a:t>collective</a:t>
            </a:r>
            <a:r>
              <a:rPr lang="cs-CZ" sz="3200" dirty="0"/>
              <a:t> balance)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 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Possibly</a:t>
            </a:r>
            <a:r>
              <a:rPr lang="cs-CZ" sz="3200" dirty="0"/>
              <a:t> </a:t>
            </a:r>
            <a:r>
              <a:rPr lang="cs-CZ" sz="3200" dirty="0" err="1"/>
              <a:t>also</a:t>
            </a:r>
            <a:r>
              <a:rPr lang="cs-CZ" sz="3200" dirty="0"/>
              <a:t> "</a:t>
            </a:r>
            <a:r>
              <a:rPr lang="cs-CZ" sz="3200" dirty="0" err="1"/>
              <a:t>guarded</a:t>
            </a:r>
            <a:r>
              <a:rPr lang="cs-CZ" sz="3200" dirty="0"/>
              <a:t> (militant) </a:t>
            </a:r>
            <a:r>
              <a:rPr lang="cs-CZ" sz="3200" dirty="0" err="1"/>
              <a:t>democracy</a:t>
            </a:r>
            <a:r>
              <a:rPr lang="cs-CZ" sz="3200" dirty="0"/>
              <a:t>„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Substantive</a:t>
            </a:r>
            <a:r>
              <a:rPr lang="cs-CZ" sz="3200" dirty="0"/>
              <a:t> </a:t>
            </a:r>
            <a:r>
              <a:rPr lang="cs-CZ" sz="3200" dirty="0" err="1"/>
              <a:t>Rechtsstaat</a:t>
            </a:r>
            <a:r>
              <a:rPr lang="cs-CZ" sz="3200" dirty="0"/>
              <a:t>, </a:t>
            </a:r>
            <a:r>
              <a:rPr lang="cs-CZ" sz="3200" dirty="0" err="1"/>
              <a:t>incl</a:t>
            </a:r>
            <a:r>
              <a:rPr lang="cs-CZ" sz="3200" dirty="0"/>
              <a:t>. </a:t>
            </a:r>
            <a:r>
              <a:rPr lang="cs-CZ" sz="3200" dirty="0" err="1"/>
              <a:t>values</a:t>
            </a:r>
            <a:r>
              <a:rPr lang="cs-CZ" sz="3200" dirty="0"/>
              <a:t>, public </a:t>
            </a:r>
            <a:r>
              <a:rPr lang="cs-CZ" sz="3200" dirty="0" err="1"/>
              <a:t>reason</a:t>
            </a:r>
            <a:r>
              <a:rPr lang="cs-CZ" sz="3200" dirty="0"/>
              <a:t> </a:t>
            </a:r>
            <a:r>
              <a:rPr lang="cs-CZ" sz="3200" dirty="0" err="1"/>
              <a:t>etc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Social</a:t>
            </a:r>
            <a:r>
              <a:rPr lang="cs-CZ" sz="3200" dirty="0"/>
              <a:t> </a:t>
            </a:r>
            <a:r>
              <a:rPr lang="cs-CZ" sz="3200" dirty="0" err="1"/>
              <a:t>state</a:t>
            </a:r>
            <a:endParaRPr lang="cs-CZ" sz="32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patriotism</a:t>
            </a:r>
            <a:r>
              <a:rPr lang="cs-CZ" sz="3200" i="1" dirty="0"/>
              <a:t>? </a:t>
            </a:r>
            <a:r>
              <a:rPr lang="cs-CZ" sz="3200" i="1" dirty="0" err="1"/>
              <a:t>The</a:t>
            </a:r>
            <a:r>
              <a:rPr lang="cs-CZ" sz="3200" i="1" dirty="0"/>
              <a:t> identity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people</a:t>
            </a:r>
            <a:r>
              <a:rPr lang="cs-CZ" sz="3200" i="1" dirty="0"/>
              <a:t> and </a:t>
            </a:r>
            <a:r>
              <a:rPr lang="cs-CZ" sz="3200" i="1" dirty="0" err="1"/>
              <a:t>their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, </a:t>
            </a:r>
            <a:r>
              <a:rPr lang="cs-CZ" sz="3200" i="1" dirty="0" err="1"/>
              <a:t>its</a:t>
            </a:r>
            <a:r>
              <a:rPr lang="cs-CZ" sz="3200" i="1" dirty="0"/>
              <a:t> </a:t>
            </a:r>
            <a:r>
              <a:rPr lang="cs-CZ" sz="3200" i="1" dirty="0" err="1"/>
              <a:t>values</a:t>
            </a:r>
            <a:r>
              <a:rPr lang="cs-CZ" sz="3200" i="1" dirty="0"/>
              <a:t>, (</a:t>
            </a:r>
            <a:r>
              <a:rPr lang="cs-CZ" sz="3200" i="1" dirty="0" err="1"/>
              <a:t>Habermas</a:t>
            </a:r>
            <a:r>
              <a:rPr lang="cs-CZ" sz="3200" i="1" dirty="0"/>
              <a:t>, Müller, </a:t>
            </a:r>
            <a:r>
              <a:rPr lang="cs-CZ" sz="3200" i="1" dirty="0" err="1"/>
              <a:t>cf</a:t>
            </a:r>
            <a:r>
              <a:rPr lang="cs-CZ" sz="3200" i="1" dirty="0"/>
              <a:t>. </a:t>
            </a:r>
            <a:r>
              <a:rPr lang="cs-CZ" sz="3200" i="1" dirty="0" err="1"/>
              <a:t>also</a:t>
            </a:r>
            <a:r>
              <a:rPr lang="cs-CZ" sz="3200" i="1" dirty="0"/>
              <a:t> </a:t>
            </a:r>
            <a:r>
              <a:rPr lang="cs-CZ" sz="3200" i="1" dirty="0" err="1"/>
              <a:t>Masaryk's</a:t>
            </a:r>
            <a:r>
              <a:rPr lang="cs-CZ" sz="3200" i="1" dirty="0"/>
              <a:t> </a:t>
            </a:r>
            <a:r>
              <a:rPr lang="cs-CZ" sz="3200" i="1" dirty="0" err="1"/>
              <a:t>emphasis</a:t>
            </a:r>
            <a:r>
              <a:rPr lang="cs-CZ" sz="3200" i="1" dirty="0"/>
              <a:t> on humanity, not </a:t>
            </a:r>
            <a:r>
              <a:rPr lang="cs-CZ" sz="3200" i="1" dirty="0" err="1"/>
              <a:t>ethnicity</a:t>
            </a:r>
            <a:r>
              <a:rPr lang="cs-CZ" sz="3200" i="1" dirty="0"/>
              <a:t> ).</a:t>
            </a:r>
          </a:p>
          <a:p>
            <a:pPr marL="0" indent="0">
              <a:buNone/>
            </a:pPr>
            <a:endParaRPr lang="cs-CZ" sz="3200" i="1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65995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AAA6C-BD21-48AA-95EF-02BF666A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Constitutional</a:t>
            </a:r>
            <a:r>
              <a:rPr lang="cs-CZ" dirty="0"/>
              <a:t> </a:t>
            </a:r>
            <a:r>
              <a:rPr lang="cs-CZ" dirty="0" err="1"/>
              <a:t>courts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FD300-08EA-4FAC-9DF8-8E1965B5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Centralized</a:t>
            </a:r>
            <a:r>
              <a:rPr lang="cs-CZ" sz="3200" dirty="0"/>
              <a:t> </a:t>
            </a:r>
            <a:r>
              <a:rPr lang="cs-CZ" sz="3200" dirty="0" err="1"/>
              <a:t>nature</a:t>
            </a:r>
            <a:r>
              <a:rPr lang="cs-CZ" sz="3200" dirty="0"/>
              <a:t> (</a:t>
            </a:r>
            <a:r>
              <a:rPr lang="cs-CZ" sz="3200" dirty="0" err="1"/>
              <a:t>why</a:t>
            </a:r>
            <a:r>
              <a:rPr lang="cs-CZ" sz="3200" dirty="0"/>
              <a:t>?)</a:t>
            </a:r>
          </a:p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Interpretation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</a:t>
            </a:r>
            <a:r>
              <a:rPr lang="cs-CZ" sz="3200" dirty="0" err="1"/>
              <a:t>connected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notion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i="1" dirty="0" err="1"/>
              <a:t>moral</a:t>
            </a:r>
            <a:r>
              <a:rPr lang="cs-CZ" sz="3200" i="1" dirty="0"/>
              <a:t> </a:t>
            </a:r>
            <a:r>
              <a:rPr lang="cs-CZ" sz="3200" i="1" dirty="0" err="1"/>
              <a:t>necessity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morally</a:t>
            </a:r>
            <a:r>
              <a:rPr lang="cs-CZ" sz="3200" dirty="0"/>
              <a:t> and </a:t>
            </a:r>
            <a:r>
              <a:rPr lang="cs-CZ" sz="3200" dirty="0" err="1"/>
              <a:t>constitutionally</a:t>
            </a:r>
            <a:r>
              <a:rPr lang="cs-CZ" sz="3200" dirty="0"/>
              <a:t> </a:t>
            </a:r>
            <a:r>
              <a:rPr lang="cs-CZ" sz="3200" dirty="0" err="1"/>
              <a:t>necessary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 "</a:t>
            </a:r>
            <a:r>
              <a:rPr lang="cs-CZ" sz="3200" dirty="0" err="1"/>
              <a:t>rational</a:t>
            </a:r>
            <a:r>
              <a:rPr lang="cs-CZ" sz="3200" dirty="0"/>
              <a:t>", </a:t>
            </a:r>
            <a:r>
              <a:rPr lang="cs-CZ" sz="3200" dirty="0" err="1"/>
              <a:t>thus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judges</a:t>
            </a:r>
            <a:r>
              <a:rPr lang="cs-CZ" sz="3200" dirty="0"/>
              <a:t> are </a:t>
            </a:r>
            <a:r>
              <a:rPr lang="cs-CZ" sz="3200" dirty="0" err="1"/>
              <a:t>understood</a:t>
            </a:r>
            <a:r>
              <a:rPr lang="cs-CZ" sz="3200" dirty="0"/>
              <a:t> to </a:t>
            </a:r>
            <a:r>
              <a:rPr lang="cs-CZ" sz="3200" dirty="0" err="1"/>
              <a:t>discover</a:t>
            </a:r>
            <a:r>
              <a:rPr lang="cs-CZ" sz="3200" dirty="0"/>
              <a:t>, </a:t>
            </a:r>
            <a:r>
              <a:rPr lang="cs-CZ" sz="3200" dirty="0" err="1"/>
              <a:t>almost</a:t>
            </a:r>
            <a:r>
              <a:rPr lang="cs-CZ" sz="3200" dirty="0"/>
              <a:t> as </a:t>
            </a:r>
            <a:r>
              <a:rPr lang="cs-CZ" sz="3200" dirty="0" err="1"/>
              <a:t>scientists</a:t>
            </a:r>
            <a:r>
              <a:rPr lang="cs-CZ" sz="3200" dirty="0"/>
              <a:t>, </a:t>
            </a:r>
            <a:r>
              <a:rPr lang="cs-CZ" sz="3200" dirty="0" err="1"/>
              <a:t>some</a:t>
            </a:r>
            <a:r>
              <a:rPr lang="cs-CZ" sz="3200" dirty="0"/>
              <a:t> 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endParaRPr lang="cs-CZ" sz="3200" dirty="0"/>
          </a:p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No a </a:t>
            </a:r>
            <a:r>
              <a:rPr lang="cs-CZ" sz="3200" dirty="0" err="1"/>
              <a:t>real</a:t>
            </a:r>
            <a:r>
              <a:rPr lang="cs-CZ" sz="3200" dirty="0"/>
              <a:t> (</a:t>
            </a:r>
            <a:r>
              <a:rPr lang="cs-CZ" sz="3200" dirty="0" err="1"/>
              <a:t>political</a:t>
            </a:r>
            <a:r>
              <a:rPr lang="cs-CZ" sz="3200" dirty="0"/>
              <a:t>) </a:t>
            </a: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„</a:t>
            </a:r>
            <a:r>
              <a:rPr lang="cs-CZ" sz="3200" dirty="0" err="1"/>
              <a:t>counter-majoritarian</a:t>
            </a:r>
            <a:r>
              <a:rPr lang="cs-CZ" sz="3200" dirty="0"/>
              <a:t> </a:t>
            </a:r>
            <a:r>
              <a:rPr lang="cs-CZ" sz="3200" dirty="0" err="1"/>
              <a:t>difficulty</a:t>
            </a:r>
            <a:r>
              <a:rPr lang="cs-CZ" sz="3200" dirty="0"/>
              <a:t>“</a:t>
            </a:r>
          </a:p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Key</a:t>
            </a:r>
            <a:r>
              <a:rPr lang="cs-CZ" sz="3200" dirty="0"/>
              <a:t> </a:t>
            </a:r>
            <a:r>
              <a:rPr lang="cs-CZ" sz="3200" dirty="0" err="1"/>
              <a:t>position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b="1" dirty="0" err="1"/>
              <a:t>proportionality</a:t>
            </a:r>
            <a:r>
              <a:rPr lang="cs-CZ" sz="3200" dirty="0"/>
              <a:t>, </a:t>
            </a:r>
            <a:r>
              <a:rPr lang="cs-CZ" sz="3200" dirty="0" err="1"/>
              <a:t>practical</a:t>
            </a:r>
            <a:r>
              <a:rPr lang="cs-CZ" sz="3200" dirty="0"/>
              <a:t> </a:t>
            </a:r>
            <a:r>
              <a:rPr lang="cs-CZ" sz="3200" dirty="0" err="1"/>
              <a:t>concordance</a:t>
            </a:r>
          </a:p>
        </p:txBody>
      </p:sp>
    </p:spTree>
    <p:extLst>
      <p:ext uri="{BB962C8B-B14F-4D97-AF65-F5344CB8AC3E}">
        <p14:creationId xmlns:p14="http://schemas.microsoft.com/office/powerpoint/2010/main" val="169971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062B8-8E11-4252-A4A1-ABFECB12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Eternity </a:t>
            </a:r>
            <a:r>
              <a:rPr lang="cs-CZ" dirty="0" err="1"/>
              <a:t>Clause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6036DE-7D9D-43B3-89C4-96D675C90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71999"/>
            <a:ext cx="10753200" cy="408056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constituant</a:t>
            </a:r>
            <a:r>
              <a:rPr lang="cs-CZ" sz="3200" dirty="0"/>
              <a:t> and </a:t>
            </a:r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constitué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Even</a:t>
            </a:r>
            <a:r>
              <a:rPr lang="cs-CZ" sz="3200" dirty="0"/>
              <a:t> "a </a:t>
            </a:r>
            <a:r>
              <a:rPr lang="cs-CZ" sz="3200" dirty="0" err="1"/>
              <a:t>people</a:t>
            </a:r>
            <a:r>
              <a:rPr lang="cs-CZ" sz="3200" dirty="0"/>
              <a:t>" </a:t>
            </a:r>
            <a:r>
              <a:rPr lang="cs-CZ" sz="3200" dirty="0" err="1"/>
              <a:t>within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constitution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not sovereign: </a:t>
            </a:r>
            <a:r>
              <a:rPr lang="cs-CZ" sz="3200" dirty="0" err="1"/>
              <a:t>the</a:t>
            </a:r>
            <a:r>
              <a:rPr lang="cs-CZ" sz="3200" dirty="0"/>
              <a:t> sovereign </a:t>
            </a:r>
            <a:r>
              <a:rPr lang="cs-CZ" sz="3200" dirty="0" err="1"/>
              <a:t>sleeps</a:t>
            </a:r>
            <a:r>
              <a:rPr lang="cs-CZ" sz="3200" dirty="0"/>
              <a:t>, </a:t>
            </a:r>
            <a:r>
              <a:rPr lang="cs-CZ" sz="3200" dirty="0" err="1"/>
              <a:t>it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dormant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Rather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" and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rational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moral</a:t>
            </a:r>
            <a:r>
              <a:rPr lang="cs-CZ" sz="3200" dirty="0"/>
              <a:t> and </a:t>
            </a:r>
            <a:r>
              <a:rPr lang="cs-CZ" sz="3200" dirty="0" err="1"/>
              <a:t>constitututional</a:t>
            </a:r>
            <a:r>
              <a:rPr lang="cs-CZ" sz="3200" dirty="0"/>
              <a:t> </a:t>
            </a:r>
            <a:r>
              <a:rPr lang="cs-CZ" sz="3200" dirty="0" err="1"/>
              <a:t>necessity</a:t>
            </a:r>
            <a:r>
              <a:rPr lang="cs-CZ" sz="3200" dirty="0"/>
              <a:t> </a:t>
            </a:r>
            <a:r>
              <a:rPr lang="cs-CZ" sz="3200" dirty="0" err="1"/>
              <a:t>must</a:t>
            </a:r>
            <a:r>
              <a:rPr lang="cs-CZ" sz="3200" dirty="0"/>
              <a:t> </a:t>
            </a:r>
            <a:r>
              <a:rPr lang="cs-CZ" sz="3200" dirty="0" err="1"/>
              <a:t>prevail</a:t>
            </a:r>
            <a:r>
              <a:rPr lang="cs-CZ" sz="3200" dirty="0"/>
              <a:t> (</a:t>
            </a:r>
            <a:r>
              <a:rPr lang="cs-CZ" sz="3200" dirty="0" err="1"/>
              <a:t>cf</a:t>
            </a:r>
            <a:r>
              <a:rPr lang="cs-CZ" sz="3200" dirty="0"/>
              <a:t>., as </a:t>
            </a:r>
            <a:r>
              <a:rPr lang="cs-CZ" sz="3200" dirty="0" err="1"/>
              <a:t>mentioned</a:t>
            </a:r>
            <a:r>
              <a:rPr lang="cs-CZ" sz="3200" dirty="0"/>
              <a:t> by </a:t>
            </a:r>
            <a:r>
              <a:rPr lang="cs-CZ" sz="3200" dirty="0" err="1"/>
              <a:t>Kommers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i="1" dirty="0" err="1"/>
              <a:t>unwritten</a:t>
            </a:r>
            <a:r>
              <a:rPr lang="cs-CZ" sz="3200" i="1" dirty="0"/>
              <a:t>" </a:t>
            </a:r>
            <a:r>
              <a:rPr lang="cs-CZ" sz="3200" i="1" dirty="0" err="1"/>
              <a:t>or</a:t>
            </a:r>
            <a:r>
              <a:rPr lang="cs-CZ" sz="3200" i="1" dirty="0"/>
              <a:t> "supra-positive" </a:t>
            </a:r>
            <a:r>
              <a:rPr lang="cs-CZ" sz="3200" i="1" dirty="0" err="1"/>
              <a:t>norms</a:t>
            </a:r>
            <a:r>
              <a:rPr lang="cs-CZ" sz="3200" i="1" dirty="0"/>
              <a:t> </a:t>
            </a:r>
            <a:r>
              <a:rPr lang="cs-CZ" sz="3200" i="1" dirty="0" err="1"/>
              <a:t>that</a:t>
            </a:r>
            <a:r>
              <a:rPr lang="cs-CZ" sz="3200" i="1" dirty="0"/>
              <a:t> </a:t>
            </a:r>
            <a:r>
              <a:rPr lang="cs-CZ" sz="3200" i="1" dirty="0" err="1"/>
              <a:t>presumably</a:t>
            </a:r>
            <a:r>
              <a:rPr lang="cs-CZ" sz="3200" i="1" dirty="0"/>
              <a:t> </a:t>
            </a:r>
            <a:r>
              <a:rPr lang="cs-CZ" sz="3200" i="1" dirty="0" err="1"/>
              <a:t>govern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entire</a:t>
            </a:r>
            <a:r>
              <a:rPr lang="cs-CZ" sz="3200" i="1" dirty="0"/>
              <a:t> </a:t>
            </a:r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order</a:t>
            </a:r>
            <a:r>
              <a:rPr lang="cs-CZ" sz="3200" i="1" dirty="0"/>
              <a:t>.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2736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DCA22-FEB7-43DD-9E72-CA3F4EF2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</a:t>
            </a:r>
            <a:r>
              <a:rPr lang="cs-CZ" dirty="0"/>
              <a:t> dignity and 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BA9FEB-8EE1-475C-9809-4A1C1F74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3315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Human</a:t>
            </a:r>
            <a:r>
              <a:rPr lang="cs-CZ" dirty="0"/>
              <a:t> dignity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top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"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as positive and negative </a:t>
            </a:r>
            <a:r>
              <a:rPr lang="cs-CZ" dirty="0" err="1"/>
              <a:t>rights</a:t>
            </a:r>
            <a:r>
              <a:rPr lang="cs-CZ" dirty="0"/>
              <a:t> (vs.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defensive</a:t>
            </a:r>
            <a:r>
              <a:rPr lang="cs-CZ" dirty="0"/>
              <a:t> </a:t>
            </a:r>
            <a:r>
              <a:rPr lang="cs-CZ" dirty="0" err="1"/>
              <a:t>conception</a:t>
            </a:r>
            <a:r>
              <a:rPr lang="cs-CZ" dirty="0"/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as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i="1" dirty="0" err="1"/>
              <a:t>Drittwirkung</a:t>
            </a:r>
            <a:r>
              <a:rPr lang="cs-CZ" dirty="0"/>
              <a:t>, Positive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ECHR vs.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in </a:t>
            </a:r>
            <a:r>
              <a:rPr lang="cs-CZ" i="1" dirty="0" err="1"/>
              <a:t>Deshaney</a:t>
            </a:r>
            <a:r>
              <a:rPr lang="cs-CZ" i="1" dirty="0"/>
              <a:t>, </a:t>
            </a:r>
            <a:r>
              <a:rPr lang="cs-CZ" dirty="0"/>
              <a:t>489 U.S. 189 (1989)</a:t>
            </a:r>
            <a:r>
              <a:rPr lang="en-US" dirty="0"/>
              <a:t>]</a:t>
            </a:r>
            <a:r>
              <a:rPr lang="cs-CZ" dirty="0"/>
              <a:t> 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un</a:t>
            </a:r>
            <a:r>
              <a:rPr lang="cs-CZ" dirty="0"/>
              <a:t>)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public/</a:t>
            </a:r>
            <a:r>
              <a:rPr lang="cs-CZ" dirty="0" err="1"/>
              <a:t>private</a:t>
            </a:r>
            <a:r>
              <a:rPr lang="cs-CZ" dirty="0"/>
              <a:t> split in </a:t>
            </a:r>
            <a:r>
              <a:rPr lang="cs-CZ" dirty="0" err="1"/>
              <a:t>the</a:t>
            </a:r>
            <a:r>
              <a:rPr lang="cs-CZ" dirty="0"/>
              <a:t> US vs.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ECtHR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en-US" dirty="0"/>
              <a:t>/</a:t>
            </a:r>
            <a:r>
              <a:rPr lang="cs-CZ" dirty="0"/>
              <a:t>German </a:t>
            </a:r>
            <a:r>
              <a:rPr lang="cs-CZ" dirty="0" err="1"/>
              <a:t>consitututionalism</a:t>
            </a:r>
            <a:endParaRPr lang="cs-CZ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563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9BCA7-28C2-44ED-A8D2-6ADB04A7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Guarded</a:t>
            </a:r>
            <a:r>
              <a:rPr lang="cs-CZ" dirty="0"/>
              <a:t> </a:t>
            </a:r>
            <a:r>
              <a:rPr lang="cs-CZ" dirty="0" err="1"/>
              <a:t>democracy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46A65-B15B-4D00-B778-D4DFB0A8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Proactive defence of the existing system</a:t>
            </a:r>
            <a:endParaRPr lang="en-GB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Limitation of political rights (speech, assembly, association)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Different understanding of the "causal link" vs.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en-GB" sz="3200" dirty="0"/>
              <a:t>U</a:t>
            </a:r>
            <a:r>
              <a:rPr lang="cs-CZ" sz="3200" dirty="0"/>
              <a:t>.</a:t>
            </a:r>
            <a:r>
              <a:rPr lang="en-GB" sz="3200" dirty="0"/>
              <a:t>S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Again</a:t>
            </a:r>
            <a:r>
              <a:rPr lang="cs-CZ" sz="3200" dirty="0"/>
              <a:t> – </a:t>
            </a:r>
            <a:r>
              <a:rPr lang="cs-CZ" sz="3200" dirty="0" err="1"/>
              <a:t>the</a:t>
            </a:r>
            <a:r>
              <a:rPr lang="cs-CZ" sz="3200" dirty="0"/>
              <a:t> German </a:t>
            </a:r>
            <a:r>
              <a:rPr lang="cs-CZ" sz="3200" dirty="0" err="1"/>
              <a:t>approach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very </a:t>
            </a:r>
            <a:r>
              <a:rPr lang="cs-CZ" sz="3200" dirty="0" err="1"/>
              <a:t>influential</a:t>
            </a:r>
            <a:r>
              <a:rPr lang="cs-CZ" sz="3200" dirty="0"/>
              <a:t> in </a:t>
            </a:r>
            <a:r>
              <a:rPr lang="cs-CZ" sz="3200" dirty="0" err="1"/>
              <a:t>the</a:t>
            </a:r>
            <a:r>
              <a:rPr lang="cs-CZ" sz="3200" dirty="0"/>
              <a:t> CEE</a:t>
            </a:r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805664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1430</TotalTime>
  <Words>676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Presentation_MU_EN</vt:lpstr>
      <vt:lpstr>"New" (German) Constitutionalism</vt:lpstr>
      <vt:lpstr>Evolution of Constitutionalism</vt:lpstr>
      <vt:lpstr>New (German) constitutionalism as a model</vt:lpstr>
      <vt:lpstr>New constitutionalism vs Waldron</vt:lpstr>
      <vt:lpstr>Basic, but specific, features of the "new constitutionalism"</vt:lpstr>
      <vt:lpstr>Constitutional courts in the "new constitutionalism"</vt:lpstr>
      <vt:lpstr>Eternity Clause</vt:lpstr>
      <vt:lpstr>Human dignity and primacy of rights</vt:lpstr>
      <vt:lpstr>Guarded democracy</vt:lpstr>
      <vt:lpstr>Social state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democracy and (popular) sovereignty</dc:title>
  <dc:creator>Ladislav Vyhnánek</dc:creator>
  <cp:lastModifiedBy>Ladislav Vyhnánek</cp:lastModifiedBy>
  <cp:revision>22</cp:revision>
  <cp:lastPrinted>1601-01-01T00:00:00Z</cp:lastPrinted>
  <dcterms:created xsi:type="dcterms:W3CDTF">2019-03-20T15:45:26Z</dcterms:created>
  <dcterms:modified xsi:type="dcterms:W3CDTF">2024-04-17T15:55:34Z</dcterms:modified>
</cp:coreProperties>
</file>