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56" r:id="rId2"/>
    <p:sldId id="335" r:id="rId3"/>
    <p:sldId id="327" r:id="rId4"/>
    <p:sldId id="324" r:id="rId5"/>
    <p:sldId id="333" r:id="rId6"/>
    <p:sldId id="316" r:id="rId7"/>
    <p:sldId id="323" r:id="rId8"/>
    <p:sldId id="310" r:id="rId9"/>
    <p:sldId id="328" r:id="rId10"/>
    <p:sldId id="312" r:id="rId11"/>
    <p:sldId id="313" r:id="rId12"/>
    <p:sldId id="329" r:id="rId13"/>
    <p:sldId id="314" r:id="rId14"/>
    <p:sldId id="318" r:id="rId15"/>
    <p:sldId id="319" r:id="rId16"/>
    <p:sldId id="320" r:id="rId17"/>
    <p:sldId id="330" r:id="rId18"/>
    <p:sldId id="325" r:id="rId19"/>
  </p:sldIdLst>
  <p:sldSz cx="9144000" cy="6858000" type="screen4x3"/>
  <p:notesSz cx="6858000" cy="9947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11" autoAdjust="0"/>
  </p:normalViewPr>
  <p:slideViewPr>
    <p:cSldViewPr snapToGrid="0">
      <p:cViewPr>
        <p:scale>
          <a:sx n="125" d="100"/>
          <a:sy n="125" d="100"/>
        </p:scale>
        <p:origin x="-1224" y="22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9911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49911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956"/>
            <a:ext cx="5486400" cy="4476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185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8185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60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19138" indent="-27622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08075" indent="-220663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50988" indent="-220663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993900" indent="-220663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451100" indent="-220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08300" indent="-220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365500" indent="-220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22700" indent="-220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6DBA8E6-F01A-4141-8A51-46DC6F7548CB}" type="slidenum">
              <a:rPr lang="cs-CZ" altLang="cs-CZ" sz="1300" smtClean="0"/>
              <a:pPr/>
              <a:t>8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1569326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22306" y="6203092"/>
            <a:ext cx="6314536" cy="457200"/>
          </a:xfrm>
        </p:spPr>
        <p:txBody>
          <a:bodyPr/>
          <a:lstStyle/>
          <a:p>
            <a:r>
              <a:rPr lang="cs-CZ" altLang="cs-CZ" dirty="0"/>
              <a:t>                      Katedra správní vědy a správního práva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03092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95739" y="1083366"/>
            <a:ext cx="7806482" cy="4501888"/>
          </a:xfrm>
        </p:spPr>
        <p:txBody>
          <a:bodyPr/>
          <a:lstStyle/>
          <a:p>
            <a:r>
              <a:rPr lang="cs-CZ" altLang="cs-CZ" sz="2400" dirty="0">
                <a:solidFill>
                  <a:schemeClr val="tx1"/>
                </a:solidFill>
              </a:rPr>
              <a:t>NP211Zk Správní právo pro veřejnou správu II</a:t>
            </a:r>
            <a:br>
              <a:rPr lang="cs-CZ" altLang="cs-CZ" sz="2400" dirty="0">
                <a:solidFill>
                  <a:schemeClr val="tx1"/>
                </a:solidFill>
              </a:rPr>
            </a:br>
            <a:r>
              <a:rPr lang="cs-CZ" altLang="cs-CZ" sz="2400" dirty="0">
                <a:solidFill>
                  <a:schemeClr val="tx1"/>
                </a:solidFill>
              </a:rPr>
              <a:t/>
            </a:r>
            <a:br>
              <a:rPr lang="cs-CZ" altLang="cs-CZ" sz="2400" dirty="0">
                <a:solidFill>
                  <a:schemeClr val="tx1"/>
                </a:solidFill>
              </a:rPr>
            </a:br>
            <a:r>
              <a:rPr lang="cs-CZ" altLang="cs-CZ" sz="2000" dirty="0">
                <a:solidFill>
                  <a:schemeClr val="tx1"/>
                </a:solidFill>
              </a:rPr>
              <a:t/>
            </a:r>
            <a:br>
              <a:rPr lang="cs-CZ" altLang="cs-CZ" sz="2000" dirty="0">
                <a:solidFill>
                  <a:schemeClr val="tx1"/>
                </a:solidFill>
              </a:rPr>
            </a:br>
            <a:r>
              <a:rPr lang="cs-CZ" altLang="cs-CZ" sz="2400" dirty="0" err="1">
                <a:solidFill>
                  <a:srgbClr val="002060"/>
                </a:solidFill>
              </a:rPr>
              <a:t>II</a:t>
            </a:r>
            <a:r>
              <a:rPr lang="cs-CZ" altLang="cs-CZ" sz="2400" dirty="0">
                <a:solidFill>
                  <a:srgbClr val="002060"/>
                </a:solidFill>
              </a:rPr>
              <a:t>. kolektivní konzultace  1. téma</a:t>
            </a:r>
            <a:r>
              <a:rPr lang="cs-CZ" altLang="cs-CZ" sz="2000" b="0" dirty="0">
                <a:solidFill>
                  <a:schemeClr val="tx1"/>
                </a:solidFill>
              </a:rPr>
              <a:t/>
            </a:r>
            <a:br>
              <a:rPr lang="cs-CZ" altLang="cs-CZ" sz="2000" b="0" dirty="0">
                <a:solidFill>
                  <a:schemeClr val="tx1"/>
                </a:solidFill>
              </a:rPr>
            </a:br>
            <a:r>
              <a:rPr lang="cs-CZ" altLang="cs-CZ" sz="2000" b="0" dirty="0">
                <a:solidFill>
                  <a:schemeClr val="tx1"/>
                </a:solidFill>
              </a:rPr>
              <a:t>21.2.2024</a:t>
            </a:r>
            <a:br>
              <a:rPr lang="cs-CZ" altLang="cs-CZ" sz="2000" b="0" dirty="0">
                <a:solidFill>
                  <a:schemeClr val="tx1"/>
                </a:solidFill>
              </a:rPr>
            </a:br>
            <a:r>
              <a:rPr lang="cs-CZ" altLang="cs-CZ" sz="1800" b="0" dirty="0">
                <a:solidFill>
                  <a:schemeClr val="tx1"/>
                </a:solidFill>
              </a:rPr>
              <a:t/>
            </a:r>
            <a:br>
              <a:rPr lang="cs-CZ" altLang="cs-CZ" sz="1800" b="0" dirty="0">
                <a:solidFill>
                  <a:schemeClr val="tx1"/>
                </a:solidFill>
              </a:rPr>
            </a:br>
            <a:r>
              <a:rPr lang="cs-CZ" altLang="cs-CZ" sz="1800" b="0" dirty="0" smtClean="0">
                <a:solidFill>
                  <a:schemeClr val="tx1"/>
                </a:solidFill>
              </a:rPr>
              <a:t>Téma:</a:t>
            </a:r>
            <a:r>
              <a:rPr lang="cs-CZ" altLang="cs-CZ" sz="1800" b="0" dirty="0">
                <a:solidFill>
                  <a:schemeClr val="tx1"/>
                </a:solidFill>
              </a:rPr>
              <a:t/>
            </a:r>
            <a:br>
              <a:rPr lang="cs-CZ" altLang="cs-CZ" sz="1800" b="0" dirty="0">
                <a:solidFill>
                  <a:schemeClr val="tx1"/>
                </a:solidFill>
              </a:rPr>
            </a:br>
            <a:r>
              <a:rPr lang="cs-CZ" altLang="cs-CZ" sz="1800" b="0" dirty="0" smtClean="0">
                <a:solidFill>
                  <a:schemeClr val="tx1"/>
                </a:solidFill>
              </a:rPr>
              <a:t/>
            </a:r>
            <a:br>
              <a:rPr lang="cs-CZ" altLang="cs-CZ" sz="1800" b="0" dirty="0" smtClean="0">
                <a:solidFill>
                  <a:schemeClr val="tx1"/>
                </a:solidFill>
              </a:rPr>
            </a:br>
            <a:r>
              <a:rPr lang="cs-CZ" sz="2400" dirty="0" smtClean="0"/>
              <a:t>Pravomoc </a:t>
            </a:r>
            <a:r>
              <a:rPr lang="cs-CZ" sz="2400" dirty="0"/>
              <a:t>správních </a:t>
            </a:r>
            <a:r>
              <a:rPr lang="cs-CZ" sz="2400" dirty="0" smtClean="0"/>
              <a:t>orgánů vs. veřejná </a:t>
            </a:r>
            <a:r>
              <a:rPr lang="cs-CZ" sz="2400" dirty="0"/>
              <a:t>subjektivní </a:t>
            </a:r>
            <a:r>
              <a:rPr lang="cs-CZ" sz="2400" dirty="0" smtClean="0"/>
              <a:t>práva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altLang="cs-CZ" sz="2400" dirty="0">
                <a:solidFill>
                  <a:schemeClr val="tx1"/>
                </a:solidFill>
              </a:rPr>
              <a:t/>
            </a:r>
            <a:br>
              <a:rPr lang="cs-CZ" altLang="cs-CZ" sz="2400" dirty="0">
                <a:solidFill>
                  <a:schemeClr val="tx1"/>
                </a:solidFill>
              </a:rPr>
            </a:br>
            <a:r>
              <a:rPr lang="cs-CZ" altLang="cs-CZ" sz="2000" b="0" i="1" dirty="0" smtClean="0">
                <a:solidFill>
                  <a:schemeClr val="tx1"/>
                </a:solidFill>
              </a:rPr>
              <a:t>Přednášející</a:t>
            </a:r>
            <a:r>
              <a:rPr lang="cs-CZ" altLang="cs-CZ" sz="2000" b="0" dirty="0">
                <a:solidFill>
                  <a:schemeClr val="tx1"/>
                </a:solidFill>
              </a:rPr>
              <a:t>: </a:t>
            </a:r>
            <a:r>
              <a:rPr lang="cs-CZ" altLang="cs-CZ" sz="2000" b="0" i="1" dirty="0" err="1">
                <a:solidFill>
                  <a:schemeClr val="tx1"/>
                </a:solidFill>
              </a:rPr>
              <a:t>doc.JUDr</a:t>
            </a:r>
            <a:r>
              <a:rPr lang="cs-CZ" altLang="cs-CZ" sz="2000" b="0" i="1" dirty="0">
                <a:solidFill>
                  <a:schemeClr val="tx1"/>
                </a:solidFill>
              </a:rPr>
              <a:t>. Soňa Skulová, Ph.D.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>
          <a:xfrm>
            <a:off x="509589" y="906162"/>
            <a:ext cx="8086635" cy="867077"/>
          </a:xfrm>
        </p:spPr>
        <p:txBody>
          <a:bodyPr/>
          <a:lstStyle/>
          <a:p>
            <a:r>
              <a:rPr lang="cs-CZ" b="1" dirty="0"/>
              <a:t>Význam, závaznost , úloha  a aplikace základních zásad činnosti SO: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16148"/>
            <a:ext cx="8229600" cy="4875267"/>
          </a:xfrm>
        </p:spPr>
        <p:txBody>
          <a:bodyPr/>
          <a:lstStyle/>
          <a:p>
            <a:pPr marL="274638" lvl="1" indent="0" algn="just">
              <a:buFont typeface="Wingdings 3" panose="05040102010807070707" pitchFamily="18" charset="2"/>
              <a:buNone/>
              <a:defRPr/>
            </a:pPr>
            <a:endParaRPr lang="cs-CZ" sz="1800" dirty="0"/>
          </a:p>
          <a:p>
            <a:pPr marL="274638" lvl="1" indent="0">
              <a:buFont typeface="Wingdings 3" panose="05040102010807070707" pitchFamily="18" charset="2"/>
              <a:buNone/>
              <a:defRPr/>
            </a:pPr>
            <a:r>
              <a:rPr lang="cs-CZ" sz="2000" dirty="0">
                <a:solidFill>
                  <a:schemeClr val="tx1"/>
                </a:solidFill>
              </a:rPr>
              <a:t>Jde o </a:t>
            </a:r>
            <a:r>
              <a:rPr lang="cs-CZ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obecné zásady, zásady správního práva</a:t>
            </a:r>
            <a:r>
              <a:rPr lang="cs-CZ" sz="2000" dirty="0">
                <a:solidFill>
                  <a:schemeClr val="tx1"/>
                </a:solidFill>
              </a:rPr>
              <a:t>, proto: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cs-CZ" sz="2000" dirty="0">
                <a:solidFill>
                  <a:srgbClr val="C00000"/>
                </a:solidFill>
              </a:rPr>
              <a:t>právně závazné </a:t>
            </a:r>
            <a:r>
              <a:rPr lang="cs-CZ" sz="2000" dirty="0"/>
              <a:t>( vč. implicitních, nepsaných),</a:t>
            </a:r>
          </a:p>
          <a:p>
            <a:pPr marL="457200" lvl="1" indent="0">
              <a:buFont typeface="Courier New" pitchFamily="49" charset="0"/>
              <a:buNone/>
              <a:defRPr/>
            </a:pPr>
            <a:r>
              <a:rPr lang="cs-CZ" sz="2000" dirty="0"/>
              <a:t>Některé jsou </a:t>
            </a:r>
            <a:r>
              <a:rPr lang="cs-CZ" sz="2000" i="1" dirty="0">
                <a:solidFill>
                  <a:srgbClr val="0070C0"/>
                </a:solidFill>
              </a:rPr>
              <a:t>přímo ústavními principy</a:t>
            </a:r>
            <a:r>
              <a:rPr lang="cs-CZ" sz="2000" dirty="0"/>
              <a:t>.</a:t>
            </a:r>
          </a:p>
          <a:p>
            <a:pPr lvl="1">
              <a:buFont typeface="Wingdings" pitchFamily="2" charset="2"/>
              <a:buChar char="ü"/>
              <a:defRPr/>
            </a:pPr>
            <a:endParaRPr lang="cs-CZ" sz="2000" dirty="0"/>
          </a:p>
          <a:p>
            <a:pPr lvl="1">
              <a:buFont typeface="Wingdings" pitchFamily="2" charset="2"/>
              <a:buChar char="ü"/>
              <a:defRPr/>
            </a:pPr>
            <a:r>
              <a:rPr lang="cs-CZ" sz="2000" dirty="0"/>
              <a:t>Jde o </a:t>
            </a:r>
            <a:r>
              <a:rPr lang="cs-CZ" sz="2000" dirty="0">
                <a:solidFill>
                  <a:srgbClr val="C00000"/>
                </a:solidFill>
              </a:rPr>
              <a:t>principy zákonné úpravy</a:t>
            </a:r>
          </a:p>
          <a:p>
            <a:pPr marL="457200" lvl="1" indent="0">
              <a:buFont typeface="Courier New" pitchFamily="49" charset="0"/>
              <a:buNone/>
              <a:defRPr/>
            </a:pPr>
            <a:r>
              <a:rPr lang="cs-CZ" sz="2000" dirty="0"/>
              <a:t> </a:t>
            </a:r>
            <a:r>
              <a:rPr lang="cs-CZ" sz="2000" dirty="0">
                <a:solidFill>
                  <a:schemeClr val="tx1"/>
                </a:solidFill>
              </a:rPr>
              <a:t>= ovlivňují nastavení, resp. znění konkrétních pravidel v zákoně,</a:t>
            </a:r>
          </a:p>
          <a:p>
            <a:pPr lvl="1">
              <a:buFont typeface="Wingdings" pitchFamily="2" charset="2"/>
              <a:buChar char="ü"/>
              <a:defRPr/>
            </a:pPr>
            <a:endParaRPr lang="cs-CZ" sz="2000" dirty="0">
              <a:solidFill>
                <a:schemeClr val="tx1"/>
              </a:solidFill>
            </a:endParaRPr>
          </a:p>
          <a:p>
            <a:pPr lvl="1" algn="just">
              <a:buFont typeface="Wingdings" pitchFamily="2" charset="2"/>
              <a:buChar char="ü"/>
              <a:defRPr/>
            </a:pPr>
            <a:r>
              <a:rPr lang="cs-CZ" sz="2000" dirty="0">
                <a:solidFill>
                  <a:srgbClr val="C00000"/>
                </a:solidFill>
              </a:rPr>
              <a:t>interpretační pravidlo </a:t>
            </a:r>
            <a:r>
              <a:rPr lang="cs-CZ" sz="2000" dirty="0">
                <a:solidFill>
                  <a:schemeClr val="tx1"/>
                </a:solidFill>
              </a:rPr>
              <a:t>(při aplikaci konkrétních pravidel) </a:t>
            </a:r>
          </a:p>
          <a:p>
            <a:pPr marL="274638" lvl="1" indent="0" algn="just">
              <a:buFont typeface="Wingdings 3" panose="05040102010807070707" pitchFamily="18" charset="2"/>
              <a:buNone/>
              <a:defRPr/>
            </a:pPr>
            <a:r>
              <a:rPr lang="cs-CZ" sz="2000" dirty="0">
                <a:solidFill>
                  <a:srgbClr val="C00000"/>
                </a:solidFill>
              </a:rPr>
              <a:t>                     </a:t>
            </a:r>
            <a:r>
              <a:rPr lang="cs-CZ" sz="2000" dirty="0"/>
              <a:t>+</a:t>
            </a:r>
            <a:r>
              <a:rPr lang="cs-CZ" sz="2000" dirty="0">
                <a:solidFill>
                  <a:srgbClr val="C00000"/>
                </a:solidFill>
              </a:rPr>
              <a:t> nástroj právní argumentace</a:t>
            </a:r>
            <a:r>
              <a:rPr lang="cs-CZ" sz="2000" dirty="0"/>
              <a:t>.</a:t>
            </a:r>
          </a:p>
          <a:p>
            <a:pPr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10595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368425"/>
          </a:xfrm>
        </p:spPr>
        <p:txBody>
          <a:bodyPr/>
          <a:lstStyle/>
          <a:p>
            <a:r>
              <a:rPr lang="cs-CZ" sz="2400" b="1">
                <a:solidFill>
                  <a:schemeClr val="tx1"/>
                </a:solidFill>
              </a:rPr>
              <a:t/>
            </a:r>
            <a:br>
              <a:rPr lang="cs-CZ" sz="2400" b="1">
                <a:solidFill>
                  <a:schemeClr val="tx1"/>
                </a:solidFill>
              </a:rPr>
            </a:br>
            <a:endParaRPr lang="cs-CZ" sz="240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395417"/>
            <a:ext cx="8229600" cy="6346696"/>
          </a:xfrm>
        </p:spPr>
        <p:txBody>
          <a:bodyPr/>
          <a:lstStyle/>
          <a:p>
            <a:pPr marL="628650" lvl="2" algn="ctr">
              <a:defRPr/>
            </a:pPr>
            <a:r>
              <a:rPr lang="cs-CZ" sz="2000" b="1" dirty="0">
                <a:solidFill>
                  <a:srgbClr val="002060"/>
                </a:solidFill>
              </a:rPr>
              <a:t>      </a:t>
            </a:r>
          </a:p>
          <a:p>
            <a:pPr marL="628650" lvl="2">
              <a:defRPr/>
            </a:pPr>
            <a:r>
              <a:rPr lang="cs-CZ" sz="2000" b="1" dirty="0">
                <a:solidFill>
                  <a:srgbClr val="002060"/>
                </a:solidFill>
              </a:rPr>
              <a:t> Význam, závaznost, úloha  a aplikace</a:t>
            </a:r>
          </a:p>
          <a:p>
            <a:pPr marL="628650" lvl="2">
              <a:defRPr/>
            </a:pPr>
            <a:r>
              <a:rPr lang="cs-CZ" sz="2000" b="1" dirty="0">
                <a:solidFill>
                  <a:srgbClr val="002060"/>
                </a:solidFill>
              </a:rPr>
              <a:t> základních zásad činnosti SO </a:t>
            </a:r>
            <a:r>
              <a:rPr lang="cs-CZ" sz="2000" dirty="0"/>
              <a:t>(pokračování):</a:t>
            </a:r>
          </a:p>
          <a:p>
            <a:pPr marL="628650" lvl="2"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28650" lvl="2"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Napomáhají nalézt „správný“ poměr mezi naplňováním veřejných zájmů, a respektem k subjektivním právům osob.</a:t>
            </a:r>
          </a:p>
          <a:p>
            <a:pPr marL="628650" lvl="2">
              <a:defRPr/>
            </a:pPr>
            <a:r>
              <a:rPr lang="cs-CZ" sz="2000" dirty="0"/>
              <a:t> </a:t>
            </a:r>
          </a:p>
          <a:p>
            <a:pPr marL="628650" lvl="2">
              <a:defRPr/>
            </a:pPr>
            <a:r>
              <a:rPr lang="cs-CZ" sz="2000" b="1" i="1" dirty="0"/>
              <a:t>Znaky a podmínky působení:</a:t>
            </a:r>
          </a:p>
          <a:p>
            <a:pPr lvl="1" algn="just">
              <a:buFont typeface="Wingdings" pitchFamily="2" charset="2"/>
              <a:buChar char="ü"/>
              <a:defRPr/>
            </a:pPr>
            <a:r>
              <a:rPr lang="cs-CZ" sz="2000" dirty="0"/>
              <a:t>působí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současně (tj. jako systém),</a:t>
            </a:r>
            <a:r>
              <a:rPr lang="cs-CZ" sz="2000" dirty="0">
                <a:solidFill>
                  <a:srgbClr val="C00000"/>
                </a:solidFill>
              </a:rPr>
              <a:t> </a:t>
            </a:r>
            <a:r>
              <a:rPr lang="cs-CZ" sz="2000" dirty="0">
                <a:solidFill>
                  <a:schemeClr val="tx1"/>
                </a:solidFill>
              </a:rPr>
              <a:t>ne vždy však v souladu (např. rychlost vs. materiální pravda)</a:t>
            </a:r>
          </a:p>
          <a:p>
            <a:pPr marL="457200" lvl="1" indent="0" algn="just">
              <a:buFont typeface="Courier New" pitchFamily="49" charset="0"/>
              <a:buNone/>
              <a:defRPr/>
            </a:pPr>
            <a:r>
              <a:rPr lang="cs-CZ" sz="2000" dirty="0">
                <a:solidFill>
                  <a:schemeClr val="tx1"/>
                </a:solidFill>
              </a:rPr>
              <a:t>         a tehdy nutné vzájemné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poměřování,</a:t>
            </a:r>
          </a:p>
          <a:p>
            <a:pPr lvl="1" algn="just">
              <a:buFont typeface="Wingdings" pitchFamily="2" charset="2"/>
              <a:buChar char="ü"/>
              <a:defRPr/>
            </a:pPr>
            <a:r>
              <a:rPr lang="cs-CZ" sz="2000" dirty="0"/>
              <a:t>působí </a:t>
            </a:r>
            <a:r>
              <a:rPr lang="cs-CZ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praeter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legem </a:t>
            </a:r>
            <a:r>
              <a:rPr lang="cs-CZ" sz="2000" dirty="0">
                <a:solidFill>
                  <a:schemeClr val="tx1"/>
                </a:solidFill>
              </a:rPr>
              <a:t>(tedy pokud pravidlo nestanoví jinak),</a:t>
            </a:r>
          </a:p>
          <a:p>
            <a:pPr lvl="1" algn="just">
              <a:buFont typeface="Wingdings" pitchFamily="2" charset="2"/>
              <a:buChar char="ü"/>
              <a:defRPr/>
            </a:pPr>
            <a:r>
              <a:rPr lang="cs-CZ" sz="2000" dirty="0"/>
              <a:t>zvláštní důležitost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 správní uvážení (diskreční pravomoc)</a:t>
            </a:r>
            <a:r>
              <a:rPr lang="cs-CZ" sz="2000" b="1" dirty="0"/>
              <a:t> </a:t>
            </a:r>
            <a:r>
              <a:rPr lang="cs-CZ" sz="2000" dirty="0"/>
              <a:t>= kde zákon nedává jediné správné, resp. přesné řešení.</a:t>
            </a:r>
          </a:p>
          <a:p>
            <a:pPr marL="457200" lvl="1" indent="0" algn="just">
              <a:buNone/>
              <a:defRPr/>
            </a:pPr>
            <a:r>
              <a:rPr lang="cs-CZ" sz="2000" dirty="0"/>
              <a:t>      </a:t>
            </a:r>
          </a:p>
          <a:p>
            <a:pPr lvl="4"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4165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5935" y="1103244"/>
            <a:ext cx="8086635" cy="1103243"/>
          </a:xfrm>
        </p:spPr>
        <p:txBody>
          <a:bodyPr/>
          <a:lstStyle/>
          <a:p>
            <a:pPr marL="628650" lvl="2">
              <a:defRPr/>
            </a:pPr>
            <a:r>
              <a:rPr lang="cs-CZ" sz="2000" dirty="0">
                <a:solidFill>
                  <a:srgbClr val="002060"/>
                </a:solidFill>
              </a:rPr>
              <a:t/>
            </a:r>
            <a:br>
              <a:rPr lang="cs-CZ" sz="2000" dirty="0">
                <a:solidFill>
                  <a:srgbClr val="002060"/>
                </a:solidFill>
              </a:rPr>
            </a:br>
            <a:r>
              <a:rPr lang="cs-CZ" sz="2000" dirty="0">
                <a:solidFill>
                  <a:srgbClr val="002060"/>
                </a:solidFill>
              </a:rPr>
              <a:t> Význam, závaznost, úloha  a aplikace</a:t>
            </a:r>
            <a:br>
              <a:rPr lang="cs-CZ" sz="2000" dirty="0">
                <a:solidFill>
                  <a:srgbClr val="002060"/>
                </a:solidFill>
              </a:rPr>
            </a:br>
            <a:r>
              <a:rPr lang="cs-CZ" sz="2000" dirty="0">
                <a:solidFill>
                  <a:srgbClr val="002060"/>
                </a:solidFill>
              </a:rPr>
              <a:t> základních zásad činnosti SO </a:t>
            </a:r>
            <a:r>
              <a:rPr lang="cs-CZ" sz="2000" dirty="0"/>
              <a:t>(pokračování):</a:t>
            </a:r>
            <a:br>
              <a:rPr lang="cs-CZ" sz="2000" dirty="0"/>
            </a:b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789043"/>
            <a:ext cx="8082321" cy="4343470"/>
          </a:xfrm>
        </p:spPr>
        <p:txBody>
          <a:bodyPr/>
          <a:lstStyle/>
          <a:p>
            <a:pPr marL="457200" lvl="1" indent="0" algn="just">
              <a:buFont typeface="Courier New" pitchFamily="49" charset="0"/>
              <a:buNone/>
              <a:defRPr/>
            </a:pPr>
            <a:r>
              <a:rPr lang="cs-CZ" sz="2000" dirty="0"/>
              <a:t>Souvisí s požadavkem nejen na </a:t>
            </a:r>
            <a:r>
              <a:rPr lang="cs-CZ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zákonnost</a:t>
            </a:r>
            <a:r>
              <a:rPr lang="cs-CZ" sz="2000" dirty="0">
                <a:solidFill>
                  <a:srgbClr val="0070C0"/>
                </a:solidFill>
              </a:rPr>
              <a:t>,</a:t>
            </a:r>
          </a:p>
          <a:p>
            <a:pPr marL="457200" lvl="1" indent="0" algn="just">
              <a:buFont typeface="Courier New" pitchFamily="49" charset="0"/>
              <a:buNone/>
              <a:defRPr/>
            </a:pPr>
            <a:r>
              <a:rPr lang="cs-CZ" sz="2000" dirty="0"/>
              <a:t>ale také </a:t>
            </a:r>
            <a:r>
              <a:rPr lang="cs-CZ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(věcnou) správnost</a:t>
            </a:r>
            <a:r>
              <a:rPr lang="cs-CZ" sz="2000" dirty="0">
                <a:solidFill>
                  <a:srgbClr val="0070C0"/>
                </a:solidFill>
              </a:rPr>
              <a:t> </a:t>
            </a:r>
            <a:r>
              <a:rPr lang="cs-CZ" sz="2000" dirty="0"/>
              <a:t>rozhodnutí (řešení), jakož i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spravedlnost</a:t>
            </a:r>
            <a:r>
              <a:rPr lang="cs-CZ" sz="2000" dirty="0"/>
              <a:t> rozhodnutí, a také procesu k němu vedoucího.  </a:t>
            </a:r>
          </a:p>
          <a:p>
            <a:pPr marL="457200" lvl="1" indent="0" algn="just">
              <a:buFont typeface="Courier New" pitchFamily="49" charset="0"/>
              <a:buNone/>
              <a:defRPr/>
            </a:pPr>
            <a:endParaRPr lang="cs-CZ" sz="2000" dirty="0"/>
          </a:p>
          <a:p>
            <a:pPr marL="457200" lvl="1" indent="0" algn="just">
              <a:buFont typeface="Courier New" pitchFamily="49" charset="0"/>
              <a:buNone/>
              <a:defRPr/>
            </a:pPr>
            <a:r>
              <a:rPr lang="cs-CZ" sz="2000" dirty="0"/>
              <a:t>Z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ásady představují </a:t>
            </a:r>
            <a:r>
              <a:rPr lang="cs-CZ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strukturu hledisek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 nalezení řešení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daného případu, a  také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 přezkum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rozhodnutí.</a:t>
            </a:r>
          </a:p>
          <a:p>
            <a:pPr marL="457200" lvl="1" indent="0" algn="just">
              <a:buFont typeface="Courier New" pitchFamily="49" charset="0"/>
              <a:buNone/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>
              <a:buNone/>
              <a:defRPr/>
            </a:pPr>
            <a:r>
              <a:rPr lang="cs-CZ" sz="2000" b="1" dirty="0">
                <a:solidFill>
                  <a:srgbClr val="0070C0"/>
                </a:solidFill>
              </a:rPr>
              <a:t>Význam judikatury </a:t>
            </a:r>
            <a:r>
              <a:rPr lang="cs-CZ" sz="2000" dirty="0"/>
              <a:t>pro formulaci, resp. precizaci a upřesňování působení principů.</a:t>
            </a:r>
            <a:endParaRPr lang="cs-CZ" sz="2000" b="1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94592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xfrm>
            <a:off x="509589" y="683740"/>
            <a:ext cx="8086635" cy="749643"/>
          </a:xfrm>
        </p:spPr>
        <p:txBody>
          <a:bodyPr/>
          <a:lstStyle/>
          <a:p>
            <a:pPr>
              <a:defRPr/>
            </a:pPr>
            <a:r>
              <a:rPr lang="cs-CZ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dirty="0">
                <a:solidFill>
                  <a:srgbClr val="002060"/>
                </a:solidFill>
              </a:rPr>
              <a:t>Z</a:t>
            </a:r>
            <a:r>
              <a:rPr lang="cs-CZ" dirty="0">
                <a:solidFill>
                  <a:srgbClr val="002060"/>
                </a:solidFill>
              </a:rPr>
              <a:t>ákladní zásady činnosti správních orgánů: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80518"/>
            <a:ext cx="8229600" cy="504155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000" b="1" dirty="0">
                <a:cs typeface="Times New Roman" pitchFamily="18" charset="0"/>
              </a:rPr>
              <a:t>Správní řád </a:t>
            </a:r>
            <a:r>
              <a:rPr lang="cs-CZ" sz="2000" dirty="0">
                <a:cs typeface="Times New Roman" pitchFamily="18" charset="0"/>
              </a:rPr>
              <a:t>zásady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nepojmenovává,</a:t>
            </a:r>
            <a:r>
              <a:rPr lang="cs-CZ" sz="2000" b="1" dirty="0">
                <a:cs typeface="Times New Roman" pitchFamily="18" charset="0"/>
              </a:rPr>
              <a:t> ale závazně stanoví.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sz="2000" i="1" dirty="0">
                <a:cs typeface="Times New Roman" pitchFamily="18" charset="0"/>
              </a:rPr>
              <a:t>Označení – používané v evropském, mezinárodním kontextu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000" i="1" dirty="0">
                <a:cs typeface="Times New Roman" pitchFamily="18" charset="0"/>
              </a:rPr>
              <a:t>(+ tradice).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i="1" dirty="0">
              <a:cs typeface="Times New Roman" pitchFamily="18" charset="0"/>
            </a:endParaRPr>
          </a:p>
          <a:p>
            <a:pPr marL="0" indent="0" algn="just" eaLnBrk="1" hangingPunct="1">
              <a:buFont typeface="Wingdings 3" panose="05040102010807070707" pitchFamily="18" charset="2"/>
              <a:buNone/>
              <a:defRPr/>
            </a:pPr>
            <a:r>
              <a:rPr lang="cs-CZ" sz="2000" b="1" dirty="0"/>
              <a:t>1.  - Z</a:t>
            </a:r>
            <a:r>
              <a:rPr lang="cs-CZ" sz="2000" b="1" dirty="0">
                <a:cs typeface="Times New Roman" pitchFamily="18" charset="0"/>
              </a:rPr>
              <a:t>ásada legality (zákonnosti)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-  </a:t>
            </a:r>
            <a:r>
              <a:rPr 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/§ 2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odst. 1 </a:t>
            </a:r>
            <a:r>
              <a:rPr lang="cs-CZ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s.ř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./</a:t>
            </a: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r>
              <a:rPr lang="cs-CZ" sz="2000" b="1" dirty="0">
                <a:cs typeface="Times New Roman" pitchFamily="18" charset="0"/>
              </a:rPr>
              <a:t>                  – </a:t>
            </a:r>
            <a:r>
              <a:rPr lang="cs-CZ" sz="2000" dirty="0">
                <a:cs typeface="Times New Roman" pitchFamily="18" charset="0"/>
              </a:rPr>
              <a:t>je </a:t>
            </a:r>
            <a:r>
              <a:rPr lang="cs-CZ" sz="2000" b="1" dirty="0">
                <a:cs typeface="Times New Roman" pitchFamily="18" charset="0"/>
              </a:rPr>
              <a:t>základem a rámcem  </a:t>
            </a: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r>
              <a:rPr lang="cs-CZ" sz="2000" dirty="0">
                <a:cs typeface="Times New Roman" pitchFamily="18" charset="0"/>
              </a:rPr>
              <a:t>                    pro činnost veřejné správy, </a:t>
            </a: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r>
              <a:rPr lang="cs-CZ" sz="2000" dirty="0">
                <a:cs typeface="Times New Roman" pitchFamily="18" charset="0"/>
              </a:rPr>
              <a:t>			a také pro ostatní zásady.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000" dirty="0">
                <a:cs typeface="Times New Roman" pitchFamily="18" charset="0"/>
              </a:rPr>
              <a:t> = SO musí jednat </a:t>
            </a:r>
            <a:r>
              <a:rPr lang="cs-CZ" sz="2000" b="1" i="1" dirty="0">
                <a:cs typeface="Times New Roman" pitchFamily="18" charset="0"/>
              </a:rPr>
              <a:t>v souladu s celým právním řádem</a:t>
            </a:r>
            <a:r>
              <a:rPr lang="cs-CZ" sz="2000" dirty="0">
                <a:cs typeface="Times New Roman" pitchFamily="18" charset="0"/>
              </a:rPr>
              <a:t>.</a:t>
            </a:r>
            <a:endParaRPr lang="cs-CZ" sz="2000" dirty="0"/>
          </a:p>
          <a:p>
            <a:pPr marL="273050" lvl="1">
              <a:spcBef>
                <a:spcPts val="600"/>
              </a:spcBef>
              <a:buClr>
                <a:schemeClr val="accent1"/>
              </a:buClr>
              <a:defRPr/>
            </a:pPr>
            <a:endParaRPr lang="cs-CZ" sz="2000" dirty="0">
              <a:solidFill>
                <a:schemeClr val="tx1"/>
              </a:solidFill>
            </a:endParaRPr>
          </a:p>
          <a:p>
            <a:pPr>
              <a:defRPr/>
            </a:pPr>
            <a:endParaRPr lang="cs-CZ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88097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>
            <a:normAutofit/>
          </a:bodyPr>
          <a:lstStyle/>
          <a:p>
            <a:r>
              <a:rPr lang="cs-CZ" sz="2000" dirty="0"/>
              <a:t>Základní zásady činnosti SO: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cs-CZ" sz="2000" b="1" i="1" dirty="0"/>
              <a:t>V § 2 </a:t>
            </a:r>
            <a:r>
              <a:rPr lang="cs-CZ" sz="2000" b="1" i="1" dirty="0" err="1"/>
              <a:t>s.ř</a:t>
            </a:r>
            <a:r>
              <a:rPr lang="cs-CZ" sz="2000" b="1" i="1" dirty="0"/>
              <a:t>.:</a:t>
            </a:r>
          </a:p>
          <a:p>
            <a:pPr marL="0" indent="0">
              <a:buNone/>
            </a:pPr>
            <a:r>
              <a:rPr lang="cs-CZ" sz="2000" dirty="0"/>
              <a:t>Kromě zásady legality:</a:t>
            </a:r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pPr marL="0" lvl="0" indent="0">
              <a:buNone/>
            </a:pPr>
            <a:r>
              <a:rPr lang="cs-CZ" sz="2000" b="1" i="1" dirty="0"/>
              <a:t>Zásada </a:t>
            </a:r>
            <a:r>
              <a:rPr lang="cs-CZ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princip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proporcionality (přiměřenosti </a:t>
            </a:r>
            <a:r>
              <a:rPr lang="cs-CZ" sz="2000" dirty="0"/>
              <a:t>– jde o přiměřenost použití veřejné moci),  </a:t>
            </a:r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pPr marL="0" lvl="0" indent="0">
              <a:buNone/>
            </a:pPr>
            <a:r>
              <a:rPr lang="cs-CZ" sz="2000" b="1" i="1" dirty="0"/>
              <a:t>Zákaz zneužití správního uvážení</a:t>
            </a:r>
            <a:r>
              <a:rPr lang="cs-CZ" sz="2000" i="1" dirty="0"/>
              <a:t> </a:t>
            </a:r>
            <a:r>
              <a:rPr lang="cs-CZ" sz="2000" dirty="0"/>
              <a:t>(tj. zákonné a správné </a:t>
            </a:r>
            <a:r>
              <a:rPr lang="cs-CZ" sz="2000" dirty="0" smtClean="0"/>
              <a:t>využití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pravomoci</a:t>
            </a:r>
            <a:r>
              <a:rPr lang="cs-CZ" sz="2000" dirty="0"/>
              <a:t> správního orgánu – </a:t>
            </a:r>
            <a:r>
              <a:rPr lang="cs-CZ" sz="2000" i="1" dirty="0"/>
              <a:t>„účel pravomoci“</a:t>
            </a:r>
            <a:r>
              <a:rPr lang="cs-CZ" sz="2000" dirty="0"/>
              <a:t>),</a:t>
            </a:r>
          </a:p>
          <a:p>
            <a:pPr marL="0" indent="0">
              <a:buNone/>
            </a:pPr>
            <a:r>
              <a:rPr lang="cs-CZ" sz="2000" dirty="0"/>
              <a:t>  </a:t>
            </a:r>
          </a:p>
          <a:p>
            <a:pPr marL="0" lvl="0" indent="0">
              <a:buNone/>
            </a:pPr>
            <a:r>
              <a:rPr lang="cs-CZ" sz="2000" dirty="0"/>
              <a:t>Zásada </a:t>
            </a:r>
            <a:r>
              <a:rPr lang="cs-CZ" sz="2000" b="1" i="1" dirty="0"/>
              <a:t>ochrany práv nabytých v dobré víře a oprávněných zájmů</a:t>
            </a:r>
            <a:r>
              <a:rPr lang="cs-CZ" sz="2000" dirty="0">
                <a:solidFill>
                  <a:srgbClr val="00B050"/>
                </a:solidFill>
              </a:rPr>
              <a:t> </a:t>
            </a:r>
            <a:r>
              <a:rPr lang="cs-CZ" sz="2000" dirty="0"/>
              <a:t>dotčených osob.</a:t>
            </a:r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pPr marL="0" indent="0">
              <a:buNone/>
            </a:pPr>
            <a:r>
              <a:rPr lang="cs-CZ" sz="2000" dirty="0"/>
              <a:t>Zásada </a:t>
            </a:r>
            <a:r>
              <a:rPr lang="cs-CZ" sz="2000" b="1" i="1" dirty="0"/>
              <a:t>preference</a:t>
            </a:r>
            <a:r>
              <a:rPr lang="cs-CZ" sz="2000" dirty="0"/>
              <a:t> </a:t>
            </a:r>
            <a:r>
              <a:rPr lang="cs-CZ" sz="2000" b="1" i="1" dirty="0"/>
              <a:t>smírného řešení rozporů</a:t>
            </a:r>
            <a:r>
              <a:rPr lang="cs-CZ" sz="2000" i="1" dirty="0"/>
              <a:t> </a:t>
            </a:r>
            <a:r>
              <a:rPr lang="cs-CZ" sz="2000" dirty="0"/>
              <a:t>při projednávání a při rozhodnutí věci (tj. </a:t>
            </a:r>
            <a:r>
              <a:rPr lang="cs-CZ" sz="2000" b="1" i="1" dirty="0"/>
              <a:t>subsidiarita</a:t>
            </a:r>
            <a:r>
              <a:rPr lang="cs-CZ" sz="2000" dirty="0"/>
              <a:t> využití mocenského, vrchnostenského řešení) </a:t>
            </a:r>
            <a:r>
              <a:rPr lang="cs-CZ" sz="2000" dirty="0" smtClean="0"/>
              <a:t>– (§ </a:t>
            </a:r>
            <a:r>
              <a:rPr lang="cs-CZ" sz="2000" dirty="0"/>
              <a:t>5)</a:t>
            </a:r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886232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1423" y="737644"/>
            <a:ext cx="8229600" cy="708688"/>
          </a:xfrm>
        </p:spPr>
        <p:txBody>
          <a:bodyPr>
            <a:normAutofit/>
          </a:bodyPr>
          <a:lstStyle/>
          <a:p>
            <a:r>
              <a:rPr lang="cs-CZ" sz="2000" b="1" dirty="0"/>
              <a:t>Základní zásady činnosti SO: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53514"/>
            <a:ext cx="8229600" cy="447108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Zásada </a:t>
            </a:r>
            <a:r>
              <a:rPr lang="cs-CZ" b="1" i="1" dirty="0"/>
              <a:t>souladu</a:t>
            </a:r>
            <a:r>
              <a:rPr lang="cs-CZ" dirty="0"/>
              <a:t> </a:t>
            </a:r>
            <a:r>
              <a:rPr lang="cs-CZ" i="1" dirty="0"/>
              <a:t>jednání správního orgánu </a:t>
            </a:r>
            <a:r>
              <a:rPr lang="cs-CZ" b="1" i="1" dirty="0"/>
              <a:t>s veřejným zájmem</a:t>
            </a:r>
            <a:r>
              <a:rPr lang="cs-CZ" b="1" i="1" dirty="0">
                <a:solidFill>
                  <a:srgbClr val="00B050"/>
                </a:solidFill>
              </a:rPr>
              <a:t> </a:t>
            </a:r>
          </a:p>
          <a:p>
            <a:pPr marL="0" indent="0">
              <a:buNone/>
            </a:pPr>
            <a:r>
              <a:rPr lang="cs-CZ" dirty="0"/>
              <a:t>(veřejný zájem – souvisí s účelem pravomoci správního orgánu, resp. s účelem zákonné úpravy na daném úseku veřejné správy) - § 2.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 </a:t>
            </a:r>
            <a:r>
              <a:rPr lang="cs-CZ" b="1" dirty="0"/>
              <a:t>Princip - </a:t>
            </a:r>
            <a:r>
              <a:rPr lang="cs-CZ" b="1" i="1" dirty="0"/>
              <a:t>zásada legitimního očekávání </a:t>
            </a:r>
            <a:r>
              <a:rPr lang="cs-CZ" dirty="0"/>
              <a:t>(</a:t>
            </a:r>
            <a:r>
              <a:rPr lang="cs-CZ" dirty="0" err="1"/>
              <a:t>ibid</a:t>
            </a:r>
            <a:r>
              <a:rPr lang="cs-CZ" dirty="0"/>
              <a:t>):</a:t>
            </a:r>
            <a:r>
              <a:rPr lang="cs-CZ" b="1" i="1" dirty="0">
                <a:solidFill>
                  <a:srgbClr val="00B050"/>
                </a:solidFill>
              </a:rPr>
              <a:t>  </a:t>
            </a:r>
            <a:endParaRPr lang="cs-CZ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pPr marL="0" lvl="0" indent="0" algn="just">
              <a:buFont typeface="Wingdings" pitchFamily="2" charset="2"/>
              <a:buChar char="§"/>
            </a:pPr>
            <a:r>
              <a:rPr lang="cs-CZ" i="1" dirty="0"/>
              <a:t>obdobné věci řeší SO obdobně</a:t>
            </a:r>
            <a:r>
              <a:rPr lang="cs-CZ" dirty="0"/>
              <a:t>, odlišné s přihlédnutím k jejich odlišnosti (zákaz excesů), k tomu významná: </a:t>
            </a:r>
            <a:r>
              <a:rPr lang="cs-CZ" i="1" dirty="0"/>
              <a:t>vlastní ustálená praxe, metodika, judikatura,</a:t>
            </a:r>
          </a:p>
          <a:p>
            <a:pPr marL="0" indent="0">
              <a:buNone/>
            </a:pPr>
            <a:r>
              <a:rPr lang="cs-CZ" dirty="0"/>
              <a:t>  </a:t>
            </a:r>
          </a:p>
          <a:p>
            <a:pPr marL="0" lvl="0" indent="0">
              <a:buNone/>
            </a:pPr>
            <a:r>
              <a:rPr lang="cs-CZ" i="1" dirty="0"/>
              <a:t>+</a:t>
            </a:r>
            <a:r>
              <a:rPr lang="cs-CZ" dirty="0"/>
              <a:t> </a:t>
            </a:r>
            <a:r>
              <a:rPr lang="cs-CZ" i="1" dirty="0"/>
              <a:t>nečiní překvapivé úkony </a:t>
            </a:r>
            <a:r>
              <a:rPr lang="cs-CZ" dirty="0"/>
              <a:t>( + povinnost uvědomovací, poučovací (§ 4) – patří k dobré správě),</a:t>
            </a:r>
          </a:p>
          <a:p>
            <a:pPr marL="0" indent="0">
              <a:buNone/>
            </a:pPr>
            <a:r>
              <a:rPr lang="cs-CZ" dirty="0"/>
              <a:t>  </a:t>
            </a:r>
          </a:p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28169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594304"/>
          </a:xfrm>
        </p:spPr>
        <p:txBody>
          <a:bodyPr>
            <a:normAutofit/>
          </a:bodyPr>
          <a:lstStyle/>
          <a:p>
            <a:r>
              <a:rPr lang="cs-CZ" sz="2000" b="1" dirty="0"/>
              <a:t>Základní zásady činnosti SO: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42984"/>
            <a:ext cx="8229600" cy="5857916"/>
          </a:xfrm>
        </p:spPr>
        <p:txBody>
          <a:bodyPr>
            <a:normAutofit fontScale="40000" lnSpcReduction="20000"/>
          </a:bodyPr>
          <a:lstStyle/>
          <a:p>
            <a:pPr marL="0" lvl="0" indent="0">
              <a:buNone/>
            </a:pPr>
            <a:endParaRPr lang="cs-CZ" sz="2900" dirty="0"/>
          </a:p>
          <a:p>
            <a:pPr marL="0" lvl="0" indent="0">
              <a:buNone/>
            </a:pPr>
            <a:r>
              <a:rPr lang="cs-CZ" sz="4500" dirty="0"/>
              <a:t>Zásada </a:t>
            </a:r>
            <a:r>
              <a:rPr lang="cs-CZ" sz="4500" b="1" i="1" dirty="0"/>
              <a:t>materiální pravdy - § 3</a:t>
            </a:r>
            <a:r>
              <a:rPr lang="cs-CZ" sz="4500" b="1" i="1" dirty="0">
                <a:solidFill>
                  <a:srgbClr val="00B050"/>
                </a:solidFill>
              </a:rPr>
              <a:t> </a:t>
            </a:r>
            <a:r>
              <a:rPr lang="cs-CZ" sz="4500" dirty="0"/>
              <a:t>( + nutno vypořádat se  také s hlavními zásadami obsaženými v § 2) </a:t>
            </a:r>
          </a:p>
          <a:p>
            <a:pPr marL="0" indent="0">
              <a:buNone/>
            </a:pPr>
            <a:r>
              <a:rPr lang="cs-CZ" sz="4500" dirty="0"/>
              <a:t> </a:t>
            </a:r>
          </a:p>
          <a:p>
            <a:pPr marL="0" indent="0">
              <a:buNone/>
            </a:pPr>
            <a:r>
              <a:rPr lang="cs-CZ" sz="4500" dirty="0"/>
              <a:t>+ </a:t>
            </a:r>
            <a:r>
              <a:rPr lang="cs-CZ" sz="4500" i="1" dirty="0"/>
              <a:t>přesvědčivost rozhodnutí</a:t>
            </a:r>
            <a:r>
              <a:rPr lang="cs-CZ" sz="4500" dirty="0"/>
              <a:t> ( tj. odraz v </a:t>
            </a:r>
            <a:r>
              <a:rPr lang="cs-CZ" sz="45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odůvodnění</a:t>
            </a:r>
            <a:r>
              <a:rPr lang="cs-CZ" sz="4500" dirty="0"/>
              <a:t> rozhodnutí, jež musí být řádné, úplné).  </a:t>
            </a:r>
            <a:r>
              <a:rPr lang="cs-CZ" sz="4500" b="1" i="1" dirty="0"/>
              <a:t>Zásada řádného odůvodnění </a:t>
            </a:r>
            <a:r>
              <a:rPr lang="cs-CZ" sz="4500" dirty="0"/>
              <a:t>– </a:t>
            </a:r>
            <a:r>
              <a:rPr lang="cs-CZ" sz="4500" i="1" dirty="0"/>
              <a:t>není explicite</a:t>
            </a:r>
            <a:r>
              <a:rPr lang="cs-CZ" sz="4500" dirty="0"/>
              <a:t> ve výčtu zásad.</a:t>
            </a:r>
          </a:p>
          <a:p>
            <a:pPr marL="0" indent="0">
              <a:buNone/>
            </a:pPr>
            <a:r>
              <a:rPr lang="cs-CZ" sz="4500" dirty="0"/>
              <a:t>  </a:t>
            </a:r>
          </a:p>
          <a:p>
            <a:pPr marL="0" lvl="0" indent="0">
              <a:buNone/>
            </a:pPr>
            <a:r>
              <a:rPr lang="cs-CZ" sz="4500" dirty="0"/>
              <a:t>Zásada </a:t>
            </a:r>
            <a:r>
              <a:rPr lang="cs-CZ" sz="4500" b="1" i="1" dirty="0"/>
              <a:t>procesní rovnosti a nestrannosti postupů </a:t>
            </a:r>
            <a:r>
              <a:rPr lang="cs-CZ" sz="4500" dirty="0"/>
              <a:t>správních orgánů (§ 7),</a:t>
            </a:r>
          </a:p>
          <a:p>
            <a:pPr marL="0" indent="0">
              <a:buNone/>
            </a:pPr>
            <a:r>
              <a:rPr lang="cs-CZ" sz="4500" dirty="0"/>
              <a:t>  </a:t>
            </a:r>
          </a:p>
          <a:p>
            <a:pPr marL="0" lvl="0" indent="0">
              <a:buNone/>
            </a:pPr>
            <a:r>
              <a:rPr lang="cs-CZ" sz="4500" dirty="0"/>
              <a:t>Zásada </a:t>
            </a:r>
            <a:r>
              <a:rPr lang="cs-CZ" sz="4500" b="1" i="1" dirty="0"/>
              <a:t>veřejné správy jako služby</a:t>
            </a:r>
            <a:r>
              <a:rPr lang="cs-CZ" sz="4500" i="1" dirty="0"/>
              <a:t> </a:t>
            </a:r>
            <a:r>
              <a:rPr lang="cs-CZ" sz="4500" dirty="0"/>
              <a:t>(</a:t>
            </a:r>
            <a:r>
              <a:rPr lang="cs-CZ" sz="45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vstřícnost, zdvořilost, poučovací povinnost, uvědomění</a:t>
            </a:r>
            <a:r>
              <a:rPr lang="cs-CZ" sz="4500" dirty="0"/>
              <a:t> o úkonu předem – také  </a:t>
            </a:r>
            <a:r>
              <a:rPr lang="cs-CZ" sz="4500" b="1" dirty="0"/>
              <a:t>„</a:t>
            </a:r>
            <a:r>
              <a:rPr lang="cs-CZ" sz="4500" b="1" i="1" dirty="0"/>
              <a:t>zásada dobré správy“</a:t>
            </a:r>
            <a:r>
              <a:rPr lang="cs-CZ" sz="4500" dirty="0"/>
              <a:t>).(§§ 4, 8) </a:t>
            </a:r>
          </a:p>
          <a:p>
            <a:pPr marL="0" lvl="0" indent="0">
              <a:buNone/>
            </a:pPr>
            <a:endParaRPr lang="cs-CZ" sz="4500" dirty="0"/>
          </a:p>
          <a:p>
            <a:pPr marL="0" lvl="0" indent="0">
              <a:buNone/>
            </a:pPr>
            <a:r>
              <a:rPr lang="cs-CZ" sz="4500" b="1" i="1" dirty="0"/>
              <a:t>+ součinnost s dotčenými osobami:</a:t>
            </a:r>
            <a:r>
              <a:rPr lang="cs-CZ" sz="4500" dirty="0"/>
              <a:t> </a:t>
            </a:r>
          </a:p>
          <a:p>
            <a:pPr marL="0" lvl="0" indent="0">
              <a:buNone/>
            </a:pPr>
            <a:r>
              <a:rPr lang="cs-CZ" sz="4500" dirty="0"/>
              <a:t>„</a:t>
            </a:r>
            <a:r>
              <a:rPr lang="cs-CZ" sz="4500" i="1" dirty="0"/>
              <a:t>SO umožní dotčeným osobám uplatňovat jejich práva a oprávněné zájmy.“</a:t>
            </a:r>
            <a:r>
              <a:rPr lang="cs-CZ" sz="4500" i="1" dirty="0">
                <a:solidFill>
                  <a:srgbClr val="C00000"/>
                </a:solidFill>
              </a:rPr>
              <a:t> </a:t>
            </a:r>
            <a:r>
              <a:rPr lang="cs-CZ" sz="4500" dirty="0"/>
              <a:t>(§ 4 odst. 4) ,</a:t>
            </a:r>
          </a:p>
          <a:p>
            <a:pPr marL="0" indent="0">
              <a:buNone/>
            </a:pPr>
            <a:r>
              <a:rPr lang="cs-CZ" sz="4500" dirty="0"/>
              <a:t>  </a:t>
            </a:r>
          </a:p>
          <a:p>
            <a:pPr marL="0" lvl="0" indent="0">
              <a:buNone/>
            </a:pPr>
            <a:r>
              <a:rPr lang="cs-CZ" sz="4500" dirty="0"/>
              <a:t> Zásada </a:t>
            </a:r>
            <a:r>
              <a:rPr lang="cs-CZ" sz="4500" b="1" dirty="0"/>
              <a:t>spolupráce správních orgánů navzájem a souladnosti jejich postupů</a:t>
            </a:r>
            <a:r>
              <a:rPr lang="cs-CZ" sz="4500" b="1" dirty="0">
                <a:solidFill>
                  <a:srgbClr val="00B050"/>
                </a:solidFill>
              </a:rPr>
              <a:t> </a:t>
            </a:r>
            <a:r>
              <a:rPr lang="cs-CZ" sz="4500" b="1" dirty="0"/>
              <a:t>(§ 8),</a:t>
            </a:r>
            <a:endParaRPr lang="cs-CZ" sz="4500" dirty="0"/>
          </a:p>
          <a:p>
            <a:pPr marL="0" indent="0">
              <a:buNone/>
            </a:pPr>
            <a:r>
              <a:rPr lang="cs-CZ" sz="4500" b="1" dirty="0"/>
              <a:t>  </a:t>
            </a:r>
            <a:endParaRPr lang="cs-CZ" sz="4500" dirty="0"/>
          </a:p>
          <a:p>
            <a:pPr marL="0" lvl="0" indent="0">
              <a:buNone/>
            </a:pPr>
            <a:r>
              <a:rPr lang="cs-CZ" sz="4500" dirty="0"/>
              <a:t>Zásada</a:t>
            </a:r>
            <a:r>
              <a:rPr lang="cs-CZ" sz="4500" b="1" dirty="0"/>
              <a:t> rychlosti a hospodárnosti postupů</a:t>
            </a:r>
            <a:r>
              <a:rPr lang="cs-CZ" sz="4500" dirty="0">
                <a:solidFill>
                  <a:srgbClr val="00B050"/>
                </a:solidFill>
              </a:rPr>
              <a:t> </a:t>
            </a:r>
            <a:r>
              <a:rPr lang="cs-CZ" sz="4500" dirty="0"/>
              <a:t> - bez zbytečného zatěžování všech  subjektů v řízení (</a:t>
            </a:r>
            <a:r>
              <a:rPr lang="cs-CZ" sz="4500" i="1" dirty="0"/>
              <a:t>procesní ekonomie</a:t>
            </a:r>
            <a:r>
              <a:rPr lang="cs-CZ" sz="4500" dirty="0"/>
              <a:t>). - § 6.</a:t>
            </a:r>
          </a:p>
          <a:p>
            <a:pPr marL="0" indent="0">
              <a:buNone/>
            </a:pPr>
            <a:r>
              <a:rPr lang="cs-CZ" sz="4500" dirty="0"/>
              <a:t> </a:t>
            </a:r>
          </a:p>
          <a:p>
            <a:pPr marL="0" indent="0">
              <a:buNone/>
            </a:pPr>
            <a:r>
              <a:rPr lang="cs-CZ" sz="4500" b="1" dirty="0"/>
              <a:t> </a:t>
            </a:r>
            <a:endParaRPr lang="cs-CZ" sz="4500" dirty="0"/>
          </a:p>
          <a:p>
            <a:pPr marL="0" indent="0">
              <a:buNone/>
            </a:pPr>
            <a:endParaRPr lang="cs-CZ" sz="45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22410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033670"/>
            <a:ext cx="8086635" cy="844826"/>
          </a:xfrm>
        </p:spPr>
        <p:txBody>
          <a:bodyPr/>
          <a:lstStyle/>
          <a:p>
            <a:r>
              <a:rPr lang="cs-CZ" dirty="0"/>
              <a:t>Literatura: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8566" y="1749287"/>
            <a:ext cx="8082321" cy="4412973"/>
          </a:xfrm>
        </p:spPr>
        <p:txBody>
          <a:bodyPr/>
          <a:lstStyle/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Základní: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Průcha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P.: </a:t>
            </a:r>
            <a:r>
              <a:rPr 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Správní právo, obecná část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8. vydání. Brno: Doplněk, 2012.</a:t>
            </a:r>
          </a:p>
          <a:p>
            <a:pPr>
              <a:buFontTx/>
              <a:buChar char="-"/>
              <a:defRPr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Skulová, S., a kol.: </a:t>
            </a:r>
            <a:r>
              <a:rPr 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Správní právo procesní, 4.  aktualizované a rozšířené vydání</a:t>
            </a:r>
            <a:r>
              <a:rPr 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Plzeň:  Vydavatelství Aleš Čeněk, s.r.o., 2020, str. 51 - 81.</a:t>
            </a:r>
          </a:p>
          <a:p>
            <a:pPr>
              <a:buFontTx/>
              <a:buChar char="-"/>
              <a:defRPr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Rozšiřující:</a:t>
            </a:r>
          </a:p>
          <a:p>
            <a:pPr>
              <a:buFontTx/>
              <a:buChar char="-"/>
              <a:defRPr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Hendrych, D., a kol.: 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Správní právo. Obecná část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9. vydání. Praha: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C.H.Beck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2016, str. 54 – 62.</a:t>
            </a:r>
          </a:p>
          <a:p>
            <a:pPr>
              <a:buFontTx/>
              <a:buChar char="-"/>
              <a:defRPr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Kopecký, M.: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Správní právo. Obecná část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3. vydání. Praha: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C.H.Beck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2023, str. 45 – 60.</a:t>
            </a:r>
            <a:endParaRPr lang="cs-CZ" sz="1800" dirty="0"/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- Skulová, S., Potěšil, L. a kol.: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Prostředky ochrany subjektivních práv ve veřejné správě – jejich systém a efektivnost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Praha: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C.H.Beck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2017, str. </a:t>
            </a:r>
            <a:r>
              <a:rPr lang="cs-CZ" sz="1800" dirty="0"/>
              <a:t>91 – 103.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48214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38726" y="1382554"/>
            <a:ext cx="7518400" cy="2663825"/>
          </a:xfrm>
        </p:spPr>
        <p:txBody>
          <a:bodyPr/>
          <a:lstStyle/>
          <a:p>
            <a:r>
              <a:rPr lang="cs-CZ" sz="2800" dirty="0"/>
              <a:t>Děkuji za pozornost.</a:t>
            </a:r>
            <a:br>
              <a:rPr lang="cs-CZ" sz="2800" dirty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400" b="0" dirty="0">
                <a:solidFill>
                  <a:schemeClr val="tx1"/>
                </a:solidFill>
              </a:rPr>
              <a:t>Nyní budeme pokračovat v rámci II. konzultace druhým tématem, a to:</a:t>
            </a:r>
            <a:br>
              <a:rPr lang="cs-CZ" sz="2400" b="0" dirty="0">
                <a:solidFill>
                  <a:schemeClr val="tx1"/>
                </a:solidFill>
              </a:rPr>
            </a:br>
            <a:r>
              <a:rPr lang="cs-CZ" sz="2400" b="0" dirty="0">
                <a:solidFill>
                  <a:schemeClr val="tx1"/>
                </a:solidFill>
              </a:rPr>
              <a:t>interpretace norem správního práva, správní uvážení, neurčité pojmy.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67400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Podmínky výkonu pravomoci správních orgánů</a:t>
            </a:r>
          </a:p>
          <a:p>
            <a:r>
              <a:rPr lang="cs-CZ" dirty="0"/>
              <a:t>Veřejná subjektivní práva</a:t>
            </a:r>
          </a:p>
          <a:p>
            <a:r>
              <a:rPr lang="cs-CZ" dirty="0"/>
              <a:t>Základní zásady činnosti správních orgánů</a:t>
            </a:r>
          </a:p>
          <a:p>
            <a:r>
              <a:rPr lang="cs-CZ" dirty="0"/>
              <a:t>Principy dobré správy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Témata </a:t>
            </a:r>
            <a:r>
              <a:rPr lang="cs-CZ" dirty="0">
                <a:solidFill>
                  <a:srgbClr val="7030A0"/>
                </a:solidFill>
              </a:rPr>
              <a:t>obsahově provázána</a:t>
            </a:r>
            <a:r>
              <a:rPr lang="cs-CZ" dirty="0"/>
              <a:t>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51670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48281"/>
            <a:ext cx="8086635" cy="1037968"/>
          </a:xfrm>
        </p:spPr>
        <p:txBody>
          <a:bodyPr/>
          <a:lstStyle/>
          <a:p>
            <a:r>
              <a:rPr lang="cs-CZ" dirty="0"/>
              <a:t>                      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705678"/>
            <a:ext cx="8082321" cy="5426836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1" dirty="0"/>
              <a:t>                                        I. Východiskový pojem:</a:t>
            </a:r>
          </a:p>
          <a:p>
            <a:pPr marL="0" indent="0" algn="just">
              <a:buNone/>
            </a:pPr>
            <a:r>
              <a:rPr lang="cs-CZ" sz="2000" b="1" dirty="0">
                <a:solidFill>
                  <a:srgbClr val="7030A0"/>
                </a:solidFill>
              </a:rPr>
              <a:t>Pravomoc správního orgánu </a:t>
            </a:r>
            <a:r>
              <a:rPr lang="cs-CZ" sz="2000" dirty="0"/>
              <a:t>(„SO“) </a:t>
            </a:r>
            <a:r>
              <a:rPr lang="cs-CZ" sz="2000" b="1" dirty="0"/>
              <a:t>– definice:</a:t>
            </a:r>
          </a:p>
          <a:p>
            <a:pPr marL="0" indent="0" algn="just">
              <a:buNone/>
            </a:pPr>
            <a:r>
              <a:rPr lang="cs-CZ" sz="2000" b="1" dirty="0">
                <a:solidFill>
                  <a:srgbClr val="7030A0"/>
                </a:solidFill>
              </a:rPr>
              <a:t>   </a:t>
            </a:r>
            <a:r>
              <a:rPr lang="cs-CZ" sz="2000" dirty="0">
                <a:solidFill>
                  <a:srgbClr val="002060"/>
                </a:solidFill>
              </a:rPr>
              <a:t>= </a:t>
            </a:r>
            <a:r>
              <a:rPr lang="cs-CZ" sz="2000" b="1" dirty="0">
                <a:solidFill>
                  <a:srgbClr val="002060"/>
                </a:solidFill>
              </a:rPr>
              <a:t>souhrn právních prostředků,</a:t>
            </a:r>
            <a:r>
              <a:rPr lang="cs-CZ" sz="2000" dirty="0">
                <a:solidFill>
                  <a:srgbClr val="002060"/>
                </a:solidFill>
              </a:rPr>
              <a:t> jimiž správní orgán disponuje.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</a:rPr>
              <a:t>                           (Řeší otázku </a:t>
            </a:r>
            <a:r>
              <a:rPr lang="cs-CZ" sz="2000" b="1" dirty="0">
                <a:solidFill>
                  <a:srgbClr val="002060"/>
                </a:solidFill>
              </a:rPr>
              <a:t>CO</a:t>
            </a:r>
            <a:r>
              <a:rPr lang="cs-CZ" sz="2000" dirty="0">
                <a:solidFill>
                  <a:srgbClr val="002060"/>
                </a:solidFill>
              </a:rPr>
              <a:t>, a </a:t>
            </a:r>
            <a:r>
              <a:rPr lang="cs-CZ" sz="2000" b="1" dirty="0">
                <a:solidFill>
                  <a:srgbClr val="002060"/>
                </a:solidFill>
              </a:rPr>
              <a:t>JAK</a:t>
            </a:r>
            <a:r>
              <a:rPr lang="cs-CZ" sz="2000" dirty="0">
                <a:solidFill>
                  <a:srgbClr val="002060"/>
                </a:solidFill>
              </a:rPr>
              <a:t> správní orgán činí).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i="1" dirty="0">
                <a:solidFill>
                  <a:srgbClr val="0070C0"/>
                </a:solidFill>
              </a:rPr>
              <a:t>(POZN.: v jakých VĚCECH, KDE, vůči KOMU = okruh vztahů = </a:t>
            </a:r>
            <a:r>
              <a:rPr lang="cs-CZ" sz="20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působnost</a:t>
            </a:r>
            <a:r>
              <a:rPr lang="cs-CZ" sz="2000" i="1" dirty="0">
                <a:solidFill>
                  <a:srgbClr val="0070C0"/>
                </a:solidFill>
              </a:rPr>
              <a:t>).</a:t>
            </a:r>
          </a:p>
          <a:p>
            <a:pPr marL="0" indent="0" algn="just">
              <a:buNone/>
            </a:pPr>
            <a:r>
              <a:rPr lang="cs-CZ" sz="2000" b="1" dirty="0"/>
              <a:t>Pravomoc</a:t>
            </a:r>
            <a:r>
              <a:rPr lang="cs-CZ" sz="2000" dirty="0"/>
              <a:t> se uplatňuje se v rámci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vrchnostenského, mocenského, autoritativního</a:t>
            </a:r>
            <a:r>
              <a:rPr lang="cs-CZ" sz="2000" dirty="0"/>
              <a:t> působení veřejné správy.</a:t>
            </a:r>
          </a:p>
          <a:p>
            <a:pPr marL="0" indent="0">
              <a:buNone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Nikoliv</a:t>
            </a:r>
            <a:r>
              <a:rPr lang="cs-CZ" sz="2000" dirty="0"/>
              <a:t> tedy při činnostech </a:t>
            </a:r>
            <a:r>
              <a:rPr lang="cs-CZ" sz="2000" dirty="0" err="1"/>
              <a:t>nevrchnostenských</a:t>
            </a:r>
            <a:r>
              <a:rPr lang="cs-CZ" sz="2000" dirty="0"/>
              <a:t> (např. správa majetku, uzavírání soukromoprávních smluv, apod.).</a:t>
            </a:r>
          </a:p>
          <a:p>
            <a:pPr marL="0" indent="0">
              <a:buNone/>
            </a:pPr>
            <a:r>
              <a:rPr lang="cs-CZ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buNone/>
            </a:pPr>
            <a:r>
              <a:rPr lang="cs-CZ" sz="2000" b="1" dirty="0"/>
              <a:t>Jde o výkon veřejné moci </a:t>
            </a:r>
            <a:r>
              <a:rPr lang="cs-CZ" sz="2000" dirty="0"/>
              <a:t>– a proto v právním státě nezbytný </a:t>
            </a:r>
            <a:r>
              <a:rPr lang="cs-CZ" sz="2000" b="1" dirty="0"/>
              <a:t>vždy  - </a:t>
            </a:r>
            <a:r>
              <a:rPr lang="cs-CZ" sz="2000" b="1" dirty="0">
                <a:solidFill>
                  <a:srgbClr val="7030A0"/>
                </a:solidFill>
              </a:rPr>
              <a:t>zákonný základ </a:t>
            </a:r>
            <a:r>
              <a:rPr lang="cs-CZ" sz="2000" dirty="0"/>
              <a:t>(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zásada</a:t>
            </a:r>
            <a:r>
              <a:rPr lang="cs-CZ" sz="2000" dirty="0"/>
              <a:t> vázanosti veřejné moci zákonem =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legality</a:t>
            </a:r>
            <a:r>
              <a:rPr lang="cs-CZ" sz="2000" dirty="0"/>
              <a:t>).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endParaRPr lang="cs-CZ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b="1" dirty="0"/>
              <a:t>Pravomoc SO</a:t>
            </a:r>
            <a:r>
              <a:rPr lang="cs-CZ" sz="2000" dirty="0"/>
              <a:t> – obecně </a:t>
            </a:r>
            <a:r>
              <a:rPr lang="cs-CZ" sz="2000" b="1" dirty="0">
                <a:solidFill>
                  <a:schemeClr val="tx2">
                    <a:lumMod val="75000"/>
                  </a:schemeClr>
                </a:solidFill>
              </a:rPr>
              <a:t>vždy uplatňována směrem k právní sféře dotčených osob</a:t>
            </a:r>
            <a:r>
              <a:rPr lang="cs-CZ" sz="2000" dirty="0"/>
              <a:t>, adresátů působení (právnické a fyzické osoby).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</a:rPr>
              <a:t>          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77754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2090" y="604007"/>
            <a:ext cx="7853678" cy="1090569"/>
          </a:xfrm>
        </p:spPr>
        <p:txBody>
          <a:bodyPr/>
          <a:lstStyle/>
          <a:p>
            <a:r>
              <a:rPr lang="cs-CZ" dirty="0"/>
              <a:t>     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sz="2000" b="1" dirty="0">
                <a:solidFill>
                  <a:srgbClr val="002060"/>
                </a:solidFill>
              </a:rPr>
              <a:t>Jednotlivé druhy (součásti)  pravomoci správního orgánu</a:t>
            </a:r>
            <a:r>
              <a:rPr lang="cs-CZ" sz="2000" b="1" dirty="0">
                <a:solidFill>
                  <a:srgbClr val="7030A0"/>
                </a:solidFill>
              </a:rPr>
              <a:t>:</a:t>
            </a:r>
            <a:r>
              <a:rPr lang="cs-CZ" sz="2400" b="1" dirty="0">
                <a:solidFill>
                  <a:srgbClr val="7030A0"/>
                </a:solidFill>
              </a:rPr>
              <a:t/>
            </a:r>
            <a:br>
              <a:rPr lang="cs-CZ" sz="2400" b="1" dirty="0">
                <a:solidFill>
                  <a:srgbClr val="7030A0"/>
                </a:solidFill>
              </a:rPr>
            </a:b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68073"/>
            <a:ext cx="8082321" cy="4974671"/>
          </a:xfrm>
        </p:spPr>
        <p:txBody>
          <a:bodyPr/>
          <a:lstStyle/>
          <a:p>
            <a:pPr>
              <a:buFontTx/>
              <a:buChar char="-"/>
            </a:pPr>
            <a:r>
              <a:rPr lang="cs-CZ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normotvorná,</a:t>
            </a:r>
          </a:p>
          <a:p>
            <a:pPr>
              <a:buFontTx/>
              <a:buChar char="-"/>
            </a:pPr>
            <a:r>
              <a:rPr lang="cs-CZ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rozhodovací, </a:t>
            </a:r>
          </a:p>
          <a:p>
            <a:pPr>
              <a:buFontTx/>
              <a:buChar char="-"/>
            </a:pPr>
            <a:r>
              <a:rPr lang="cs-CZ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exekuční, </a:t>
            </a:r>
          </a:p>
          <a:p>
            <a:pPr>
              <a:buFontTx/>
              <a:buChar char="-"/>
            </a:pPr>
            <a:r>
              <a:rPr lang="cs-CZ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kontraktační, </a:t>
            </a:r>
          </a:p>
          <a:p>
            <a:pPr>
              <a:buFontTx/>
              <a:buChar char="-"/>
            </a:pPr>
            <a:r>
              <a:rPr lang="cs-CZ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zásahová, </a:t>
            </a:r>
          </a:p>
          <a:p>
            <a:pPr>
              <a:buFontTx/>
              <a:buChar char="-"/>
            </a:pPr>
            <a:r>
              <a:rPr lang="cs-CZ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kontrolní,</a:t>
            </a:r>
          </a:p>
          <a:p>
            <a:pPr>
              <a:buFontTx/>
              <a:buChar char="-"/>
            </a:pPr>
            <a:r>
              <a:rPr lang="cs-CZ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sankční (trestající),</a:t>
            </a:r>
          </a:p>
          <a:p>
            <a:pPr>
              <a:buFontTx/>
              <a:buChar char="-"/>
            </a:pPr>
            <a:r>
              <a:rPr lang="cs-CZ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evidenční.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</a:p>
          <a:p>
            <a:pPr>
              <a:buFontTx/>
              <a:buChar char="-"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b="1" dirty="0"/>
              <a:t>Skladba</a:t>
            </a:r>
            <a:r>
              <a:rPr lang="cs-CZ" sz="2000" dirty="0"/>
              <a:t> </a:t>
            </a:r>
            <a:r>
              <a:rPr lang="cs-CZ" sz="2000" b="1" dirty="0"/>
              <a:t>pravomoci</a:t>
            </a:r>
            <a:r>
              <a:rPr lang="cs-CZ" sz="2000" dirty="0"/>
              <a:t> u různých SO </a:t>
            </a:r>
            <a:r>
              <a:rPr lang="cs-CZ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nestejnorodá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</a:t>
            </a:r>
          </a:p>
          <a:p>
            <a:pPr algn="just">
              <a:buFontTx/>
              <a:buChar char="-"/>
            </a:pPr>
            <a:r>
              <a:rPr lang="cs-CZ" sz="2000" dirty="0"/>
              <a:t>dle účelu, obsahu, zaměření jejich činnosti. Vyjádřeno vždy v zákonné úpravě –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zákonné zmocnění</a:t>
            </a:r>
            <a:r>
              <a:rPr lang="cs-CZ" sz="2000" dirty="0"/>
              <a:t>.</a:t>
            </a:r>
          </a:p>
          <a:p>
            <a:pPr marL="0" indent="0" algn="just">
              <a:buNone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(Kontrolní otázka</a:t>
            </a:r>
            <a:r>
              <a:rPr lang="cs-CZ" sz="2000" dirty="0"/>
              <a:t>: jakými pravomocemi disponuje např. obec ? Je to stejné v samostatné, i v přenesené působnosti ?)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35467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13733"/>
            <a:ext cx="8086635" cy="385893"/>
          </a:xfrm>
        </p:spPr>
        <p:txBody>
          <a:bodyPr/>
          <a:lstStyle/>
          <a:p>
            <a:r>
              <a:rPr lang="cs-CZ" dirty="0"/>
              <a:t>Podmínky výkonu pravomoci SO: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0839" y="1333850"/>
            <a:ext cx="8082321" cy="4823830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Liší se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zákonné zmocnění </a:t>
            </a:r>
            <a:r>
              <a:rPr lang="cs-CZ" sz="2000" dirty="0"/>
              <a:t>pro výkon pravomoci:</a:t>
            </a:r>
          </a:p>
          <a:p>
            <a:pPr marL="0" indent="0">
              <a:buNone/>
            </a:pP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- vázané </a:t>
            </a:r>
            <a:r>
              <a:rPr lang="cs-CZ" sz="2000" dirty="0"/>
              <a:t>(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povinnost </a:t>
            </a:r>
            <a:r>
              <a:rPr lang="cs-CZ" sz="2000" dirty="0"/>
              <a:t>uplatnit), </a:t>
            </a:r>
            <a:r>
              <a:rPr lang="cs-CZ" sz="2000" b="1" dirty="0"/>
              <a:t>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 marL="0" indent="0" algn="just">
              <a:buNone/>
            </a:pP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- „volné“</a:t>
            </a:r>
            <a:r>
              <a:rPr lang="cs-CZ" sz="2000" dirty="0"/>
              <a:t> (na základě a v mezích zákona) – založena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úvaha SO,</a:t>
            </a:r>
            <a:r>
              <a:rPr lang="cs-CZ" sz="2000" dirty="0"/>
              <a:t>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zda</a:t>
            </a:r>
            <a:r>
              <a:rPr lang="cs-CZ" sz="2000" dirty="0"/>
              <a:t> uplatnit, či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</a:t>
            </a:r>
            <a:r>
              <a:rPr lang="cs-CZ" sz="2000" dirty="0"/>
              <a:t> konkrétně (=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správní uvážení, resp. „</a:t>
            </a:r>
            <a:r>
              <a:rPr lang="cs-CZ" sz="2000" i="1" dirty="0"/>
              <a:t>diskreční pravomoc SO“</a:t>
            </a:r>
            <a:r>
              <a:rPr lang="cs-CZ" sz="2000" dirty="0"/>
              <a:t>).  </a:t>
            </a:r>
          </a:p>
          <a:p>
            <a:pPr marL="0" indent="0" algn="just">
              <a:buNone/>
            </a:pPr>
            <a:r>
              <a:rPr lang="cs-CZ" sz="2000" dirty="0"/>
              <a:t>Jde o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volnost pouze relativní</a:t>
            </a:r>
            <a:r>
              <a:rPr lang="cs-CZ" sz="2000" dirty="0"/>
              <a:t> (absolutní volnost v právním státě neexistuje). </a:t>
            </a:r>
          </a:p>
          <a:p>
            <a:pPr marL="0" indent="0" algn="just">
              <a:buNone/>
            </a:pPr>
            <a:r>
              <a:rPr lang="cs-CZ" sz="2000" dirty="0"/>
              <a:t>Omezeno - obecnějším právním rámcem, resp. také obecnými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zásadami</a:t>
            </a:r>
            <a:r>
              <a:rPr lang="cs-CZ" sz="2000" dirty="0"/>
              <a:t> a také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hodnotami</a:t>
            </a:r>
            <a:r>
              <a:rPr lang="cs-CZ" sz="2000" dirty="0"/>
              <a:t>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právního státu</a:t>
            </a:r>
            <a:r>
              <a:rPr lang="cs-CZ" sz="2000" dirty="0"/>
              <a:t>.  </a:t>
            </a:r>
          </a:p>
          <a:p>
            <a:pPr marL="0" indent="0">
              <a:buNone/>
            </a:pPr>
            <a:r>
              <a:rPr lang="cs-CZ" sz="2000" dirty="0"/>
              <a:t>                   Platí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zákaz libovůle</a:t>
            </a:r>
            <a:r>
              <a:rPr lang="cs-CZ" sz="2000" dirty="0"/>
              <a:t> </a:t>
            </a:r>
            <a:r>
              <a:rPr lang="cs-CZ" sz="2000" i="1" dirty="0"/>
              <a:t>(= zákaz zneužití pravomoci).</a:t>
            </a:r>
          </a:p>
          <a:p>
            <a:pPr marL="0" indent="0">
              <a:buNone/>
            </a:pPr>
            <a:endParaRPr lang="cs-CZ" sz="2000" b="1" i="1" dirty="0"/>
          </a:p>
          <a:p>
            <a:pPr marL="0" indent="0">
              <a:buNone/>
            </a:pPr>
            <a:r>
              <a:rPr lang="cs-CZ" sz="2000" b="1" i="1" dirty="0"/>
              <a:t>Obecné požadavky také na:  </a:t>
            </a:r>
            <a:r>
              <a:rPr lang="cs-CZ" sz="2000" i="1" dirty="0"/>
              <a:t>kontinuitu, legitimitu, důvěryhodnost, odpovědnost, transparentnost, participaci </a:t>
            </a:r>
            <a:r>
              <a:rPr lang="cs-CZ" sz="2000" dirty="0"/>
              <a:t>( srov. s pilíři, hodnotami a principy tzv. „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evropského správního prostoru</a:t>
            </a:r>
            <a:r>
              <a:rPr lang="cs-CZ" sz="2000" dirty="0"/>
              <a:t>).</a:t>
            </a:r>
          </a:p>
          <a:p>
            <a:pPr marL="0" indent="0">
              <a:buNone/>
            </a:pPr>
            <a:r>
              <a:rPr lang="cs-CZ" sz="2000" dirty="0"/>
              <a:t>                                            K tomu míří </a:t>
            </a:r>
            <a:r>
              <a:rPr lang="cs-CZ" sz="2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obecné principy a zásady</a:t>
            </a:r>
            <a:r>
              <a:rPr lang="cs-CZ" sz="2000" b="1" dirty="0"/>
              <a:t>. </a:t>
            </a:r>
          </a:p>
          <a:p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</a:t>
            </a:r>
            <a:r>
              <a:rPr lang="cs-CZ" altLang="cs-CZ" dirty="0" err="1"/>
              <a:t>zápa</a:t>
            </a:r>
            <a:r>
              <a:rPr lang="cs-CZ" altLang="cs-CZ" dirty="0"/>
              <a:t>        </a:t>
            </a:r>
            <a:r>
              <a:rPr lang="cs-CZ" altLang="cs-CZ" dirty="0" err="1"/>
              <a:t>tí</a:t>
            </a:r>
            <a:r>
              <a:rPr lang="cs-CZ" altLang="cs-CZ" dirty="0"/>
              <a:t>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75090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16227"/>
            <a:ext cx="8086635" cy="437322"/>
          </a:xfrm>
        </p:spPr>
        <p:txBody>
          <a:bodyPr/>
          <a:lstStyle/>
          <a:p>
            <a:r>
              <a:rPr lang="cs-CZ" dirty="0"/>
              <a:t>2. Veřejná subjektivní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9786" y="1219200"/>
            <a:ext cx="8082321" cy="4958900"/>
          </a:xfrm>
        </p:spPr>
        <p:txBody>
          <a:bodyPr/>
          <a:lstStyle/>
          <a:p>
            <a:pPr marL="0" indent="0">
              <a:buNone/>
            </a:pPr>
            <a:r>
              <a:rPr lang="cs-CZ" sz="2000" b="1" i="1" dirty="0"/>
              <a:t>Výkon pravomoci SO </a:t>
            </a:r>
            <a:r>
              <a:rPr lang="cs-CZ" sz="2000" dirty="0"/>
              <a:t>– působí </a:t>
            </a:r>
            <a:r>
              <a:rPr lang="cs-CZ" sz="2000" b="1" dirty="0">
                <a:solidFill>
                  <a:srgbClr val="002060"/>
                </a:solidFill>
              </a:rPr>
              <a:t>vůči adresátům</a:t>
            </a:r>
            <a:r>
              <a:rPr lang="cs-CZ" sz="2000" dirty="0"/>
              <a:t>,</a:t>
            </a:r>
          </a:p>
          <a:p>
            <a:pPr marL="0" indent="0">
              <a:buNone/>
            </a:pPr>
            <a:r>
              <a:rPr lang="cs-CZ" sz="2000" dirty="0"/>
              <a:t>  -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zasahují či se mohou dotýkat </a:t>
            </a:r>
            <a:r>
              <a:rPr lang="cs-CZ" sz="2000" dirty="0"/>
              <a:t>jejich </a:t>
            </a:r>
            <a:r>
              <a:rPr lang="cs-CZ" sz="2000" b="1" dirty="0">
                <a:solidFill>
                  <a:srgbClr val="7030A0"/>
                </a:solidFill>
              </a:rPr>
              <a:t>subjektivních </a:t>
            </a:r>
            <a:r>
              <a:rPr lang="cs-CZ" sz="2000" dirty="0">
                <a:solidFill>
                  <a:schemeClr val="tx2">
                    <a:lumMod val="75000"/>
                  </a:schemeClr>
                </a:solidFill>
              </a:rPr>
              <a:t>práv </a:t>
            </a:r>
            <a:r>
              <a:rPr lang="cs-CZ" sz="2000" dirty="0"/>
              <a:t>(</a:t>
            </a:r>
            <a:r>
              <a:rPr lang="cs-CZ" sz="2000" i="1" dirty="0"/>
              <a:t>„dotčené osoby“</a:t>
            </a:r>
            <a:r>
              <a:rPr lang="cs-CZ" sz="2000" dirty="0"/>
              <a:t> – </a:t>
            </a:r>
            <a:r>
              <a:rPr lang="cs-CZ" sz="2000" dirty="0" err="1"/>
              <a:t>s.ř</a:t>
            </a:r>
            <a:r>
              <a:rPr lang="cs-CZ" sz="2000" dirty="0"/>
              <a:t>.). </a:t>
            </a:r>
          </a:p>
          <a:p>
            <a:pPr marL="0" indent="0">
              <a:buNone/>
            </a:pPr>
            <a:endParaRPr lang="cs-CZ" sz="2000" b="1" i="1" dirty="0"/>
          </a:p>
          <a:p>
            <a:pPr marL="0" indent="0">
              <a:buNone/>
            </a:pPr>
            <a:r>
              <a:rPr lang="cs-CZ" sz="2000" b="1" i="1" dirty="0"/>
              <a:t>Veřejná subjektivní práva </a:t>
            </a:r>
            <a:r>
              <a:rPr lang="cs-CZ" sz="2000" dirty="0"/>
              <a:t>= </a:t>
            </a:r>
            <a:r>
              <a:rPr lang="cs-CZ" sz="2000" b="1" dirty="0">
                <a:solidFill>
                  <a:srgbClr val="7030A0"/>
                </a:solidFill>
              </a:rPr>
              <a:t>souhrn </a:t>
            </a:r>
            <a:r>
              <a:rPr lang="cs-CZ" sz="2000" b="1" i="1" u="sng" dirty="0">
                <a:solidFill>
                  <a:srgbClr val="7030A0"/>
                </a:solidFill>
              </a:rPr>
              <a:t>oprávnění a povinností</a:t>
            </a:r>
            <a:r>
              <a:rPr lang="cs-CZ" sz="2000" b="1" dirty="0">
                <a:solidFill>
                  <a:srgbClr val="7030A0"/>
                </a:solidFill>
              </a:rPr>
              <a:t>,</a:t>
            </a:r>
            <a:r>
              <a:rPr lang="cs-CZ" sz="2000" dirty="0"/>
              <a:t> jež má </a:t>
            </a:r>
            <a:r>
              <a:rPr lang="cs-CZ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jednotlivec </a:t>
            </a:r>
            <a:r>
              <a:rPr lang="cs-CZ" sz="2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vztahu k veřejné správě </a:t>
            </a:r>
            <a:r>
              <a:rPr lang="cs-CZ" sz="2000" dirty="0"/>
              <a:t>(= obsahem SP vztahů).</a:t>
            </a:r>
          </a:p>
          <a:p>
            <a:pPr marL="0" indent="0">
              <a:buNone/>
            </a:pPr>
            <a:endParaRPr lang="cs-CZ" sz="2000" b="1" dirty="0"/>
          </a:p>
          <a:p>
            <a:pPr marL="0" indent="0" algn="just">
              <a:buNone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Některá </a:t>
            </a:r>
            <a:r>
              <a:rPr lang="cs-CZ" sz="2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ústavně chráněna</a:t>
            </a:r>
            <a:r>
              <a:rPr lang="cs-CZ" sz="2000" i="1" dirty="0"/>
              <a:t> </a:t>
            </a:r>
            <a:r>
              <a:rPr lang="cs-CZ" sz="2000" dirty="0"/>
              <a:t>(včetně práva na řádný proces a soudní ochranu).  – </a:t>
            </a:r>
            <a:r>
              <a:rPr lang="cs-CZ" sz="2000" i="1" dirty="0"/>
              <a:t>Listina základních práv a svobod, EÚZPS</a:t>
            </a:r>
            <a:r>
              <a:rPr lang="cs-CZ" sz="2000" dirty="0"/>
              <a:t>.</a:t>
            </a:r>
          </a:p>
          <a:p>
            <a:pPr marL="0" indent="0" algn="just">
              <a:buNone/>
            </a:pPr>
            <a:r>
              <a:rPr lang="cs-CZ" sz="2000" dirty="0"/>
              <a:t>V rovině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potenciální</a:t>
            </a:r>
            <a:r>
              <a:rPr lang="cs-CZ" sz="2000" dirty="0"/>
              <a:t> – dána právním řádem – </a:t>
            </a:r>
            <a:r>
              <a:rPr lang="cs-CZ" sz="2000" i="1" dirty="0">
                <a:solidFill>
                  <a:srgbClr val="7030A0"/>
                </a:solidFill>
              </a:rPr>
              <a:t>de lege lata</a:t>
            </a:r>
            <a:r>
              <a:rPr lang="cs-CZ" sz="2000" dirty="0"/>
              <a:t>, a event. </a:t>
            </a:r>
            <a:r>
              <a:rPr lang="cs-CZ" sz="2000" i="1" dirty="0"/>
              <a:t>efektivní,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aplikovaná </a:t>
            </a:r>
            <a:r>
              <a:rPr lang="cs-CZ" sz="2000" dirty="0"/>
              <a:t>– </a:t>
            </a:r>
            <a:r>
              <a:rPr lang="cs-CZ" sz="2000" i="1" dirty="0">
                <a:solidFill>
                  <a:srgbClr val="7030A0"/>
                </a:solidFill>
              </a:rPr>
              <a:t>de lege </a:t>
            </a:r>
            <a:r>
              <a:rPr lang="cs-CZ" sz="2000" i="1" dirty="0" err="1">
                <a:solidFill>
                  <a:srgbClr val="7030A0"/>
                </a:solidFill>
              </a:rPr>
              <a:t>aplicata</a:t>
            </a:r>
            <a:r>
              <a:rPr lang="cs-CZ" sz="2000" dirty="0"/>
              <a:t>.</a:t>
            </a:r>
          </a:p>
          <a:p>
            <a:pPr marL="0" indent="0" algn="just">
              <a:buNone/>
            </a:pPr>
            <a:r>
              <a:rPr lang="cs-CZ" sz="2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Rozsah a skladba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/>
              <a:t>dána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právním postavením </a:t>
            </a:r>
            <a:r>
              <a:rPr lang="cs-CZ" sz="2000" dirty="0"/>
              <a:t>konkrétních subjektů, tj. jsou 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jednotlivých adresátů odlišné</a:t>
            </a:r>
            <a:r>
              <a:rPr lang="cs-CZ" sz="2000" dirty="0"/>
              <a:t>, resp. mění se  v čase (občan obce, živnostník, student, vlastník lesa, pachatel přestupku,… - dnes a za rok).      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POZN.</a:t>
            </a:r>
            <a:r>
              <a:rPr lang="cs-CZ" sz="1800" dirty="0"/>
              <a:t>: Časté změny narušují právní jistotu osob (a legitimitu VS).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28402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66119"/>
            <a:ext cx="8086635" cy="675503"/>
          </a:xfrm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	           Veřejná subjektivní práva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694" y="1112108"/>
            <a:ext cx="8082321" cy="4666178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/>
              <a:t>Tradičně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teorie rozlišuje určité </a:t>
            </a:r>
            <a:r>
              <a:rPr lang="cs-CZ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skupiny</a:t>
            </a:r>
            <a:r>
              <a:rPr lang="cs-CZ" sz="2000" b="1" dirty="0">
                <a:solidFill>
                  <a:srgbClr val="7030A0"/>
                </a:solidFill>
              </a:rPr>
              <a:t> veřejných </a:t>
            </a:r>
            <a:r>
              <a:rPr lang="cs-CZ" sz="2000" b="1" dirty="0" err="1">
                <a:solidFill>
                  <a:srgbClr val="7030A0"/>
                </a:solidFill>
              </a:rPr>
              <a:t>subj</a:t>
            </a:r>
            <a:r>
              <a:rPr lang="cs-CZ" sz="2000" b="1" dirty="0">
                <a:solidFill>
                  <a:srgbClr val="7030A0"/>
                </a:solidFill>
              </a:rPr>
              <a:t>. práv:</a:t>
            </a:r>
          </a:p>
          <a:p>
            <a:r>
              <a:rPr lang="cs-CZ" sz="2000" dirty="0"/>
              <a:t>právo na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vydání povolení</a:t>
            </a:r>
            <a:r>
              <a:rPr lang="cs-CZ" sz="2000" dirty="0"/>
              <a:t> nebo souhlasu ( ovšem nutno zkoumat existenci nároku)</a:t>
            </a:r>
          </a:p>
          <a:p>
            <a:r>
              <a:rPr lang="cs-CZ" sz="2000" dirty="0"/>
              <a:t>právo na určitá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plnění</a:t>
            </a:r>
            <a:r>
              <a:rPr lang="cs-CZ" sz="2000" dirty="0"/>
              <a:t> od VS,</a:t>
            </a:r>
          </a:p>
          <a:p>
            <a:r>
              <a:rPr lang="cs-CZ" sz="2000" dirty="0"/>
              <a:t>právo, aby se VS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zdržela nepřípustných  zásahů</a:t>
            </a:r>
            <a:r>
              <a:rPr lang="cs-CZ" sz="2000" dirty="0"/>
              <a:t> či zákroků,</a:t>
            </a:r>
          </a:p>
          <a:p>
            <a:r>
              <a:rPr lang="cs-CZ" sz="2000" dirty="0"/>
              <a:t>právo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uplatňovat procesní práva</a:t>
            </a:r>
            <a:r>
              <a:rPr lang="cs-CZ" sz="2000" dirty="0"/>
              <a:t> (zejména jako účastník řízení)</a:t>
            </a:r>
          </a:p>
          <a:p>
            <a:r>
              <a:rPr lang="cs-CZ" sz="2000" dirty="0"/>
              <a:t>právo na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participaci na výkonu </a:t>
            </a:r>
            <a:r>
              <a:rPr lang="cs-CZ" sz="2000" dirty="0"/>
              <a:t>VS stanovenými způsoby. </a:t>
            </a:r>
          </a:p>
          <a:p>
            <a:pPr marL="0" indent="0">
              <a:buNone/>
            </a:pPr>
            <a:r>
              <a:rPr lang="cs-CZ" sz="2000" dirty="0"/>
              <a:t>	</a:t>
            </a:r>
          </a:p>
          <a:p>
            <a:pPr marL="0" indent="0">
              <a:buNone/>
            </a:pPr>
            <a:r>
              <a:rPr lang="cs-CZ" sz="2000" dirty="0"/>
              <a:t>Jde o „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vývojovou</a:t>
            </a:r>
            <a:r>
              <a:rPr lang="cs-CZ" sz="2000" dirty="0"/>
              <a:t>“ kategorii – rozvíjení v čase (rozvoj právního státu).</a:t>
            </a:r>
          </a:p>
          <a:p>
            <a:pPr marL="0" indent="0">
              <a:buNone/>
            </a:pPr>
            <a:r>
              <a:rPr lang="cs-CZ" sz="2000" dirty="0"/>
              <a:t>Významné jsou </a:t>
            </a:r>
            <a:r>
              <a:rPr lang="cs-CZ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záruky (garance) veřejných subjektivních práv</a:t>
            </a:r>
            <a:r>
              <a:rPr lang="cs-CZ" sz="2000" dirty="0"/>
              <a:t> (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hmotné, procesní, institucionální</a:t>
            </a:r>
            <a:r>
              <a:rPr lang="cs-CZ" sz="2000" dirty="0"/>
              <a:t>) – jejich základ, dostupnost a efektivnost.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(Vizte III. blok konzultací).</a:t>
            </a:r>
          </a:p>
          <a:p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Vedle těchto práv </a:t>
            </a:r>
            <a:r>
              <a:rPr lang="cs-CZ" sz="2000" dirty="0"/>
              <a:t>stojí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však </a:t>
            </a:r>
            <a:r>
              <a:rPr lang="cs-CZ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současně</a:t>
            </a:r>
            <a:r>
              <a:rPr lang="cs-CZ" sz="2000" b="1" dirty="0">
                <a:solidFill>
                  <a:srgbClr val="0070C0"/>
                </a:solidFill>
              </a:rPr>
              <a:t> požadavek </a:t>
            </a:r>
            <a:r>
              <a:rPr lang="cs-CZ" sz="2000" dirty="0"/>
              <a:t>na  </a:t>
            </a:r>
            <a:r>
              <a:rPr lang="cs-CZ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ochranu práv </a:t>
            </a:r>
            <a:r>
              <a:rPr lang="cs-CZ" sz="2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jiných subjektů</a:t>
            </a:r>
            <a:r>
              <a:rPr lang="cs-CZ" sz="2000" dirty="0"/>
              <a:t>, a také </a:t>
            </a:r>
            <a:r>
              <a:rPr lang="cs-CZ" sz="2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veřejných zájmů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V případě jejich rozporu – uplatňuje se </a:t>
            </a:r>
            <a:r>
              <a:rPr lang="cs-CZ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poměřování.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55627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>
          <a:xfrm>
            <a:off x="568411" y="192947"/>
            <a:ext cx="7117074" cy="1596097"/>
          </a:xfrm>
        </p:spPr>
        <p:txBody>
          <a:bodyPr/>
          <a:lstStyle/>
          <a:p>
            <a:pPr>
              <a:defRPr/>
            </a:pPr>
            <a:r>
              <a:rPr lang="cs-CZ" sz="2000" dirty="0"/>
              <a:t>3.  </a:t>
            </a:r>
            <a:r>
              <a:rPr lang="cs-CZ" dirty="0"/>
              <a:t>Legalita a další principy (základní zásady) </a:t>
            </a:r>
            <a:br>
              <a:rPr lang="cs-CZ" dirty="0"/>
            </a:br>
            <a:r>
              <a:rPr lang="cs-CZ" dirty="0"/>
              <a:t>	činnosti veřejné správy. </a:t>
            </a:r>
            <a:br>
              <a:rPr lang="cs-CZ" dirty="0"/>
            </a:b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77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11891" y="1292088"/>
            <a:ext cx="7875373" cy="523228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1800" b="1" i="1" dirty="0"/>
              <a:t>	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2000" b="1" dirty="0">
                <a:solidFill>
                  <a:schemeClr val="tx2">
                    <a:lumMod val="75000"/>
                  </a:schemeClr>
                </a:solidFill>
              </a:rPr>
              <a:t>„Základní zásady činnosti  správních orgánů“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20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800" b="1" i="1" dirty="0"/>
              <a:t>– založeny </a:t>
            </a:r>
            <a:r>
              <a:rPr lang="cs-CZ" sz="1800" i="1" dirty="0"/>
              <a:t>(tehdy jako nový institut)</a:t>
            </a:r>
            <a:r>
              <a:rPr lang="cs-CZ" sz="1800" b="1" i="1" dirty="0"/>
              <a:t> </a:t>
            </a:r>
            <a:r>
              <a:rPr lang="cs-CZ" sz="1800" b="1" i="1" dirty="0">
                <a:solidFill>
                  <a:srgbClr val="7030A0"/>
                </a:solidFill>
              </a:rPr>
              <a:t>ve správním řádu  (§ 2 – 8 </a:t>
            </a:r>
            <a:r>
              <a:rPr lang="cs-CZ" sz="1800" b="1" i="1" dirty="0" err="1">
                <a:solidFill>
                  <a:srgbClr val="7030A0"/>
                </a:solidFill>
              </a:rPr>
              <a:t>s.ř</a:t>
            </a:r>
            <a:r>
              <a:rPr lang="cs-CZ" sz="1800" b="1" i="1" dirty="0">
                <a:solidFill>
                  <a:srgbClr val="7030A0"/>
                </a:solidFill>
              </a:rPr>
              <a:t>.)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1800" dirty="0"/>
              <a:t>  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Nejde o úplný výčet.</a:t>
            </a:r>
            <a:r>
              <a:rPr lang="cs-CZ" sz="1500" b="1" i="1" dirty="0"/>
              <a:t/>
            </a:r>
            <a:br>
              <a:rPr lang="cs-CZ" sz="1500" b="1" i="1" dirty="0"/>
            </a:br>
            <a:endParaRPr lang="cs-CZ" sz="1500" b="1" i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1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Nejde o pouhé zásady procesní</a:t>
            </a:r>
            <a:r>
              <a:rPr lang="cs-CZ" sz="1800" b="1" dirty="0"/>
              <a:t>. </a:t>
            </a:r>
            <a:r>
              <a:rPr 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Vedle požadavků na procesní stránku</a:t>
            </a:r>
            <a:r>
              <a:rPr lang="cs-CZ" sz="1800" b="1" dirty="0"/>
              <a:t> </a:t>
            </a:r>
            <a:r>
              <a:rPr lang="cs-CZ" sz="1800" dirty="0"/>
              <a:t>postupů SO působí </a:t>
            </a:r>
            <a:r>
              <a:rPr 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rovněž na obsah, resp. výsledek postupu.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/>
              <a:t>                  </a:t>
            </a:r>
            <a:r>
              <a:rPr lang="cs-CZ" sz="1800" b="1" dirty="0"/>
              <a:t>Základ a původ základních zásad:</a:t>
            </a:r>
          </a:p>
          <a:p>
            <a:pPr eaLnBrk="1" hangingPunct="1">
              <a:defRPr/>
            </a:pPr>
            <a:r>
              <a:rPr lang="cs-CZ" sz="1800" i="1" dirty="0"/>
              <a:t>(osvědčené) </a:t>
            </a:r>
            <a:r>
              <a:rPr 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tradice </a:t>
            </a:r>
            <a:r>
              <a:rPr lang="cs-CZ" sz="1800" i="1" dirty="0"/>
              <a:t>veřejné správy,</a:t>
            </a:r>
          </a:p>
          <a:p>
            <a:pPr algn="just">
              <a:defRPr/>
            </a:pP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ústavní zásady, obecné principy právní a principy správního práva</a:t>
            </a:r>
            <a:r>
              <a:rPr lang="cs-CZ" sz="1800" dirty="0"/>
              <a:t> (vztah státu a jednotlivce, podmínky výkonu veřejné moci, zejm. čl. 36 odst. 1, 38 odst. 2 LZPS), </a:t>
            </a:r>
          </a:p>
          <a:p>
            <a:pPr algn="just">
              <a:defRPr/>
            </a:pP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mezinárodní a evropský kontext </a:t>
            </a:r>
            <a:r>
              <a:rPr lang="cs-CZ" sz="1800" dirty="0"/>
              <a:t>(ochrana ZPS, právo na řádný,  spravedlivý proces  a rozhodnutí (srov. čl. 6 odst.1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Evropské úmluvy</a:t>
            </a:r>
            <a:r>
              <a:rPr lang="cs-CZ" sz="1800" dirty="0"/>
              <a:t>, 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Listina ZP EU </a:t>
            </a:r>
            <a:r>
              <a:rPr lang="cs-CZ" sz="1800" dirty="0"/>
              <a:t>- čl. 41 – „právo na dobrou správu“).</a:t>
            </a:r>
          </a:p>
          <a:p>
            <a:pPr marL="0" indent="0">
              <a:buNone/>
              <a:defRPr/>
            </a:pP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3068142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944217"/>
            <a:ext cx="8086635" cy="626166"/>
          </a:xfrm>
        </p:spPr>
        <p:txBody>
          <a:bodyPr/>
          <a:lstStyle/>
          <a:p>
            <a:r>
              <a:rPr lang="cs-CZ" dirty="0"/>
              <a:t>Vztah k „principům dobré správy“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  <a:defRPr/>
            </a:pPr>
            <a:r>
              <a:rPr lang="cs-CZ" sz="2000" dirty="0"/>
              <a:t>Pojem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„principy dobré správy“ </a:t>
            </a:r>
            <a:r>
              <a:rPr lang="cs-CZ" sz="2000" dirty="0"/>
              <a:t>= širší katalog, včetně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soft-</a:t>
            </a: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law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Rady Evropy</a:t>
            </a:r>
            <a:r>
              <a:rPr lang="cs-CZ" sz="2000" dirty="0"/>
              <a:t> </a:t>
            </a:r>
            <a:r>
              <a:rPr lang="cs-CZ" sz="2000" dirty="0" smtClean="0"/>
              <a:t>= </a:t>
            </a:r>
            <a:r>
              <a:rPr 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rezoluce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doporučení </a:t>
            </a:r>
            <a:r>
              <a:rPr lang="cs-CZ" sz="2000" dirty="0"/>
              <a:t>Výboru ministrů  Rady Evropy (zejm. </a:t>
            </a:r>
            <a:r>
              <a:rPr lang="cs-CZ" sz="2000" i="1" dirty="0"/>
              <a:t>doporučení č. 2007/7, o dobré správě</a:t>
            </a:r>
            <a:r>
              <a:rPr lang="cs-CZ" sz="2000" dirty="0"/>
              <a:t>, a řada </a:t>
            </a:r>
            <a:r>
              <a:rPr lang="cs-CZ" sz="2000" dirty="0" smtClean="0"/>
              <a:t>dalších).  </a:t>
            </a:r>
            <a:endParaRPr lang="cs-CZ" sz="2000" dirty="0"/>
          </a:p>
          <a:p>
            <a:pPr marL="0" indent="0" algn="just">
              <a:buNone/>
              <a:defRPr/>
            </a:pPr>
            <a:endParaRPr lang="cs-CZ" sz="2000" i="1" dirty="0"/>
          </a:p>
          <a:p>
            <a:pPr marL="0" indent="0" algn="just">
              <a:buNone/>
              <a:defRPr/>
            </a:pPr>
            <a:r>
              <a:rPr lang="cs-CZ" sz="2000" i="1" dirty="0"/>
              <a:t>Srov. té</a:t>
            </a:r>
            <a:r>
              <a:rPr lang="cs-CZ" sz="2000" dirty="0"/>
              <a:t>ž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„desatero“ </a:t>
            </a:r>
            <a:r>
              <a:rPr lang="cs-CZ" sz="2000" dirty="0"/>
              <a:t>Veřejného ochránce práv.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 algn="just">
              <a:buNone/>
              <a:defRPr/>
            </a:pPr>
            <a:endParaRPr lang="cs-CZ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  <a:defRPr/>
            </a:pPr>
            <a:r>
              <a:rPr lang="cs-CZ" sz="2000" dirty="0"/>
              <a:t>Zahrnují požadavky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etické</a:t>
            </a:r>
            <a:r>
              <a:rPr lang="cs-CZ" sz="2000" dirty="0"/>
              <a:t>, či na </a:t>
            </a:r>
            <a:r>
              <a:rPr lang="cs-CZ" sz="2000" b="1" dirty="0"/>
              <a:t>efektivnost</a:t>
            </a:r>
            <a:r>
              <a:rPr lang="cs-CZ" sz="2000" dirty="0"/>
              <a:t> správy, </a:t>
            </a:r>
            <a:r>
              <a:rPr lang="cs-CZ" sz="2000" b="1" i="1" dirty="0"/>
              <a:t>konkretizují a doplňují zásady právně závazné. </a:t>
            </a:r>
          </a:p>
          <a:p>
            <a:pPr marL="0" indent="0" algn="just">
              <a:buNone/>
              <a:defRPr/>
            </a:pPr>
            <a:r>
              <a:rPr lang="cs-CZ" sz="2000" b="1" i="1" dirty="0"/>
              <a:t>Tendence </a:t>
            </a:r>
            <a:r>
              <a:rPr lang="cs-CZ" sz="2000" dirty="0"/>
              <a:t>postupného prolínání mezi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zásady právní povahy. </a:t>
            </a:r>
          </a:p>
          <a:p>
            <a:pPr marL="0" indent="0" algn="just">
              <a:buNone/>
              <a:defRPr/>
            </a:pPr>
            <a:r>
              <a:rPr lang="cs-CZ" sz="1800" dirty="0"/>
              <a:t>(Srov. např. vývoj požadavku na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transparentnost</a:t>
            </a:r>
            <a:r>
              <a:rPr lang="cs-CZ" sz="1800" dirty="0"/>
              <a:t>, resp. otevřenost rozhodnutí vůči adresátům skrze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řádné odůvodnění</a:t>
            </a:r>
            <a:r>
              <a:rPr lang="cs-CZ" sz="1800" dirty="0"/>
              <a:t>, a to již nejen rozhodnutí ve správním řízení, či požadavek na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zdvořilost a vstřícnost úředních osob)</a:t>
            </a:r>
            <a:r>
              <a:rPr lang="cs-CZ" sz="1800" dirty="0"/>
              <a:t>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9675321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44</TotalTime>
  <Words>1287</Words>
  <Application>Microsoft Office PowerPoint</Application>
  <PresentationFormat>Předvádění na obrazovce (4:3)</PresentationFormat>
  <Paragraphs>203</Paragraphs>
  <Slides>18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Prezentace_MU_CZ</vt:lpstr>
      <vt:lpstr>NP211Zk Správní právo pro veřejnou správu II   II. kolektivní konzultace  1. téma 21.2.2024  Téma:  Pravomoc správních orgánů vs. veřejná subjektivní práva  Přednášející: doc.JUDr. Soňa Skulová, Ph.D. </vt:lpstr>
      <vt:lpstr>Obsah:</vt:lpstr>
      <vt:lpstr>                        </vt:lpstr>
      <vt:lpstr>       Jednotlivé druhy (součásti)  pravomoci správního orgánu:  </vt:lpstr>
      <vt:lpstr>Podmínky výkonu pravomoci SO:</vt:lpstr>
      <vt:lpstr>2. Veřejná subjektivní práva </vt:lpstr>
      <vt:lpstr>             Veřejná subjektivní práva  </vt:lpstr>
      <vt:lpstr>3.  Legalita a další principy (základní zásady)   činnosti veřejné správy.  </vt:lpstr>
      <vt:lpstr>Vztah k „principům dobré správy“</vt:lpstr>
      <vt:lpstr>Význam, závaznost , úloha  a aplikace základních zásad činnosti SO:</vt:lpstr>
      <vt:lpstr> </vt:lpstr>
      <vt:lpstr>  Význam, závaznost, úloha  a aplikace  základních zásad činnosti SO (pokračování):  </vt:lpstr>
      <vt:lpstr>  Základní zásady činnosti správních orgánů:</vt:lpstr>
      <vt:lpstr>Základní zásady činnosti SO:</vt:lpstr>
      <vt:lpstr>Základní zásady činnosti SO: </vt:lpstr>
      <vt:lpstr>Základní zásady činnosti SO:</vt:lpstr>
      <vt:lpstr>Literatura: </vt:lpstr>
      <vt:lpstr>Děkuji za pozornost.  Nyní budeme pokračovat v rámci II. konzultace druhým tématem, a to: interpretace norem správního práva, správní uvážení, neurčité pojmy.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Uzivatel</cp:lastModifiedBy>
  <cp:revision>174</cp:revision>
  <cp:lastPrinted>2018-09-30T21:52:14Z</cp:lastPrinted>
  <dcterms:created xsi:type="dcterms:W3CDTF">2016-09-26T07:53:44Z</dcterms:created>
  <dcterms:modified xsi:type="dcterms:W3CDTF">2024-02-19T13:24:18Z</dcterms:modified>
</cp:coreProperties>
</file>