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98" r:id="rId4"/>
    <p:sldId id="299" r:id="rId5"/>
    <p:sldId id="258" r:id="rId6"/>
    <p:sldId id="25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10" r:id="rId17"/>
    <p:sldId id="311" r:id="rId18"/>
    <p:sldId id="312" r:id="rId19"/>
    <p:sldId id="313" r:id="rId20"/>
    <p:sldId id="314" r:id="rId21"/>
    <p:sldId id="315" r:id="rId22"/>
    <p:sldId id="337" r:id="rId23"/>
    <p:sldId id="338" r:id="rId24"/>
    <p:sldId id="316" r:id="rId25"/>
    <p:sldId id="341" r:id="rId26"/>
    <p:sldId id="342" r:id="rId27"/>
    <p:sldId id="317" r:id="rId28"/>
    <p:sldId id="318" r:id="rId29"/>
    <p:sldId id="339" r:id="rId30"/>
    <p:sldId id="340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43" r:id="rId42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95" d="100"/>
          <a:sy n="95" d="100"/>
        </p:scale>
        <p:origin x="-930" y="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NP403K </a:t>
            </a:r>
            <a:r>
              <a:rPr lang="cs-CZ" dirty="0"/>
              <a:t>Správní trestání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1. přednáška</a:t>
            </a:r>
          </a:p>
          <a:p>
            <a:pPr algn="ctr"/>
            <a:r>
              <a:rPr lang="cs-CZ" dirty="0" smtClean="0"/>
              <a:t>Doc. JUDr</a:t>
            </a:r>
            <a:r>
              <a:rPr lang="cs-CZ" dirty="0"/>
              <a:t>. </a:t>
            </a:r>
            <a:r>
              <a:rPr lang="cs-CZ" dirty="0" smtClean="0"/>
              <a:t>Lukáš Potěšil, </a:t>
            </a:r>
            <a:r>
              <a:rPr lang="cs-CZ" dirty="0"/>
              <a:t>Ph.D. </a:t>
            </a:r>
          </a:p>
          <a:p>
            <a:pPr algn="ctr"/>
            <a:r>
              <a:rPr lang="cs-CZ" dirty="0" smtClean="0"/>
              <a:t>23. 2. 2024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9144" y="319950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Předpoklady právní odpovědnosti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OBJEKT</a:t>
            </a:r>
            <a:r>
              <a:rPr lang="cs-CZ" sz="2400" dirty="0"/>
              <a:t> – chráněný zájem, hodnota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OBJEKTIVNÍ STRÁNKA </a:t>
            </a:r>
            <a:r>
              <a:rPr lang="cs-CZ" sz="2400" dirty="0"/>
              <a:t>– jednání, škodlivý následek, příčinná souvislost, někdy postačí existence nežádoucího stavu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SUBJEKT</a:t>
            </a:r>
            <a:r>
              <a:rPr lang="cs-CZ" sz="2400" dirty="0"/>
              <a:t> – pachatel, deliktní způsobilost, FO a PO, přeměny, objednatel x zhotovitel </a:t>
            </a:r>
            <a:r>
              <a:rPr lang="cs-CZ" sz="2400" i="1" dirty="0" smtClean="0"/>
              <a:t>(„</a:t>
            </a:r>
            <a:r>
              <a:rPr lang="cs-CZ" sz="2400" i="1" dirty="0"/>
              <a:t>kdo držel pilu“)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>
                <a:solidFill>
                  <a:srgbClr val="FF3300"/>
                </a:solidFill>
              </a:rPr>
              <a:t>SUBJEKTIVNÍ STRÁNKA</a:t>
            </a:r>
            <a:r>
              <a:rPr lang="cs-CZ" sz="2400" b="1" dirty="0"/>
              <a:t> </a:t>
            </a:r>
            <a:r>
              <a:rPr lang="cs-CZ" sz="2400" dirty="0"/>
              <a:t>– zavinění, fakultativní složka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5036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b="1" dirty="0"/>
              <a:t>Objektivní odpovědnost: </a:t>
            </a:r>
            <a:r>
              <a:rPr lang="cs-CZ" sz="2400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Objektivní odpovědnost </a:t>
            </a:r>
            <a:r>
              <a:rPr lang="cs-CZ" sz="2400" dirty="0">
                <a:solidFill>
                  <a:srgbClr val="FF3300"/>
                </a:solidFill>
              </a:rPr>
              <a:t>absolutní</a:t>
            </a:r>
            <a:r>
              <a:rPr lang="cs-CZ" sz="2400" dirty="0"/>
              <a:t>: nelze se jí zprostit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Liberační důvody</a:t>
            </a:r>
            <a:r>
              <a:rPr lang="cs-CZ" sz="2400" dirty="0"/>
              <a:t>: umožňuji zprostit se objektivní odpovědnosti („</a:t>
            </a:r>
            <a:r>
              <a:rPr lang="cs-CZ" sz="2400" i="1" dirty="0"/>
              <a:t>pachatel vynaložil veškeré úsilí, které po něm lze vyžadovat</a:t>
            </a:r>
            <a:r>
              <a:rPr lang="cs-CZ" sz="2400" dirty="0"/>
              <a:t>“) – není odpovědnost x </a:t>
            </a:r>
            <a:r>
              <a:rPr lang="cs-CZ" sz="2400" dirty="0">
                <a:solidFill>
                  <a:srgbClr val="FF3300"/>
                </a:solidFill>
              </a:rPr>
              <a:t>exkulpace</a:t>
            </a:r>
            <a:r>
              <a:rPr lang="cs-CZ" sz="2400" dirty="0"/>
              <a:t> (vyvinění se, uplatňuje se u subjektivní odpovědnosti)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x </a:t>
            </a:r>
            <a:r>
              <a:rPr lang="cs-CZ" sz="2400" dirty="0" smtClean="0">
                <a:solidFill>
                  <a:srgbClr val="FF0000"/>
                </a:solidFill>
              </a:rPr>
              <a:t>Upuštění od potrestání/snížení </a:t>
            </a:r>
            <a:r>
              <a:rPr lang="cs-CZ" sz="2400" dirty="0">
                <a:solidFill>
                  <a:srgbClr val="FF0000"/>
                </a:solidFill>
              </a:rPr>
              <a:t>sankce </a:t>
            </a:r>
            <a:r>
              <a:rPr lang="cs-CZ" sz="2400" dirty="0"/>
              <a:t>– je odpovědnost, ale následky minimalizovány či zcela odstraněny</a:t>
            </a:r>
          </a:p>
        </p:txBody>
      </p:sp>
    </p:spTree>
    <p:extLst>
      <p:ext uri="{BB962C8B-B14F-4D97-AF65-F5344CB8AC3E}">
        <p14:creationId xmlns:p14="http://schemas.microsoft.com/office/powerpoint/2010/main" val="176498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NSS,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188/2012, č. 2872/2013 Sb. NSS </a:t>
            </a:r>
            <a:r>
              <a:rPr lang="cs-CZ" altLang="cs-CZ" sz="2400" i="1" dirty="0"/>
              <a:t>„Dysfunkce ve fungování orgánů veřejné moci může s ohledem na individuální okolnosti případu představovat </a:t>
            </a:r>
            <a:r>
              <a:rPr lang="cs-CZ" altLang="cs-CZ" sz="2400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sz="2400" i="1" dirty="0"/>
              <a:t>v oblasti </a:t>
            </a:r>
            <a:r>
              <a:rPr lang="cs-CZ" altLang="cs-CZ" sz="2400" i="1" dirty="0" err="1"/>
              <a:t>správněprávní</a:t>
            </a:r>
            <a:r>
              <a:rPr lang="cs-CZ" altLang="cs-CZ" sz="2400" i="1" dirty="0"/>
              <a:t> odpovědnosti, pokud se takové selhání podstatnou měrou podílelo na vzniku formálně protiprávního jednání jednotlivce nebo protiprávního stavu.“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2610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48575"/>
            <a:ext cx="8066301" cy="451576"/>
          </a:xfrm>
        </p:spPr>
        <p:txBody>
          <a:bodyPr/>
          <a:lstStyle/>
          <a:p>
            <a:r>
              <a:rPr lang="cs-CZ" dirty="0"/>
              <a:t>Objektivní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Podle rozsudku NSS ze dne 22. 3. 2007, č.j. 4 As 28/2006 - 65, publikovaného pod č. 1658/2008 Sb. NSS „</a:t>
            </a:r>
            <a:r>
              <a:rPr lang="cs-CZ" altLang="cs-CZ" sz="2000" i="1" dirty="0">
                <a:solidFill>
                  <a:srgbClr val="FF3300"/>
                </a:solidFill>
              </a:rPr>
              <a:t>objektivní odpovědnost</a:t>
            </a:r>
            <a:r>
              <a:rPr lang="cs-CZ" altLang="cs-CZ" sz="2000" i="1" dirty="0"/>
              <a:t> právnické osoby za správní delikt </a:t>
            </a:r>
            <a:r>
              <a:rPr lang="cs-CZ" altLang="cs-CZ" sz="2000" i="1" dirty="0">
                <a:solidFill>
                  <a:srgbClr val="FF3300"/>
                </a:solidFill>
              </a:rPr>
              <a:t>neznamená, že není nutné prokazovat splnění zákonných znaků skutkové podstaty</a:t>
            </a:r>
            <a:r>
              <a:rPr lang="cs-CZ" altLang="cs-CZ" sz="2000" i="1" dirty="0"/>
              <a:t> správního deliktu. Je-li znakem skutkové podstaty správního deliktu objektivní stránka spočívající v „přikázání“ nebo „dovolení“ zákonem sankcionovaného jednání (zde: přikázání nebo dovolení použití vozidla v provozu na pozemních komunikacích, které nesplňuje podmínky stanovené zvláštním předpisem), </a:t>
            </a:r>
            <a:r>
              <a:rPr lang="cs-CZ" altLang="cs-CZ" sz="2000" i="1" dirty="0">
                <a:solidFill>
                  <a:srgbClr val="FF3300"/>
                </a:solidFill>
              </a:rPr>
              <a:t>je třeba pro uznání odpovědnosti za správní delikt takové jednání prokázat</a:t>
            </a:r>
            <a:r>
              <a:rPr lang="cs-CZ" altLang="cs-CZ" sz="2000" dirty="0"/>
              <a:t>.“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9501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Tj. odpovědnost </a:t>
            </a:r>
            <a:r>
              <a:rPr lang="cs-CZ" sz="2400" b="1" dirty="0"/>
              <a:t>za zavinění</a:t>
            </a:r>
          </a:p>
          <a:p>
            <a:pPr algn="just"/>
            <a:r>
              <a:rPr lang="cs-CZ" sz="2400" dirty="0"/>
              <a:t>Pojmově možná výlučně </a:t>
            </a:r>
            <a:r>
              <a:rPr lang="cs-CZ" sz="2400" b="1" dirty="0"/>
              <a:t>u FO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b="1" dirty="0"/>
              <a:t>Subjektivní odpovědnost: </a:t>
            </a:r>
            <a:r>
              <a:rPr lang="cs-CZ" sz="2400" dirty="0"/>
              <a:t>odpovědnost za </a:t>
            </a:r>
            <a:r>
              <a:rPr lang="cs-CZ" sz="2400" dirty="0">
                <a:solidFill>
                  <a:srgbClr val="FF3300"/>
                </a:solidFill>
              </a:rPr>
              <a:t>zavinění</a:t>
            </a:r>
            <a:r>
              <a:rPr lang="cs-CZ" sz="2400" dirty="0"/>
              <a:t> (vnitřní psychický </a:t>
            </a:r>
            <a:r>
              <a:rPr lang="cs-CZ" sz="2400" dirty="0" smtClean="0"/>
              <a:t>vztah </a:t>
            </a:r>
            <a:r>
              <a:rPr lang="cs-CZ" sz="2400" dirty="0"/>
              <a:t>jednajícího subjektu k jednání a jeho následku), zkoumá se, resp. prokazuje u </a:t>
            </a:r>
            <a:r>
              <a:rPr lang="cs-CZ" sz="2400" dirty="0">
                <a:solidFill>
                  <a:srgbClr val="FF3300"/>
                </a:solidFill>
              </a:rPr>
              <a:t>fyzických osob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§ 15 zákona o přestupcích - definice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b="1" dirty="0"/>
              <a:t>Úmysl – přímý a nepřímý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b="1" dirty="0"/>
              <a:t>Nedbalost – vědomá a nevědomá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dirty="0"/>
              <a:t>(přestupky jsou založeny na nedbalosti, úmysl je výjimečný), konkrétní forma zavinění má vliv na druh a </a:t>
            </a:r>
            <a:r>
              <a:rPr lang="cs-CZ" sz="2400" dirty="0" smtClean="0"/>
              <a:t>výměru trestu</a:t>
            </a: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854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Správně právní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Druh právní odpovědnosti, odvětvová odpovědnost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>
                <a:solidFill>
                  <a:srgbClr val="FF3300"/>
                </a:solidFill>
              </a:rPr>
              <a:t>Správně</a:t>
            </a:r>
            <a:r>
              <a:rPr lang="cs-CZ" sz="2000" dirty="0"/>
              <a:t> právní odpovědnost </a:t>
            </a:r>
            <a:r>
              <a:rPr lang="cs-CZ" sz="2000" dirty="0" smtClean="0"/>
              <a:t>X odpovědnost </a:t>
            </a:r>
            <a:r>
              <a:rPr lang="cs-CZ" sz="2000" dirty="0"/>
              <a:t>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Základem 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Retrospektivní pojetí odpovědnosti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88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pojmy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(využívají jiná odvětví než SP – FP, PŽP, </a:t>
            </a:r>
            <a:r>
              <a:rPr lang="cs-CZ" sz="2000" dirty="0" err="1"/>
              <a:t>SocZab</a:t>
            </a:r>
            <a:r>
              <a:rPr lang="cs-CZ" sz="2000" dirty="0" smtClean="0"/>
              <a:t>) X </a:t>
            </a:r>
            <a:r>
              <a:rPr lang="cs-CZ" sz="2000" b="1" dirty="0"/>
              <a:t>odpovědnost za porušení norem správního práva</a:t>
            </a:r>
            <a:r>
              <a:rPr lang="cs-CZ" sz="2000" dirty="0"/>
              <a:t> (jinými odvětvími – TP, OP)</a:t>
            </a:r>
            <a:endParaRPr lang="cs-CZ" sz="2000" dirty="0">
              <a:solidFill>
                <a:srgbClr val="FF3300"/>
              </a:solidFill>
            </a:endParaRP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upravuje správně právní odpovědnost;</a:t>
            </a:r>
            <a:r>
              <a:rPr lang="cs-CZ" sz="2000" dirty="0"/>
              <a:t> stanovuje </a:t>
            </a:r>
            <a:r>
              <a:rPr lang="cs-CZ" sz="2000" b="1" dirty="0"/>
              <a:t>následky (tj. odpovědnost)</a:t>
            </a:r>
            <a:r>
              <a:rPr lang="cs-CZ" sz="2000" dirty="0"/>
              <a:t> za porušení právních norem (</a:t>
            </a:r>
            <a:r>
              <a:rPr lang="cs-CZ" sz="2000" b="1" dirty="0"/>
              <a:t>správní delikt</a:t>
            </a:r>
            <a:r>
              <a:rPr lang="cs-CZ" sz="2000" dirty="0"/>
              <a:t>) v oblasti veřejné správy; je realizováno </a:t>
            </a:r>
            <a:r>
              <a:rPr lang="cs-CZ" sz="2000" b="1" dirty="0" smtClean="0"/>
              <a:t>správními </a:t>
            </a:r>
            <a:r>
              <a:rPr lang="cs-CZ" sz="2000" b="1" dirty="0"/>
              <a:t>orgány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b="1" u="sng" dirty="0">
                <a:solidFill>
                  <a:srgbClr val="FF0000"/>
                </a:solidFill>
              </a:rPr>
              <a:t>SPRÁVNÍ DELIKTY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u="sng" dirty="0"/>
              <a:t>(předpokladem je správní delikt)</a:t>
            </a:r>
            <a:r>
              <a:rPr lang="cs-CZ" sz="2000" dirty="0"/>
              <a:t>,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oprávnění veřejné správy (správních orgánů) trestat – </a:t>
            </a:r>
            <a:r>
              <a:rPr lang="cs-CZ" sz="2000" b="1" dirty="0"/>
              <a:t>odrazem</a:t>
            </a:r>
            <a:r>
              <a:rPr lang="cs-CZ" sz="2000" dirty="0"/>
              <a:t> je </a:t>
            </a:r>
            <a:r>
              <a:rPr lang="cs-CZ" sz="2000" b="1" u="sng" dirty="0">
                <a:solidFill>
                  <a:srgbClr val="FF0000"/>
                </a:solidFill>
              </a:rPr>
              <a:t>SPRÁVNÍ TRESTÁNÍ,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uplatnění správně právní odpovědnosti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systém správních deliktů a správního trestání (viz dále)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0014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Posloupnost klíčových pojmů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 algn="just">
              <a:lnSpc>
                <a:spcPct val="100000"/>
              </a:lnSpc>
              <a:buAutoNum type="arabicPeriod"/>
            </a:pPr>
            <a:r>
              <a:rPr lang="cs-CZ" dirty="0"/>
              <a:t>Správní </a:t>
            </a:r>
            <a:r>
              <a:rPr lang="cs-CZ" b="1" dirty="0"/>
              <a:t>delikt </a:t>
            </a:r>
            <a:r>
              <a:rPr lang="cs-CZ" dirty="0"/>
              <a:t>(je spáchán)</a:t>
            </a:r>
            <a:endParaRPr lang="cs-CZ" b="1" dirty="0"/>
          </a:p>
          <a:p>
            <a:pPr marL="586350" indent="-514350" algn="just">
              <a:lnSpc>
                <a:spcPct val="100000"/>
              </a:lnSpc>
              <a:buAutoNum type="arabicPeriod"/>
            </a:pPr>
            <a:r>
              <a:rPr lang="cs-CZ" dirty="0"/>
              <a:t>Správně právní </a:t>
            </a:r>
            <a:r>
              <a:rPr lang="cs-CZ" b="1" dirty="0"/>
              <a:t>odpovědnost </a:t>
            </a:r>
            <a:r>
              <a:rPr lang="cs-CZ" dirty="0"/>
              <a:t>(nastupuje)</a:t>
            </a:r>
            <a:endParaRPr lang="cs-CZ" b="1" dirty="0"/>
          </a:p>
          <a:p>
            <a:pPr marL="586350" indent="-514350" algn="just">
              <a:lnSpc>
                <a:spcPct val="100000"/>
              </a:lnSpc>
              <a:buAutoNum type="arabicPeriod"/>
            </a:pPr>
            <a:r>
              <a:rPr lang="cs-CZ" dirty="0"/>
              <a:t>Správní </a:t>
            </a:r>
            <a:r>
              <a:rPr lang="cs-CZ" b="1" dirty="0"/>
              <a:t>trestání </a:t>
            </a:r>
            <a:r>
              <a:rPr lang="cs-CZ" dirty="0"/>
              <a:t>(je realizováno správními orgány)</a:t>
            </a:r>
            <a:endParaRPr lang="cs-CZ" b="1" dirty="0"/>
          </a:p>
          <a:p>
            <a:pPr marL="586350" indent="-514350" algn="just">
              <a:lnSpc>
                <a:spcPct val="100000"/>
              </a:lnSpc>
              <a:buAutoNum type="arabicPeriod"/>
            </a:pPr>
            <a:endParaRPr lang="cs-CZ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1+2+3 je upraveno </a:t>
            </a:r>
            <a:r>
              <a:rPr lang="cs-CZ" b="1" dirty="0"/>
              <a:t>správním právem trestním</a:t>
            </a:r>
          </a:p>
        </p:txBody>
      </p:sp>
    </p:spTree>
    <p:extLst>
      <p:ext uri="{BB962C8B-B14F-4D97-AF65-F5344CB8AC3E}">
        <p14:creationId xmlns:p14="http://schemas.microsoft.com/office/powerpoint/2010/main" val="3562405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delikt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dirty="0"/>
              <a:t>Správní 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62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znaky správního deliktu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 </a:t>
            </a:r>
            <a:r>
              <a:rPr lang="cs-CZ" sz="2000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Protiprávní jednání (stav) jehož znaky jsou uvedeny v zákoně, hrozba sankce, veřejná správa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052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Správní trestání </a:t>
            </a:r>
            <a:r>
              <a:rPr lang="cs-CZ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správních deliktů – dnes již jinak, blíže v další přednášce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33574"/>
            <a:ext cx="8066301" cy="3898425"/>
          </a:xfrm>
        </p:spPr>
        <p:txBody>
          <a:bodyPr/>
          <a:lstStyle/>
          <a:p>
            <a:pPr marL="609600" indent="-609600" algn="just">
              <a:lnSpc>
                <a:spcPct val="10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SPRÁVNÍ DELIKT (</a:t>
            </a:r>
            <a:r>
              <a:rPr lang="cs-CZ" b="1" dirty="0">
                <a:solidFill>
                  <a:srgbClr val="FF3300"/>
                </a:solidFill>
              </a:rPr>
              <a:t>do 30. 6. 2017</a:t>
            </a:r>
            <a:r>
              <a:rPr lang="cs-CZ" dirty="0">
                <a:solidFill>
                  <a:srgbClr val="FF3300"/>
                </a:solidFill>
              </a:rPr>
              <a:t>):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Přestupky (pojmenované a výslovně označené) </a:t>
            </a:r>
            <a:r>
              <a:rPr lang="cs-CZ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136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druhy správních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7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druhy správních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 </a:t>
            </a:r>
            <a:r>
              <a:rPr lang="cs-CZ" altLang="cs-CZ" sz="2400" b="1" dirty="0"/>
              <a:t>v rámci správního trestání </a:t>
            </a:r>
            <a:r>
              <a:rPr lang="cs-CZ" altLang="cs-CZ" sz="2400" dirty="0"/>
              <a:t>(zejména od přestupků)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NSS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27/2008) „</a:t>
            </a:r>
            <a:r>
              <a:rPr lang="cs-CZ" altLang="cs-CZ" sz="2400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sz="2400" b="1" i="1" dirty="0"/>
              <a:t>vůbec neřeší</a:t>
            </a:r>
            <a:r>
              <a:rPr lang="cs-CZ" altLang="cs-CZ" sz="2400" i="1" dirty="0"/>
              <a:t>, nevede-li takový výklad </a:t>
            </a:r>
            <a:r>
              <a:rPr lang="cs-CZ" altLang="cs-CZ" sz="2400" b="1" i="1" dirty="0"/>
              <a:t>k újmě účastníka</a:t>
            </a:r>
            <a:r>
              <a:rPr lang="cs-CZ" altLang="cs-CZ" sz="2400" i="1" dirty="0"/>
              <a:t> řízení a ani k újmě na </a:t>
            </a:r>
            <a:r>
              <a:rPr lang="cs-CZ" altLang="cs-CZ" sz="2400" b="1" i="1" dirty="0"/>
              <a:t>ochraně hodnot</a:t>
            </a:r>
            <a:r>
              <a:rPr lang="cs-CZ" altLang="cs-CZ" sz="2400" i="1" dirty="0"/>
              <a:t>, na jejichž vytváření a ochraně je veřejný zájem.</a:t>
            </a:r>
            <a:r>
              <a:rPr lang="cs-CZ" altLang="cs-CZ" sz="2400" dirty="0"/>
              <a:t>“.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2501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druhy správních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NSS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7 </a:t>
            </a:r>
            <a:r>
              <a:rPr lang="cs-CZ" altLang="cs-CZ" sz="2400" dirty="0" err="1"/>
              <a:t>Afs</a:t>
            </a:r>
            <a:r>
              <a:rPr lang="cs-CZ" altLang="cs-CZ" sz="2400" dirty="0"/>
              <a:t> 27/2008) „</a:t>
            </a:r>
            <a:r>
              <a:rPr lang="cs-CZ" altLang="cs-CZ" sz="2400" i="1" dirty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sz="2400" b="1" i="1" dirty="0"/>
              <a:t>nejen naplnění formálních znaků</a:t>
            </a:r>
            <a:r>
              <a:rPr lang="cs-CZ" altLang="cs-CZ" sz="2400" i="1" dirty="0"/>
              <a:t> správního deliktu, ale také, zda jednání </a:t>
            </a:r>
            <a:r>
              <a:rPr lang="cs-CZ" altLang="cs-CZ" sz="2400" b="1" i="1" dirty="0"/>
              <a:t>vykazuje daný stupeň společenské škodlivosti, tudíž materiální stránku správního deliktu</a:t>
            </a:r>
            <a:r>
              <a:rPr lang="cs-CZ" altLang="cs-CZ" sz="2400" i="1" dirty="0"/>
              <a:t>.</a:t>
            </a:r>
            <a:r>
              <a:rPr lang="cs-CZ" altLang="cs-CZ" sz="2400" dirty="0"/>
              <a:t>“.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Nutnost zabývat se </a:t>
            </a:r>
            <a:r>
              <a:rPr lang="cs-CZ" altLang="cs-CZ" sz="2400" b="1" dirty="0"/>
              <a:t>společenskou škodlivostí/nebezpečností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0702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trestní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dirty="0"/>
              <a:t>Předmětem úpravy je oblast </a:t>
            </a:r>
            <a:r>
              <a:rPr lang="cs-CZ" sz="2400" dirty="0">
                <a:solidFill>
                  <a:srgbClr val="FF3300"/>
                </a:solidFill>
              </a:rPr>
              <a:t>správně právní odpovědnosti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Součást správního práva, která upravuje protiprávní jednání v oblasti veřejné správy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Zahrnuje předpisy organizační, hmotně právní i procesní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zahrnuje </a:t>
            </a:r>
            <a:r>
              <a:rPr lang="cs-CZ" sz="2400" dirty="0">
                <a:solidFill>
                  <a:srgbClr val="FF3300"/>
                </a:solidFill>
              </a:rPr>
              <a:t>vlastní trestní právo </a:t>
            </a:r>
            <a:r>
              <a:rPr lang="cs-CZ" sz="2400" dirty="0"/>
              <a:t>(oprávnění veřejné správy trestat)</a:t>
            </a:r>
            <a:endParaRPr lang="cs-CZ" sz="2400" dirty="0">
              <a:solidFill>
                <a:srgbClr val="FF3300"/>
              </a:solidFill>
            </a:endParaRP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Roztříštěnost, nejednotnost, vazba na správní řád, sjednocovací vliv judikatury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trestní (právní základ) a správní trestání (realizace)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1140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500544"/>
            <a:ext cx="8066301" cy="451576"/>
          </a:xfrm>
        </p:spPr>
        <p:txBody>
          <a:bodyPr/>
          <a:lstStyle/>
          <a:p>
            <a:r>
              <a:rPr lang="cs-CZ" dirty="0"/>
              <a:t>Správní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85062"/>
            <a:ext cx="8066301" cy="46469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Realizace trestního oprávnění v podmínkách a potřebách veřejné správy </a:t>
            </a:r>
            <a:r>
              <a:rPr lang="cs-CZ" sz="2400" dirty="0"/>
              <a:t>(= trestají správní orgány)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stanoví pravidla </a:t>
            </a:r>
            <a:r>
              <a:rPr lang="cs-CZ" sz="2400" dirty="0"/>
              <a:t>chování (OZV či prováděcí předpisy)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kontroluje</a:t>
            </a:r>
            <a:r>
              <a:rPr lang="cs-CZ" sz="2400" dirty="0"/>
              <a:t> dodržování pravidel (realizace kontroly, inspekční orgány) – „</a:t>
            </a:r>
            <a:r>
              <a:rPr lang="cs-CZ" sz="2400" i="1" dirty="0"/>
              <a:t>kdo kontroluje, také trestá</a:t>
            </a:r>
            <a:r>
              <a:rPr lang="cs-CZ" sz="2400" dirty="0"/>
              <a:t>“; nebo „</a:t>
            </a:r>
            <a:r>
              <a:rPr lang="cs-CZ" sz="2400" i="1" dirty="0"/>
              <a:t>jeden kontroluje a druhý/jiný trestá</a:t>
            </a:r>
            <a:r>
              <a:rPr lang="cs-CZ" sz="24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sankcionuje</a:t>
            </a:r>
            <a:r>
              <a:rPr lang="cs-CZ" sz="2400" dirty="0"/>
              <a:t>, kde jsou pravidla porušena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Projev </a:t>
            </a:r>
            <a:r>
              <a:rPr lang="cs-CZ" sz="2400" b="1" dirty="0"/>
              <a:t>správně právní odpovědnosti </a:t>
            </a:r>
            <a:r>
              <a:rPr lang="cs-CZ" sz="2400" dirty="0"/>
              <a:t>– odpovědnosti za </a:t>
            </a:r>
            <a:r>
              <a:rPr lang="cs-CZ" sz="2400" b="1" dirty="0">
                <a:solidFill>
                  <a:srgbClr val="FF0000"/>
                </a:solidFill>
              </a:rPr>
              <a:t>správní delikty </a:t>
            </a:r>
            <a:r>
              <a:rPr lang="cs-CZ" sz="2400" dirty="0"/>
              <a:t>v oblasti veřejné správy; retrospektivní pojetí (</a:t>
            </a:r>
            <a:r>
              <a:rPr lang="cs-CZ" sz="2400" i="1" dirty="0"/>
              <a:t>ex post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9794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17664"/>
            <a:ext cx="8066301" cy="451576"/>
          </a:xfrm>
        </p:spPr>
        <p:txBody>
          <a:bodyPr/>
          <a:lstStyle/>
          <a:p>
            <a:r>
              <a:rPr lang="cs-CZ" dirty="0"/>
              <a:t>Správní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09498"/>
            <a:ext cx="8066301" cy="48225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Velmi </a:t>
            </a:r>
            <a:r>
              <a:rPr lang="cs-CZ" b="1" dirty="0"/>
              <a:t>rozsáhlá oblast </a:t>
            </a:r>
            <a:r>
              <a:rPr lang="cs-CZ" dirty="0"/>
              <a:t>(hypertrofie správního trestání)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dopravní přestupky (chodců, řidičů, cyklistů, …), disciplinární přestupky studentů VŠ, přestupky podnikatelů (ČOI, SZPI, ČIŽP), přestupky v oblasti hospodářské soutěže, přestupky fyzických (nepodnikajících osob) – majetek (krádež do 5.000 Kč), občanské soužití, veřejný pořádek, ….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Vyřešení: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/>
              <a:t>Odložení věci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>
                <a:solidFill>
                  <a:srgbClr val="FF0000"/>
                </a:solidFill>
              </a:rPr>
              <a:t>Rozhodnutí</a:t>
            </a:r>
            <a:r>
              <a:rPr lang="cs-CZ" dirty="0"/>
              <a:t> o </a:t>
            </a:r>
            <a:r>
              <a:rPr lang="cs-CZ" b="1" dirty="0"/>
              <a:t>vině</a:t>
            </a:r>
            <a:r>
              <a:rPr lang="cs-CZ" dirty="0"/>
              <a:t> a uložení </a:t>
            </a:r>
            <a:r>
              <a:rPr lang="cs-CZ" b="1" dirty="0"/>
              <a:t>správního trestu </a:t>
            </a:r>
            <a:r>
              <a:rPr lang="cs-CZ" dirty="0"/>
              <a:t>x </a:t>
            </a:r>
            <a:r>
              <a:rPr lang="cs-CZ" b="1" dirty="0">
                <a:solidFill>
                  <a:srgbClr val="FF0000"/>
                </a:solidFill>
              </a:rPr>
              <a:t>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3964167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921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správních deliktů a trestných činů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Vztah správních deliktů a soudních deliktů (trestných činů)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Společné znaky: legalita, protiprávnost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subjekt (již ne, neboť obojí FO a PO), správní orgán/soud</a:t>
            </a:r>
          </a:p>
        </p:txBody>
      </p:sp>
    </p:spTree>
    <p:extLst>
      <p:ext uri="{BB962C8B-B14F-4D97-AF65-F5344CB8AC3E}">
        <p14:creationId xmlns:p14="http://schemas.microsoft.com/office/powerpoint/2010/main" val="3197641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správních deliktů a trestných činů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A 126/2002, 461/2005 Sb. NSS) „</a:t>
            </a:r>
            <a:r>
              <a:rPr lang="cs-CZ" altLang="cs-CZ" sz="2000" i="1" dirty="0"/>
              <a:t>také trestání ze správní delikty musí podléhat stejnému režimu jako trestání za trestné činy.</a:t>
            </a:r>
            <a:r>
              <a:rPr lang="cs-CZ" altLang="cs-CZ" sz="20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</a:t>
            </a:r>
            <a:r>
              <a:rPr lang="cs-CZ" altLang="cs-CZ" sz="2000" dirty="0" err="1"/>
              <a:t>Afs</a:t>
            </a:r>
            <a:r>
              <a:rPr lang="cs-CZ" altLang="cs-CZ" sz="2000" dirty="0"/>
              <a:t> 17/2007, 1338/2007 Sb. NSS) „</a:t>
            </a:r>
            <a:r>
              <a:rPr lang="cs-CZ" altLang="cs-CZ" sz="2000" i="1" dirty="0"/>
              <a:t>trestnost správních deliktů se řídí obdobnými principy jako trestnost trestných činů.</a:t>
            </a:r>
            <a:r>
              <a:rPr lang="cs-CZ" altLang="cs-CZ" sz="20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Analogie správních deliktů vůči trestným činům </a:t>
            </a:r>
            <a:r>
              <a:rPr lang="cs-CZ" altLang="cs-CZ" sz="2000" dirty="0"/>
              <a:t>(jde o </a:t>
            </a:r>
            <a:r>
              <a:rPr lang="cs-CZ" altLang="cs-CZ" sz="2000" b="1" dirty="0">
                <a:solidFill>
                  <a:srgbClr val="FF0000"/>
                </a:solidFill>
              </a:rPr>
              <a:t>trestání </a:t>
            </a:r>
            <a:r>
              <a:rPr lang="cs-CZ" altLang="cs-CZ" sz="2000" dirty="0"/>
              <a:t>jako takové)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000000"/>
                </a:solidFill>
              </a:rPr>
              <a:t>Konkrétně se </a:t>
            </a:r>
            <a:r>
              <a:rPr lang="cs-CZ" altLang="cs-CZ" sz="2000" b="1" dirty="0">
                <a:solidFill>
                  <a:srgbClr val="000000"/>
                </a:solidFill>
              </a:rPr>
              <a:t>analogie</a:t>
            </a:r>
            <a:r>
              <a:rPr lang="cs-CZ" altLang="cs-CZ" sz="20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8 As 82/2010, 2291/2011 Sb. NSS). </a:t>
            </a:r>
          </a:p>
        </p:txBody>
      </p:sp>
    </p:spTree>
    <p:extLst>
      <p:ext uri="{BB962C8B-B14F-4D97-AF65-F5344CB8AC3E}">
        <p14:creationId xmlns:p14="http://schemas.microsoft.com/office/powerpoint/2010/main" val="174038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Co je to správní delikt?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Jaké jsou druhy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správně právní odpovědnost?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správní právo trestní a jaký je jeho vztah k ostatním subsystémům správního práva?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rozdíl mezi objektivní a subjektivní odpovědností?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má veřejná správa oprávnění trestat?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 se liší správní trestání od trestání soudního?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Na jakých zásadách je založeno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vztah správního trestání k trestání soudnímu, resp. vztah mezi správními delikty a trestnými činy?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 se v oblasti správního trestání projevuje správní uvážení?</a:t>
            </a:r>
          </a:p>
          <a:p>
            <a:pPr>
              <a:lnSpc>
                <a:spcPct val="100000"/>
              </a:lnSpc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správních deliktů a trestných činů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hmotněprávních</a:t>
            </a:r>
            <a:r>
              <a:rPr lang="cs-CZ" altLang="cs-CZ" sz="2000" dirty="0"/>
              <a:t> si „půjčovat“ od přestupků a trestných činů (TZ),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procesních</a:t>
            </a:r>
            <a:r>
              <a:rPr lang="cs-CZ" altLang="cs-CZ" sz="2000" dirty="0"/>
              <a:t> si „půjčovat“ od přestupků a </a:t>
            </a:r>
            <a:r>
              <a:rPr lang="cs-CZ" altLang="cs-CZ" sz="2000" dirty="0" err="1"/>
              <a:t>SpŘ</a:t>
            </a:r>
            <a:r>
              <a:rPr lang="cs-CZ" altLang="cs-CZ" sz="2000" dirty="0"/>
              <a:t>, potom z trestního řízení (TŘ),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8940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Zákonnost</a:t>
            </a:r>
            <a:r>
              <a:rPr lang="cs-CZ" altLang="cs-CZ" sz="1800" dirty="0"/>
              <a:t>, retroaktivita ve prospěch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Proporcionalita</a:t>
            </a:r>
            <a:r>
              <a:rPr lang="cs-CZ" altLang="cs-CZ" sz="1800" dirty="0"/>
              <a:t> – majetkové poměry, likvidační pokuty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Správní uvážení </a:t>
            </a:r>
            <a:r>
              <a:rPr lang="cs-CZ" altLang="cs-CZ" sz="1800" dirty="0"/>
              <a:t>(výběr druhu sankce, výběr výměry sankce, </a:t>
            </a:r>
            <a:r>
              <a:rPr lang="cs-CZ" altLang="cs-CZ" sz="1800" dirty="0" smtClean="0"/>
              <a:t>upuštění </a:t>
            </a:r>
            <a:r>
              <a:rPr lang="cs-CZ" altLang="cs-CZ" sz="1800" dirty="0"/>
              <a:t>od potrestání)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Subsidiarita postihu </a:t>
            </a:r>
            <a:r>
              <a:rPr lang="cs-CZ" altLang="cs-CZ" sz="1800" dirty="0"/>
              <a:t>(nelze jinak)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Legitimní očekávání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Spravedlivý proces </a:t>
            </a:r>
            <a:r>
              <a:rPr lang="cs-CZ" altLang="cs-CZ" sz="1800" dirty="0"/>
              <a:t>- § 36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, řádné odůvodnění, přezkoumatelnost (materiální znak a společenská nebezpečnost), výklad neurčitých právních pojmů („závažné“ nebo „opětovné“), koncentrace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dirty="0"/>
              <a:t> – lhůty </a:t>
            </a:r>
            <a:r>
              <a:rPr lang="cs-CZ" altLang="cs-CZ" sz="1800" dirty="0" smtClean="0"/>
              <a:t> </a:t>
            </a: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i="1" dirty="0">
                <a:solidFill>
                  <a:srgbClr val="FF0000"/>
                </a:solidFill>
              </a:rPr>
              <a:t>Ne bis in idem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i="1" dirty="0" err="1" smtClean="0">
                <a:solidFill>
                  <a:srgbClr val="FF0000"/>
                </a:solidFill>
              </a:rPr>
              <a:t>Reformatio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 </a:t>
            </a:r>
            <a:r>
              <a:rPr lang="cs-CZ" altLang="cs-CZ" sz="1800" i="1" dirty="0">
                <a:solidFill>
                  <a:srgbClr val="FF0000"/>
                </a:solidFill>
              </a:rPr>
              <a:t>in </a:t>
            </a:r>
            <a:r>
              <a:rPr lang="cs-CZ" altLang="cs-CZ" sz="1800" i="1" dirty="0" err="1">
                <a:solidFill>
                  <a:srgbClr val="FF0000"/>
                </a:solidFill>
              </a:rPr>
              <a:t>peius</a:t>
            </a:r>
            <a:r>
              <a:rPr lang="cs-CZ" altLang="cs-CZ" sz="1800" i="1" dirty="0">
                <a:solidFill>
                  <a:srgbClr val="FF0000"/>
                </a:solidFill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  <a:cs typeface="Arial" panose="020B0604020202020204" pitchFamily="34" charset="0"/>
              </a:rPr>
              <a:t>Koncentrace řízení</a:t>
            </a:r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940769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zákonnosti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Retroaktivita ve prospěch pachatele:</a:t>
            </a:r>
            <a:r>
              <a:rPr lang="cs-CZ" altLang="cs-CZ" sz="2000" dirty="0"/>
              <a:t> dojde-li k </a:t>
            </a:r>
            <a:r>
              <a:rPr lang="cs-CZ" altLang="cs-CZ" sz="2000" b="1" dirty="0"/>
              <a:t>pozdější změně </a:t>
            </a:r>
            <a:r>
              <a:rPr lang="cs-CZ" altLang="cs-CZ" sz="2000" dirty="0"/>
              <a:t>právní úpravy tak, že je pro </a:t>
            </a:r>
            <a:r>
              <a:rPr lang="cs-CZ" altLang="cs-CZ" sz="2000" b="1" dirty="0"/>
              <a:t>pachatele výhodnější</a:t>
            </a:r>
            <a:r>
              <a:rPr lang="cs-CZ" altLang="cs-CZ" sz="2000" dirty="0"/>
              <a:t>, je třeba ji </a:t>
            </a:r>
            <a:r>
              <a:rPr lang="cs-CZ" altLang="cs-CZ" sz="2000" b="1" dirty="0"/>
              <a:t>zohlednit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000000"/>
                </a:solidFill>
              </a:rPr>
              <a:t>Nejen pro výši sankce, ale celkově (NSS, </a:t>
            </a:r>
            <a:r>
              <a:rPr lang="cs-CZ" altLang="cs-CZ" sz="2000" b="1" dirty="0" err="1">
                <a:solidFill>
                  <a:srgbClr val="000000"/>
                </a:solidFill>
              </a:rPr>
              <a:t>sp</a:t>
            </a:r>
            <a:r>
              <a:rPr lang="cs-CZ" altLang="cs-CZ" sz="2000" b="1" dirty="0">
                <a:solidFill>
                  <a:srgbClr val="000000"/>
                </a:solidFill>
              </a:rPr>
              <a:t>. zn. 8 </a:t>
            </a:r>
            <a:r>
              <a:rPr lang="cs-CZ" altLang="cs-CZ" sz="2000" b="1" dirty="0" err="1">
                <a:solidFill>
                  <a:srgbClr val="000000"/>
                </a:solidFill>
              </a:rPr>
              <a:t>Afs</a:t>
            </a:r>
            <a:r>
              <a:rPr lang="cs-CZ" altLang="cs-CZ" sz="2000" b="1" dirty="0">
                <a:solidFill>
                  <a:srgbClr val="000000"/>
                </a:solidFill>
              </a:rPr>
              <a:t> 42/2013, „</a:t>
            </a:r>
            <a:r>
              <a:rPr lang="cs-CZ" altLang="cs-CZ" sz="2000" i="1" dirty="0">
                <a:solidFill>
                  <a:srgbClr val="000000"/>
                </a:solidFill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Jinak platí pravidlo, že </a:t>
            </a:r>
            <a:r>
              <a:rPr lang="cs-CZ" altLang="cs-CZ" sz="2000" b="1" dirty="0">
                <a:solidFill>
                  <a:srgbClr val="FF0000"/>
                </a:solidFill>
              </a:rPr>
              <a:t>trestnost se posuzuje podle právní úpravy účinné v době spáchání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3300"/>
                </a:solidFill>
              </a:rPr>
              <a:t>Zákaz dvojího přičítání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(jednou jako znak skutkové podstaty a dále jako přitěžující okolnost)</a:t>
            </a:r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72724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Zásada proporcionality/přiměřenosti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Sankce musí být </a:t>
            </a:r>
            <a:r>
              <a:rPr lang="cs-CZ" altLang="cs-CZ" sz="2000" b="1" dirty="0"/>
              <a:t>přiměřená</a:t>
            </a:r>
            <a:r>
              <a:rPr lang="cs-CZ" altLang="cs-CZ" sz="2000" dirty="0"/>
              <a:t> skutku (okolnostem) a osobě pachatele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Zákaz likvidačních pokut</a:t>
            </a:r>
            <a:r>
              <a:rPr lang="cs-CZ" altLang="cs-CZ" sz="2000" dirty="0"/>
              <a:t>, nicméně pokuta </a:t>
            </a:r>
            <a:r>
              <a:rPr lang="cs-CZ" altLang="cs-CZ" sz="2000" b="1" dirty="0"/>
              <a:t>musí být negativním zásahem</a:t>
            </a:r>
            <a:r>
              <a:rPr lang="cs-CZ" altLang="cs-CZ" sz="2000" dirty="0"/>
              <a:t>, aby plnila funkci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RS NSS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1 As 9/2008, 2092/2010 Sb. NSS) „</a:t>
            </a:r>
            <a:r>
              <a:rPr lang="cs-CZ" altLang="cs-CZ" sz="2000" i="1" dirty="0"/>
              <a:t>Správní orgán ukládající pokutu za jiný správní delikt </a:t>
            </a:r>
            <a:r>
              <a:rPr lang="cs-CZ" altLang="cs-CZ" sz="2000" b="1" i="1" dirty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2000" i="1" dirty="0"/>
              <a:t>. Správní orgán vychází při zjišťování osobních a majetkových poměrů z údajů </a:t>
            </a:r>
            <a:r>
              <a:rPr lang="cs-CZ" altLang="cs-CZ" sz="2000" b="1" i="1" dirty="0"/>
              <a:t>doložených samotným účastníkem </a:t>
            </a:r>
            <a:r>
              <a:rPr lang="cs-CZ" altLang="cs-CZ" sz="2000" i="1" dirty="0"/>
              <a:t>řízení, případně z těch, které </a:t>
            </a:r>
            <a:r>
              <a:rPr lang="cs-CZ" altLang="cs-CZ" sz="2000" b="1" i="1" dirty="0"/>
              <a:t>vyplynuly</a:t>
            </a:r>
            <a:r>
              <a:rPr lang="cs-CZ" altLang="cs-CZ" sz="2000" i="1" dirty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2000" b="1" i="1" dirty="0"/>
              <a:t>odhadem</a:t>
            </a:r>
            <a:r>
              <a:rPr lang="cs-CZ" altLang="cs-CZ" sz="20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1835529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uvážení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Správní uvážení</a:t>
            </a:r>
            <a:r>
              <a:rPr lang="cs-CZ" altLang="cs-CZ" sz="2000" b="1" dirty="0"/>
              <a:t> – možnost výběru vhodného řešení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As 5/2005, 1062/2007 Sb. NSS) „</a:t>
            </a:r>
            <a:r>
              <a:rPr lang="cs-CZ" altLang="cs-CZ" sz="2000" i="1" dirty="0"/>
              <a:t>Jakkoliv má správní orgán při ukládání pokuty </a:t>
            </a:r>
            <a:r>
              <a:rPr lang="cs-CZ" altLang="cs-CZ" sz="2000" b="1" i="1" dirty="0"/>
              <a:t>volnost správního uvážení</a:t>
            </a:r>
            <a:r>
              <a:rPr lang="cs-CZ" altLang="cs-CZ" sz="2000" i="1" dirty="0"/>
              <a:t>, </a:t>
            </a:r>
            <a:r>
              <a:rPr lang="cs-CZ" altLang="cs-CZ" sz="2000" b="1" i="1" dirty="0"/>
              <a:t>je vázán </a:t>
            </a:r>
            <a:r>
              <a:rPr lang="cs-CZ" altLang="cs-CZ" sz="2000" i="1" dirty="0"/>
              <a:t>základními principy správního rozhodování, včetně povinnosti rozhodovat v obdobných případech obdobným způsobem</a:t>
            </a:r>
            <a:r>
              <a:rPr lang="cs-CZ" altLang="cs-CZ" sz="2000" dirty="0"/>
              <a:t>.“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zn</a:t>
            </a:r>
            <a:r>
              <a:rPr lang="cs-CZ" altLang="cs-CZ" sz="2000" dirty="0"/>
              <a:t> 3 As 24/2004, 739/2006 Sb. NSS) „</a:t>
            </a:r>
            <a:r>
              <a:rPr lang="cs-CZ" altLang="cs-CZ" sz="2000" i="1" dirty="0"/>
              <a:t>I když správní orgán rozhoduje na základě … volné správní úvahy, musí být jeho rozhodnutí </a:t>
            </a:r>
            <a:r>
              <a:rPr lang="cs-CZ" altLang="cs-CZ" sz="2000" b="1" i="1" dirty="0"/>
              <a:t>přezkoumatelné </a:t>
            </a:r>
            <a:r>
              <a:rPr lang="cs-CZ" altLang="cs-CZ" sz="2000" i="1" dirty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000" dirty="0"/>
              <a:t>“.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9756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uvážení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výběr </a:t>
            </a:r>
            <a:r>
              <a:rPr lang="cs-CZ" altLang="cs-CZ" dirty="0">
                <a:solidFill>
                  <a:srgbClr val="FF0000"/>
                </a:solidFill>
              </a:rPr>
              <a:t>druhu</a:t>
            </a:r>
            <a:r>
              <a:rPr lang="cs-CZ" altLang="cs-CZ" dirty="0"/>
              <a:t> sankce, výběr </a:t>
            </a:r>
            <a:r>
              <a:rPr lang="cs-CZ" altLang="cs-CZ" dirty="0">
                <a:solidFill>
                  <a:srgbClr val="FF0000"/>
                </a:solidFill>
              </a:rPr>
              <a:t>výměry</a:t>
            </a:r>
            <a:r>
              <a:rPr lang="cs-CZ" altLang="cs-CZ" dirty="0"/>
              <a:t> sankce, </a:t>
            </a:r>
            <a:r>
              <a:rPr lang="cs-CZ" altLang="cs-CZ" dirty="0" smtClean="0">
                <a:solidFill>
                  <a:srgbClr val="FF0000"/>
                </a:solidFill>
              </a:rPr>
              <a:t>upuštění </a:t>
            </a:r>
            <a:r>
              <a:rPr lang="cs-CZ" altLang="cs-CZ" dirty="0" smtClean="0"/>
              <a:t>od </a:t>
            </a:r>
            <a:r>
              <a:rPr lang="cs-CZ" altLang="cs-CZ" dirty="0"/>
              <a:t>potrestání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VS Praha (</a:t>
            </a:r>
            <a:r>
              <a:rPr lang="cs-CZ" altLang="cs-CZ" dirty="0" err="1"/>
              <a:t>sp</a:t>
            </a:r>
            <a:r>
              <a:rPr lang="cs-CZ" altLang="cs-CZ" dirty="0"/>
              <a:t>. zn. 6 A 82/93), nepostačuje, že stanovená výše je v rozpětí, která zákon připouští; musí být přezkoumatelné také v tom směru, </a:t>
            </a:r>
            <a:r>
              <a:rPr lang="cs-CZ" altLang="cs-CZ" b="1" dirty="0"/>
              <a:t>zda a jak byla vzata v úvahu hlediska v zákoně stanovená</a:t>
            </a:r>
            <a:r>
              <a:rPr lang="cs-CZ" altLang="cs-CZ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400" dirty="0"/>
              <a:t>(jednou pro trestnost a poté totéž pro sankci jako přitěžující okolnost)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Požadavek </a:t>
            </a:r>
            <a:r>
              <a:rPr lang="cs-CZ" altLang="cs-CZ" sz="2400" b="1" dirty="0">
                <a:solidFill>
                  <a:srgbClr val="FF0000"/>
                </a:solidFill>
              </a:rPr>
              <a:t>řádného odůvodnění </a:t>
            </a:r>
            <a:r>
              <a:rPr lang="cs-CZ" altLang="cs-CZ" sz="2400" dirty="0"/>
              <a:t>(viz dále)</a:t>
            </a: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748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Subsidiarita postihu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 </a:t>
            </a:r>
            <a:r>
              <a:rPr lang="cs-CZ" altLang="cs-CZ" b="1" dirty="0"/>
              <a:t>dána společenská nebezpečnost / škodlivost </a:t>
            </a:r>
            <a:r>
              <a:rPr lang="cs-CZ" altLang="cs-CZ" dirty="0"/>
              <a:t>a </a:t>
            </a:r>
            <a:r>
              <a:rPr lang="cs-CZ" altLang="cs-CZ" b="1" dirty="0"/>
              <a:t>nelze řešit jinak</a:t>
            </a:r>
            <a:r>
              <a:rPr lang="cs-CZ" altLang="cs-CZ" dirty="0"/>
              <a:t> (jinými prostředky)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413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96125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Zásada legitimního očekávání/ustálené rozhodovací praxe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28850"/>
            <a:ext cx="8066301" cy="36031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2/4 </a:t>
            </a:r>
            <a:r>
              <a:rPr lang="cs-CZ" altLang="cs-CZ" sz="2000" b="1" dirty="0" err="1"/>
              <a:t>SpŘ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postupovat a rozhodovat podobně ve skutkově a právně podobných případech, aby nevznikaly nedůvodné rozdíly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Zákaz nečekaných, překvapivých rozhodnutí, předvídatelnost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Mohou být důvodné rozdíly </a:t>
            </a:r>
            <a:r>
              <a:rPr lang="cs-CZ" altLang="cs-CZ" sz="2000" dirty="0"/>
              <a:t>(každý případ je třeba řádně odůvodnit a případně uvést, v čem a proč se vymyká)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rozhodovací praxí </a:t>
            </a:r>
            <a:r>
              <a:rPr lang="cs-CZ" altLang="cs-CZ" sz="2000" dirty="0"/>
              <a:t>– není absolutní neměnnost, nutnost odůvodnění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činností i nečinností </a:t>
            </a:r>
            <a:r>
              <a:rPr lang="cs-CZ" altLang="cs-CZ" sz="2000" dirty="0"/>
              <a:t>(NSS,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</a:t>
            </a:r>
            <a:r>
              <a:rPr lang="cs-CZ" altLang="cs-CZ" sz="2000" dirty="0" err="1"/>
              <a:t>Ads</a:t>
            </a:r>
            <a:r>
              <a:rPr lang="cs-CZ" altLang="cs-CZ" sz="2000" dirty="0"/>
              <a:t> 88/2006)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253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materiální pravdy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5 As 29/2009) „</a:t>
            </a:r>
            <a:r>
              <a:rPr lang="cs-CZ" altLang="cs-CZ" sz="2000" i="1" dirty="0"/>
              <a:t>Není na libovůli správního orgánu, jakým způsobem s návrhy účastníků na provedení důkazů naloží, neboť správní orgán sice </a:t>
            </a:r>
            <a:r>
              <a:rPr lang="cs-CZ" altLang="cs-CZ" sz="2000" b="1" i="1" dirty="0">
                <a:solidFill>
                  <a:srgbClr val="FF0000"/>
                </a:solidFill>
              </a:rPr>
              <a:t>není </a:t>
            </a:r>
            <a:r>
              <a:rPr lang="cs-CZ" altLang="cs-CZ" sz="2000" i="1" dirty="0"/>
              <a:t>ve smyslu § 52 správního řádu </a:t>
            </a:r>
            <a:r>
              <a:rPr lang="cs-CZ" altLang="cs-CZ" sz="2000" b="1" i="1" dirty="0">
                <a:solidFill>
                  <a:srgbClr val="FF0000"/>
                </a:solidFill>
              </a:rPr>
              <a:t>povinen všechny důkazy navržené účastníky provést</a:t>
            </a:r>
            <a:r>
              <a:rPr lang="cs-CZ" altLang="cs-CZ" sz="2000" i="1" dirty="0"/>
              <a:t>, pokud však některé z nich </a:t>
            </a:r>
            <a:r>
              <a:rPr lang="cs-CZ" altLang="cs-CZ" sz="2000" b="1" i="1" dirty="0">
                <a:solidFill>
                  <a:srgbClr val="FF0000"/>
                </a:solidFill>
              </a:rPr>
              <a:t>neprovede, musí v odůvodnění rozhodnutí uvést, proč se tak stalo</a:t>
            </a:r>
            <a:r>
              <a:rPr lang="cs-CZ" altLang="cs-CZ" sz="2000" i="1" dirty="0"/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00066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„spravedlivý proces“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1800" b="1" dirty="0"/>
              <a:t>Řádné vymezení skutku </a:t>
            </a:r>
            <a:r>
              <a:rPr lang="cs-CZ" altLang="cs-CZ" sz="1800" dirty="0"/>
              <a:t>(předmětu řízení) - skutek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Podklady pro vydání rozhodnutí </a:t>
            </a:r>
            <a:r>
              <a:rPr lang="cs-CZ" altLang="cs-CZ" sz="1800" dirty="0"/>
              <a:t>§ 36/3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 – právo být seznámen a vyjádřit se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Volné hodnocení důkazů</a:t>
            </a:r>
            <a:r>
              <a:rPr lang="cs-CZ" altLang="cs-CZ" sz="1800" dirty="0"/>
              <a:t>, nutno přihlížet k </a:t>
            </a:r>
            <a:r>
              <a:rPr lang="cs-CZ" altLang="cs-CZ" sz="1800" dirty="0">
                <a:solidFill>
                  <a:srgbClr val="FF3300"/>
                </a:solidFill>
              </a:rPr>
              <a:t>okolnostem ve prospěch i v neprospěch</a:t>
            </a:r>
            <a:r>
              <a:rPr lang="cs-CZ" altLang="cs-CZ" sz="1800" dirty="0"/>
              <a:t> (§ 50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)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výroková část</a:t>
            </a:r>
            <a:r>
              <a:rPr lang="cs-CZ" altLang="cs-CZ" sz="1800" dirty="0"/>
              <a:t> - musí být vykonatelné, srozumitelné, určité, jasné 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odůvodnění</a:t>
            </a:r>
            <a:r>
              <a:rPr lang="cs-CZ" altLang="cs-CZ" sz="1800" dirty="0"/>
              <a:t> – přísné požadavky, zhodnocení, vyjádření, tzv. </a:t>
            </a:r>
            <a:r>
              <a:rPr lang="cs-CZ" altLang="cs-CZ" sz="1800" dirty="0">
                <a:solidFill>
                  <a:srgbClr val="92D050"/>
                </a:solidFill>
              </a:rPr>
              <a:t>přezkoumatelnost</a:t>
            </a:r>
            <a:r>
              <a:rPr lang="cs-CZ" altLang="cs-CZ" sz="1800" dirty="0">
                <a:solidFill>
                  <a:schemeClr val="folHlink"/>
                </a:solidFill>
              </a:rPr>
              <a:t> (stal se skutek, kdo jej spáchal, je správním deliktem, proč sankce, jaký druh a výměra sankce, …)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RS NSS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2 As 34/2006, 1546/2008 Sb. NSS) „</a:t>
            </a:r>
            <a:r>
              <a:rPr lang="cs-CZ" altLang="cs-CZ" sz="1800" i="1" dirty="0"/>
              <a:t>Výrok rozhodnutí o jiném správním deliktu musí obsahovat </a:t>
            </a:r>
            <a:r>
              <a:rPr lang="cs-CZ" altLang="cs-CZ" sz="1800" b="1" i="1" dirty="0">
                <a:solidFill>
                  <a:srgbClr val="FF0000"/>
                </a:solidFill>
              </a:rPr>
              <a:t>popis skutku </a:t>
            </a:r>
            <a:r>
              <a:rPr lang="cs-CZ" altLang="cs-CZ" sz="1800" i="1" dirty="0"/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lang="cs-CZ" altLang="cs-CZ" sz="1800" b="1" i="1" dirty="0">
                <a:solidFill>
                  <a:srgbClr val="FF0000"/>
                </a:solidFill>
              </a:rPr>
              <a:t>podstatně poruší ustanovení o řízení</a:t>
            </a:r>
            <a:r>
              <a:rPr lang="cs-CZ" altLang="cs-CZ" sz="1800" i="1" dirty="0"/>
              <a:t>. Zjistí-li soud </a:t>
            </a:r>
            <a:r>
              <a:rPr lang="cs-CZ" altLang="cs-CZ" sz="1800" b="1" i="1" dirty="0">
                <a:solidFill>
                  <a:srgbClr val="FF0000"/>
                </a:solidFill>
              </a:rPr>
              <a:t>k námitce účastníka </a:t>
            </a:r>
            <a:r>
              <a:rPr lang="cs-CZ" altLang="cs-CZ" sz="1800" i="1" dirty="0"/>
              <a:t>řízení existenci této vady, správní rozhodnutí z tohoto důvodu zruší</a:t>
            </a:r>
            <a:r>
              <a:rPr lang="cs-CZ" altLang="cs-CZ" sz="1800" dirty="0"/>
              <a:t>.“</a:t>
            </a:r>
          </a:p>
          <a:p>
            <a:endParaRPr lang="cs-CZ" alt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8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Opakování: s</a:t>
            </a:r>
            <a:r>
              <a:rPr lang="pt-BR" dirty="0"/>
              <a:t>právní právo a veřejná správa:</a:t>
            </a:r>
            <a:br>
              <a:rPr lang="pt-BR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dirty="0" smtClean="0"/>
              <a:t>Co </a:t>
            </a:r>
            <a:r>
              <a:rPr lang="cs-CZ" sz="2400" dirty="0"/>
              <a:t>je to „veřejná správa“ – lze popsat, nikoliv jednoznačně definovat a vymezit (</a:t>
            </a:r>
            <a:r>
              <a:rPr lang="cs-CZ" sz="2400" i="1" dirty="0"/>
              <a:t>„člověk chce stále od správy tím více a více, čím méně a méně o ní ví a rozumí jí“)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Negativní definice (vymezení) veřejné správy (odčítací metoda)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</a:t>
            </a:r>
            <a:r>
              <a:rPr lang="cs-CZ" sz="2400" dirty="0"/>
              <a:t> – záměrná činnost směřující k určitému cíli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soukromá </a:t>
            </a:r>
            <a:r>
              <a:rPr lang="cs-CZ" sz="2400" dirty="0"/>
              <a:t>– soukromé subjekty, soukromý zájem, soukromé cíle a úkoly, soukromé záležitosti, soukromoprávní prostředky, vše je dovoleno, co není zakázáno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veřejná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CC0000"/>
                </a:solidFill>
              </a:rPr>
              <a:t>veřejnoprávní subjekty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povinnost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cíle a úkoly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veřejnoprávní prostředky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veřejný zájem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záležitosti</a:t>
            </a:r>
            <a:r>
              <a:rPr lang="cs-CZ" sz="2400" dirty="0"/>
              <a:t> (veřejné úkoly), povoleno je to, co zákon stanoví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138975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Prameny správního práva trestního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0625"/>
            <a:ext cx="8066301" cy="4641375"/>
          </a:xfrm>
        </p:spPr>
        <p:txBody>
          <a:bodyPr/>
          <a:lstStyle/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český právní řád: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Listina základních práv a svobod</a:t>
            </a:r>
            <a:r>
              <a:rPr lang="cs-CZ" altLang="cs-CZ" sz="1800" dirty="0"/>
              <a:t> – čl. 36 až 40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správní řád</a:t>
            </a:r>
            <a:r>
              <a:rPr lang="cs-CZ" altLang="cs-CZ" sz="1800" dirty="0"/>
              <a:t> (zákon č. 500/2004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soudní řád správní</a:t>
            </a:r>
            <a:r>
              <a:rPr lang="cs-CZ" altLang="cs-CZ" sz="1800" dirty="0"/>
              <a:t> (zákon č. 150/2002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dirty="0" smtClean="0"/>
              <a:t>Zákon č</a:t>
            </a:r>
            <a:r>
              <a:rPr lang="cs-CZ" altLang="cs-CZ" sz="1800" dirty="0"/>
              <a:t>. 250/2016 Sb</a:t>
            </a:r>
            <a:r>
              <a:rPr lang="cs-CZ" altLang="cs-CZ" sz="1800" dirty="0" smtClean="0"/>
              <a:t>., </a:t>
            </a:r>
            <a:r>
              <a:rPr lang="cs-CZ" altLang="cs-CZ" sz="1800" i="1" dirty="0"/>
              <a:t>o odpovědnosti za přestupky a řízení o nich</a:t>
            </a:r>
            <a:r>
              <a:rPr lang="cs-CZ" altLang="cs-CZ" sz="1800" dirty="0"/>
              <a:t>, zákon č. 251/2016 Sb., </a:t>
            </a:r>
            <a:r>
              <a:rPr lang="cs-CZ" altLang="cs-CZ" sz="1800" i="1" dirty="0"/>
              <a:t>o některých přestupcích</a:t>
            </a:r>
            <a:r>
              <a:rPr lang="cs-CZ" altLang="cs-CZ" sz="1800" dirty="0"/>
              <a:t> a </a:t>
            </a:r>
            <a:r>
              <a:rPr lang="cs-CZ" altLang="cs-CZ" sz="1800" dirty="0" smtClean="0"/>
              <a:t>změnový zákon </a:t>
            </a:r>
            <a:r>
              <a:rPr lang="cs-CZ" altLang="cs-CZ" sz="1800" dirty="0"/>
              <a:t>č. 183/2017 Sb.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vyhláška č. 520/2005 Sb. 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mezinárodní smlouvy: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Evropská úmluva o ochraně lidských práv a základních svobod</a:t>
            </a:r>
            <a:r>
              <a:rPr lang="cs-CZ" altLang="cs-CZ" sz="1800" dirty="0"/>
              <a:t> (č. 209/1992 Sb.) – čl. 6 a k tomu související judikatura </a:t>
            </a:r>
            <a:r>
              <a:rPr lang="cs-CZ" altLang="cs-CZ" sz="1800" i="1" dirty="0"/>
              <a:t>Evropského soudu pro lidská práva</a:t>
            </a:r>
            <a:r>
              <a:rPr lang="cs-CZ" altLang="cs-CZ" sz="1800" dirty="0"/>
              <a:t> (zejména </a:t>
            </a:r>
            <a:r>
              <a:rPr lang="cs-CZ" altLang="cs-CZ" sz="1800" dirty="0" err="1"/>
              <a:t>Engel</a:t>
            </a:r>
            <a:r>
              <a:rPr lang="cs-CZ" altLang="cs-CZ" sz="1800" dirty="0"/>
              <a:t> v. Nizozemí či </a:t>
            </a:r>
            <a:r>
              <a:rPr lang="cs-CZ" altLang="cs-CZ" sz="1800" dirty="0" err="1"/>
              <a:t>Zolotukhin</a:t>
            </a:r>
            <a:r>
              <a:rPr lang="cs-CZ" altLang="cs-CZ" sz="1800" dirty="0"/>
              <a:t> v. Rusko)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doporučení Rady Evropy: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(91) 1 </a:t>
            </a:r>
            <a:r>
              <a:rPr lang="cs-CZ" altLang="cs-CZ" sz="1800" i="1" dirty="0"/>
              <a:t>o správních sankcích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Rezoluce Výboru ministrů Rady Evropy (77) 31 </a:t>
            </a:r>
            <a:r>
              <a:rPr lang="cs-CZ" altLang="cs-CZ" sz="1800" i="1" dirty="0"/>
              <a:t>o ochraně jednotlivců ve vztahu k aktům správy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(80) 2 </a:t>
            </a:r>
            <a:r>
              <a:rPr lang="cs-CZ" altLang="cs-CZ" sz="1800" i="1" dirty="0"/>
              <a:t>o správním uvážení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(89) 8 </a:t>
            </a:r>
            <a:r>
              <a:rPr lang="cs-CZ" altLang="cs-CZ" sz="1800" i="1" dirty="0"/>
              <a:t>o prozatímní soudní ochraně ve věcech správních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(2004) 20 </a:t>
            </a:r>
            <a:r>
              <a:rPr lang="cs-CZ" altLang="cs-CZ" sz="1800" i="1" dirty="0"/>
              <a:t>o soudní kontrole správních aktů</a:t>
            </a:r>
            <a:r>
              <a:rPr lang="cs-CZ" altLang="cs-CZ" sz="1800" dirty="0"/>
              <a:t> </a:t>
            </a: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982105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E8C2B766-C6E3-4577-A2CD-868C22231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44C3DC4C-9057-4770-B8E8-6C6879DE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 – evropské souvislosti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="" xmlns:a16="http://schemas.microsoft.com/office/drawing/2014/main" id="{CBEA4E2E-4376-41B0-ACEF-08195AA22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Rada Evropy: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Čl. 6/1 EÚLP </a:t>
            </a:r>
            <a:r>
              <a:rPr lang="cs-CZ" dirty="0"/>
              <a:t>– „trestní obvinění“ (dle judikatury </a:t>
            </a:r>
            <a:r>
              <a:rPr lang="cs-CZ" dirty="0" err="1"/>
              <a:t>Engel</a:t>
            </a:r>
            <a:r>
              <a:rPr lang="cs-CZ" dirty="0"/>
              <a:t> vs. Nizozemí) zahrnuje i správní delikty, takže práva podle čl. 6 i na správní delikty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Doporučení Výboru ministrů (91)1 o </a:t>
            </a:r>
            <a:r>
              <a:rPr lang="cs-CZ" b="1" dirty="0"/>
              <a:t>správních sankcích</a:t>
            </a:r>
          </a:p>
        </p:txBody>
      </p:sp>
    </p:spTree>
    <p:extLst>
      <p:ext uri="{BB962C8B-B14F-4D97-AF65-F5344CB8AC3E}">
        <p14:creationId xmlns:p14="http://schemas.microsoft.com/office/powerpoint/2010/main" val="206353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510450"/>
            <a:ext cx="8066301" cy="451576"/>
          </a:xfrm>
        </p:spPr>
        <p:txBody>
          <a:bodyPr/>
          <a:lstStyle/>
          <a:p>
            <a:r>
              <a:rPr lang="cs-CZ" dirty="0"/>
              <a:t>Opakování: právní prostředí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Správní právo </a:t>
            </a:r>
            <a:r>
              <a:rPr lang="cs-CZ" sz="2400" dirty="0"/>
              <a:t>– soubor právních norem, který upravuje organizaci a činnost </a:t>
            </a:r>
            <a:r>
              <a:rPr lang="cs-CZ" sz="2400" dirty="0">
                <a:solidFill>
                  <a:srgbClr val="CC0000"/>
                </a:solidFill>
              </a:rPr>
              <a:t>veřejné správy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Předmětem úpravy správního práva je </a:t>
            </a:r>
            <a:r>
              <a:rPr lang="cs-CZ" sz="2400" dirty="0">
                <a:solidFill>
                  <a:srgbClr val="CC0000"/>
                </a:solidFill>
              </a:rPr>
              <a:t>veřejná správa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Umožňuje výkon veřejné správy a současně představuje i ochranný prvek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Opakování: systematika správního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57350"/>
            <a:ext cx="8066301" cy="41746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(nepřesně ztotožňováno se zvláštní částí správního práva)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FF3300"/>
                </a:solidFill>
              </a:rPr>
              <a:t>SP trestní</a:t>
            </a:r>
            <a:r>
              <a:rPr lang="cs-CZ" sz="2400" b="1" dirty="0"/>
              <a:t> – stanovuje následky za porušení právních norem, správně právní odpovědnost, oprávnění veřejné správy trestat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Clr>
                <a:srgbClr val="00287D"/>
              </a:buClr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2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Opakování: právní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/>
              <a:t>Uplatnění 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(např. stanovená 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– </a:t>
            </a:r>
            <a:r>
              <a:rPr lang="cs-CZ" sz="2000" b="1" dirty="0">
                <a:solidFill>
                  <a:srgbClr val="FF3300"/>
                </a:solidFill>
              </a:rPr>
              <a:t>ODPOVĚDNOST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Aktivní koncepce odpovědnosti (perspektivní) – s existencí primární právní povinnosti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 vztahu</a:t>
            </a:r>
            <a:r>
              <a:rPr lang="cs-CZ" sz="2000" dirty="0"/>
              <a:t> (obsahem je mj. právo uložit sankci a povinnost ji strpět a vykonat)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30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právní odpovědnosti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3975"/>
            <a:ext cx="8066301" cy="450802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Funkce</a:t>
            </a:r>
            <a:r>
              <a:rPr lang="cs-CZ" sz="2400" dirty="0"/>
              <a:t>: reparační, satisfakční, </a:t>
            </a:r>
            <a:r>
              <a:rPr lang="cs-CZ" sz="2400" dirty="0" err="1"/>
              <a:t>retributivní</a:t>
            </a:r>
            <a:r>
              <a:rPr lang="cs-CZ" sz="2400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Podle rozsudku Městského soudu v Praze ze dne 16. 11. 2004, č.j. 10 Ca 250/2003 - 48, publikovaný pod č. 560/2005 Sb. NSS „</a:t>
            </a:r>
            <a:r>
              <a:rPr lang="cs-CZ" sz="2400" i="1" dirty="0">
                <a:solidFill>
                  <a:srgbClr val="FF3300"/>
                </a:solidFill>
              </a:rPr>
              <a:t>preventivní</a:t>
            </a:r>
            <a:r>
              <a:rPr lang="cs-CZ" sz="2400" i="1" dirty="0"/>
              <a:t> úloha postihu nespočívá jen v účinku vůči žalobci. Postih musí mít sílu </a:t>
            </a:r>
            <a:r>
              <a:rPr lang="cs-CZ" sz="2400" i="1" dirty="0">
                <a:solidFill>
                  <a:srgbClr val="FF3300"/>
                </a:solidFill>
              </a:rPr>
              <a:t>odradit </a:t>
            </a:r>
            <a:r>
              <a:rPr lang="cs-CZ" sz="2400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sz="2400" i="1" dirty="0">
                <a:solidFill>
                  <a:srgbClr val="FF3300"/>
                </a:solidFill>
              </a:rPr>
              <a:t>znatelný</a:t>
            </a:r>
            <a:r>
              <a:rPr lang="cs-CZ" sz="2400" i="1" dirty="0"/>
              <a:t> v majetkové sféře delikventa, tedy být nikoli pro něho zanedbatelný, a nutně tak musí v sobě obsahovat i </a:t>
            </a:r>
            <a:r>
              <a:rPr lang="cs-CZ" sz="2400" i="1" dirty="0">
                <a:solidFill>
                  <a:srgbClr val="FF3300"/>
                </a:solidFill>
              </a:rPr>
              <a:t>represivní složku</a:t>
            </a:r>
            <a:r>
              <a:rPr lang="cs-CZ" sz="2400" i="1" dirty="0"/>
              <a:t>. V opačném případě by totiž postih delikventa smysl postrádal</a:t>
            </a:r>
            <a:r>
              <a:rPr lang="cs-CZ" sz="2400" dirty="0"/>
              <a:t>“.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520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právní odpovědnosti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NSS, </a:t>
            </a:r>
            <a:r>
              <a:rPr lang="cs-CZ" altLang="cs-CZ" sz="2400" dirty="0" err="1">
                <a:solidFill>
                  <a:srgbClr val="000000"/>
                </a:solidFill>
              </a:rPr>
              <a:t>sp</a:t>
            </a:r>
            <a:r>
              <a:rPr lang="cs-CZ" altLang="cs-CZ" sz="2400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sz="2400" i="1" dirty="0">
                <a:solidFill>
                  <a:srgbClr val="000000"/>
                </a:solidFill>
              </a:rPr>
              <a:t>Pokuta může být </a:t>
            </a:r>
            <a:r>
              <a:rPr lang="cs-CZ" altLang="cs-CZ" sz="2400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sz="2400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</a:t>
            </a:r>
          </a:p>
          <a:p>
            <a:pPr algn="just">
              <a:lnSpc>
                <a:spcPct val="100000"/>
              </a:lnSpc>
            </a:pPr>
            <a:endParaRPr lang="cs-CZ" altLang="cs-CZ" sz="2400" i="1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trest musí </a:t>
            </a:r>
            <a:r>
              <a:rPr lang="cs-CZ" altLang="cs-CZ" sz="2400" dirty="0" smtClean="0">
                <a:solidFill>
                  <a:srgbClr val="000000"/>
                </a:solidFill>
              </a:rPr>
              <a:t>„bolet“, </a:t>
            </a:r>
            <a:r>
              <a:rPr lang="cs-CZ" altLang="cs-CZ" sz="2400" dirty="0">
                <a:solidFill>
                  <a:srgbClr val="000000"/>
                </a:solidFill>
              </a:rPr>
              <a:t>takže pokuta vysoká ano, ale nikdy </a:t>
            </a:r>
            <a:r>
              <a:rPr lang="cs-CZ" altLang="cs-CZ" sz="2400" b="1" dirty="0">
                <a:solidFill>
                  <a:srgbClr val="000000"/>
                </a:solidFill>
              </a:rPr>
              <a:t>ne likvidační!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0000"/>
                </a:solidFill>
              </a:rPr>
              <a:t>více využívat </a:t>
            </a:r>
            <a:r>
              <a:rPr lang="cs-CZ" altLang="cs-CZ" sz="2400" b="1" dirty="0" smtClean="0">
                <a:solidFill>
                  <a:srgbClr val="000000"/>
                </a:solidFill>
              </a:rPr>
              <a:t>správní uvážení </a:t>
            </a:r>
            <a:r>
              <a:rPr lang="cs-CZ" altLang="cs-CZ" sz="2400" dirty="0" smtClean="0">
                <a:solidFill>
                  <a:srgbClr val="000000"/>
                </a:solidFill>
              </a:rPr>
              <a:t>při výměře sankce</a:t>
            </a:r>
            <a:endParaRPr lang="cs-CZ" altLang="cs-CZ" sz="2400" i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61126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333</TotalTime>
  <Words>3363</Words>
  <Application>Microsoft Office PowerPoint</Application>
  <PresentationFormat>Vlastní</PresentationFormat>
  <Paragraphs>264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Prezentace_MU_CZ</vt:lpstr>
      <vt:lpstr>NP403K Správní trestání </vt:lpstr>
      <vt:lpstr>Program přednášky</vt:lpstr>
      <vt:lpstr>Kontrolní otázky</vt:lpstr>
      <vt:lpstr>Opakování: správní právo a veřejná správa: </vt:lpstr>
      <vt:lpstr>Opakování: právní prostředí veřejné správy</vt:lpstr>
      <vt:lpstr>Opakování: systematika správního práva</vt:lpstr>
      <vt:lpstr>Opakování: právní odpovědnost</vt:lpstr>
      <vt:lpstr>Funkce právní odpovědnosti</vt:lpstr>
      <vt:lpstr>Funkce právní odpovědnosti</vt:lpstr>
      <vt:lpstr>Předpoklady právní odpovědnosti</vt:lpstr>
      <vt:lpstr>Objektivní odpovědnost</vt:lpstr>
      <vt:lpstr>Objektivní odpovědnost</vt:lpstr>
      <vt:lpstr>Objektivní odpovědnost</vt:lpstr>
      <vt:lpstr>Subjektivní odpovědnost</vt:lpstr>
      <vt:lpstr>Správně právní odpovědnost</vt:lpstr>
      <vt:lpstr>Klíčové pojmy</vt:lpstr>
      <vt:lpstr>Posloupnost klíčových pojmů</vt:lpstr>
      <vt:lpstr>Správní delikt</vt:lpstr>
      <vt:lpstr>Obecné znaky správního deliktu</vt:lpstr>
      <vt:lpstr>Systém správních deliktů – dnes již jinak, blíže v další přednášce</vt:lpstr>
      <vt:lpstr>Vztahy mezi druhy správních deliktů</vt:lpstr>
      <vt:lpstr>Vztahy mezi druhy správních deliktů</vt:lpstr>
      <vt:lpstr>Vztahy mezi druhy správních deliktů</vt:lpstr>
      <vt:lpstr>Správní právo trestní</vt:lpstr>
      <vt:lpstr>Správní trestání</vt:lpstr>
      <vt:lpstr>Správní trestání</vt:lpstr>
      <vt:lpstr>Správní trestání</vt:lpstr>
      <vt:lpstr>Vztahy správních deliktů a trestných činů</vt:lpstr>
      <vt:lpstr>Vztahy správních deliktů a trestných činů</vt:lpstr>
      <vt:lpstr>Vztahy správních deliktů a trestných činů</vt:lpstr>
      <vt:lpstr>Zásady a limity</vt:lpstr>
      <vt:lpstr>Zásada zákonnosti</vt:lpstr>
      <vt:lpstr>Zásada proporcionality/přiměřenosti</vt:lpstr>
      <vt:lpstr>Správní uvážení</vt:lpstr>
      <vt:lpstr>Správní uvážení</vt:lpstr>
      <vt:lpstr>Subsidiarita postihu</vt:lpstr>
      <vt:lpstr>Zásada legitimního očekávání/ustálené rozhodovací praxe</vt:lpstr>
      <vt:lpstr>Zásada materiální pravdy</vt:lpstr>
      <vt:lpstr>„spravedlivý proces“</vt:lpstr>
      <vt:lpstr>Prameny správního práva trestního</vt:lpstr>
      <vt:lpstr>Správní trestání – evropské souvislosti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76</cp:revision>
  <cp:lastPrinted>2019-03-19T12:48:28Z</cp:lastPrinted>
  <dcterms:created xsi:type="dcterms:W3CDTF">2019-02-27T15:02:38Z</dcterms:created>
  <dcterms:modified xsi:type="dcterms:W3CDTF">2024-02-22T08:09:14Z</dcterms:modified>
</cp:coreProperties>
</file>