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98" r:id="rId4"/>
    <p:sldId id="299" r:id="rId5"/>
    <p:sldId id="341" r:id="rId6"/>
    <p:sldId id="343" r:id="rId7"/>
    <p:sldId id="342" r:id="rId8"/>
    <p:sldId id="344" r:id="rId9"/>
    <p:sldId id="345" r:id="rId10"/>
    <p:sldId id="346" r:id="rId11"/>
    <p:sldId id="348" r:id="rId12"/>
    <p:sldId id="349" r:id="rId13"/>
    <p:sldId id="355" r:id="rId14"/>
    <p:sldId id="364" r:id="rId15"/>
    <p:sldId id="365" r:id="rId16"/>
    <p:sldId id="356" r:id="rId17"/>
    <p:sldId id="363" r:id="rId18"/>
    <p:sldId id="366" r:id="rId19"/>
    <p:sldId id="350" r:id="rId20"/>
    <p:sldId id="351" r:id="rId21"/>
    <p:sldId id="352" r:id="rId22"/>
    <p:sldId id="353" r:id="rId23"/>
    <p:sldId id="354" r:id="rId24"/>
  </p:sldIdLst>
  <p:sldSz cx="9145588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33" autoAdjust="0"/>
    <p:restoredTop sz="96754" autoAdjust="0"/>
  </p:normalViewPr>
  <p:slideViewPr>
    <p:cSldViewPr snapToGrid="0">
      <p:cViewPr>
        <p:scale>
          <a:sx n="95" d="100"/>
          <a:sy n="95" d="100"/>
        </p:scale>
        <p:origin x="-930" y="-7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=""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=""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=""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=""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=""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="" xmlns:a16="http://schemas.microsoft.com/office/drawing/2014/main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877" y="2019299"/>
            <a:ext cx="4106255" cy="2833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=""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=""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=""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01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=""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=""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=""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=""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=""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=""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=""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=""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=""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=""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=""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=""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=""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=""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aw.muni.cz/content/cs/o-fakulte/organizacni-struktura/organy-fakulty/disciplinarni-komise/pripady-projednane-disciplinarni-komisi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NP403K </a:t>
            </a:r>
            <a:r>
              <a:rPr lang="cs-CZ" dirty="0"/>
              <a:t>Správní trestání</a:t>
            </a:r>
            <a:br>
              <a:rPr lang="cs-CZ" dirty="0"/>
            </a:b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dirty="0"/>
              <a:t>2. přednáška</a:t>
            </a:r>
          </a:p>
          <a:p>
            <a:pPr algn="ctr"/>
            <a:r>
              <a:rPr lang="cs-CZ" dirty="0" smtClean="0"/>
              <a:t>Doc. JUDr</a:t>
            </a:r>
            <a:r>
              <a:rPr lang="cs-CZ" dirty="0"/>
              <a:t>. </a:t>
            </a:r>
            <a:r>
              <a:rPr lang="cs-CZ" dirty="0" smtClean="0"/>
              <a:t>Lukáš Potěšil, </a:t>
            </a:r>
            <a:r>
              <a:rPr lang="cs-CZ" dirty="0"/>
              <a:t>Ph.D. </a:t>
            </a:r>
          </a:p>
          <a:p>
            <a:pPr algn="ctr"/>
            <a:r>
              <a:rPr lang="cs-CZ" dirty="0" smtClean="0"/>
              <a:t>23. 2. 2024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87116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Disciplinární a pořádkové delikty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dirty="0"/>
              <a:t>Ponechány </a:t>
            </a:r>
            <a:r>
              <a:rPr lang="cs-CZ" altLang="cs-CZ" b="1" dirty="0"/>
              <a:t>mimo dopad reformy </a:t>
            </a:r>
            <a:r>
              <a:rPr lang="cs-CZ" altLang="cs-CZ" dirty="0"/>
              <a:t>správního trestání (§ 112/1 a důvodová zpráva) – analogická aplikace nové právní úpravy? – není vyloučeno</a:t>
            </a:r>
          </a:p>
          <a:p>
            <a:pPr algn="just">
              <a:lnSpc>
                <a:spcPct val="100000"/>
              </a:lnSpc>
            </a:pPr>
            <a:r>
              <a:rPr lang="cs-CZ" altLang="cs-CZ" dirty="0"/>
              <a:t>Součást </a:t>
            </a:r>
            <a:r>
              <a:rPr lang="cs-CZ" altLang="cs-CZ" b="1" dirty="0"/>
              <a:t>tzv. jiných správních deliktů</a:t>
            </a:r>
          </a:p>
          <a:p>
            <a:pPr algn="just">
              <a:lnSpc>
                <a:spcPct val="100000"/>
              </a:lnSpc>
            </a:pPr>
            <a:r>
              <a:rPr lang="cs-CZ" altLang="cs-CZ" b="1" dirty="0"/>
              <a:t>Hmotněprávní úprava: </a:t>
            </a:r>
            <a:r>
              <a:rPr lang="cs-CZ" altLang="cs-CZ" dirty="0"/>
              <a:t>zvláštní zákon (+ vnitřní předpisy, služební předpisy)</a:t>
            </a:r>
          </a:p>
          <a:p>
            <a:pPr algn="just">
              <a:lnSpc>
                <a:spcPct val="100000"/>
              </a:lnSpc>
            </a:pPr>
            <a:r>
              <a:rPr lang="cs-CZ" altLang="cs-CZ" b="1" dirty="0"/>
              <a:t>Procesní úprava: </a:t>
            </a:r>
            <a:r>
              <a:rPr lang="cs-CZ" altLang="cs-CZ" dirty="0"/>
              <a:t>zvláštní zákon a správní řád</a:t>
            </a:r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43933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Disciplinární delikty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dirty="0"/>
              <a:t>(veřejné) disciplinární (kárné, kázeňské) delikty</a:t>
            </a:r>
          </a:p>
          <a:p>
            <a:pPr algn="just">
              <a:lnSpc>
                <a:spcPct val="100000"/>
              </a:lnSpc>
            </a:pPr>
            <a:r>
              <a:rPr lang="cs-CZ" altLang="cs-CZ" b="1" dirty="0">
                <a:solidFill>
                  <a:srgbClr val="FF3300"/>
                </a:solidFill>
              </a:rPr>
              <a:t>FO</a:t>
            </a:r>
            <a:r>
              <a:rPr lang="cs-CZ" altLang="cs-CZ" dirty="0"/>
              <a:t>, která je součástí organizačního uskupení (člen, příslušník, státní zaměstnanec, student VŠ…), v němž jsou uplatňována </a:t>
            </a:r>
            <a:r>
              <a:rPr lang="cs-CZ" altLang="cs-CZ" b="1" dirty="0"/>
              <a:t>vnitřní pravidla</a:t>
            </a:r>
          </a:p>
          <a:p>
            <a:pPr algn="just">
              <a:lnSpc>
                <a:spcPct val="100000"/>
              </a:lnSpc>
            </a:pPr>
            <a:r>
              <a:rPr lang="cs-CZ" altLang="cs-CZ" dirty="0"/>
              <a:t>Sankcionování za porušení </a:t>
            </a:r>
            <a:r>
              <a:rPr lang="cs-CZ" altLang="cs-CZ" b="1" dirty="0">
                <a:solidFill>
                  <a:srgbClr val="FF3300"/>
                </a:solidFill>
              </a:rPr>
              <a:t>vnitřních předpisů</a:t>
            </a:r>
          </a:p>
          <a:p>
            <a:pPr algn="just">
              <a:lnSpc>
                <a:spcPct val="100000"/>
              </a:lnSpc>
            </a:pPr>
            <a:r>
              <a:rPr lang="cs-CZ" altLang="cs-CZ" b="1" dirty="0">
                <a:solidFill>
                  <a:srgbClr val="FF3300"/>
                </a:solidFill>
              </a:rPr>
              <a:t>Subjektivní odpovědnost</a:t>
            </a:r>
          </a:p>
          <a:p>
            <a:pPr algn="just">
              <a:lnSpc>
                <a:spcPct val="100000"/>
              </a:lnSpc>
            </a:pPr>
            <a:endParaRPr lang="cs-CZ" altLang="cs-CZ" b="1" dirty="0">
              <a:solidFill>
                <a:srgbClr val="FF3300"/>
              </a:solidFill>
            </a:endParaRPr>
          </a:p>
          <a:p>
            <a:pPr algn="just">
              <a:lnSpc>
                <a:spcPct val="100000"/>
              </a:lnSpc>
            </a:pPr>
            <a:endParaRPr lang="cs-CZ" altLang="cs-CZ" b="1" dirty="0">
              <a:solidFill>
                <a:srgbClr val="FF3300"/>
              </a:solidFill>
            </a:endParaRPr>
          </a:p>
          <a:p>
            <a:pPr>
              <a:lnSpc>
                <a:spcPct val="100000"/>
              </a:lnSpc>
            </a:pPr>
            <a:endParaRPr lang="cs-CZ" altLang="cs-CZ" b="1" dirty="0"/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46466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Disciplinární delikty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333500"/>
            <a:ext cx="8066301" cy="449850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2000" b="1" dirty="0"/>
              <a:t>Advokáti </a:t>
            </a:r>
            <a:r>
              <a:rPr lang="cs-CZ" altLang="cs-CZ" sz="2000" dirty="0"/>
              <a:t>(č. 85/1996 Sb., postup podle TŘ), </a:t>
            </a:r>
            <a:r>
              <a:rPr lang="cs-CZ" altLang="cs-CZ" sz="2000" b="1" dirty="0"/>
              <a:t>notáři</a:t>
            </a:r>
            <a:r>
              <a:rPr lang="cs-CZ" altLang="cs-CZ" sz="2000" dirty="0"/>
              <a:t> (x soudní exekutoři – NSS)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b="1" dirty="0"/>
              <a:t>Lékaři, lékárníci, stomatologové, veterinární lékaři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b="1" dirty="0"/>
              <a:t>Daňoví poradci, auditoři, patentoví zástupci</a:t>
            </a:r>
            <a:r>
              <a:rPr lang="cs-CZ" altLang="cs-CZ" sz="2000" dirty="0"/>
              <a:t>, …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b="1" dirty="0"/>
              <a:t>Studenti VŠ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b="1" dirty="0"/>
              <a:t>Vojáci z povolání </a:t>
            </a:r>
            <a:r>
              <a:rPr lang="cs-CZ" altLang="cs-CZ" sz="2000" dirty="0"/>
              <a:t>(221/1999 Sb.) </a:t>
            </a:r>
            <a:r>
              <a:rPr lang="cs-CZ" altLang="cs-CZ" sz="2000" b="1" dirty="0">
                <a:solidFill>
                  <a:srgbClr val="FF0000"/>
                </a:solidFill>
              </a:rPr>
              <a:t>+ „jednání mající znaky přestupku“ (osobní výluka z dopadu přestupků, ale … )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b="1" dirty="0"/>
              <a:t>Příslušníci bezpečnostních sborů </a:t>
            </a:r>
            <a:r>
              <a:rPr lang="cs-CZ" altLang="cs-CZ" sz="2000" dirty="0"/>
              <a:t>(361/2003 Sb.) </a:t>
            </a:r>
            <a:r>
              <a:rPr lang="cs-CZ" altLang="cs-CZ" sz="2000" b="1" dirty="0">
                <a:solidFill>
                  <a:srgbClr val="FF0000"/>
                </a:solidFill>
              </a:rPr>
              <a:t>+ „jednání mající znaky přestupku“ (osobní výluka z dopadu přestupků, ale …)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b="1" dirty="0"/>
              <a:t>Státní úředníci </a:t>
            </a:r>
            <a:r>
              <a:rPr lang="cs-CZ" altLang="cs-CZ" sz="2000" dirty="0"/>
              <a:t>v režimu tzv. státní služby (234/2014 Sb.)</a:t>
            </a:r>
          </a:p>
          <a:p>
            <a:pPr algn="just">
              <a:lnSpc>
                <a:spcPct val="100000"/>
              </a:lnSpc>
            </a:pPr>
            <a:endParaRPr lang="cs-CZ" altLang="cs-CZ" sz="2000" dirty="0">
              <a:solidFill>
                <a:srgbClr val="FF3300"/>
              </a:solidFill>
            </a:endParaRPr>
          </a:p>
          <a:p>
            <a:pPr algn="just">
              <a:lnSpc>
                <a:spcPct val="100000"/>
              </a:lnSpc>
            </a:pPr>
            <a:r>
              <a:rPr lang="cs-CZ" altLang="cs-CZ" sz="2000" dirty="0">
                <a:solidFill>
                  <a:srgbClr val="FF3300"/>
                </a:solidFill>
              </a:rPr>
              <a:t>Jednání mající znaky přestupku – možný postih za toto jednání a v jeho důsledku „souběžný“ postih za kárný/kázeňský/disciplinární delikt</a:t>
            </a:r>
            <a:endParaRPr lang="cs-CZ" altLang="cs-CZ" sz="2000" b="1" dirty="0"/>
          </a:p>
          <a:p>
            <a:pPr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742852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237197"/>
            <a:ext cx="8066301" cy="451576"/>
          </a:xfrm>
        </p:spPr>
        <p:txBody>
          <a:bodyPr/>
          <a:lstStyle/>
          <a:p>
            <a:pPr algn="ctr"/>
            <a:r>
              <a:rPr lang="cs-CZ" dirty="0"/>
              <a:t>Disciplinární přestupky studentů VŠ 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266824"/>
            <a:ext cx="8066301" cy="456517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1400" b="1" i="1" dirty="0"/>
              <a:t>Disciplinární řád </a:t>
            </a:r>
            <a:r>
              <a:rPr lang="cs-CZ" altLang="cs-CZ" sz="1400" b="1" i="1" dirty="0" err="1"/>
              <a:t>PrF</a:t>
            </a:r>
            <a:r>
              <a:rPr lang="cs-CZ" altLang="cs-CZ" sz="1400" b="1" i="1" dirty="0"/>
              <a:t> MU </a:t>
            </a:r>
            <a:r>
              <a:rPr lang="cs-CZ" altLang="cs-CZ" sz="1400" i="1" dirty="0"/>
              <a:t>+ </a:t>
            </a:r>
            <a:r>
              <a:rPr lang="cs-CZ" altLang="cs-CZ" sz="1400" b="1" i="1" dirty="0"/>
              <a:t>zákon č. 111/1998 Sb., ZVŠ</a:t>
            </a:r>
          </a:p>
          <a:p>
            <a:pPr marL="72000" indent="0" algn="ctr">
              <a:lnSpc>
                <a:spcPct val="100000"/>
              </a:lnSpc>
              <a:buNone/>
            </a:pPr>
            <a:r>
              <a:rPr lang="cs-CZ" sz="1400" i="1" dirty="0"/>
              <a:t>§ 64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400" i="1" dirty="0">
                <a:solidFill>
                  <a:srgbClr val="FF0000"/>
                </a:solidFill>
              </a:rPr>
              <a:t>Disciplinárním přestupkem </a:t>
            </a:r>
            <a:r>
              <a:rPr lang="cs-CZ" sz="1400" i="1" dirty="0"/>
              <a:t>je </a:t>
            </a:r>
            <a:r>
              <a:rPr lang="cs-CZ" sz="1400" i="1" dirty="0">
                <a:solidFill>
                  <a:srgbClr val="FF0000"/>
                </a:solidFill>
              </a:rPr>
              <a:t>zaviněné </a:t>
            </a:r>
            <a:r>
              <a:rPr lang="cs-CZ" sz="1400" i="1" dirty="0"/>
              <a:t>porušení povinností stanovených právními předpisy nebo </a:t>
            </a:r>
            <a:r>
              <a:rPr lang="cs-CZ" sz="1400" i="1" dirty="0">
                <a:solidFill>
                  <a:srgbClr val="FF0000"/>
                </a:solidFill>
              </a:rPr>
              <a:t>vnitřními předpisy </a:t>
            </a:r>
            <a:r>
              <a:rPr lang="cs-CZ" sz="1400" i="1" dirty="0"/>
              <a:t>vysoké školy a jejích součástí.</a:t>
            </a:r>
          </a:p>
          <a:p>
            <a:pPr marL="72000" indent="0" algn="ctr">
              <a:lnSpc>
                <a:spcPct val="100000"/>
              </a:lnSpc>
              <a:buNone/>
            </a:pPr>
            <a:r>
              <a:rPr lang="cs-CZ" sz="1400" i="1" dirty="0"/>
              <a:t>§ 65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400" i="1" dirty="0"/>
              <a:t>(1) Za disciplinární přestupek lze uložit některou z následujících sankcí: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400" i="1" dirty="0"/>
              <a:t>a) </a:t>
            </a:r>
            <a:r>
              <a:rPr lang="cs-CZ" sz="1400" i="1" dirty="0">
                <a:solidFill>
                  <a:srgbClr val="FF0000"/>
                </a:solidFill>
              </a:rPr>
              <a:t>napomenutí</a:t>
            </a:r>
            <a:r>
              <a:rPr lang="cs-CZ" sz="1400" i="1" dirty="0"/>
              <a:t>,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400" i="1" dirty="0"/>
              <a:t>b) </a:t>
            </a:r>
            <a:r>
              <a:rPr lang="cs-CZ" sz="1400" i="1" dirty="0">
                <a:solidFill>
                  <a:srgbClr val="FF0000"/>
                </a:solidFill>
              </a:rPr>
              <a:t>podmíněné vyloučení ze studia </a:t>
            </a:r>
            <a:r>
              <a:rPr lang="cs-CZ" sz="1400" i="1" dirty="0"/>
              <a:t>se stanovením </a:t>
            </a:r>
            <a:r>
              <a:rPr lang="cs-CZ" sz="1400" i="1" dirty="0">
                <a:solidFill>
                  <a:srgbClr val="FF0000"/>
                </a:solidFill>
              </a:rPr>
              <a:t>lhůty a podmínek </a:t>
            </a:r>
            <a:r>
              <a:rPr lang="cs-CZ" sz="1400" i="1" dirty="0"/>
              <a:t>k osvědčení,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400" i="1" dirty="0"/>
              <a:t>c) </a:t>
            </a:r>
            <a:r>
              <a:rPr lang="cs-CZ" sz="1400" i="1" dirty="0">
                <a:solidFill>
                  <a:srgbClr val="FF0000"/>
                </a:solidFill>
              </a:rPr>
              <a:t>vyloučení </a:t>
            </a:r>
            <a:r>
              <a:rPr lang="cs-CZ" sz="1400" i="1" dirty="0"/>
              <a:t>ze studia.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400" i="1" dirty="0"/>
              <a:t>(2) Od uložení sankce je </a:t>
            </a:r>
            <a:r>
              <a:rPr lang="cs-CZ" sz="1400" i="1" dirty="0">
                <a:solidFill>
                  <a:srgbClr val="FF0000"/>
                </a:solidFill>
              </a:rPr>
              <a:t>možné upustit</a:t>
            </a:r>
            <a:r>
              <a:rPr lang="cs-CZ" sz="1400" i="1" dirty="0"/>
              <a:t>, jestliže samotné projednání disciplinárního přestupku vede k nápravě.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400" i="1" dirty="0"/>
              <a:t>(3) Při ukládání sankcí se přihlíží k charakteru jednání, jímž byl disciplinární přestupek spáchán, k okolnostem, za nichž k němu došlo, ke způsobeným následkům, k míře zavinění, jakož i k dosavadnímu chování studenta, který se disciplinárního přestupku dopustil, a k projevené snaze o nápravu jeho následků. Vyloučit ze studia lze pouze v případě </a:t>
            </a:r>
            <a:r>
              <a:rPr lang="cs-CZ" sz="1400" i="1" dirty="0">
                <a:solidFill>
                  <a:srgbClr val="FF0000"/>
                </a:solidFill>
              </a:rPr>
              <a:t>úmyslného </a:t>
            </a:r>
            <a:r>
              <a:rPr lang="cs-CZ" sz="1400" i="1" dirty="0"/>
              <a:t>spáchání disciplinárního přestupku.</a:t>
            </a:r>
          </a:p>
          <a:p>
            <a:pPr marL="72000" indent="0" algn="ctr">
              <a:lnSpc>
                <a:spcPct val="100000"/>
              </a:lnSpc>
              <a:buNone/>
            </a:pPr>
            <a:r>
              <a:rPr lang="cs-CZ" sz="1400" i="1" dirty="0"/>
              <a:t>§ 66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400" i="1" dirty="0"/>
              <a:t>Disciplinární přestupek nelze projednat, jestliže </a:t>
            </a:r>
            <a:r>
              <a:rPr lang="cs-CZ" sz="1400" i="1" dirty="0">
                <a:solidFill>
                  <a:srgbClr val="FF0000"/>
                </a:solidFill>
              </a:rPr>
              <a:t>uplynula lhůta jednoho roku od jeho spáchání </a:t>
            </a:r>
            <a:r>
              <a:rPr lang="cs-CZ" sz="1400" i="1" dirty="0"/>
              <a:t>nebo od pravomocného odsuzujícího rozsudku v trestní věci. Do lhůty jednoho roku se nezapočítává doba, kdy osoba není studentem.</a:t>
            </a:r>
          </a:p>
          <a:p>
            <a:pPr>
              <a:lnSpc>
                <a:spcPct val="100000"/>
              </a:lnSpc>
            </a:pPr>
            <a:endParaRPr lang="cs-CZ" altLang="cs-CZ" sz="1400" i="1" dirty="0"/>
          </a:p>
          <a:p>
            <a:pPr algn="just">
              <a:lnSpc>
                <a:spcPct val="100000"/>
              </a:lnSpc>
            </a:pPr>
            <a:r>
              <a:rPr lang="cs-CZ" altLang="cs-CZ" sz="1400" b="1" dirty="0"/>
              <a:t>Pojem</a:t>
            </a:r>
            <a:r>
              <a:rPr lang="cs-CZ" altLang="cs-CZ" sz="1400" dirty="0"/>
              <a:t> disciplinárního přestupku – </a:t>
            </a:r>
            <a:r>
              <a:rPr lang="cs-CZ" altLang="cs-CZ" sz="1400" b="1" dirty="0"/>
              <a:t>sankce</a:t>
            </a:r>
            <a:r>
              <a:rPr lang="cs-CZ" altLang="cs-CZ" sz="1400" dirty="0"/>
              <a:t>, </a:t>
            </a:r>
            <a:r>
              <a:rPr lang="cs-CZ" altLang="cs-CZ" sz="1400" b="1" dirty="0"/>
              <a:t>zánik odpovědnosti</a:t>
            </a:r>
            <a:endParaRPr lang="cs-CZ" sz="1400" b="1" i="1" dirty="0"/>
          </a:p>
          <a:p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8606729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237197"/>
            <a:ext cx="8066301" cy="451576"/>
          </a:xfrm>
        </p:spPr>
        <p:txBody>
          <a:bodyPr/>
          <a:lstStyle/>
          <a:p>
            <a:r>
              <a:rPr lang="cs-CZ" dirty="0"/>
              <a:t>Disciplinární přestupky 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688773"/>
            <a:ext cx="8066301" cy="5143227"/>
          </a:xfrm>
        </p:spPr>
        <p:txBody>
          <a:bodyPr/>
          <a:lstStyle/>
          <a:p>
            <a:pPr algn="just">
              <a:lnSpc>
                <a:spcPct val="100000"/>
              </a:lnSpc>
              <a:spcAft>
                <a:spcPts val="0"/>
              </a:spcAft>
            </a:pPr>
            <a:r>
              <a:rPr lang="cs-CZ" altLang="cs-CZ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Disciplinární řád MU</a:t>
            </a:r>
          </a:p>
          <a:p>
            <a:pPr marL="342900" lvl="0" indent="-342900">
              <a:lnSpc>
                <a:spcPct val="100000"/>
              </a:lnSpc>
              <a:spcAft>
                <a:spcPts val="0"/>
              </a:spcAft>
              <a:buFont typeface="+mj-lt"/>
              <a:buAutoNum type="arabicParenBoth"/>
              <a:tabLst>
                <a:tab pos="323850" algn="l"/>
                <a:tab pos="449580" algn="l"/>
              </a:tabLst>
            </a:pP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Disciplinárním přestupkem (§ 64 zákona) je </a:t>
            </a:r>
            <a:r>
              <a:rPr lang="cs-CZ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zejména</a:t>
            </a: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lvl="0" indent="-342900">
              <a:lnSpc>
                <a:spcPct val="100000"/>
              </a:lnSpc>
              <a:spcAft>
                <a:spcPts val="0"/>
              </a:spcAft>
              <a:buFont typeface="+mj-lt"/>
              <a:buAutoNum type="alphaLcParenR"/>
              <a:tabLst>
                <a:tab pos="323850" algn="l"/>
                <a:tab pos="449580" algn="l"/>
              </a:tabLst>
            </a:pPr>
            <a:r>
              <a:rPr lang="cs-CZ" sz="1400" b="1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podvádění</a:t>
            </a:r>
            <a:r>
              <a:rPr lang="cs-CZ" sz="14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 při plnění studijních povinností nebo </a:t>
            </a:r>
            <a:r>
              <a:rPr lang="cs-CZ" sz="1400" b="1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pokus o podvádění</a:t>
            </a:r>
            <a:r>
              <a:rPr lang="cs-CZ" sz="14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, a to </a:t>
            </a:r>
            <a:r>
              <a:rPr lang="cs-CZ" sz="1400" b="1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zejména</a:t>
            </a:r>
            <a:r>
              <a:rPr lang="cs-CZ" sz="14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:</a:t>
            </a:r>
            <a:endParaRPr lang="cs-CZ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0" lvl="2" indent="-228600">
              <a:lnSpc>
                <a:spcPct val="100000"/>
              </a:lnSpc>
              <a:spcAft>
                <a:spcPts val="0"/>
              </a:spcAft>
              <a:buFont typeface="+mj-lt"/>
              <a:buAutoNum type="arabicPeriod"/>
              <a:tabLst>
                <a:tab pos="431800" algn="l"/>
                <a:tab pos="449580" algn="l"/>
              </a:tabLst>
            </a:pP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opisování nebo nepovolená spolupráce, </a:t>
            </a:r>
          </a:p>
          <a:p>
            <a:pPr marL="1143000" lvl="2" indent="-228600">
              <a:lnSpc>
                <a:spcPct val="100000"/>
              </a:lnSpc>
              <a:spcAft>
                <a:spcPts val="0"/>
              </a:spcAft>
              <a:buFont typeface="+mj-lt"/>
              <a:buAutoNum type="arabicPeriod"/>
              <a:tabLst>
                <a:tab pos="431800" algn="l"/>
                <a:tab pos="449580" algn="l"/>
              </a:tabLst>
            </a:pP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napovídání během testu jinému testovanému,</a:t>
            </a:r>
          </a:p>
          <a:p>
            <a:pPr marL="1143000" lvl="2" indent="-228600">
              <a:lnSpc>
                <a:spcPct val="100000"/>
              </a:lnSpc>
              <a:spcAft>
                <a:spcPts val="0"/>
              </a:spcAft>
              <a:buFont typeface="+mj-lt"/>
              <a:buAutoNum type="arabicPeriod"/>
              <a:tabLst>
                <a:tab pos="431800" algn="l"/>
                <a:tab pos="449580" algn="l"/>
              </a:tabLst>
            </a:pP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nepovolená manipulace se zkušebními otázkami, testem nebo jiným zadáním písemné práce,</a:t>
            </a:r>
          </a:p>
          <a:p>
            <a:pPr marL="1143000" lvl="2" indent="-228600">
              <a:lnSpc>
                <a:spcPct val="100000"/>
              </a:lnSpc>
              <a:spcAft>
                <a:spcPts val="0"/>
              </a:spcAft>
              <a:buFont typeface="+mj-lt"/>
              <a:buAutoNum type="arabicPeriod"/>
              <a:tabLst>
                <a:tab pos="431800" algn="l"/>
                <a:tab pos="449580" algn="l"/>
              </a:tabLst>
            </a:pP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neoprávněné zveřejnění nebo rozšiřování zkušebních otázek, testu nebo jiného zadání písemné práce,</a:t>
            </a:r>
          </a:p>
          <a:p>
            <a:pPr marL="1143000" lvl="2" indent="-228600">
              <a:lnSpc>
                <a:spcPct val="100000"/>
              </a:lnSpc>
              <a:spcAft>
                <a:spcPts val="0"/>
              </a:spcAft>
              <a:buFont typeface="+mj-lt"/>
              <a:buAutoNum type="arabicPeriod"/>
              <a:tabLst>
                <a:tab pos="431800" algn="l"/>
                <a:tab pos="449580" algn="l"/>
              </a:tabLst>
            </a:pP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užití nepovolených materiálů, informací nebo pomůcek včetně mobilních komunikačních zařízení,</a:t>
            </a:r>
          </a:p>
          <a:p>
            <a:pPr marL="342900" lvl="0" indent="-342900">
              <a:lnSpc>
                <a:spcPct val="100000"/>
              </a:lnSpc>
              <a:spcAft>
                <a:spcPts val="0"/>
              </a:spcAft>
              <a:buFont typeface="+mj-lt"/>
              <a:buAutoNum type="alphaLcParenR"/>
              <a:tabLst>
                <a:tab pos="323850" algn="l"/>
                <a:tab pos="449580" algn="l"/>
              </a:tabLst>
            </a:pPr>
            <a:r>
              <a:rPr lang="cs-CZ" sz="1400" b="1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plagiátorství</a:t>
            </a:r>
            <a:r>
              <a:rPr lang="cs-CZ" sz="14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, tj. užití obsahu, myšlenky nebo struktury jiného díla bez řádného uvedení zdroje a citace nebo bez řádného důvodu daného druhem užití a obvyklou mírou původnosti výsledného díla,</a:t>
            </a:r>
            <a:endParaRPr lang="cs-CZ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Aft>
                <a:spcPts val="0"/>
              </a:spcAft>
              <a:buFont typeface="+mj-lt"/>
              <a:buAutoNum type="alphaLcParenR"/>
              <a:tabLst>
                <a:tab pos="323850" algn="l"/>
                <a:tab pos="449580" algn="l"/>
              </a:tabLst>
            </a:pPr>
            <a:r>
              <a:rPr lang="cs-CZ" sz="1400" b="1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pomoc s podváděním nebo plagiátorstvím</a:t>
            </a:r>
            <a:r>
              <a:rPr lang="cs-CZ" sz="14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, např. poskytnutím práce nebo jiného plnění jinému studentovi s vědomím, že budou použity k podvádění nebo plagiátorství,</a:t>
            </a:r>
            <a:endParaRPr lang="cs-CZ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Aft>
                <a:spcPts val="0"/>
              </a:spcAft>
              <a:buFont typeface="+mj-lt"/>
              <a:buAutoNum type="alphaLcParenR"/>
              <a:tabLst>
                <a:tab pos="323850" algn="l"/>
                <a:tab pos="449580" algn="l"/>
              </a:tabLst>
            </a:pPr>
            <a:r>
              <a:rPr lang="cs-CZ" sz="14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poskytnutí nebo využití služby spočívající ve vyhotovení práce jinou osobou než studentem předkládajícím tuto práci ke splnění své studijní povinnosti (tzv. „</a:t>
            </a:r>
            <a:r>
              <a:rPr lang="cs-CZ" sz="1400" b="1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ghostwriting</a:t>
            </a:r>
            <a:r>
              <a:rPr lang="cs-CZ" sz="14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“);</a:t>
            </a:r>
            <a:endParaRPr lang="cs-CZ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Aft>
                <a:spcPts val="0"/>
              </a:spcAft>
              <a:buFont typeface="+mj-lt"/>
              <a:buAutoNum type="alphaLcParenR"/>
              <a:tabLst>
                <a:tab pos="323850" algn="l"/>
                <a:tab pos="449580" algn="l"/>
              </a:tabLst>
            </a:pPr>
            <a:r>
              <a:rPr lang="cs-CZ" sz="1400" b="1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odevzdání stejné nebo pozměněné práce ke splnění různých studijních povinností </a:t>
            </a:r>
            <a:r>
              <a:rPr lang="cs-CZ" sz="14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bez předchozího souhlasu vyučujícího kurzu, do něhož se práce odevzdává,</a:t>
            </a:r>
            <a:endParaRPr lang="cs-CZ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Aft>
                <a:spcPts val="0"/>
              </a:spcAft>
              <a:buFont typeface="+mj-lt"/>
              <a:buAutoNum type="alphaLcParenR"/>
              <a:tabLst>
                <a:tab pos="323850" algn="l"/>
                <a:tab pos="449580" algn="l"/>
              </a:tabLst>
            </a:pPr>
            <a:r>
              <a:rPr lang="cs-CZ" sz="14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porušování práv duševního vlastnictví, jejichž nositelem je MU, např. neoprávněnou manipulací se studijními materiály,</a:t>
            </a:r>
            <a:endParaRPr lang="cs-CZ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Aft>
                <a:spcPts val="0"/>
              </a:spcAft>
              <a:buFont typeface="+mj-lt"/>
              <a:buAutoNum type="alphaLcParenR"/>
              <a:tabLst>
                <a:tab pos="323850" algn="l"/>
                <a:tab pos="88900" algn="l"/>
              </a:tabLst>
            </a:pPr>
            <a:r>
              <a:rPr lang="cs-CZ" sz="14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agresivní nebo narušující chování, zejména:</a:t>
            </a:r>
            <a:endParaRPr lang="cs-CZ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Aft>
                <a:spcPts val="0"/>
              </a:spcAft>
              <a:buFont typeface="+mj-lt"/>
              <a:buAutoNum type="arabicPeriod"/>
              <a:tabLst>
                <a:tab pos="431800" algn="l"/>
                <a:tab pos="449580" algn="l"/>
              </a:tabLst>
            </a:pP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sexuální obtěžování,</a:t>
            </a:r>
          </a:p>
          <a:p>
            <a:pPr marL="342900" lvl="0" indent="-342900">
              <a:lnSpc>
                <a:spcPct val="100000"/>
              </a:lnSpc>
              <a:spcAft>
                <a:spcPts val="0"/>
              </a:spcAft>
              <a:buFont typeface="+mj-lt"/>
              <a:buAutoNum type="arabicPeriod"/>
              <a:tabLst>
                <a:tab pos="431800" algn="l"/>
                <a:tab pos="449580" algn="l"/>
              </a:tabLst>
            </a:pP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šikanování, fyzické či psychické násilí nebo chování ponižující lidskou důstojnost,</a:t>
            </a:r>
          </a:p>
          <a:p>
            <a:pPr marL="342900" lvl="0" indent="-342900">
              <a:lnSpc>
                <a:spcPct val="100000"/>
              </a:lnSpc>
              <a:spcAft>
                <a:spcPts val="0"/>
              </a:spcAft>
              <a:buFont typeface="+mj-lt"/>
              <a:buAutoNum type="arabicPeriod"/>
              <a:tabLst>
                <a:tab pos="431800" algn="l"/>
                <a:tab pos="449580" algn="l"/>
              </a:tabLst>
            </a:pP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projevy rasismu nebo jiné projevy hrubé netolerance zejména na základě vyznání, sociálního postavení, pohlaví, národnostního nebo etnického původu,</a:t>
            </a:r>
          </a:p>
          <a:p>
            <a:pPr marL="72000" indent="0">
              <a:lnSpc>
                <a:spcPct val="100000"/>
              </a:lnSpc>
              <a:spcAft>
                <a:spcPts val="0"/>
              </a:spcAft>
              <a:buNone/>
            </a:pP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68409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237197"/>
            <a:ext cx="8066301" cy="451576"/>
          </a:xfrm>
        </p:spPr>
        <p:txBody>
          <a:bodyPr/>
          <a:lstStyle/>
          <a:p>
            <a:r>
              <a:rPr lang="cs-CZ" dirty="0"/>
              <a:t>Disciplinární přestupky 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790042"/>
            <a:ext cx="8066301" cy="5041958"/>
          </a:xfrm>
        </p:spPr>
        <p:txBody>
          <a:bodyPr/>
          <a:lstStyle/>
          <a:p>
            <a:pPr marL="342900" lvl="0" indent="-342900">
              <a:lnSpc>
                <a:spcPct val="100000"/>
              </a:lnSpc>
              <a:spcAft>
                <a:spcPts val="600"/>
              </a:spcAft>
              <a:buFont typeface="+mj-lt"/>
              <a:buAutoNum type="alphaLcParenR" startAt="8"/>
              <a:tabLst>
                <a:tab pos="323850" algn="l"/>
                <a:tab pos="449580" algn="l"/>
              </a:tabLst>
            </a:pPr>
            <a:r>
              <a:rPr lang="cs-CZ" sz="16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zneužívání alkoholu nebo omamných a psychotropních látek v prostorách MU nebo vstup do prostor MU anebo účast na výuce pod vlivem alkoholu nebo omamných a psychotropních látek,</a:t>
            </a:r>
            <a:endParaRPr lang="cs-CZ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Aft>
                <a:spcPts val="600"/>
              </a:spcAft>
              <a:buFont typeface="+mj-lt"/>
              <a:buAutoNum type="alphaLcParenR" startAt="8"/>
              <a:tabLst>
                <a:tab pos="323850" algn="l"/>
                <a:tab pos="449580" algn="l"/>
              </a:tabLst>
            </a:pPr>
            <a:r>
              <a:rPr lang="cs-CZ" sz="16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neoprávněný nebo bezdůvodný vstup do prostor MU se zbraní nebo s jinými předměty, které jsou způsobilé ohrozit život nebo zdraví anebo pořádek,</a:t>
            </a:r>
            <a:endParaRPr lang="cs-CZ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Aft>
                <a:spcPts val="600"/>
              </a:spcAft>
              <a:buFont typeface="+mj-lt"/>
              <a:buAutoNum type="alphaLcParenR" startAt="8"/>
              <a:tabLst>
                <a:tab pos="323850" algn="l"/>
                <a:tab pos="449580" algn="l"/>
              </a:tabLst>
            </a:pPr>
            <a:r>
              <a:rPr lang="cs-CZ" sz="16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prodlení se zaplacením pravomocně vyměřeného poplatku za studium,</a:t>
            </a:r>
            <a:endParaRPr lang="cs-CZ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Aft>
                <a:spcPts val="600"/>
              </a:spcAft>
              <a:buFont typeface="+mj-lt"/>
              <a:buAutoNum type="alphaLcParenR" startAt="8"/>
              <a:tabLst>
                <a:tab pos="323850" algn="l"/>
                <a:tab pos="449580" algn="l"/>
              </a:tabLst>
            </a:pPr>
            <a:r>
              <a:rPr lang="cs-CZ" sz="16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nedovolené užití nebo poškození majetku MU nebo informačních technologií MU,</a:t>
            </a:r>
            <a:endParaRPr lang="cs-CZ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Aft>
                <a:spcPts val="600"/>
              </a:spcAft>
              <a:buFont typeface="+mj-lt"/>
              <a:buAutoNum type="alphaLcParenR" startAt="8"/>
              <a:tabLst>
                <a:tab pos="323850" algn="l"/>
                <a:tab pos="449580" algn="l"/>
              </a:tabLst>
            </a:pPr>
            <a:r>
              <a:rPr lang="cs-CZ" sz="1600" b="1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poškození dobrého jména MU</a:t>
            </a:r>
            <a:r>
              <a:rPr lang="cs-CZ" sz="16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.</a:t>
            </a:r>
            <a:endParaRPr lang="cs-CZ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9027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237197"/>
            <a:ext cx="8066301" cy="451576"/>
          </a:xfrm>
        </p:spPr>
        <p:txBody>
          <a:bodyPr/>
          <a:lstStyle/>
          <a:p>
            <a:r>
              <a:rPr lang="cs-CZ" dirty="0"/>
              <a:t>Disciplinární přestupky studentů VSŠ 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333500"/>
            <a:ext cx="8066301" cy="44985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1600" b="1" i="1" dirty="0"/>
              <a:t>disciplinární řád </a:t>
            </a:r>
            <a:r>
              <a:rPr lang="cs-CZ" altLang="cs-CZ" sz="1600" b="1" i="1" dirty="0" err="1"/>
              <a:t>PrF</a:t>
            </a:r>
            <a:r>
              <a:rPr lang="cs-CZ" altLang="cs-CZ" sz="1600" b="1" i="1" dirty="0"/>
              <a:t> MU </a:t>
            </a:r>
            <a:r>
              <a:rPr lang="cs-CZ" altLang="cs-CZ" sz="1600" i="1" dirty="0"/>
              <a:t>+ </a:t>
            </a:r>
            <a:r>
              <a:rPr lang="cs-CZ" altLang="cs-CZ" sz="1600" b="1" i="1" dirty="0"/>
              <a:t>zákon č. 111/1998 Sb., ZVŠ</a:t>
            </a:r>
          </a:p>
          <a:p>
            <a:pPr marL="72000" indent="0" algn="ctr">
              <a:lnSpc>
                <a:spcPct val="100000"/>
              </a:lnSpc>
              <a:buNone/>
            </a:pPr>
            <a:r>
              <a:rPr lang="cs-CZ" sz="1600" dirty="0"/>
              <a:t>§ 69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600" i="1" dirty="0"/>
              <a:t>(1) Disciplinární řízení </a:t>
            </a:r>
            <a:r>
              <a:rPr lang="cs-CZ" sz="1600" i="1" dirty="0">
                <a:solidFill>
                  <a:srgbClr val="FF0000"/>
                </a:solidFill>
              </a:rPr>
              <a:t>zahajuje disciplinární komise </a:t>
            </a:r>
            <a:r>
              <a:rPr lang="cs-CZ" sz="1600" i="1" dirty="0"/>
              <a:t>veřejné vysoké školy na návrh rektora, jestliže jde o projednání disciplinárního přestupku studenta, který není zapsán na žádné z jejích fakult, nebo děkana, jestliže jde o projednání disciplinárního přestupku studenta, který je zapsán na fakultě. Návrh obsahuje </a:t>
            </a:r>
            <a:r>
              <a:rPr lang="cs-CZ" sz="1600" i="1" dirty="0">
                <a:solidFill>
                  <a:srgbClr val="FF0000"/>
                </a:solidFill>
              </a:rPr>
              <a:t>popis skutku</a:t>
            </a:r>
            <a:r>
              <a:rPr lang="cs-CZ" sz="1600" i="1" dirty="0"/>
              <a:t>, popřípadě navrhované </a:t>
            </a:r>
            <a:r>
              <a:rPr lang="cs-CZ" sz="1600" i="1" dirty="0">
                <a:solidFill>
                  <a:srgbClr val="FF0000"/>
                </a:solidFill>
              </a:rPr>
              <a:t>důkazy</a:t>
            </a:r>
            <a:r>
              <a:rPr lang="cs-CZ" sz="1600" i="1" dirty="0"/>
              <a:t>, o které se opírá, jakož i </a:t>
            </a:r>
            <a:r>
              <a:rPr lang="cs-CZ" sz="1600" i="1" dirty="0">
                <a:solidFill>
                  <a:srgbClr val="FF0000"/>
                </a:solidFill>
              </a:rPr>
              <a:t>zdůvodnění, proč </a:t>
            </a:r>
            <a:r>
              <a:rPr lang="cs-CZ" sz="1600" i="1" dirty="0"/>
              <a:t>je ve skutku spatřován disciplinární přestupek. Disciplinární řízení je zahájeno seznámením studenta s návrhem. O disciplinárním přestupku se </a:t>
            </a:r>
            <a:r>
              <a:rPr lang="cs-CZ" sz="1600" i="1" dirty="0">
                <a:solidFill>
                  <a:srgbClr val="FF0000"/>
                </a:solidFill>
              </a:rPr>
              <a:t>koná ústní jednání za přítomnosti studenta</a:t>
            </a:r>
            <a:r>
              <a:rPr lang="cs-CZ" sz="1600" i="1" dirty="0"/>
              <a:t>. V </a:t>
            </a:r>
            <a:r>
              <a:rPr lang="cs-CZ" sz="1600" i="1" dirty="0">
                <a:solidFill>
                  <a:srgbClr val="FF0000"/>
                </a:solidFill>
              </a:rPr>
              <a:t>nepřítomnosti studenta lze ústní </a:t>
            </a:r>
            <a:r>
              <a:rPr lang="cs-CZ" sz="1600" i="1" dirty="0">
                <a:solidFill>
                  <a:schemeClr val="accent2"/>
                </a:solidFill>
              </a:rPr>
              <a:t>jednání konat </a:t>
            </a:r>
            <a:r>
              <a:rPr lang="cs-CZ" sz="1600" i="1" dirty="0"/>
              <a:t>pouze v případě, že se k němu nedostaví bez omluvy, ačkoli byl řádně pozván. Rektor nebo děkan nemohou uložit přísnější sankci, než navrhla disciplinární komise.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600" i="1" dirty="0"/>
              <a:t>(2) Jestliže vyjde najevo, že nejde o disciplinární přestupek, jestliže se nepodaří prokázat, že disciplinární přestupek spáchal student, nebo jestliže osoba přestala být studentem, disciplinární řízení se zastaví.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600" i="1" dirty="0"/>
              <a:t>(3) Odstavce 1 a 2 se použijí obdobně pro řízení o vyloučení ze studia podle § 67.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sz="1600" i="1" dirty="0"/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42290913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237197"/>
            <a:ext cx="8066301" cy="451576"/>
          </a:xfrm>
        </p:spPr>
        <p:txBody>
          <a:bodyPr/>
          <a:lstStyle/>
          <a:p>
            <a:r>
              <a:rPr lang="cs-CZ" dirty="0"/>
              <a:t>Disciplinární přestupky 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790042"/>
            <a:ext cx="8066301" cy="5041958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b="1" dirty="0">
                <a:solidFill>
                  <a:srgbClr val="FF0000"/>
                </a:solidFill>
              </a:rPr>
              <a:t>Podnět</a:t>
            </a:r>
            <a:r>
              <a:rPr lang="cs-CZ" sz="2000" b="1" dirty="0"/>
              <a:t> </a:t>
            </a:r>
            <a:r>
              <a:rPr lang="cs-CZ" sz="2000" dirty="0"/>
              <a:t>(může dát kdokoliv) děkanovi, </a:t>
            </a:r>
            <a:r>
              <a:rPr lang="cs-CZ" sz="2000" b="1" dirty="0"/>
              <a:t>děkan</a:t>
            </a:r>
            <a:r>
              <a:rPr lang="cs-CZ" sz="2000" dirty="0"/>
              <a:t> jej posoudí a pokud je důvodný, podává disciplinární komisi </a:t>
            </a:r>
            <a:r>
              <a:rPr lang="cs-CZ" sz="2000" b="1" dirty="0">
                <a:solidFill>
                  <a:srgbClr val="FF0000"/>
                </a:solidFill>
              </a:rPr>
              <a:t>návrh na zahájení řízení</a:t>
            </a:r>
          </a:p>
          <a:p>
            <a:pPr algn="just">
              <a:lnSpc>
                <a:spcPct val="100000"/>
              </a:lnSpc>
            </a:pPr>
            <a:r>
              <a:rPr lang="cs-CZ" sz="2000" b="1" dirty="0"/>
              <a:t>Návrh na zahájení řízení </a:t>
            </a:r>
            <a:r>
              <a:rPr lang="cs-CZ" sz="2000" dirty="0"/>
              <a:t>obsahuje: </a:t>
            </a:r>
            <a:r>
              <a:rPr lang="cs-CZ" sz="2000" dirty="0">
                <a:solidFill>
                  <a:srgbClr val="FF0000"/>
                </a:solidFill>
              </a:rPr>
              <a:t>a) popis skutku </a:t>
            </a:r>
            <a:r>
              <a:rPr lang="cs-CZ" sz="2000" dirty="0"/>
              <a:t>(„co“), </a:t>
            </a:r>
            <a:r>
              <a:rPr lang="cs-CZ" sz="2000" dirty="0">
                <a:solidFill>
                  <a:srgbClr val="FF0000"/>
                </a:solidFill>
              </a:rPr>
              <a:t>b) označení studenta </a:t>
            </a:r>
            <a:r>
              <a:rPr lang="cs-CZ" sz="2000" dirty="0"/>
              <a:t>(„kdo“), </a:t>
            </a:r>
            <a:r>
              <a:rPr lang="cs-CZ" sz="2000" dirty="0">
                <a:solidFill>
                  <a:srgbClr val="FF0000"/>
                </a:solidFill>
              </a:rPr>
              <a:t>c) odůvodnění </a:t>
            </a:r>
            <a:r>
              <a:rPr lang="cs-CZ" sz="2000" dirty="0"/>
              <a:t>(„proč“) a </a:t>
            </a:r>
            <a:r>
              <a:rPr lang="cs-CZ" sz="2000" dirty="0">
                <a:solidFill>
                  <a:srgbClr val="FF0000"/>
                </a:solidFill>
              </a:rPr>
              <a:t>d) uvedení důkazů</a:t>
            </a:r>
            <a:r>
              <a:rPr lang="cs-CZ" sz="2000" dirty="0"/>
              <a:t> („na základě čeho“)</a:t>
            </a:r>
          </a:p>
          <a:p>
            <a:pPr algn="just">
              <a:lnSpc>
                <a:spcPct val="100000"/>
              </a:lnSpc>
            </a:pPr>
            <a:r>
              <a:rPr lang="cs-CZ" sz="2000" dirty="0"/>
              <a:t>Disciplinární řízení se zahajuje </a:t>
            </a:r>
            <a:r>
              <a:rPr lang="cs-CZ" sz="2000" b="1" dirty="0"/>
              <a:t>z moci úřední </a:t>
            </a:r>
            <a:r>
              <a:rPr lang="cs-CZ" sz="2000" dirty="0"/>
              <a:t>a tím, že studentovi je doručeno </a:t>
            </a:r>
            <a:r>
              <a:rPr lang="cs-CZ" sz="2000" b="1" dirty="0">
                <a:solidFill>
                  <a:srgbClr val="FF0000"/>
                </a:solidFill>
              </a:rPr>
              <a:t>oznámení o zahájení řízení</a:t>
            </a:r>
          </a:p>
          <a:p>
            <a:pPr algn="just">
              <a:lnSpc>
                <a:spcPct val="100000"/>
              </a:lnSpc>
            </a:pPr>
            <a:r>
              <a:rPr lang="cs-CZ" sz="2000" dirty="0"/>
              <a:t>Koná se k </a:t>
            </a:r>
            <a:r>
              <a:rPr lang="cs-CZ" sz="2000" b="1" dirty="0"/>
              <a:t>ústní jednání </a:t>
            </a:r>
            <a:r>
              <a:rPr lang="cs-CZ" sz="2000" dirty="0"/>
              <a:t>k projednání disciplinárního přestupku, </a:t>
            </a:r>
            <a:r>
              <a:rPr lang="cs-CZ" sz="2000" b="1" dirty="0"/>
              <a:t>předvolání </a:t>
            </a:r>
            <a:r>
              <a:rPr lang="cs-CZ" sz="2000" dirty="0"/>
              <a:t>navrhovatele, obviněného studenta a možných svědků</a:t>
            </a:r>
          </a:p>
          <a:p>
            <a:pPr algn="just">
              <a:lnSpc>
                <a:spcPct val="100000"/>
              </a:lnSpc>
            </a:pPr>
            <a:r>
              <a:rPr lang="cs-CZ" sz="2000" dirty="0"/>
              <a:t>Výsledek:</a:t>
            </a:r>
          </a:p>
          <a:p>
            <a:pPr marL="529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cs-CZ" sz="2000" b="1" dirty="0"/>
              <a:t>Zastavení řízen</a:t>
            </a:r>
            <a:r>
              <a:rPr lang="cs-CZ" sz="2000" dirty="0"/>
              <a:t>í: a) skutek se nestal, nebo není disciplinárním přestupkem, b) skutek nespáchal obviněný student, c) obviněný přestal být studentem a d) došlo k zániku odpovědnosti za disciplinární přestupek, nebo</a:t>
            </a:r>
          </a:p>
          <a:p>
            <a:pPr marL="529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cs-CZ" sz="2000" b="1" dirty="0"/>
              <a:t>Návrh rozhodnutí disciplinární komise děkanovi, </a:t>
            </a:r>
            <a:r>
              <a:rPr lang="cs-CZ" sz="2000" b="1" dirty="0">
                <a:solidFill>
                  <a:srgbClr val="FF0000"/>
                </a:solidFill>
              </a:rPr>
              <a:t>rozhoduje děkan</a:t>
            </a:r>
          </a:p>
        </p:txBody>
      </p:sp>
    </p:spTree>
    <p:extLst>
      <p:ext uri="{BB962C8B-B14F-4D97-AF65-F5344CB8AC3E}">
        <p14:creationId xmlns:p14="http://schemas.microsoft.com/office/powerpoint/2010/main" val="14252067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237197"/>
            <a:ext cx="8066301" cy="451576"/>
          </a:xfrm>
        </p:spPr>
        <p:txBody>
          <a:bodyPr/>
          <a:lstStyle/>
          <a:p>
            <a:r>
              <a:rPr lang="cs-CZ" dirty="0"/>
              <a:t>Disciplinární přestupky 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068018"/>
            <a:ext cx="8066301" cy="4763981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b="1" dirty="0"/>
              <a:t>Disciplinární komise navrhuje</a:t>
            </a:r>
            <a:r>
              <a:rPr lang="cs-CZ" sz="2000" dirty="0"/>
              <a:t>, zda se obviněný student </a:t>
            </a:r>
            <a:r>
              <a:rPr lang="cs-CZ" sz="2000" b="1" dirty="0"/>
              <a:t>dopustil</a:t>
            </a:r>
            <a:r>
              <a:rPr lang="cs-CZ" sz="2000" dirty="0"/>
              <a:t> disciplinárního přestupku („vina“) a jakou </a:t>
            </a:r>
            <a:r>
              <a:rPr lang="cs-CZ" sz="2000" b="1" dirty="0"/>
              <a:t>sankci </a:t>
            </a:r>
            <a:r>
              <a:rPr lang="cs-CZ" sz="2000" dirty="0"/>
              <a:t>lze uložit („trest“)</a:t>
            </a:r>
          </a:p>
          <a:p>
            <a:pPr algn="just">
              <a:lnSpc>
                <a:spcPct val="100000"/>
              </a:lnSpc>
            </a:pPr>
            <a:r>
              <a:rPr lang="cs-CZ" sz="2000" b="1" dirty="0"/>
              <a:t>Děkan</a:t>
            </a:r>
            <a:r>
              <a:rPr lang="cs-CZ" sz="2000" dirty="0"/>
              <a:t> může uložit i mírnější, než navrženou sankci</a:t>
            </a:r>
          </a:p>
          <a:p>
            <a:pPr algn="just">
              <a:lnSpc>
                <a:spcPct val="100000"/>
              </a:lnSpc>
            </a:pPr>
            <a:r>
              <a:rPr lang="cs-CZ" sz="2000" dirty="0"/>
              <a:t>Proti rozhodnutí děkana se lze </a:t>
            </a:r>
            <a:r>
              <a:rPr lang="cs-CZ" sz="2000" b="1" dirty="0"/>
              <a:t>odvolat</a:t>
            </a:r>
            <a:r>
              <a:rPr lang="cs-CZ" sz="2000" dirty="0"/>
              <a:t> ve lhůtě </a:t>
            </a:r>
            <a:r>
              <a:rPr lang="cs-CZ" sz="2000" b="1" dirty="0"/>
              <a:t>do 30 dnů </a:t>
            </a:r>
            <a:r>
              <a:rPr lang="cs-CZ" sz="2000" dirty="0"/>
              <a:t>od doručení k </a:t>
            </a:r>
            <a:r>
              <a:rPr lang="cs-CZ" sz="2000" b="1" dirty="0"/>
              <a:t>rektorovi</a:t>
            </a:r>
          </a:p>
          <a:p>
            <a:pPr algn="just">
              <a:lnSpc>
                <a:spcPct val="100000"/>
              </a:lnSpc>
            </a:pPr>
            <a:endParaRPr lang="cs-CZ" sz="2000" b="1" dirty="0"/>
          </a:p>
          <a:p>
            <a:pPr algn="just">
              <a:lnSpc>
                <a:spcPct val="100000"/>
              </a:lnSpc>
            </a:pPr>
            <a:r>
              <a:rPr lang="cs-CZ" sz="2000" dirty="0">
                <a:hlinkClick r:id="rId2"/>
              </a:rPr>
              <a:t>https://www.law.muni.cz/content/cs/o-fakulte/organizacni-struktura/organy-fakulty/disciplinarni-komise/pripady-projednane-disciplinarni-komisi/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4537666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Pořádkové delikty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dirty="0"/>
              <a:t>Pořádkový delikt</a:t>
            </a:r>
          </a:p>
          <a:p>
            <a:pPr algn="just">
              <a:lnSpc>
                <a:spcPct val="100000"/>
              </a:lnSpc>
            </a:pPr>
            <a:r>
              <a:rPr lang="cs-CZ" altLang="cs-CZ" b="1" dirty="0"/>
              <a:t>Zaviněné porušení procesních povinností </a:t>
            </a:r>
            <a:r>
              <a:rPr lang="cs-CZ" altLang="cs-CZ" dirty="0"/>
              <a:t>či </a:t>
            </a:r>
            <a:r>
              <a:rPr lang="cs-CZ" altLang="cs-CZ" b="1" dirty="0"/>
              <a:t>maření a ztěžování průběhu </a:t>
            </a:r>
            <a:r>
              <a:rPr lang="cs-CZ" altLang="cs-CZ" dirty="0"/>
              <a:t>(nejen) správního řízení</a:t>
            </a:r>
          </a:p>
          <a:p>
            <a:pPr algn="just">
              <a:lnSpc>
                <a:spcPct val="100000"/>
              </a:lnSpc>
            </a:pPr>
            <a:r>
              <a:rPr lang="cs-CZ" altLang="cs-CZ" b="1" dirty="0" smtClean="0">
                <a:solidFill>
                  <a:srgbClr val="FF3300"/>
                </a:solidFill>
              </a:rPr>
              <a:t>Subjektivní </a:t>
            </a:r>
            <a:r>
              <a:rPr lang="cs-CZ" altLang="cs-CZ" b="1" dirty="0">
                <a:solidFill>
                  <a:srgbClr val="FF3300"/>
                </a:solidFill>
              </a:rPr>
              <a:t>odpovědnost </a:t>
            </a:r>
            <a:r>
              <a:rPr lang="cs-CZ" altLang="cs-CZ" dirty="0"/>
              <a:t>- dovozeno judikaturou </a:t>
            </a:r>
            <a:r>
              <a:rPr lang="cs-CZ" altLang="cs-CZ" dirty="0" smtClean="0"/>
              <a:t>(pokud je pachatelem FO, což je typické)</a:t>
            </a:r>
            <a:endParaRPr lang="cs-CZ" altLang="cs-CZ" dirty="0"/>
          </a:p>
          <a:p>
            <a:pPr algn="just">
              <a:lnSpc>
                <a:spcPct val="100000"/>
              </a:lnSpc>
            </a:pPr>
            <a:r>
              <a:rPr lang="cs-CZ" altLang="cs-CZ" dirty="0"/>
              <a:t>Donucovací prostředek</a:t>
            </a:r>
          </a:p>
          <a:p>
            <a:pPr>
              <a:lnSpc>
                <a:spcPct val="100000"/>
              </a:lnSpc>
            </a:pPr>
            <a:endParaRPr lang="cs-CZ" altLang="cs-CZ" b="1" dirty="0"/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4803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Program přednášky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b="1" dirty="0" smtClean="0"/>
              <a:t>Stávající právní </a:t>
            </a:r>
            <a:r>
              <a:rPr lang="cs-CZ" b="1" dirty="0"/>
              <a:t>úprava správního trestání </a:t>
            </a:r>
            <a:r>
              <a:rPr lang="cs-CZ" dirty="0"/>
              <a:t>(přiblížení </a:t>
            </a:r>
            <a:r>
              <a:rPr lang="cs-CZ" dirty="0" smtClean="0"/>
              <a:t>koncepce </a:t>
            </a:r>
            <a:r>
              <a:rPr lang="cs-CZ" dirty="0"/>
              <a:t>správního trestání v České republice, systém správních deliktů). </a:t>
            </a:r>
          </a:p>
          <a:p>
            <a:pPr algn="just">
              <a:lnSpc>
                <a:spcPct val="100000"/>
              </a:lnSpc>
            </a:pPr>
            <a:r>
              <a:rPr lang="cs-CZ" b="1" dirty="0"/>
              <a:t>Disciplinární a pořádkové delikty </a:t>
            </a:r>
            <a:r>
              <a:rPr lang="cs-CZ" dirty="0"/>
              <a:t>(hmotněprávní a procesní úprava, specifické rysy).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dirty="0"/>
          </a:p>
          <a:p>
            <a:pPr algn="just">
              <a:lnSpc>
                <a:spcPct val="100000"/>
              </a:lnSpc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478772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Pořádkové delikty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1600" b="1" dirty="0"/>
              <a:t>NSS, </a:t>
            </a:r>
            <a:r>
              <a:rPr lang="cs-CZ" altLang="cs-CZ" sz="1600" b="1" dirty="0" err="1"/>
              <a:t>sp</a:t>
            </a:r>
            <a:r>
              <a:rPr lang="cs-CZ" altLang="cs-CZ" sz="1600" b="1" dirty="0"/>
              <a:t>. zn. 5 As 76/2009, č. 2236/2011 Sb. NSS „</a:t>
            </a:r>
            <a:r>
              <a:rPr lang="cs-CZ" altLang="cs-CZ" sz="1600" i="1" dirty="0"/>
              <a:t>O poměru speciality lze hovořit tam, kde se jedná o právní ochranu týchž zájmů. Objektem ochrany v § 62 odst. 2 správního řádu …je </a:t>
            </a:r>
            <a:r>
              <a:rPr lang="cs-CZ" altLang="cs-CZ" sz="1600" i="1" dirty="0">
                <a:solidFill>
                  <a:srgbClr val="FF0000"/>
                </a:solidFill>
              </a:rPr>
              <a:t>vlastní řízení</a:t>
            </a:r>
            <a:r>
              <a:rPr lang="cs-CZ" altLang="cs-CZ" sz="1600" i="1" dirty="0"/>
              <a:t>, které probíhá u správního orgánu, tzn. řízení, v němž rozhoduje, resp. činí relevantní úkony směřující k vydání rozhodnutí oprávněná úřední osoba. Objektem, který je chráněn § 49 odst. 1 písm. a) zákona č. 200/1990 Sb., o přestupcích, je </a:t>
            </a:r>
            <a:r>
              <a:rPr lang="cs-CZ" altLang="cs-CZ" sz="1600" i="1" dirty="0">
                <a:solidFill>
                  <a:srgbClr val="FF0000"/>
                </a:solidFill>
              </a:rPr>
              <a:t>čest jednotlivce </a:t>
            </a:r>
            <a:r>
              <a:rPr lang="cs-CZ" altLang="cs-CZ" sz="1600" i="1" dirty="0"/>
              <a:t>napadená pachatelem přestupku. V tomto případě je dána mnohost chráněných zájmů, stanovení vůči sobě nejsou a ani nemohou být ve vztahu speciality. Pouhá skutečnost, že se jedná o veřejného činitele, sama o sobě neznamená, že nelze použít zákona … o přestupcích. </a:t>
            </a:r>
            <a:r>
              <a:rPr lang="cs-CZ" altLang="cs-CZ" sz="1600" i="1" dirty="0">
                <a:solidFill>
                  <a:srgbClr val="FF0000"/>
                </a:solidFill>
              </a:rPr>
              <a:t>Úřední osoba, resp. oprávněná úřední osoba z titulu výkonu své funkce neztrácí základní lidská práva a svobody</a:t>
            </a:r>
            <a:r>
              <a:rPr lang="cs-CZ" altLang="cs-CZ" sz="1600" i="1" dirty="0"/>
              <a:t>, deklarovaná Listinou základních práv a svobod (srovnej čl. 7 a čl. 10), a jakkoli je vztah občan – „úřadník“ v mnohém asymetrický, i zde platí určitá všeobecná uznávaná slušnosti a občanského soužití; není proto důvod, aby byl „úředník“ z ochrany garantované § 49 citovaného zákona vylučován</a:t>
            </a:r>
            <a:r>
              <a:rPr lang="cs-CZ" altLang="cs-CZ" sz="1600" b="1" dirty="0"/>
              <a:t>.</a:t>
            </a:r>
          </a:p>
          <a:p>
            <a:pPr algn="just">
              <a:lnSpc>
                <a:spcPct val="100000"/>
              </a:lnSpc>
            </a:pPr>
            <a:r>
              <a:rPr lang="cs-CZ" altLang="cs-CZ" sz="1600" b="1" dirty="0"/>
              <a:t>§ 5 odst. 1 písm. b) zákona č. 251/2016 Sb. – další forma ochrany „úředníka“</a:t>
            </a:r>
          </a:p>
          <a:p>
            <a:pPr>
              <a:lnSpc>
                <a:spcPct val="100000"/>
              </a:lnSpc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777490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Pořádkové delikty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dirty="0"/>
              <a:t>Pořádková pokuta - § 62 </a:t>
            </a:r>
            <a:r>
              <a:rPr lang="cs-CZ" altLang="cs-CZ" dirty="0" err="1"/>
              <a:t>SpŘ</a:t>
            </a:r>
            <a:endParaRPr lang="cs-CZ" altLang="cs-CZ" dirty="0"/>
          </a:p>
          <a:p>
            <a:pPr algn="just">
              <a:lnSpc>
                <a:spcPct val="100000"/>
              </a:lnSpc>
            </a:pPr>
            <a:r>
              <a:rPr lang="cs-CZ" altLang="cs-CZ" b="1" dirty="0">
                <a:solidFill>
                  <a:srgbClr val="FF3300"/>
                </a:solidFill>
              </a:rPr>
              <a:t>Rozhodnutí </a:t>
            </a:r>
            <a:r>
              <a:rPr lang="cs-CZ" altLang="cs-CZ" b="1" dirty="0"/>
              <a:t>– </a:t>
            </a:r>
            <a:r>
              <a:rPr lang="cs-CZ" altLang="cs-CZ" dirty="0"/>
              <a:t>lze se odvolat</a:t>
            </a:r>
          </a:p>
          <a:p>
            <a:pPr algn="just">
              <a:lnSpc>
                <a:spcPct val="100000"/>
              </a:lnSpc>
            </a:pPr>
            <a:r>
              <a:rPr lang="cs-CZ" altLang="cs-CZ" b="1" dirty="0">
                <a:solidFill>
                  <a:srgbClr val="FF3300"/>
                </a:solidFill>
              </a:rPr>
              <a:t>Odkladný účinek nelze vyloučit</a:t>
            </a:r>
          </a:p>
          <a:p>
            <a:pPr algn="just">
              <a:lnSpc>
                <a:spcPct val="100000"/>
              </a:lnSpc>
            </a:pPr>
            <a:r>
              <a:rPr lang="cs-CZ" altLang="cs-CZ" b="1" dirty="0"/>
              <a:t>první úkon v řízení </a:t>
            </a:r>
            <a:r>
              <a:rPr lang="cs-CZ" altLang="cs-CZ" dirty="0"/>
              <a:t>(samostatné řízení) </a:t>
            </a:r>
          </a:p>
          <a:p>
            <a:pPr algn="just">
              <a:lnSpc>
                <a:spcPct val="100000"/>
              </a:lnSpc>
            </a:pPr>
            <a:r>
              <a:rPr lang="cs-CZ" altLang="cs-CZ" dirty="0"/>
              <a:t>může </a:t>
            </a:r>
            <a:r>
              <a:rPr lang="cs-CZ" altLang="cs-CZ" dirty="0" smtClean="0"/>
              <a:t>být uložena </a:t>
            </a:r>
            <a:r>
              <a:rPr lang="cs-CZ" altLang="cs-CZ" b="1" dirty="0" smtClean="0"/>
              <a:t>v rámci správního řízení</a:t>
            </a:r>
            <a:r>
              <a:rPr lang="cs-CZ" altLang="cs-CZ" dirty="0" smtClean="0"/>
              <a:t>, může </a:t>
            </a:r>
            <a:r>
              <a:rPr lang="cs-CZ" altLang="cs-CZ" b="1" dirty="0" smtClean="0"/>
              <a:t>předcházet</a:t>
            </a:r>
            <a:r>
              <a:rPr lang="cs-CZ" altLang="cs-CZ" dirty="0" smtClean="0"/>
              <a:t> zahájení nějakého správního řízení, nebo může být uložena </a:t>
            </a:r>
            <a:r>
              <a:rPr lang="cs-CZ" altLang="cs-CZ" b="1" dirty="0" smtClean="0"/>
              <a:t>v </a:t>
            </a:r>
            <a:r>
              <a:rPr lang="cs-CZ" altLang="cs-CZ" b="1" dirty="0"/>
              <a:t>průběhu</a:t>
            </a:r>
            <a:r>
              <a:rPr lang="cs-CZ" altLang="cs-CZ" dirty="0"/>
              <a:t> jiného (správního) řízení či procesu (OOP, JÚ…)</a:t>
            </a:r>
          </a:p>
          <a:p>
            <a:pPr algn="just">
              <a:lnSpc>
                <a:spcPct val="100000"/>
              </a:lnSpc>
            </a:pPr>
            <a:r>
              <a:rPr lang="cs-CZ" altLang="cs-CZ" b="1" dirty="0">
                <a:solidFill>
                  <a:srgbClr val="FF0000"/>
                </a:solidFill>
              </a:rPr>
              <a:t>Pravomocně uloženou pokutu lze snížit/prominout</a:t>
            </a:r>
          </a:p>
        </p:txBody>
      </p:sp>
    </p:spTree>
    <p:extLst>
      <p:ext uri="{BB962C8B-B14F-4D97-AF65-F5344CB8AC3E}">
        <p14:creationId xmlns:p14="http://schemas.microsoft.com/office/powerpoint/2010/main" val="27744167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Pořádkové delikty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defRPr/>
            </a:pPr>
            <a:r>
              <a:rPr lang="cs-CZ" sz="2000" dirty="0"/>
              <a:t>Pořádkové pokuty lze ukládat </a:t>
            </a:r>
            <a:r>
              <a:rPr lang="cs-CZ" sz="2000" b="1" dirty="0">
                <a:solidFill>
                  <a:srgbClr val="FF0000"/>
                </a:solidFill>
              </a:rPr>
              <a:t>opakovaně</a:t>
            </a:r>
            <a:r>
              <a:rPr lang="cs-CZ" sz="2000" dirty="0"/>
              <a:t> (může být maximální výše), tj. </a:t>
            </a:r>
            <a:r>
              <a:rPr lang="cs-CZ" sz="2000" b="1" dirty="0">
                <a:solidFill>
                  <a:srgbClr val="FF0000"/>
                </a:solidFill>
              </a:rPr>
              <a:t>neplatí </a:t>
            </a:r>
            <a:r>
              <a:rPr lang="cs-CZ" sz="2000" b="1" i="1" dirty="0">
                <a:solidFill>
                  <a:srgbClr val="FF0000"/>
                </a:solidFill>
              </a:rPr>
              <a:t>ne bis in idem</a:t>
            </a:r>
          </a:p>
          <a:p>
            <a:pPr algn="just">
              <a:lnSpc>
                <a:spcPct val="100000"/>
              </a:lnSpc>
              <a:defRPr/>
            </a:pPr>
            <a:r>
              <a:rPr lang="cs-CZ" sz="2000" dirty="0"/>
              <a:t>50.000,- Kč</a:t>
            </a:r>
          </a:p>
          <a:p>
            <a:pPr algn="just">
              <a:lnSpc>
                <a:spcPct val="100000"/>
              </a:lnSpc>
              <a:defRPr/>
            </a:pPr>
            <a:r>
              <a:rPr lang="cs-CZ" sz="2000" b="1" dirty="0"/>
              <a:t>Závažné ztěžování postupu v řízení </a:t>
            </a:r>
            <a:r>
              <a:rPr lang="cs-CZ" sz="2000" dirty="0"/>
              <a:t>(NSS, </a:t>
            </a:r>
            <a:r>
              <a:rPr lang="cs-CZ" sz="2000" dirty="0" err="1"/>
              <a:t>sp</a:t>
            </a:r>
            <a:r>
              <a:rPr lang="cs-CZ" sz="2000" dirty="0"/>
              <a:t>. zn. 8 As 16/2012, č. 2890/2013 Sb. NSS, „</a:t>
            </a:r>
            <a:r>
              <a:rPr lang="cs-CZ" sz="2000" i="1" dirty="0"/>
              <a:t>pro uložení pořádkové pokuty podle § 62 odst. 2 správního řádu  není třeba, aby byl hrubě urážlivým podáním současně též závažně ztížen postup v řízení podle prvního odstavce tohoto ustanovení</a:t>
            </a:r>
            <a:r>
              <a:rPr lang="cs-CZ" sz="2000" dirty="0"/>
              <a:t>“)</a:t>
            </a:r>
          </a:p>
          <a:p>
            <a:pPr marL="514350" indent="-514350" algn="just">
              <a:lnSpc>
                <a:spcPct val="100000"/>
              </a:lnSpc>
              <a:buFontTx/>
              <a:buAutoNum type="alphaLcParenR"/>
              <a:defRPr/>
            </a:pPr>
            <a:r>
              <a:rPr lang="cs-CZ" sz="2000" b="1" dirty="0"/>
              <a:t>Bez řádné/náležité omluvy se nedostaví</a:t>
            </a:r>
            <a:r>
              <a:rPr lang="cs-CZ" sz="2000" dirty="0"/>
              <a:t> na předvolání (pokud je omluva, lze předvést, ale ne pokutovat)</a:t>
            </a:r>
          </a:p>
          <a:p>
            <a:pPr marL="514350" indent="-514350" algn="just">
              <a:lnSpc>
                <a:spcPct val="100000"/>
              </a:lnSpc>
              <a:buFontTx/>
              <a:buAutoNum type="alphaLcParenR"/>
              <a:defRPr/>
            </a:pPr>
            <a:r>
              <a:rPr lang="cs-CZ" sz="2000" dirty="0"/>
              <a:t>Navzdory </a:t>
            </a:r>
            <a:r>
              <a:rPr lang="cs-CZ" sz="2000" b="1" dirty="0"/>
              <a:t>předchozímu napomenutí ruší</a:t>
            </a:r>
          </a:p>
          <a:p>
            <a:pPr marL="514350" indent="-514350" algn="just">
              <a:lnSpc>
                <a:spcPct val="100000"/>
              </a:lnSpc>
              <a:buFontTx/>
              <a:buAutoNum type="alphaLcParenR"/>
              <a:defRPr/>
            </a:pPr>
            <a:r>
              <a:rPr lang="cs-CZ" sz="2000" b="1" dirty="0"/>
              <a:t>Neuposlechne</a:t>
            </a:r>
            <a:r>
              <a:rPr lang="cs-CZ" sz="2000" dirty="0"/>
              <a:t> pokynu</a:t>
            </a:r>
          </a:p>
          <a:p>
            <a:pPr algn="just">
              <a:lnSpc>
                <a:spcPct val="100000"/>
              </a:lnSpc>
              <a:defRPr/>
            </a:pPr>
            <a:r>
              <a:rPr lang="cs-CZ" sz="2000" dirty="0"/>
              <a:t>Učiní </a:t>
            </a:r>
            <a:r>
              <a:rPr lang="cs-CZ" sz="2000" b="1" dirty="0"/>
              <a:t>hrubě urážlivé podání </a:t>
            </a:r>
            <a:r>
              <a:rPr lang="cs-CZ" sz="2000" dirty="0"/>
              <a:t>(x střet s přestupkem)</a:t>
            </a:r>
          </a:p>
          <a:p>
            <a:pPr>
              <a:lnSpc>
                <a:spcPct val="100000"/>
              </a:lnSpc>
            </a:pPr>
            <a:endParaRPr lang="cs-CZ" altLang="cs-CZ" sz="2000" b="1" dirty="0"/>
          </a:p>
          <a:p>
            <a:pPr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7711323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Pořádkové delikty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dirty="0"/>
              <a:t>„</a:t>
            </a:r>
            <a:r>
              <a:rPr lang="cs-CZ" altLang="cs-CZ" dirty="0">
                <a:solidFill>
                  <a:schemeClr val="folHlink"/>
                </a:solidFill>
              </a:rPr>
              <a:t>plná</a:t>
            </a:r>
            <a:r>
              <a:rPr lang="cs-CZ" altLang="cs-CZ" dirty="0"/>
              <a:t>“ subsidiarita správního řádu (tj. nejsou procesní odchylky</a:t>
            </a:r>
            <a:r>
              <a:rPr lang="cs-CZ" altLang="cs-CZ" dirty="0" smtClean="0"/>
              <a:t>); </a:t>
            </a:r>
            <a:r>
              <a:rPr lang="cs-CZ" altLang="cs-CZ" b="1" dirty="0" smtClean="0"/>
              <a:t>vnitřní </a:t>
            </a:r>
            <a:r>
              <a:rPr lang="cs-CZ" altLang="cs-CZ" b="1" dirty="0"/>
              <a:t>procesní předpisy „disciplinární řády“ </a:t>
            </a:r>
            <a:r>
              <a:rPr lang="cs-CZ" altLang="cs-CZ" dirty="0"/>
              <a:t>vydané na základě zákonného zmocnění</a:t>
            </a:r>
          </a:p>
          <a:p>
            <a:pPr algn="just">
              <a:lnSpc>
                <a:spcPct val="100000"/>
              </a:lnSpc>
            </a:pPr>
            <a:r>
              <a:rPr lang="cs-CZ" altLang="cs-CZ" i="1" dirty="0"/>
              <a:t>ex offo</a:t>
            </a:r>
            <a:r>
              <a:rPr lang="cs-CZ" altLang="cs-CZ" dirty="0"/>
              <a:t>, subjektivní a objektivní lhůty pro </a:t>
            </a:r>
            <a:r>
              <a:rPr lang="cs-CZ" altLang="cs-CZ" b="1" dirty="0"/>
              <a:t>zahájení řízení </a:t>
            </a:r>
            <a:r>
              <a:rPr lang="cs-CZ" altLang="cs-CZ" dirty="0"/>
              <a:t>či pro </a:t>
            </a:r>
            <a:r>
              <a:rPr lang="cs-CZ" altLang="cs-CZ" b="1" dirty="0"/>
              <a:t>uložení sankce</a:t>
            </a:r>
            <a:endParaRPr lang="cs-CZ" altLang="cs-CZ" b="1" i="1" dirty="0"/>
          </a:p>
          <a:p>
            <a:pPr>
              <a:lnSpc>
                <a:spcPct val="100000"/>
              </a:lnSpc>
            </a:pPr>
            <a:endParaRPr lang="cs-CZ" altLang="cs-CZ" b="1" dirty="0"/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3968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Kontrolní otázky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400" i="1" dirty="0"/>
              <a:t>Co bylo podstatou reformy správního trestání?</a:t>
            </a:r>
          </a:p>
          <a:p>
            <a:pPr algn="just">
              <a:lnSpc>
                <a:spcPct val="100000"/>
              </a:lnSpc>
            </a:pPr>
            <a:r>
              <a:rPr lang="cs-CZ" sz="2400" i="1" dirty="0"/>
              <a:t>Jaký je systém správních deliktů?</a:t>
            </a:r>
          </a:p>
          <a:p>
            <a:pPr algn="just">
              <a:lnSpc>
                <a:spcPct val="100000"/>
              </a:lnSpc>
            </a:pPr>
            <a:r>
              <a:rPr lang="cs-CZ" sz="2400" i="1" dirty="0"/>
              <a:t>Co jsou delikty pořádkové?</a:t>
            </a:r>
          </a:p>
          <a:p>
            <a:pPr algn="just">
              <a:lnSpc>
                <a:spcPct val="100000"/>
              </a:lnSpc>
            </a:pPr>
            <a:r>
              <a:rPr lang="cs-CZ" sz="2400" i="1" dirty="0"/>
              <a:t>Co jsou delikty disciplinární?</a:t>
            </a:r>
          </a:p>
          <a:p>
            <a:pPr algn="just">
              <a:lnSpc>
                <a:spcPct val="100000"/>
              </a:lnSpc>
            </a:pPr>
            <a:r>
              <a:rPr lang="cs-CZ" sz="2400" i="1" dirty="0"/>
              <a:t>Aplikuje se na tzv. jiné správní delikty zákon č. 250/2016 Sb., o odpovědnosti za přestupky a řízení o nich?</a:t>
            </a:r>
          </a:p>
        </p:txBody>
      </p:sp>
    </p:spTree>
    <p:extLst>
      <p:ext uri="{BB962C8B-B14F-4D97-AF65-F5344CB8AC3E}">
        <p14:creationId xmlns:p14="http://schemas.microsoft.com/office/powerpoint/2010/main" val="1178127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87719" y="186600"/>
            <a:ext cx="8066301" cy="594450"/>
          </a:xfrm>
        </p:spPr>
        <p:txBody>
          <a:bodyPr/>
          <a:lstStyle/>
          <a:p>
            <a:pPr algn="ctr"/>
            <a:r>
              <a:rPr lang="cs-CZ" dirty="0"/>
              <a:t>Reforma správního trestání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276350"/>
            <a:ext cx="8066301" cy="455565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2400" b="1" dirty="0"/>
              <a:t>Příčina:</a:t>
            </a:r>
            <a:r>
              <a:rPr lang="cs-CZ" altLang="cs-CZ" sz="2400" dirty="0"/>
              <a:t> roztříštěnost právní úpravy, není návaznost, </a:t>
            </a:r>
            <a:r>
              <a:rPr lang="cs-CZ" altLang="cs-CZ" sz="2400" dirty="0" err="1"/>
              <a:t>rezortismus</a:t>
            </a:r>
            <a:r>
              <a:rPr lang="cs-CZ" altLang="cs-CZ" sz="2400" dirty="0"/>
              <a:t>, nedostatečnost právní úpravy, absence vzájemných vztahů v oblasti správního trestání</a:t>
            </a:r>
          </a:p>
          <a:p>
            <a:pPr algn="just">
              <a:lnSpc>
                <a:spcPct val="100000"/>
              </a:lnSpc>
            </a:pPr>
            <a:r>
              <a:rPr lang="cs-CZ" altLang="cs-CZ" sz="2400" b="1" dirty="0"/>
              <a:t>Řešení: </a:t>
            </a:r>
            <a:r>
              <a:rPr lang="cs-CZ" altLang="cs-CZ" sz="2400" dirty="0"/>
              <a:t>v</a:t>
            </a:r>
            <a:r>
              <a:rPr lang="cs-CZ" altLang="cs-CZ" sz="2400" dirty="0">
                <a:solidFill>
                  <a:srgbClr val="000000"/>
                </a:solidFill>
              </a:rPr>
              <a:t> otázkách výslovně neupravených – vzájemná </a:t>
            </a:r>
            <a:r>
              <a:rPr lang="cs-CZ" altLang="cs-CZ" sz="2400" b="1" dirty="0">
                <a:solidFill>
                  <a:srgbClr val="000000"/>
                </a:solidFill>
              </a:rPr>
              <a:t>inspirace</a:t>
            </a:r>
            <a:r>
              <a:rPr lang="cs-CZ" altLang="cs-CZ" sz="2400" dirty="0">
                <a:solidFill>
                  <a:srgbClr val="000000"/>
                </a:solidFill>
              </a:rPr>
              <a:t> („půjčování“ institutů) prostřednictvím analogie (</a:t>
            </a:r>
            <a:r>
              <a:rPr lang="cs-CZ" altLang="cs-CZ" sz="2400" b="1" dirty="0">
                <a:solidFill>
                  <a:srgbClr val="FF0000"/>
                </a:solidFill>
              </a:rPr>
              <a:t>ve prospěch pachatele</a:t>
            </a:r>
            <a:r>
              <a:rPr lang="cs-CZ" altLang="cs-CZ" sz="2400" dirty="0"/>
              <a:t>)</a:t>
            </a:r>
          </a:p>
          <a:p>
            <a:pPr algn="just">
              <a:lnSpc>
                <a:spcPct val="100000"/>
              </a:lnSpc>
            </a:pPr>
            <a:r>
              <a:rPr lang="cs-CZ" altLang="cs-CZ" sz="2400" b="1" dirty="0"/>
              <a:t>Aplikace LZPS, EÚLP </a:t>
            </a:r>
            <a:r>
              <a:rPr lang="cs-CZ" altLang="cs-CZ" sz="2400" dirty="0"/>
              <a:t>(č. 209/1992 Sb. – „trestní obvinění“ a tzv. kritéria </a:t>
            </a:r>
            <a:r>
              <a:rPr lang="cs-CZ" altLang="cs-CZ" sz="2400" dirty="0" err="1"/>
              <a:t>Engel</a:t>
            </a:r>
            <a:r>
              <a:rPr lang="cs-CZ" altLang="cs-CZ" sz="2400" dirty="0"/>
              <a:t>) – nejen soudní přezkum, ale i kvalita rozhodovacího procesu (spravedlivý proces)</a:t>
            </a:r>
          </a:p>
          <a:p>
            <a:pPr>
              <a:lnSpc>
                <a:spcPct val="100000"/>
              </a:lnSpc>
            </a:pPr>
            <a:endParaRPr lang="cs-CZ" altLang="cs-CZ" sz="2400" dirty="0"/>
          </a:p>
          <a:p>
            <a:pPr algn="just"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61884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87719" y="186600"/>
            <a:ext cx="8066301" cy="594450"/>
          </a:xfrm>
        </p:spPr>
        <p:txBody>
          <a:bodyPr/>
          <a:lstStyle/>
          <a:p>
            <a:pPr algn="ctr"/>
            <a:r>
              <a:rPr lang="cs-CZ" dirty="0"/>
              <a:t>Reforma správního trestání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276350"/>
            <a:ext cx="8066301" cy="455565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2400" b="1" dirty="0"/>
              <a:t>Důsledek: obecná právní úprava </a:t>
            </a:r>
            <a:r>
              <a:rPr lang="cs-CZ" altLang="cs-CZ" sz="2400" dirty="0"/>
              <a:t>správního trestání po stránce </a:t>
            </a:r>
            <a:r>
              <a:rPr lang="cs-CZ" altLang="cs-CZ" sz="2400" b="1" dirty="0"/>
              <a:t>hmotně právní a procesní</a:t>
            </a:r>
            <a:r>
              <a:rPr lang="cs-CZ" altLang="cs-CZ" sz="2400" dirty="0"/>
              <a:t>, ponechána vazba na </a:t>
            </a:r>
            <a:r>
              <a:rPr lang="cs-CZ" altLang="cs-CZ" sz="2400" b="1" dirty="0"/>
              <a:t>správní řád</a:t>
            </a:r>
          </a:p>
          <a:p>
            <a:pPr algn="just">
              <a:lnSpc>
                <a:spcPct val="100000"/>
              </a:lnSpc>
            </a:pPr>
            <a:r>
              <a:rPr lang="cs-CZ" altLang="cs-CZ" sz="2400" b="1" dirty="0">
                <a:solidFill>
                  <a:srgbClr val="FF0000"/>
                </a:solidFill>
              </a:rPr>
              <a:t>1. 7. 2017</a:t>
            </a:r>
          </a:p>
          <a:p>
            <a:pPr algn="just">
              <a:lnSpc>
                <a:spcPct val="100000"/>
              </a:lnSpc>
            </a:pPr>
            <a:r>
              <a:rPr lang="cs-CZ" altLang="cs-CZ" sz="2400" b="1" dirty="0"/>
              <a:t>zákon č. </a:t>
            </a:r>
            <a:r>
              <a:rPr lang="cs-CZ" altLang="cs-CZ" sz="2400" b="1" dirty="0">
                <a:solidFill>
                  <a:srgbClr val="FF0000"/>
                </a:solidFill>
              </a:rPr>
              <a:t>250/2016 Sb., </a:t>
            </a:r>
            <a:r>
              <a:rPr lang="cs-CZ" altLang="cs-CZ" sz="2400" b="1" dirty="0"/>
              <a:t>o odpovědnosti za přestupky a řízení o nich</a:t>
            </a:r>
          </a:p>
          <a:p>
            <a:pPr algn="just">
              <a:lnSpc>
                <a:spcPct val="100000"/>
              </a:lnSpc>
            </a:pPr>
            <a:r>
              <a:rPr lang="cs-CZ" altLang="cs-CZ" sz="2400" b="1" dirty="0"/>
              <a:t>zákon č. </a:t>
            </a:r>
            <a:r>
              <a:rPr lang="cs-CZ" altLang="cs-CZ" sz="2400" b="1" dirty="0">
                <a:solidFill>
                  <a:srgbClr val="FF0000"/>
                </a:solidFill>
              </a:rPr>
              <a:t>251/2016 Sb., </a:t>
            </a:r>
            <a:r>
              <a:rPr lang="cs-CZ" altLang="cs-CZ" sz="2400" b="1" dirty="0"/>
              <a:t>o některých přestupcích</a:t>
            </a:r>
          </a:p>
          <a:p>
            <a:pPr algn="just">
              <a:lnSpc>
                <a:spcPct val="100000"/>
              </a:lnSpc>
            </a:pPr>
            <a:r>
              <a:rPr lang="cs-CZ" altLang="cs-CZ" sz="2400" dirty="0" smtClean="0"/>
              <a:t>tzv.</a:t>
            </a:r>
            <a:r>
              <a:rPr lang="cs-CZ" altLang="cs-CZ" sz="2400" b="1" dirty="0" smtClean="0">
                <a:solidFill>
                  <a:srgbClr val="FF0000"/>
                </a:solidFill>
              </a:rPr>
              <a:t> změnový </a:t>
            </a:r>
            <a:r>
              <a:rPr lang="cs-CZ" altLang="cs-CZ" sz="2400" b="1" dirty="0">
                <a:solidFill>
                  <a:srgbClr val="FF0000"/>
                </a:solidFill>
              </a:rPr>
              <a:t>zákon č. 183/2017 Sb.</a:t>
            </a:r>
          </a:p>
          <a:p>
            <a:pPr>
              <a:lnSpc>
                <a:spcPct val="100000"/>
              </a:lnSpc>
            </a:pPr>
            <a:endParaRPr lang="cs-CZ" altLang="cs-CZ" sz="2400" dirty="0"/>
          </a:p>
          <a:p>
            <a:pPr>
              <a:lnSpc>
                <a:spcPct val="100000"/>
              </a:lnSpc>
            </a:pPr>
            <a:endParaRPr lang="cs-CZ" altLang="cs-CZ" sz="2400" dirty="0"/>
          </a:p>
          <a:p>
            <a:pPr algn="just"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08309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87719" y="186600"/>
            <a:ext cx="8066301" cy="594450"/>
          </a:xfrm>
        </p:spPr>
        <p:txBody>
          <a:bodyPr/>
          <a:lstStyle/>
          <a:p>
            <a:pPr algn="ctr"/>
            <a:r>
              <a:rPr lang="cs-CZ" dirty="0"/>
              <a:t>Reforma správního trestání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276350"/>
            <a:ext cx="8066301" cy="4555650"/>
          </a:xfrm>
        </p:spPr>
        <p:txBody>
          <a:bodyPr/>
          <a:lstStyle/>
          <a:p>
            <a:pPr marL="609600" indent="-609600" algn="just" fontAlgn="auto">
              <a:lnSpc>
                <a:spcPct val="100000"/>
              </a:lnSpc>
              <a:spcAft>
                <a:spcPts val="0"/>
              </a:spcAft>
              <a:buFontTx/>
              <a:buAutoNum type="arabicPeriod"/>
              <a:defRPr/>
            </a:pPr>
            <a:r>
              <a:rPr lang="cs-CZ" b="1" dirty="0">
                <a:solidFill>
                  <a:srgbClr val="000000"/>
                </a:solidFill>
              </a:rPr>
              <a:t>Přestupky </a:t>
            </a:r>
            <a:r>
              <a:rPr lang="cs-CZ" dirty="0">
                <a:solidFill>
                  <a:srgbClr val="000000"/>
                </a:solidFill>
              </a:rPr>
              <a:t>(pojmenované a výslovně označené) </a:t>
            </a:r>
            <a:r>
              <a:rPr lang="cs-CZ" b="1" dirty="0">
                <a:solidFill>
                  <a:srgbClr val="92D050"/>
                </a:solidFill>
              </a:rPr>
              <a:t>§ 5 zákona č. 250/2016 Sb. </a:t>
            </a:r>
          </a:p>
          <a:p>
            <a:pPr marL="609600" indent="-609600" algn="just" fontAlgn="auto">
              <a:lnSpc>
                <a:spcPct val="100000"/>
              </a:lnSpc>
              <a:spcAft>
                <a:spcPts val="0"/>
              </a:spcAft>
              <a:buFontTx/>
              <a:buAutoNum type="arabicPeriod"/>
              <a:defRPr/>
            </a:pPr>
            <a:r>
              <a:rPr lang="cs-CZ" b="1" dirty="0">
                <a:solidFill>
                  <a:srgbClr val="000000"/>
                </a:solidFill>
              </a:rPr>
              <a:t>Tzv. jiné </a:t>
            </a:r>
            <a:r>
              <a:rPr lang="cs-CZ" dirty="0">
                <a:solidFill>
                  <a:srgbClr val="000000"/>
                </a:solidFill>
              </a:rPr>
              <a:t>správní delikty (než přestupky)</a:t>
            </a:r>
          </a:p>
          <a:p>
            <a:pPr marL="990600" lvl="1" indent="-533400" algn="just" fontAlgn="auto">
              <a:spcAft>
                <a:spcPts val="0"/>
              </a:spcAft>
              <a:buFontTx/>
              <a:buAutoNum type="alphaLcParenR"/>
              <a:defRPr/>
            </a:pPr>
            <a:r>
              <a:rPr lang="cs-CZ" b="1" dirty="0"/>
              <a:t>Disciplinární (kázeňské, kárné) delikty</a:t>
            </a:r>
          </a:p>
          <a:p>
            <a:pPr marL="990600" lvl="1" indent="-533400" algn="just" fontAlgn="auto">
              <a:spcAft>
                <a:spcPts val="0"/>
              </a:spcAft>
              <a:buFontTx/>
              <a:buAutoNum type="alphaLcParenR"/>
              <a:defRPr/>
            </a:pPr>
            <a:r>
              <a:rPr lang="cs-CZ" b="1" dirty="0">
                <a:solidFill>
                  <a:srgbClr val="000000"/>
                </a:solidFill>
              </a:rPr>
              <a:t>Pořádkové delikty</a:t>
            </a:r>
          </a:p>
          <a:p>
            <a:pPr>
              <a:lnSpc>
                <a:spcPct val="100000"/>
              </a:lnSpc>
              <a:defRPr/>
            </a:pPr>
            <a:endParaRPr lang="cs-CZ" dirty="0"/>
          </a:p>
          <a:p>
            <a:pPr>
              <a:lnSpc>
                <a:spcPct val="100000"/>
              </a:lnSpc>
              <a:defRPr/>
            </a:pPr>
            <a:r>
              <a:rPr lang="cs-CZ" b="1" dirty="0"/>
              <a:t>Přestupek</a:t>
            </a:r>
            <a:r>
              <a:rPr lang="cs-CZ" dirty="0"/>
              <a:t> je – původní přestupek, původní jiný správní delikt a smíšený správní delikt</a:t>
            </a:r>
          </a:p>
          <a:p>
            <a:pPr>
              <a:lnSpc>
                <a:spcPct val="100000"/>
              </a:lnSpc>
              <a:defRPr/>
            </a:pPr>
            <a:r>
              <a:rPr lang="cs-CZ" b="1" dirty="0"/>
              <a:t>Užší pojetí přestupku </a:t>
            </a:r>
            <a:r>
              <a:rPr lang="cs-CZ" dirty="0"/>
              <a:t>podle 200/1990 Sb.</a:t>
            </a:r>
          </a:p>
          <a:p>
            <a:pPr>
              <a:lnSpc>
                <a:spcPct val="100000"/>
              </a:lnSpc>
              <a:defRPr/>
            </a:pPr>
            <a:r>
              <a:rPr lang="cs-CZ" b="1" dirty="0"/>
              <a:t>Širší pojetí přestupku </a:t>
            </a:r>
            <a:r>
              <a:rPr lang="cs-CZ" dirty="0"/>
              <a:t>podle 250/2016 Sb.</a:t>
            </a:r>
            <a:endParaRPr lang="cs-CZ" altLang="cs-CZ" sz="2000" dirty="0"/>
          </a:p>
          <a:p>
            <a:pPr algn="just"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7351367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87719" y="186600"/>
            <a:ext cx="8066301" cy="594450"/>
          </a:xfrm>
        </p:spPr>
        <p:txBody>
          <a:bodyPr/>
          <a:lstStyle/>
          <a:p>
            <a:pPr algn="ctr"/>
            <a:r>
              <a:rPr lang="cs-CZ" dirty="0"/>
              <a:t>Reforma správního trestání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276350"/>
            <a:ext cx="8066301" cy="455565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2000" b="1" dirty="0"/>
              <a:t>§ 5 přestupek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i="1" dirty="0"/>
              <a:t>Přestupkem je společensky škodlivý protiprávní čin, který je v zákoně za přestupek výslovně označen a který vykazuje znaky stanovení zákonem, nejde-li o trestný čin. (x Přestupkem je </a:t>
            </a:r>
            <a:r>
              <a:rPr lang="cs-CZ" altLang="cs-CZ" sz="2000" i="1" dirty="0">
                <a:solidFill>
                  <a:srgbClr val="FF0000"/>
                </a:solidFill>
              </a:rPr>
              <a:t>zaviněné</a:t>
            </a:r>
            <a:r>
              <a:rPr lang="cs-CZ" altLang="cs-CZ" sz="2000" i="1" dirty="0"/>
              <a:t> jednání, které porušuje nebo ohrožuje zájem společnosti a je za přestupek výslovně označeno v tomto nebo jiném zákoně, nejde-li o jiný správní delikt postižitelný podle zvláštních právních předpisů anebo o trestný čin.)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b="1" dirty="0"/>
              <a:t>Formálně – materiální </a:t>
            </a:r>
            <a:r>
              <a:rPr lang="cs-CZ" altLang="cs-CZ" sz="2000" dirty="0"/>
              <a:t>pojetí (X TZ)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b="1" dirty="0"/>
              <a:t>Společenská škodlivost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b="1" dirty="0"/>
              <a:t>§ 112 </a:t>
            </a:r>
            <a:r>
              <a:rPr lang="cs-CZ" altLang="cs-CZ" sz="2000" dirty="0"/>
              <a:t>přechodných ustanovení + změnový zákon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b="1" dirty="0" smtClean="0"/>
              <a:t>Znakem obecně není </a:t>
            </a:r>
            <a:r>
              <a:rPr lang="cs-CZ" altLang="cs-CZ" sz="2000" b="1" dirty="0"/>
              <a:t>zavinění </a:t>
            </a:r>
            <a:r>
              <a:rPr lang="cs-CZ" altLang="cs-CZ" sz="2000" dirty="0"/>
              <a:t>(ale je </a:t>
            </a:r>
            <a:r>
              <a:rPr lang="cs-CZ" altLang="cs-CZ" sz="2000" dirty="0" smtClean="0"/>
              <a:t>výslovně uvedeno u </a:t>
            </a:r>
            <a:r>
              <a:rPr lang="cs-CZ" altLang="cs-CZ" sz="2000" dirty="0"/>
              <a:t>FO v § 15), kombinace subjektivní a objektivní odpovědnosti</a:t>
            </a:r>
          </a:p>
          <a:p>
            <a:pPr>
              <a:lnSpc>
                <a:spcPct val="100000"/>
              </a:lnSpc>
            </a:pPr>
            <a:endParaRPr lang="cs-CZ" altLang="cs-CZ" sz="2000" dirty="0"/>
          </a:p>
          <a:p>
            <a:pPr>
              <a:lnSpc>
                <a:spcPct val="100000"/>
              </a:lnSpc>
            </a:pPr>
            <a:endParaRPr lang="cs-CZ" altLang="cs-CZ" sz="2000" dirty="0"/>
          </a:p>
          <a:p>
            <a:pPr>
              <a:lnSpc>
                <a:spcPct val="100000"/>
              </a:lnSpc>
            </a:pPr>
            <a:endParaRPr lang="cs-CZ" altLang="cs-CZ" sz="2000" dirty="0"/>
          </a:p>
          <a:p>
            <a:pPr algn="just"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6338891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87719" y="186600"/>
            <a:ext cx="8066301" cy="594450"/>
          </a:xfrm>
        </p:spPr>
        <p:txBody>
          <a:bodyPr/>
          <a:lstStyle/>
          <a:p>
            <a:pPr algn="ctr"/>
            <a:r>
              <a:rPr lang="cs-CZ" dirty="0"/>
              <a:t>Reforma správního trestání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276350"/>
            <a:ext cx="8066301" cy="455565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dirty="0"/>
              <a:t>zákon č. 250/2016 Sb. neobsahuje žádnou skutkovou podstatu přestupků – </a:t>
            </a:r>
            <a:r>
              <a:rPr lang="cs-CZ" altLang="cs-CZ" b="1" dirty="0"/>
              <a:t>lex </a:t>
            </a:r>
            <a:r>
              <a:rPr lang="cs-CZ" altLang="cs-CZ" b="1" dirty="0" err="1"/>
              <a:t>generalis</a:t>
            </a:r>
            <a:endParaRPr lang="cs-CZ" altLang="cs-CZ" b="1" dirty="0"/>
          </a:p>
          <a:p>
            <a:pPr algn="just">
              <a:lnSpc>
                <a:spcPct val="100000"/>
              </a:lnSpc>
            </a:pPr>
            <a:r>
              <a:rPr lang="cs-CZ" altLang="cs-CZ" dirty="0"/>
              <a:t>zákon č. 251/2016 Sb., obsahuje </a:t>
            </a:r>
            <a:r>
              <a:rPr lang="cs-CZ" altLang="cs-CZ" b="1" dirty="0"/>
              <a:t>některé skutkové podstaty přestupků</a:t>
            </a:r>
            <a:r>
              <a:rPr lang="cs-CZ" altLang="cs-CZ" dirty="0"/>
              <a:t>, které nebylo lze přesunout do zvláštní zákona k povinnosti, která má být porušena (</a:t>
            </a:r>
            <a:r>
              <a:rPr lang="cs-CZ" altLang="cs-CZ" b="1" dirty="0"/>
              <a:t>lex </a:t>
            </a:r>
            <a:r>
              <a:rPr lang="cs-CZ" altLang="cs-CZ" b="1" dirty="0" err="1"/>
              <a:t>specialis</a:t>
            </a:r>
            <a:r>
              <a:rPr lang="cs-CZ" altLang="cs-CZ" b="1" dirty="0"/>
              <a:t> 1</a:t>
            </a:r>
            <a:r>
              <a:rPr lang="cs-CZ" altLang="cs-CZ" dirty="0"/>
              <a:t>)</a:t>
            </a:r>
          </a:p>
          <a:p>
            <a:pPr algn="just">
              <a:lnSpc>
                <a:spcPct val="100000"/>
              </a:lnSpc>
            </a:pPr>
            <a:r>
              <a:rPr lang="cs-CZ" altLang="cs-CZ" b="1" dirty="0"/>
              <a:t>Zvláštní zákony </a:t>
            </a:r>
            <a:r>
              <a:rPr lang="cs-CZ" altLang="cs-CZ" dirty="0"/>
              <a:t>(správní delikty u nich musí být „přejmenované“ na přestupky, případně § 112), </a:t>
            </a:r>
            <a:r>
              <a:rPr lang="cs-CZ" altLang="cs-CZ" b="1" dirty="0"/>
              <a:t>lex </a:t>
            </a:r>
            <a:r>
              <a:rPr lang="cs-CZ" altLang="cs-CZ" b="1" dirty="0" err="1"/>
              <a:t>specialis</a:t>
            </a:r>
            <a:r>
              <a:rPr lang="cs-CZ" altLang="cs-CZ" b="1" dirty="0"/>
              <a:t> 2</a:t>
            </a:r>
            <a:r>
              <a:rPr lang="cs-CZ" altLang="cs-CZ" dirty="0"/>
              <a:t>, mohou vyloučit či modifikovat obecná ustanovení z lex </a:t>
            </a:r>
            <a:r>
              <a:rPr lang="cs-CZ" altLang="cs-CZ" dirty="0" err="1"/>
              <a:t>generalis</a:t>
            </a:r>
            <a:endParaRPr lang="cs-CZ" altLang="cs-CZ" sz="2000" dirty="0"/>
          </a:p>
          <a:p>
            <a:pPr algn="just"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6572838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87719" y="186600"/>
            <a:ext cx="8066301" cy="594450"/>
          </a:xfrm>
        </p:spPr>
        <p:txBody>
          <a:bodyPr/>
          <a:lstStyle/>
          <a:p>
            <a:pPr algn="ctr"/>
            <a:r>
              <a:rPr lang="cs-CZ" dirty="0"/>
              <a:t>Reforma správního trestání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276350"/>
            <a:ext cx="8066301" cy="4555650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sz="2000" dirty="0"/>
          </a:p>
          <a:p>
            <a:pPr>
              <a:lnSpc>
                <a:spcPct val="100000"/>
              </a:lnSpc>
            </a:pPr>
            <a:endParaRPr lang="cs-CZ" altLang="cs-CZ" sz="2000" dirty="0"/>
          </a:p>
          <a:p>
            <a:pPr>
              <a:lnSpc>
                <a:spcPct val="100000"/>
              </a:lnSpc>
            </a:pPr>
            <a:endParaRPr lang="cs-CZ" altLang="cs-CZ" sz="2000" dirty="0"/>
          </a:p>
          <a:p>
            <a:pPr algn="just">
              <a:lnSpc>
                <a:spcPct val="100000"/>
              </a:lnSpc>
            </a:pPr>
            <a:endParaRPr lang="cs-CZ" sz="2000" dirty="0"/>
          </a:p>
        </p:txBody>
      </p:sp>
      <p:sp>
        <p:nvSpPr>
          <p:cNvPr id="7" name="Zástupný symbol pro číslo snímku 4"/>
          <p:cNvSpPr txBox="1">
            <a:spLocks/>
          </p:cNvSpPr>
          <p:nvPr/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fld id="{DFCCE4E1-ABCF-4F5D-BF07-EFB1B1F25C69}" type="slidenum">
              <a:rPr lang="cs-CZ" altLang="cs-CZ" smtClean="0"/>
              <a:pPr/>
              <a:t>9</a:t>
            </a:fld>
            <a:endParaRPr lang="cs-CZ" altLang="cs-CZ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509589" y="1125539"/>
            <a:ext cx="8086635" cy="6477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endParaRPr lang="cs-CZ" altLang="cs-CZ" kern="0" dirty="0"/>
          </a:p>
        </p:txBody>
      </p:sp>
      <p:pic>
        <p:nvPicPr>
          <p:cNvPr id="9" name="table"/>
          <p:cNvPicPr/>
          <p:nvPr/>
        </p:nvPicPr>
        <p:blipFill>
          <a:blip r:embed="rId2"/>
          <a:stretch>
            <a:fillRect/>
          </a:stretch>
        </p:blipFill>
        <p:spPr>
          <a:xfrm>
            <a:off x="509589" y="2017713"/>
            <a:ext cx="8082321" cy="2866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445731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prezentace-law-cz-4-3</Template>
  <TotalTime>340</TotalTime>
  <Words>1984</Words>
  <Application>Microsoft Office PowerPoint</Application>
  <PresentationFormat>Vlastní</PresentationFormat>
  <Paragraphs>185</Paragraphs>
  <Slides>23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Prezentace_MU_CZ</vt:lpstr>
      <vt:lpstr>NP403K Správní trestání </vt:lpstr>
      <vt:lpstr>Program přednášky</vt:lpstr>
      <vt:lpstr>Kontrolní otázky</vt:lpstr>
      <vt:lpstr>Reforma správního trestání</vt:lpstr>
      <vt:lpstr>Reforma správního trestání</vt:lpstr>
      <vt:lpstr>Reforma správního trestání</vt:lpstr>
      <vt:lpstr>Reforma správního trestání</vt:lpstr>
      <vt:lpstr>Reforma správního trestání</vt:lpstr>
      <vt:lpstr>Reforma správního trestání</vt:lpstr>
      <vt:lpstr>Disciplinární a pořádkové delikty</vt:lpstr>
      <vt:lpstr>Disciplinární delikty</vt:lpstr>
      <vt:lpstr>Disciplinární delikty</vt:lpstr>
      <vt:lpstr>Disciplinární přestupky studentů VŠ </vt:lpstr>
      <vt:lpstr>Disciplinární přestupky </vt:lpstr>
      <vt:lpstr>Disciplinární přestupky </vt:lpstr>
      <vt:lpstr>Disciplinární přestupky studentů VSŠ </vt:lpstr>
      <vt:lpstr>Disciplinární přestupky </vt:lpstr>
      <vt:lpstr>Disciplinární přestupky </vt:lpstr>
      <vt:lpstr>Pořádkové delikty</vt:lpstr>
      <vt:lpstr>Pořádkové delikty</vt:lpstr>
      <vt:lpstr>Pořádkové delikty</vt:lpstr>
      <vt:lpstr>Pořádkové delikty</vt:lpstr>
      <vt:lpstr>Pořádkové delikty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Lukas Potesil</dc:creator>
  <cp:lastModifiedBy>Lukáš</cp:lastModifiedBy>
  <cp:revision>80</cp:revision>
  <cp:lastPrinted>2019-03-19T12:48:28Z</cp:lastPrinted>
  <dcterms:created xsi:type="dcterms:W3CDTF">2019-02-27T15:02:38Z</dcterms:created>
  <dcterms:modified xsi:type="dcterms:W3CDTF">2024-02-22T08:16:53Z</dcterms:modified>
</cp:coreProperties>
</file>