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51" r:id="rId2"/>
    <p:sldMasterId id="2147483653" r:id="rId3"/>
    <p:sldMasterId id="2147483655" r:id="rId4"/>
    <p:sldMasterId id="2147483666" r:id="rId5"/>
  </p:sldMasterIdLst>
  <p:notesMasterIdLst>
    <p:notesMasterId r:id="rId23"/>
  </p:notesMasterIdLst>
  <p:handoutMasterIdLst>
    <p:handoutMasterId r:id="rId24"/>
  </p:handoutMasterIdLst>
  <p:sldIdLst>
    <p:sldId id="264" r:id="rId6"/>
    <p:sldId id="298" r:id="rId7"/>
    <p:sldId id="305" r:id="rId8"/>
    <p:sldId id="318" r:id="rId9"/>
    <p:sldId id="308" r:id="rId10"/>
    <p:sldId id="309" r:id="rId11"/>
    <p:sldId id="317" r:id="rId12"/>
    <p:sldId id="302" r:id="rId13"/>
    <p:sldId id="303" r:id="rId14"/>
    <p:sldId id="300" r:id="rId15"/>
    <p:sldId id="310" r:id="rId16"/>
    <p:sldId id="319" r:id="rId17"/>
    <p:sldId id="320" r:id="rId18"/>
    <p:sldId id="321" r:id="rId19"/>
    <p:sldId id="311" r:id="rId20"/>
    <p:sldId id="266" r:id="rId21"/>
    <p:sldId id="30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271"/>
    <a:srgbClr val="1D3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57"/>
    <p:restoredTop sz="85270" autoAdjust="0"/>
  </p:normalViewPr>
  <p:slideViewPr>
    <p:cSldViewPr snapToGrid="0" snapToObjects="1">
      <p:cViewPr varScale="1">
        <p:scale>
          <a:sx n="106" d="100"/>
          <a:sy n="106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1AB6BD63-E5CC-4DDA-8D64-B6E36C7210FB}" type="datetimeFigureOut">
              <a:rPr lang="cs-CZ" smtClean="0"/>
              <a:t>20.4.2023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631F55F3-A77D-4614-B0AE-FCE395AF37D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9196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F778BFEA-653D-4A65-82D4-FD2B466D4803}" type="datetimeFigureOut">
              <a:rPr lang="cs-CZ" smtClean="0"/>
              <a:t>20.4.2023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7" rIns="91432" bIns="45717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E64523B6-8571-431E-AFE4-6E105B164C7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43758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73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9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0f2e560e0_3_28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spcFirstLastPara="1" wrap="square" lIns="91418" tIns="91418" rIns="91418" bIns="91418" anchor="t" anchorCtr="0">
            <a:noAutofit/>
          </a:bodyPr>
          <a:lstStyle/>
          <a:p>
            <a:r>
              <a:rPr lang="cs-CZ"/>
              <a:t>Je velice důležité udržovat kontakt také v domovském kraji, aby bylo jasné, co kraj trápí a kde potřebují pomoc. </a:t>
            </a:r>
            <a:endParaRPr/>
          </a:p>
        </p:txBody>
      </p:sp>
      <p:sp>
        <p:nvSpPr>
          <p:cNvPr id="118" name="Google Shape;118;g140f2e560e0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39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0f2e560e0_3_10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spcFirstLastPara="1" wrap="square" lIns="91418" tIns="91418" rIns="91418" bIns="91418" anchor="t" anchorCtr="0">
            <a:noAutofit/>
          </a:bodyPr>
          <a:lstStyle/>
          <a:p>
            <a:r>
              <a:rPr lang="cs-CZ"/>
              <a:t>Více se vyjádřit k partnerům - spolupracujeme na většině našich aktivit s některým partnerem, popsat trochu více ERRIN (že se skládá z několika pracovních skupin, jak třeba chodíte na pracovní skupiny a jak s tím pracujete, že se i aktivně zapojujeme a sami něco prezentujeme v ERRIN, případně, že jsme se díky této síti dostali do několika projektů a partnerstv</a:t>
            </a:r>
            <a:endParaRPr/>
          </a:p>
        </p:txBody>
      </p:sp>
      <p:sp>
        <p:nvSpPr>
          <p:cNvPr id="110" name="Google Shape;110;g140f2e560e0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89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2860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0f2e560e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0f2e560e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spcFirstLastPara="1" wrap="square" lIns="91418" tIns="91418" rIns="91418" bIns="91418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72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="" xmlns:a16="http://schemas.microsoft.com/office/drawing/2014/main" id="{8048A536-9DD8-C247-8463-801A1A07A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4959" y="2282995"/>
            <a:ext cx="6742113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FB527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 </a:t>
            </a:r>
            <a:r>
              <a:rPr lang="cs-CZ" dirty="0" err="1"/>
              <a:t>powerpointové</a:t>
            </a:r>
            <a:endParaRPr lang="cs-CZ" dirty="0"/>
          </a:p>
        </p:txBody>
      </p:sp>
      <p:sp>
        <p:nvSpPr>
          <p:cNvPr id="4" name="Zástupný symbol pro text 9">
            <a:extLst>
              <a:ext uri="{FF2B5EF4-FFF2-40B4-BE49-F238E27FC236}">
                <a16:creationId xmlns="" xmlns:a16="http://schemas.microsoft.com/office/drawing/2014/main" id="{61F771AA-E39D-1B4D-AA9A-F5C641369F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975" y="2854742"/>
            <a:ext cx="6789738" cy="1162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prezentace ve třech řádcích</a:t>
            </a:r>
          </a:p>
        </p:txBody>
      </p:sp>
    </p:spTree>
    <p:extLst>
      <p:ext uri="{BB962C8B-B14F-4D97-AF65-F5344CB8AC3E}">
        <p14:creationId xmlns:p14="http://schemas.microsoft.com/office/powerpoint/2010/main" val="113538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="" xmlns:a16="http://schemas.microsoft.com/office/drawing/2014/main" id="{1AEABC15-E749-9B4C-8EA2-BFAB65DC8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67906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4" name="Zástupný symbol pro text 11">
            <a:extLst>
              <a:ext uri="{FF2B5EF4-FFF2-40B4-BE49-F238E27FC236}">
                <a16:creationId xmlns="" xmlns:a16="http://schemas.microsoft.com/office/drawing/2014/main" id="{C0AF74A9-43D7-A14F-8EE4-A83FE668A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6757692" cy="280481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</a:p>
        </p:txBody>
      </p:sp>
    </p:spTree>
    <p:extLst>
      <p:ext uri="{BB962C8B-B14F-4D97-AF65-F5344CB8AC3E}">
        <p14:creationId xmlns:p14="http://schemas.microsoft.com/office/powerpoint/2010/main" val="387930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="" xmlns:a16="http://schemas.microsoft.com/office/drawing/2014/main" id="{A3E0A0B3-5700-784B-8DAD-C95D677495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240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4" name="Zástupný symbol pro text 11">
            <a:extLst>
              <a:ext uri="{FF2B5EF4-FFF2-40B4-BE49-F238E27FC236}">
                <a16:creationId xmlns="" xmlns:a16="http://schemas.microsoft.com/office/drawing/2014/main" id="{C7520D66-18A5-7049-8D3C-AFBA45DD8E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10491092" cy="2798108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37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7">
            <a:extLst>
              <a:ext uri="{FF2B5EF4-FFF2-40B4-BE49-F238E27FC236}">
                <a16:creationId xmlns="" xmlns:a16="http://schemas.microsoft.com/office/drawing/2014/main" id="{7367DA88-76A4-784E-B9A1-96B670E02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07270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5" name="Zástupný symbol pro text 11">
            <a:extLst>
              <a:ext uri="{FF2B5EF4-FFF2-40B4-BE49-F238E27FC236}">
                <a16:creationId xmlns="" xmlns:a16="http://schemas.microsoft.com/office/drawing/2014/main" id="{061EDEE2-ABC6-FB4F-9EED-DBFA1BBCE6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2" y="2779125"/>
            <a:ext cx="10474312" cy="2888943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aseline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="" xmlns:a16="http://schemas.microsoft.com/office/drawing/2014/main" id="{3ED73D65-664C-F345-8BD3-7F7CB66C95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633505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7" name="Zástupný symbol pro text 10">
            <a:extLst>
              <a:ext uri="{FF2B5EF4-FFF2-40B4-BE49-F238E27FC236}">
                <a16:creationId xmlns="" xmlns:a16="http://schemas.microsoft.com/office/drawing/2014/main" id="{04F92B56-1A1D-AD4C-A405-57D3FF3C86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570" y="2713491"/>
            <a:ext cx="10602209" cy="240347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 algn="just">
              <a:buClr>
                <a:srgbClr val="1D34FE"/>
              </a:buCl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004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="" xmlns:a16="http://schemas.microsoft.com/office/drawing/2014/main" id="{04962A5D-F328-FB4F-8A89-DACA5CFF3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5081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5" name="Zástupný symbol pro text 10">
            <a:extLst>
              <a:ext uri="{FF2B5EF4-FFF2-40B4-BE49-F238E27FC236}">
                <a16:creationId xmlns="" xmlns:a16="http://schemas.microsoft.com/office/drawing/2014/main" id="{849BE7AF-71AA-0844-AE48-AE3A1289E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570" y="2713491"/>
            <a:ext cx="5224069" cy="240347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 algn="just">
              <a:buClr>
                <a:srgbClr val="1D34FE"/>
              </a:buCl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text 10">
            <a:extLst>
              <a:ext uri="{FF2B5EF4-FFF2-40B4-BE49-F238E27FC236}">
                <a16:creationId xmlns="" xmlns:a16="http://schemas.microsoft.com/office/drawing/2014/main" id="{7974CE55-20ED-FC41-9788-24ABEB659B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39016" y="2720751"/>
            <a:ext cx="5224069" cy="240347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5568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5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4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3">
            <a:extLst>
              <a:ext uri="{FF2B5EF4-FFF2-40B4-BE49-F238E27FC236}">
                <a16:creationId xmlns="" xmlns:a16="http://schemas.microsoft.com/office/drawing/2014/main" id="{C14CDEFC-F688-6F43-84A6-39681ACF2B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9376" y="1"/>
            <a:ext cx="4202623" cy="5854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="" xmlns:a16="http://schemas.microsoft.com/office/drawing/2014/main" id="{7EF3CC34-8961-A74D-99E4-2F5B94F8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4959" y="1961128"/>
            <a:ext cx="6742113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FB527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 </a:t>
            </a:r>
            <a:r>
              <a:rPr lang="cs-CZ" dirty="0" err="1"/>
              <a:t>powerpointové</a:t>
            </a:r>
            <a:endParaRPr lang="cs-CZ" dirty="0"/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829B65A3-B9A6-C541-A377-7091548F3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7653" y="6032078"/>
            <a:ext cx="2017631" cy="573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XX</a:t>
            </a:r>
          </a:p>
        </p:txBody>
      </p:sp>
      <p:sp>
        <p:nvSpPr>
          <p:cNvPr id="18" name="Zástupný symbol pro text 9">
            <a:extLst>
              <a:ext uri="{FF2B5EF4-FFF2-40B4-BE49-F238E27FC236}">
                <a16:creationId xmlns="" xmlns:a16="http://schemas.microsoft.com/office/drawing/2014/main" id="{7080A651-C07F-EB49-9EBA-A46358D33C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975" y="2532875"/>
            <a:ext cx="6789738" cy="1162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prezentace ve třech řádcích</a:t>
            </a:r>
          </a:p>
        </p:txBody>
      </p:sp>
      <p:sp>
        <p:nvSpPr>
          <p:cNvPr id="7" name="Zástupný symbol pro text 11">
            <a:extLst>
              <a:ext uri="{FF2B5EF4-FFF2-40B4-BE49-F238E27FC236}">
                <a16:creationId xmlns="" xmlns:a16="http://schemas.microsoft.com/office/drawing/2014/main" id="{A8FA941D-EC7D-4C4E-B6EF-1ED43719C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977" y="3924882"/>
            <a:ext cx="6776735" cy="148885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30619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1">
            <a:extLst>
              <a:ext uri="{FF2B5EF4-FFF2-40B4-BE49-F238E27FC236}">
                <a16:creationId xmlns="" xmlns:a16="http://schemas.microsoft.com/office/drawing/2014/main" id="{A66FAB70-15BA-0345-9DC8-53E384B15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977" y="3924882"/>
            <a:ext cx="6776735" cy="148885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C3289D45-8E0D-0D4A-BB60-D804CE8A9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7653" y="6032078"/>
            <a:ext cx="2017631" cy="573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XX</a:t>
            </a:r>
          </a:p>
        </p:txBody>
      </p:sp>
      <p:sp>
        <p:nvSpPr>
          <p:cNvPr id="17" name="Zástupný symbol pro text 9">
            <a:extLst>
              <a:ext uri="{FF2B5EF4-FFF2-40B4-BE49-F238E27FC236}">
                <a16:creationId xmlns="" xmlns:a16="http://schemas.microsoft.com/office/drawing/2014/main" id="{FF2B42C7-386A-6041-B0BD-9A0248FC5A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975" y="2532875"/>
            <a:ext cx="6789738" cy="1162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prezentace ve třech řádcích</a:t>
            </a:r>
          </a:p>
        </p:txBody>
      </p:sp>
      <p:sp>
        <p:nvSpPr>
          <p:cNvPr id="18" name="Zástupný symbol pro text 7">
            <a:extLst>
              <a:ext uri="{FF2B5EF4-FFF2-40B4-BE49-F238E27FC236}">
                <a16:creationId xmlns="" xmlns:a16="http://schemas.microsoft.com/office/drawing/2014/main" id="{1FE56AEB-4DAD-A045-999C-740617767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4959" y="1961128"/>
            <a:ext cx="6742113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FB527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 </a:t>
            </a:r>
            <a:r>
              <a:rPr lang="cs-CZ" dirty="0" err="1"/>
              <a:t>powerpointové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77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5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1_Úvodní sníme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body" idx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4FE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1D34F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>
            <a:spLocks noGrp="1"/>
          </p:cNvSpPr>
          <p:nvPr>
            <p:ph type="pic" idx="2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" name="Google Shape;23;p22"/>
          <p:cNvSpPr txBox="1">
            <a:spLocks noGrp="1"/>
          </p:cNvSpPr>
          <p:nvPr>
            <p:ph type="body" idx="3"/>
          </p:nvPr>
        </p:nvSpPr>
        <p:spPr>
          <a:xfrm>
            <a:off x="8002505" y="3144318"/>
            <a:ext cx="1441377" cy="144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5271"/>
              </a:buClr>
              <a:buSzPts val="1700"/>
              <a:buFont typeface="Arial"/>
              <a:buNone/>
              <a:defRPr sz="1700" b="1" i="0" u="none" strike="noStrike" cap="none">
                <a:solidFill>
                  <a:srgbClr val="FB52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4"/>
          </p:nvPr>
        </p:nvSpPr>
        <p:spPr>
          <a:xfrm>
            <a:off x="745233" y="2779126"/>
            <a:ext cx="5882338" cy="280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1D34F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D34F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56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1_Úvodní sníme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8"/>
          <p:cNvSpPr txBox="1">
            <a:spLocks noGrp="1"/>
          </p:cNvSpPr>
          <p:nvPr>
            <p:ph type="body" idx="1"/>
          </p:nvPr>
        </p:nvSpPr>
        <p:spPr>
          <a:xfrm>
            <a:off x="701977" y="3924882"/>
            <a:ext cx="6776700" cy="1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body" idx="2"/>
          </p:nvPr>
        </p:nvSpPr>
        <p:spPr>
          <a:xfrm>
            <a:off x="757653" y="6032078"/>
            <a:ext cx="2017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3"/>
          </p:nvPr>
        </p:nvSpPr>
        <p:spPr>
          <a:xfrm>
            <a:off x="688975" y="2532875"/>
            <a:ext cx="67896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4"/>
          </p:nvPr>
        </p:nvSpPr>
        <p:spPr>
          <a:xfrm>
            <a:off x="704959" y="1961128"/>
            <a:ext cx="67422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5271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FB52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24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="" xmlns:a16="http://schemas.microsoft.com/office/drawing/2014/main" id="{03A80620-C5B7-A440-AB8A-76BCE490C5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5" name="Zástupný symbol obrázku 3">
            <a:extLst>
              <a:ext uri="{FF2B5EF4-FFF2-40B4-BE49-F238E27FC236}">
                <a16:creationId xmlns="" xmlns:a16="http://schemas.microsoft.com/office/drawing/2014/main" id="{2E1BB439-7246-B047-9F92-C464D5D51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text 11">
            <a:extLst>
              <a:ext uri="{FF2B5EF4-FFF2-40B4-BE49-F238E27FC236}">
                <a16:creationId xmlns="" xmlns:a16="http://schemas.microsoft.com/office/drawing/2014/main" id="{6BCDF42B-C7A3-A849-84A7-A0DEE59C3C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2505" y="3144318"/>
            <a:ext cx="1441377" cy="1448412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>
              <a:lnSpc>
                <a:spcPct val="90000"/>
              </a:lnSpc>
              <a:buNone/>
              <a:defRPr lang="cs-CZ" sz="1700" b="1" i="0" baseline="0" smtClean="0">
                <a:solidFill>
                  <a:srgbClr val="FB527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quunti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voluptatia</a:t>
            </a:r>
            <a:r>
              <a:rPr lang="cs-CZ" dirty="0">
                <a:effectLst/>
                <a:latin typeface="Helvetica Neue" panose="02000503000000020004" pitchFamily="2" charset="0"/>
              </a:rPr>
              <a:t> vel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iur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samest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Zástupný symbol pro text 11">
            <a:extLst>
              <a:ext uri="{FF2B5EF4-FFF2-40B4-BE49-F238E27FC236}">
                <a16:creationId xmlns="" xmlns:a16="http://schemas.microsoft.com/office/drawing/2014/main" id="{65D0D390-1164-3A43-A63B-5228F0E28D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5882338" cy="2804810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3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="" xmlns:a16="http://schemas.microsoft.com/office/drawing/2014/main" id="{0F4DF22E-6E19-434F-8B51-653FF8F1F7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4" name="Zástupný symbol obrázku 3">
            <a:extLst>
              <a:ext uri="{FF2B5EF4-FFF2-40B4-BE49-F238E27FC236}">
                <a16:creationId xmlns="" xmlns:a16="http://schemas.microsoft.com/office/drawing/2014/main" id="{ED8A6BD7-976B-9848-BB21-3C661BD2DB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text 11">
            <a:extLst>
              <a:ext uri="{FF2B5EF4-FFF2-40B4-BE49-F238E27FC236}">
                <a16:creationId xmlns="" xmlns:a16="http://schemas.microsoft.com/office/drawing/2014/main" id="{E34ACC1E-045A-2648-BED7-498EBCC3E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2505" y="3144318"/>
            <a:ext cx="1441377" cy="1448412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>
              <a:lnSpc>
                <a:spcPct val="90000"/>
              </a:lnSpc>
              <a:buNone/>
              <a:defRPr lang="cs-CZ" sz="1700" b="1" i="0" baseline="0" smtClean="0">
                <a:solidFill>
                  <a:srgbClr val="FB527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quunti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voluptatia</a:t>
            </a:r>
            <a:r>
              <a:rPr lang="cs-CZ" dirty="0">
                <a:effectLst/>
                <a:latin typeface="Helvetica Neue" panose="02000503000000020004" pitchFamily="2" charset="0"/>
              </a:rPr>
              <a:t> vel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iur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samest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6" name="Zástupný symbol pro text 11">
            <a:extLst>
              <a:ext uri="{FF2B5EF4-FFF2-40B4-BE49-F238E27FC236}">
                <a16:creationId xmlns="" xmlns:a16="http://schemas.microsoft.com/office/drawing/2014/main" id="{9030F882-9E52-C44F-B57D-93A6AF778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5882338" cy="280481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08210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7">
            <a:extLst>
              <a:ext uri="{FF2B5EF4-FFF2-40B4-BE49-F238E27FC236}">
                <a16:creationId xmlns="" xmlns:a16="http://schemas.microsoft.com/office/drawing/2014/main" id="{FD9F3990-E908-E148-964B-DB1CBC42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67906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0" name="Zástupný symbol pro text 11">
            <a:extLst>
              <a:ext uri="{FF2B5EF4-FFF2-40B4-BE49-F238E27FC236}">
                <a16:creationId xmlns="" xmlns:a16="http://schemas.microsoft.com/office/drawing/2014/main" id="{F97CED9B-7F97-3549-995A-61BA60AFC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6757692" cy="2804810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6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030FE8C-D9FD-F74B-A32F-C82A96DCB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3B70EB0D-D38B-734D-9C60-44DC417073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6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61921EFB-BA42-4C49-BFFD-86D27DE4EF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5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1" r:id="rId2"/>
    <p:sldLayoutId id="2147483672" r:id="rId3"/>
    <p:sldLayoutId id="2147483673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2600BF6F-3C9D-1646-81BB-9A2219D599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304"/>
            <a:ext cx="12191999" cy="1278095"/>
          </a:xfrm>
          <a:prstGeom prst="rect">
            <a:avLst/>
          </a:prstGeom>
        </p:spPr>
      </p:pic>
      <p:sp>
        <p:nvSpPr>
          <p:cNvPr id="12" name="Zástupný symbol pro text 13">
            <a:extLst>
              <a:ext uri="{FF2B5EF4-FFF2-40B4-BE49-F238E27FC236}">
                <a16:creationId xmlns="" xmlns:a16="http://schemas.microsoft.com/office/drawing/2014/main" id="{A15A2866-35A2-184E-91C7-F2CEF717F8DD}"/>
              </a:ext>
            </a:extLst>
          </p:cNvPr>
          <p:cNvSpPr txBox="1">
            <a:spLocks/>
          </p:cNvSpPr>
          <p:nvPr userDrawn="1"/>
        </p:nvSpPr>
        <p:spPr>
          <a:xfrm>
            <a:off x="717681" y="5915642"/>
            <a:ext cx="624920" cy="4558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 baseline="0">
                <a:solidFill>
                  <a:srgbClr val="1D34FE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89219F6-9478-7D4A-A200-2F64A6CB4A3A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774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4" r:id="rId2"/>
    <p:sldLayoutId id="2147483657" r:id="rId3"/>
    <p:sldLayoutId id="2147483665" r:id="rId4"/>
    <p:sldLayoutId id="2147483660" r:id="rId5"/>
    <p:sldLayoutId id="2147483661" r:id="rId6"/>
    <p:sldLayoutId id="2147483662" r:id="rId7"/>
    <p:sldLayoutId id="2147483663" r:id="rId8"/>
    <p:sldLayoutId id="2147483668" r:id="rId9"/>
    <p:sldLayoutId id="2147483674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13">
            <a:extLst>
              <a:ext uri="{FF2B5EF4-FFF2-40B4-BE49-F238E27FC236}">
                <a16:creationId xmlns="" xmlns:a16="http://schemas.microsoft.com/office/drawing/2014/main" id="{75794B04-7165-A740-A0AA-D772CC0CB600}"/>
              </a:ext>
            </a:extLst>
          </p:cNvPr>
          <p:cNvSpPr txBox="1">
            <a:spLocks/>
          </p:cNvSpPr>
          <p:nvPr userDrawn="1"/>
        </p:nvSpPr>
        <p:spPr>
          <a:xfrm>
            <a:off x="717681" y="5915642"/>
            <a:ext cx="624920" cy="4558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 baseline="0">
                <a:solidFill>
                  <a:srgbClr val="1D34FE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89219F6-9478-7D4A-A200-2F64A6CB4A3A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9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mailchi.mp/4993bbac7e5f/esk-pedsednictv-a-jihomoravsk-kraj-13518533?e=%5bUNIQID%5d&amp;fbclid=PAAaZxUPgDRkiWAr1yX8RoiTV1398siXG9E0xOphUh7p7TCuqSsMfuVtr734o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="" xmlns:a16="http://schemas.microsoft.com/office/drawing/2014/main" id="{F7979E56-C35F-8F40-83DF-901BF1A35B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959" y="2374753"/>
            <a:ext cx="7149256" cy="2072117"/>
          </a:xfrm>
        </p:spPr>
        <p:txBody>
          <a:bodyPr/>
          <a:lstStyle/>
          <a:p>
            <a:r>
              <a:rPr lang="cs-CZ" sz="4000" dirty="0" smtClean="0">
                <a:solidFill>
                  <a:schemeClr val="bg1"/>
                </a:solidFill>
              </a:rPr>
              <a:t>Kancelář Jiho</a:t>
            </a:r>
            <a:r>
              <a:rPr lang="cs-CZ" sz="4000" dirty="0" smtClean="0"/>
              <a:t>m</a:t>
            </a:r>
            <a:r>
              <a:rPr lang="cs-CZ" sz="4000" dirty="0" smtClean="0">
                <a:solidFill>
                  <a:schemeClr val="bg1"/>
                </a:solidFill>
              </a:rPr>
              <a:t>oravského</a:t>
            </a:r>
            <a:r>
              <a:rPr lang="cs-CZ" sz="4000" dirty="0" smtClean="0"/>
              <a:t> </a:t>
            </a:r>
            <a:r>
              <a:rPr lang="cs-CZ" sz="4000" dirty="0" smtClean="0">
                <a:solidFill>
                  <a:schemeClr val="bg1"/>
                </a:solidFill>
              </a:rPr>
              <a:t>kraje pro </a:t>
            </a:r>
            <a:r>
              <a:rPr lang="cs-CZ" sz="4000" dirty="0" smtClean="0"/>
              <a:t>m</a:t>
            </a:r>
            <a:r>
              <a:rPr lang="cs-CZ" sz="4000" dirty="0" smtClean="0">
                <a:solidFill>
                  <a:schemeClr val="bg1"/>
                </a:solidFill>
              </a:rPr>
              <a:t>eziregionální</a:t>
            </a:r>
            <a:r>
              <a:rPr lang="cs-CZ" sz="4000" dirty="0" smtClean="0"/>
              <a:t> </a:t>
            </a:r>
            <a:r>
              <a:rPr lang="cs-CZ" sz="4000" dirty="0" smtClean="0">
                <a:solidFill>
                  <a:schemeClr val="bg1"/>
                </a:solidFill>
              </a:rPr>
              <a:t>spolupráci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45" y="515352"/>
            <a:ext cx="3696727" cy="5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94546" y="2160694"/>
            <a:ext cx="115394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Přednášky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studenty vysokých škol a žáky středních škol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Pořádání debat na témata EU (KOBE, CZPRES, …)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Účast v debatách na téma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Český den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Zadaru / K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ragujevaci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Letní škola srbských studentů v JMK ad.</a:t>
            </a:r>
          </a:p>
        </p:txBody>
      </p:sp>
      <p:pic>
        <p:nvPicPr>
          <p:cNvPr id="5" name="Google Shape;8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8729" y="3334558"/>
            <a:ext cx="2588499" cy="29547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pro text 1"/>
          <p:cNvSpPr txBox="1">
            <a:spLocks/>
          </p:cNvSpPr>
          <p:nvPr/>
        </p:nvSpPr>
        <p:spPr>
          <a:xfrm>
            <a:off x="694546" y="1430540"/>
            <a:ext cx="10524051" cy="627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aktivity</a:t>
            </a:r>
            <a:endParaRPr lang="cs-CZ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12274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75" y="2063358"/>
            <a:ext cx="4607171" cy="4607171"/>
          </a:xfrm>
          <a:prstGeom prst="rect">
            <a:avLst/>
          </a:prstGeom>
        </p:spPr>
      </p:pic>
      <p:sp>
        <p:nvSpPr>
          <p:cNvPr id="8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430368" y="1436295"/>
            <a:ext cx="10507270" cy="627063"/>
          </a:xfrm>
        </p:spPr>
        <p:txBody>
          <a:bodyPr/>
          <a:lstStyle/>
          <a:p>
            <a:r>
              <a:rPr lang="cs-CZ" sz="3600" dirty="0" smtClean="0"/>
              <a:t>Role JMK v síti ERRIN</a:t>
            </a:r>
            <a:endParaRPr lang="cs-CZ" sz="3600" dirty="0"/>
          </a:p>
        </p:txBody>
      </p:sp>
      <p:sp>
        <p:nvSpPr>
          <p:cNvPr id="9" name="Zástupný symbol pro text 2"/>
          <p:cNvSpPr>
            <a:spLocks noGrp="1"/>
          </p:cNvSpPr>
          <p:nvPr>
            <p:ph type="body" sz="quarter" idx="4294967295"/>
          </p:nvPr>
        </p:nvSpPr>
        <p:spPr>
          <a:xfrm>
            <a:off x="430368" y="1888445"/>
            <a:ext cx="6728054" cy="240347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Regions Research and Innovation Network</a:t>
            </a:r>
            <a:endParaRPr lang="cs-CZ" sz="2000" dirty="0">
              <a:solidFill>
                <a:srgbClr val="FB527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32447" t="22597" r="9685" b="12246"/>
          <a:stretch/>
        </p:blipFill>
        <p:spPr>
          <a:xfrm>
            <a:off x="514221" y="2515508"/>
            <a:ext cx="6560348" cy="41550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8"/>
          </p:nvPr>
        </p:nvSpPr>
        <p:spPr>
          <a:xfrm>
            <a:off x="4214606" y="1517791"/>
            <a:ext cx="10602209" cy="2403475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 smtClean="0"/>
              <a:t>14. výjezdní zasedání komise SEDEC Výboru regionů v Brně </a:t>
            </a:r>
            <a:endParaRPr lang="cs-CZ" sz="2000" b="1" dirty="0"/>
          </a:p>
        </p:txBody>
      </p:sp>
      <p:sp>
        <p:nvSpPr>
          <p:cNvPr id="4" name="Obdélník 3"/>
          <p:cNvSpPr/>
          <p:nvPr/>
        </p:nvSpPr>
        <p:spPr>
          <a:xfrm>
            <a:off x="712274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4" y="1517791"/>
            <a:ext cx="3675925" cy="24477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606" y="2250874"/>
            <a:ext cx="3703543" cy="24661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575" y="2250874"/>
            <a:ext cx="3703543" cy="2466124"/>
          </a:xfrm>
          <a:prstGeom prst="rect">
            <a:avLst/>
          </a:prstGeom>
        </p:spPr>
      </p:pic>
      <p:sp>
        <p:nvSpPr>
          <p:cNvPr id="13" name="Zástupný symbol pro text 2"/>
          <p:cNvSpPr>
            <a:spLocks noGrp="1"/>
          </p:cNvSpPr>
          <p:nvPr>
            <p:ph type="body" sz="quarter" idx="18"/>
          </p:nvPr>
        </p:nvSpPr>
        <p:spPr>
          <a:xfrm>
            <a:off x="4214606" y="4923943"/>
            <a:ext cx="7600512" cy="139023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představili se: </a:t>
            </a:r>
            <a:r>
              <a:rPr lang="cs-CZ" sz="2000" dirty="0"/>
              <a:t>Střední škola technická a ekonomická Brno, Olomoucká, </a:t>
            </a:r>
            <a:r>
              <a:rPr lang="cs-CZ" sz="2000" dirty="0">
                <a:solidFill>
                  <a:srgbClr val="FB5271"/>
                </a:solidFill>
              </a:rPr>
              <a:t>Integrovaná střední škola automobilní Brno</a:t>
            </a:r>
            <a:r>
              <a:rPr lang="cs-CZ" sz="2000" dirty="0"/>
              <a:t>, Střední škola umění a designu, </a:t>
            </a:r>
            <a:r>
              <a:rPr lang="cs-CZ" sz="2000" dirty="0">
                <a:solidFill>
                  <a:srgbClr val="FB5271"/>
                </a:solidFill>
              </a:rPr>
              <a:t>Lipka</a:t>
            </a:r>
            <a:r>
              <a:rPr lang="cs-CZ" sz="2000" dirty="0"/>
              <a:t>, </a:t>
            </a:r>
            <a:r>
              <a:rPr lang="cs-CZ" sz="2000" dirty="0" err="1"/>
              <a:t>Prototýpci</a:t>
            </a:r>
            <a:r>
              <a:rPr lang="cs-CZ" sz="2000" dirty="0"/>
              <a:t>, </a:t>
            </a:r>
            <a:r>
              <a:rPr lang="cs-CZ" sz="2000" dirty="0" err="1">
                <a:solidFill>
                  <a:srgbClr val="FB5271"/>
                </a:solidFill>
              </a:rPr>
              <a:t>FabLab</a:t>
            </a:r>
            <a:r>
              <a:rPr lang="cs-CZ" sz="2000" dirty="0"/>
              <a:t>, </a:t>
            </a:r>
            <a:r>
              <a:rPr lang="cs-CZ" sz="2000" dirty="0" err="1"/>
              <a:t>Plastic</a:t>
            </a:r>
            <a:r>
              <a:rPr lang="cs-CZ" sz="2000" dirty="0"/>
              <a:t> </a:t>
            </a:r>
            <a:r>
              <a:rPr lang="cs-CZ" sz="2000" dirty="0" err="1" smtClean="0"/>
              <a:t>Guys</a:t>
            </a:r>
            <a:r>
              <a:rPr lang="cs-CZ" sz="2000" dirty="0" smtClean="0"/>
              <a:t>, </a:t>
            </a:r>
            <a:r>
              <a:rPr lang="cs-CZ" sz="2000" dirty="0" smtClean="0">
                <a:solidFill>
                  <a:srgbClr val="FB5271"/>
                </a:solidFill>
              </a:rPr>
              <a:t>oddělení </a:t>
            </a:r>
            <a:r>
              <a:rPr lang="cs-CZ" sz="2000" dirty="0">
                <a:solidFill>
                  <a:srgbClr val="FB5271"/>
                </a:solidFill>
              </a:rPr>
              <a:t>cestovního ruchu JMK</a:t>
            </a:r>
            <a:endParaRPr lang="cs-CZ" sz="2000" b="1" dirty="0">
              <a:solidFill>
                <a:srgbClr val="FB527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F64A441A-F12A-35F6-6208-D62E61B45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06" y="2621378"/>
            <a:ext cx="1563938" cy="24029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254" y="4044112"/>
            <a:ext cx="3675925" cy="24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Personální složení KJMK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642981"/>
              </p:ext>
            </p:extLst>
          </p:nvPr>
        </p:nvGraphicFramePr>
        <p:xfrm>
          <a:off x="3171190" y="3356642"/>
          <a:ext cx="5849620" cy="2023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9405"/>
                <a:gridCol w="1529715"/>
                <a:gridCol w="1460500"/>
              </a:tblGrid>
              <a:tr h="0">
                <a:tc gridSpan="3"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</a:endParaRPr>
                    </a:p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cs-CZ" sz="1100" dirty="0">
                          <a:effectLst/>
                        </a:rPr>
                        <a:t>Struktura a počet zaměstnanců v pracovním poměru k 31. 12. 2022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76860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 </a:t>
                      </a:r>
                      <a:endParaRPr lang="cs-CZ" sz="1200" dirty="0" smtClean="0">
                        <a:effectLst/>
                      </a:endParaRPr>
                    </a:p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název </a:t>
                      </a:r>
                      <a:r>
                        <a:rPr lang="cs-CZ" sz="1100" dirty="0">
                          <a:effectLst/>
                        </a:rPr>
                        <a:t>pozice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200">
                        <a:effectLst/>
                      </a:endParaRPr>
                    </a:p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úvazek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200">
                        <a:effectLst/>
                      </a:endParaRPr>
                    </a:p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fyzicky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ředitelka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ekonomka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referent zahraničních vztahů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referent zahraničních vztahů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administrativní a spisový pracovník, asistent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0,75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celkem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3,75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body" sz="quarter" idx="18"/>
          </p:nvPr>
        </p:nvSpPr>
        <p:spPr bwMode="auto">
          <a:xfrm>
            <a:off x="1167896" y="2803502"/>
            <a:ext cx="69802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260475" algn="l"/>
              </a:tabLst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 31. 12. 2022 znázorňuje následující tabulka.</a:t>
            </a:r>
            <a:endParaRPr kumimoji="0" lang="cs-CZ" alt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260475" algn="l"/>
              </a:tabLst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Organizace zaměstnává také pracovníky na </a:t>
            </a:r>
            <a:r>
              <a:rPr kumimoji="0" lang="cs-CZ" altLang="cs-C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dohody o pracích konaných mimo pracovní poměr.</a:t>
            </a:r>
            <a:r>
              <a:rPr kumimoji="0" lang="cs-CZ" altLang="cs-CZ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8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Náklady organizace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49230"/>
              </p:ext>
            </p:extLst>
          </p:nvPr>
        </p:nvGraphicFramePr>
        <p:xfrm>
          <a:off x="4009745" y="2821676"/>
          <a:ext cx="4317365" cy="3443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/>
                <a:gridCol w="1097915"/>
              </a:tblGrid>
              <a:tr h="288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Náklady k 31. 12. 2022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20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 tis.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Spotřeba materiálu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118,85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Spotřeba energie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48,08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Spotřeba jiných neskladovatelných dodávek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4,97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Opravy a udržování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66,44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Cestovné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298,50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Náklady na reprezentaci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90,04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Ostatní služby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2 403,51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Mzdové náklady včetně OON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2 513,39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Zákonné sociální pojištění – ZP + SP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766,90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Jiné sociální pojištění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9,53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Zákonné sociální náklady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128,87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Jiné daně a poplatky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4,04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Ostatní náklady z činnosti  - ostatní pojištění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8,37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Odpisy dlouhodobého majetku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24,71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Náklady z drobného dlouhodobého majetku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98,20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Kurzové ztráty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15,37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Náklady celkem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6 599,77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 sz="quarter" idx="18"/>
          </p:nvPr>
        </p:nvSpPr>
        <p:spPr bwMode="auto">
          <a:xfrm>
            <a:off x="712274" y="3799812"/>
            <a:ext cx="6706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261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712274" y="1909923"/>
            <a:ext cx="10395280" cy="2046060"/>
          </a:xfrm>
        </p:spPr>
        <p:txBody>
          <a:bodyPr/>
          <a:lstStyle/>
          <a:p>
            <a:pPr algn="ctr"/>
            <a:r>
              <a:rPr lang="cs-CZ" dirty="0" smtClean="0"/>
              <a:t>České předsednictví 2022 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hlinkClick r:id="rId2"/>
              </a:rPr>
              <a:t>&amp;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B5271"/>
                </a:solidFill>
              </a:rPr>
              <a:t>Jihomoravský kraj </a:t>
            </a:r>
            <a:endParaRPr lang="cs-CZ" dirty="0">
              <a:solidFill>
                <a:srgbClr val="FB527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73974"/>
          <a:stretch/>
        </p:blipFill>
        <p:spPr>
          <a:xfrm rot="5400000">
            <a:off x="4644003" y="2856108"/>
            <a:ext cx="2531822" cy="54719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60400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7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>
            <a:extLst>
              <a:ext uri="{FF2B5EF4-FFF2-40B4-BE49-F238E27FC236}">
                <a16:creationId xmlns="" xmlns:a16="http://schemas.microsoft.com/office/drawing/2014/main" id="{F5B5DD41-1831-044D-A3A6-241F6C1FB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225" y="4624108"/>
            <a:ext cx="8677995" cy="1162050"/>
          </a:xfrm>
        </p:spPr>
        <p:txBody>
          <a:bodyPr/>
          <a:lstStyle/>
          <a:p>
            <a:r>
              <a:rPr lang="cs-CZ" sz="3200" dirty="0" smtClean="0"/>
              <a:t>misek.martin@kjmk.eu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FDDF7024-C7AC-E34C-B467-526CA2BD6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223" y="2809213"/>
            <a:ext cx="6742113" cy="627063"/>
          </a:xfrm>
        </p:spPr>
        <p:txBody>
          <a:bodyPr/>
          <a:lstStyle/>
          <a:p>
            <a:r>
              <a:rPr lang="cs-CZ" dirty="0" smtClean="0"/>
              <a:t>Vendula Nováčková</a:t>
            </a:r>
            <a:endParaRPr lang="cs-CZ" dirty="0"/>
          </a:p>
        </p:txBody>
      </p:sp>
      <p:pic>
        <p:nvPicPr>
          <p:cNvPr id="8" name="jezdíci venuš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6784" y="1368590"/>
            <a:ext cx="4031688" cy="4031688"/>
          </a:xfrm>
          <a:prstGeom prst="rect">
            <a:avLst/>
          </a:prstGeom>
        </p:spPr>
      </p:pic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FDDF7024-C7AC-E34C-B467-526CA2BD6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229" y="1523102"/>
            <a:ext cx="6742113" cy="627063"/>
          </a:xfrm>
        </p:spPr>
        <p:txBody>
          <a:bodyPr/>
          <a:lstStyle/>
          <a:p>
            <a:r>
              <a:rPr lang="cs-CZ" dirty="0" smtClean="0"/>
              <a:t>Eliška Buzková</a:t>
            </a:r>
            <a:endParaRPr lang="cs-CZ" dirty="0"/>
          </a:p>
        </p:txBody>
      </p:sp>
      <p:sp>
        <p:nvSpPr>
          <p:cNvPr id="10" name="Zástupný symbol pro text 5">
            <a:extLst>
              <a:ext uri="{FF2B5EF4-FFF2-40B4-BE49-F238E27FC236}">
                <a16:creationId xmlns="" xmlns:a16="http://schemas.microsoft.com/office/drawing/2014/main" id="{FDDF7024-C7AC-E34C-B467-526CA2BD6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225" y="3997045"/>
            <a:ext cx="6742113" cy="627063"/>
          </a:xfrm>
        </p:spPr>
        <p:txBody>
          <a:bodyPr/>
          <a:lstStyle/>
          <a:p>
            <a:r>
              <a:rPr lang="cs-CZ" dirty="0" smtClean="0"/>
              <a:t>Martin Míšek</a:t>
            </a:r>
            <a:endParaRPr lang="cs-CZ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="" xmlns:a16="http://schemas.microsoft.com/office/drawing/2014/main" id="{F5B5DD41-1831-044D-A3A6-241F6C1FB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224" y="3312844"/>
            <a:ext cx="8677995" cy="1162050"/>
          </a:xfrm>
        </p:spPr>
        <p:txBody>
          <a:bodyPr/>
          <a:lstStyle/>
          <a:p>
            <a:r>
              <a:rPr lang="cs-CZ" sz="3200" dirty="0" smtClean="0"/>
              <a:t>novackova.vendula@kjmk.eu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="" xmlns:a16="http://schemas.microsoft.com/office/drawing/2014/main" id="{F5B5DD41-1831-044D-A3A6-241F6C1FB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229" y="2118147"/>
            <a:ext cx="5083514" cy="535822"/>
          </a:xfrm>
        </p:spPr>
        <p:txBody>
          <a:bodyPr/>
          <a:lstStyle/>
          <a:p>
            <a:r>
              <a:rPr lang="cs-CZ" sz="3200" dirty="0" smtClean="0"/>
              <a:t>buzkova.eliska@kjmk.eu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0f2e560e0_0_19"/>
          <p:cNvSpPr txBox="1">
            <a:spLocks noGrp="1"/>
          </p:cNvSpPr>
          <p:nvPr>
            <p:ph type="body" idx="4"/>
          </p:nvPr>
        </p:nvSpPr>
        <p:spPr>
          <a:xfrm>
            <a:off x="460980" y="2289434"/>
            <a:ext cx="11456448" cy="113476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Děkujeme za pozornost!</a:t>
            </a:r>
            <a:endParaRPr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26" y="3686792"/>
            <a:ext cx="1198366" cy="11983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77" y="3668798"/>
            <a:ext cx="1198366" cy="11983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2" y="3948656"/>
            <a:ext cx="930391" cy="93650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80" y="3948656"/>
            <a:ext cx="936502" cy="93650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82" y="3977185"/>
            <a:ext cx="484471" cy="917945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6043751" y="4028295"/>
            <a:ext cx="2744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</a:t>
            </a:r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Moravian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24" y="3753259"/>
            <a:ext cx="1198366" cy="1198366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10202190" y="4029770"/>
            <a:ext cx="2744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Pravidelný </a:t>
            </a:r>
          </a:p>
          <a:p>
            <a:pPr algn="just"/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34096" y="1430056"/>
            <a:ext cx="10625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KJMK – příspěvková organizace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ihomoravského kraje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Zastoupení Jihomoravského kraje při EU – součást p. o.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Kancelář v Brně a Bruselu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Lektoráty českého jazyka v Chorvatsku a Srbsku 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4177"/>
            <a:ext cx="12192000" cy="19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712274" y="1596391"/>
            <a:ext cx="10524051" cy="627063"/>
          </a:xfrm>
        </p:spPr>
        <p:txBody>
          <a:bodyPr/>
          <a:lstStyle/>
          <a:p>
            <a:r>
              <a:rPr lang="cs-CZ" sz="3600" dirty="0" smtClean="0">
                <a:cs typeface="Arial" panose="020B0604020202020204" pitchFamily="34" charset="0"/>
              </a:rPr>
              <a:t>Historie</a:t>
            </a:r>
            <a:endParaRPr lang="cs-CZ" sz="3600" dirty="0"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6"/>
          </p:nvPr>
        </p:nvSpPr>
        <p:spPr>
          <a:xfrm>
            <a:off x="745233" y="2374864"/>
            <a:ext cx="11315222" cy="3352167"/>
          </a:xfrm>
        </p:spPr>
        <p:txBody>
          <a:bodyPr/>
          <a:lstStyle/>
          <a:p>
            <a:pPr marL="342900" lvl="0" indent="-342900" algn="l">
              <a:buClr>
                <a:srgbClr val="1D34FE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2003 - </a:t>
            </a:r>
            <a:r>
              <a:rPr lang="cs-CZ" sz="2000" dirty="0">
                <a:cs typeface="Arial" panose="020B0604020202020204" pitchFamily="34" charset="0"/>
              </a:rPr>
              <a:t>vznik příspěvkové organizace pro zajištění a koordinaci </a:t>
            </a:r>
            <a:r>
              <a:rPr lang="cs-CZ" sz="2000" dirty="0" smtClean="0">
                <a:cs typeface="Arial" panose="020B0604020202020204" pitchFamily="34" charset="0"/>
              </a:rPr>
              <a:t>zastoupení </a:t>
            </a:r>
            <a:r>
              <a:rPr lang="cs-CZ" sz="2000" dirty="0">
                <a:cs typeface="Arial" panose="020B0604020202020204" pitchFamily="34" charset="0"/>
              </a:rPr>
              <a:t>Jihomoravského kraje ve vybraných zahraničních </a:t>
            </a:r>
            <a:r>
              <a:rPr lang="cs-CZ" sz="2000" dirty="0" smtClean="0">
                <a:cs typeface="Arial" panose="020B0604020202020204" pitchFamily="34" charset="0"/>
              </a:rPr>
              <a:t>regionech, </a:t>
            </a:r>
            <a:r>
              <a:rPr lang="cs-CZ" sz="2000" b="1" dirty="0" smtClean="0">
                <a:solidFill>
                  <a:srgbClr val="FB5271"/>
                </a:solidFill>
                <a:cs typeface="Arial" panose="020B0604020202020204" pitchFamily="34" charset="0"/>
              </a:rPr>
              <a:t>zahájení činnosti v Srbsku</a:t>
            </a:r>
          </a:p>
          <a:p>
            <a:pPr marL="342900" lvl="0" indent="-342900" algn="l">
              <a:buClr>
                <a:srgbClr val="1D34FE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1. září </a:t>
            </a:r>
            <a:r>
              <a:rPr lang="cs-CZ" sz="2000" dirty="0">
                <a:cs typeface="Arial" panose="020B0604020202020204" pitchFamily="34" charset="0"/>
              </a:rPr>
              <a:t>2007 zahájilo činnost </a:t>
            </a:r>
            <a:r>
              <a:rPr lang="cs-CZ" sz="2000" b="1" dirty="0">
                <a:solidFill>
                  <a:srgbClr val="FB5271"/>
                </a:solidFill>
                <a:cs typeface="Arial" panose="020B0604020202020204" pitchFamily="34" charset="0"/>
              </a:rPr>
              <a:t>Zastoupení Jihomoravského kraje při Evropské </a:t>
            </a:r>
            <a:r>
              <a:rPr lang="cs-CZ" sz="2000" b="1" dirty="0" smtClean="0">
                <a:solidFill>
                  <a:srgbClr val="FB5271"/>
                </a:solidFill>
                <a:cs typeface="Arial" panose="020B0604020202020204" pitchFamily="34" charset="0"/>
              </a:rPr>
              <a:t>unii v Bruselu</a:t>
            </a:r>
          </a:p>
          <a:p>
            <a:pPr marL="342900" lvl="0" indent="-342900" algn="l">
              <a:buClr>
                <a:srgbClr val="1D34FE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CZPRES 2009: téměř všechny kraje v Bruselu, postupně odcházely (bývalý Český dům) </a:t>
            </a:r>
          </a:p>
          <a:p>
            <a:pPr marL="342900" lvl="0" indent="-342900" algn="l">
              <a:buClr>
                <a:srgbClr val="1D34FE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JMK má historicky nejmenší rozpočet a nejviditelnější výsledky</a:t>
            </a:r>
          </a:p>
          <a:p>
            <a:pPr marL="342900" lvl="0" indent="-342900" algn="l">
              <a:buClr>
                <a:srgbClr val="1D34FE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2011: rozšíření činností na </a:t>
            </a:r>
            <a:r>
              <a:rPr lang="cs-CZ" sz="2000" b="1" dirty="0" smtClean="0">
                <a:solidFill>
                  <a:srgbClr val="FB5271"/>
                </a:solidFill>
                <a:cs typeface="Arial" panose="020B0604020202020204" pitchFamily="34" charset="0"/>
              </a:rPr>
              <a:t>Zadar</a:t>
            </a:r>
          </a:p>
          <a:p>
            <a:pPr marL="342900" lvl="0" indent="-342900" algn="l">
              <a:buClr>
                <a:srgbClr val="1D34FE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2017: lektorát v </a:t>
            </a:r>
            <a:r>
              <a:rPr lang="cs-CZ" sz="2000" b="1" dirty="0" smtClean="0">
                <a:solidFill>
                  <a:srgbClr val="FB5271"/>
                </a:solidFill>
                <a:cs typeface="Arial" panose="020B0604020202020204" pitchFamily="34" charset="0"/>
              </a:rPr>
              <a:t>Bělehradě</a:t>
            </a:r>
            <a:r>
              <a:rPr lang="cs-CZ" sz="2000" dirty="0" smtClean="0">
                <a:cs typeface="Arial" panose="020B0604020202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2274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B5CF808-4006-33C1-7A49-54A8EBF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28" y="4312118"/>
            <a:ext cx="1637339" cy="24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810050" y="1562638"/>
            <a:ext cx="10524051" cy="627063"/>
          </a:xfrm>
        </p:spPr>
        <p:txBody>
          <a:bodyPr/>
          <a:lstStyle/>
          <a:p>
            <a:r>
              <a:rPr lang="cs-CZ" sz="3600" dirty="0" smtClean="0">
                <a:cs typeface="Arial" panose="020B0604020202020204" pitchFamily="34" charset="0"/>
              </a:rPr>
              <a:t>Lektoráty v Chorvatsku a Srbsku</a:t>
            </a:r>
            <a:endParaRPr lang="cs-CZ" sz="3600" dirty="0"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6"/>
          </p:nvPr>
        </p:nvSpPr>
        <p:spPr>
          <a:xfrm>
            <a:off x="810050" y="2298319"/>
            <a:ext cx="10491092" cy="3352167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cs typeface="Arial" panose="020B0604020202020204" pitchFamily="34" charset="0"/>
              </a:rPr>
              <a:t>Zadar: součástí Zadarské univerzity, zaměření na cestovní ruch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Kragujevac </a:t>
            </a:r>
            <a:r>
              <a:rPr lang="cs-CZ" dirty="0" smtClean="0"/>
              <a:t>+ Bělehrad: výuka pro SŠ studenty, stipendia pro studium na brněnských VŠ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2274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190" y="3350038"/>
            <a:ext cx="3650281" cy="27398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582" y="3350038"/>
            <a:ext cx="3650281" cy="27398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CCCE8A9-6D0E-AB9B-2B50-69EDDF031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90" y="4250737"/>
            <a:ext cx="2454441" cy="18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810050" y="1562638"/>
            <a:ext cx="10524051" cy="627063"/>
          </a:xfrm>
        </p:spPr>
        <p:txBody>
          <a:bodyPr/>
          <a:lstStyle/>
          <a:p>
            <a:r>
              <a:rPr lang="cs-CZ" sz="3600" dirty="0" smtClean="0">
                <a:cs typeface="Arial" panose="020B0604020202020204" pitchFamily="34" charset="0"/>
              </a:rPr>
              <a:t>Cíle činnosti</a:t>
            </a:r>
            <a:endParaRPr lang="cs-CZ" sz="3600" dirty="0"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6"/>
          </p:nvPr>
        </p:nvSpPr>
        <p:spPr>
          <a:xfrm>
            <a:off x="810050" y="2298319"/>
            <a:ext cx="10491092" cy="3352167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Poskytování aktuálního dění v evropské politice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Prezentování a prosazování zájmů JMK u institucí Evropské unie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Navázat spolupráci JMK s ostatními evropskými regiony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Propagace JMK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Zprostředkování kontaktů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Organizačně-technické zajištění účasti politiků v Bruselu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Poskytování stáží zejména pro studenty brněnských </a:t>
            </a:r>
            <a:r>
              <a:rPr lang="cs-CZ" sz="2000" dirty="0" smtClean="0">
                <a:cs typeface="Arial" panose="020B0604020202020204" pitchFamily="34" charset="0"/>
              </a:rPr>
              <a:t>VŠ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FB5271"/>
                </a:solidFill>
                <a:cs typeface="Arial" panose="020B0604020202020204" pitchFamily="34" charset="0"/>
              </a:rPr>
              <a:t>Koordinace kulturně-vzdělávacích aktivit na Balkáně </a:t>
            </a:r>
            <a:endParaRPr lang="cs-CZ" sz="2000" dirty="0">
              <a:solidFill>
                <a:srgbClr val="FB527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2274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CCCE8A9-6D0E-AB9B-2B50-69EDDF031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59" y="5018841"/>
            <a:ext cx="2454441" cy="18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745232" y="1596391"/>
            <a:ext cx="10507270" cy="627063"/>
          </a:xfrm>
        </p:spPr>
        <p:txBody>
          <a:bodyPr/>
          <a:lstStyle/>
          <a:p>
            <a:r>
              <a:rPr lang="cs-CZ" sz="3600" dirty="0" smtClean="0"/>
              <a:t>Tematické priority 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6"/>
          </p:nvPr>
        </p:nvSpPr>
        <p:spPr>
          <a:xfrm>
            <a:off x="745232" y="2431404"/>
            <a:ext cx="10474312" cy="288894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Životní prostředí a krajina </a:t>
            </a:r>
          </a:p>
          <a:p>
            <a:pPr marL="1028700" lvl="1" indent="-342900"/>
            <a:r>
              <a:rPr lang="cs-CZ" sz="2000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 smtClean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 </a:t>
            </a:r>
            <a:r>
              <a:rPr lang="cs-CZ" sz="2000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krajině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Moderní technologie a produkty 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 smtClean="0">
                <a:cs typeface="Arial" panose="020B0604020202020204" pitchFamily="34" charset="0"/>
              </a:rPr>
              <a:t>s </a:t>
            </a:r>
            <a:r>
              <a:rPr lang="cs-CZ" sz="2000" dirty="0">
                <a:cs typeface="Arial" panose="020B0604020202020204" pitchFamily="34" charset="0"/>
              </a:rPr>
              <a:t>vysokou přidanou </a:t>
            </a:r>
            <a:r>
              <a:rPr lang="cs-CZ" sz="2000" dirty="0" smtClean="0">
                <a:cs typeface="Arial" panose="020B0604020202020204" pitchFamily="34" charset="0"/>
              </a:rPr>
              <a:t>hodnotou</a:t>
            </a:r>
          </a:p>
          <a:p>
            <a:pPr marL="1028700" lvl="1" indent="-342900"/>
            <a:r>
              <a:rPr lang="cs-CZ" sz="2000" dirty="0" smtClean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cs-CZ" sz="2000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Vzdělávání a výzkum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Zemědělství a rozvoj venkova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Doprava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cs typeface="Arial" panose="020B0604020202020204" pitchFamily="34" charset="0"/>
              </a:rPr>
              <a:t>Inovace a energetika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>
                <a:cs typeface="Arial" panose="020B0604020202020204" pitchFamily="34" charset="0"/>
              </a:rPr>
              <a:t>Kulturní a kreativní průmysly </a:t>
            </a:r>
            <a:endParaRPr lang="cs-CZ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712274" y="5823284"/>
            <a:ext cx="385006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14B696-DAF0-FF50-937C-6DB7DDC8D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46" y="3109086"/>
            <a:ext cx="2083124" cy="37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17F27ED-EDEB-3713-9D75-3D83C2D09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" r="39375"/>
          <a:stretch/>
        </p:blipFill>
        <p:spPr>
          <a:xfrm>
            <a:off x="5211233" y="0"/>
            <a:ext cx="6980767" cy="67892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BC23D0C0-84FC-8C50-F427-042646382AC8}"/>
              </a:ext>
            </a:extLst>
          </p:cNvPr>
          <p:cNvSpPr txBox="1"/>
          <p:nvPr/>
        </p:nvSpPr>
        <p:spPr>
          <a:xfrm rot="21411215">
            <a:off x="6009217" y="5701534"/>
            <a:ext cx="53848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33" b="1" dirty="0">
                <a:latin typeface="Arial" panose="020B0604020202020204" pitchFamily="34" charset="0"/>
                <a:cs typeface="Arial" panose="020B0604020202020204" pitchFamily="34" charset="0"/>
              </a:rPr>
              <a:t>Konference, semináře, workshopy</a:t>
            </a:r>
          </a:p>
          <a:p>
            <a:pPr algn="ctr"/>
            <a:r>
              <a:rPr lang="cs-CZ" sz="2133" b="1" dirty="0">
                <a:latin typeface="Arial" panose="020B0604020202020204" pitchFamily="34" charset="0"/>
                <a:cs typeface="Arial" panose="020B0604020202020204" pitchFamily="34" charset="0"/>
              </a:rPr>
              <a:t>a zápisy z nich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8DDA826F-7DE5-436F-284A-FC1C06DD5EB8}"/>
              </a:ext>
            </a:extLst>
          </p:cNvPr>
          <p:cNvSpPr txBox="1"/>
          <p:nvPr/>
        </p:nvSpPr>
        <p:spPr>
          <a:xfrm rot="21373348">
            <a:off x="6876180" y="4473766"/>
            <a:ext cx="3225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Emaily a sociální sítě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DA616DAE-AA11-A44F-9BE2-DA6EB4191505}"/>
              </a:ext>
            </a:extLst>
          </p:cNvPr>
          <p:cNvSpPr txBox="1"/>
          <p:nvPr/>
        </p:nvSpPr>
        <p:spPr>
          <a:xfrm rot="21319851">
            <a:off x="6025279" y="3269002"/>
            <a:ext cx="492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Organizace akcí, 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komunikace s partnery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4A2EEB2D-C699-037C-11BF-7CBBF2EF1CC4}"/>
              </a:ext>
            </a:extLst>
          </p:cNvPr>
          <p:cNvSpPr txBox="1"/>
          <p:nvPr/>
        </p:nvSpPr>
        <p:spPr>
          <a:xfrm rot="21332063">
            <a:off x="7460379" y="100747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Návštěvy </a:t>
            </a:r>
          </a:p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 JMK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0FFC696-5A1D-75B1-F116-979FE981807E}"/>
              </a:ext>
            </a:extLst>
          </p:cNvPr>
          <p:cNvSpPr txBox="1"/>
          <p:nvPr/>
        </p:nvSpPr>
        <p:spPr>
          <a:xfrm rot="21326599">
            <a:off x="7263530" y="2103272"/>
            <a:ext cx="24511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Reprezentace kraje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E8EDC24-59B0-BDDF-F2C4-3B2743851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1" y="2472279"/>
            <a:ext cx="3503987" cy="430304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7" y="1451852"/>
            <a:ext cx="6198669" cy="9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0f2e560e0_3_28"/>
          <p:cNvSpPr txBox="1">
            <a:spLocks noGrp="1"/>
          </p:cNvSpPr>
          <p:nvPr>
            <p:ph type="body" idx="1"/>
          </p:nvPr>
        </p:nvSpPr>
        <p:spPr>
          <a:xfrm>
            <a:off x="883649" y="1448398"/>
            <a:ext cx="59154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4FE"/>
              </a:buClr>
              <a:buSzPts val="4400"/>
              <a:buNone/>
            </a:pPr>
            <a:r>
              <a:rPr lang="cs-CZ"/>
              <a:t>Partneři v JMK</a:t>
            </a:r>
            <a:endParaRPr/>
          </a:p>
        </p:txBody>
      </p:sp>
      <p:sp>
        <p:nvSpPr>
          <p:cNvPr id="121" name="Google Shape;121;g140f2e560e0_3_28"/>
          <p:cNvSpPr txBox="1">
            <a:spLocks noGrp="1"/>
          </p:cNvSpPr>
          <p:nvPr>
            <p:ph type="body" idx="4"/>
          </p:nvPr>
        </p:nvSpPr>
        <p:spPr>
          <a:xfrm>
            <a:off x="690666" y="1888393"/>
            <a:ext cx="10416887" cy="343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Krajský úřad a jednotlivé odbory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Magistrát města Brna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Jihomoravské inovační centrum (JIC</a:t>
            </a: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JINAG</a:t>
            </a:r>
            <a:endParaRPr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Univerzity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výzkumné infrastruktury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Ceitec, RECETOX, …)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školy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Centrála cestovního ruchu Jižní Moravy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Turistické informační centrum Brno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města v kraji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Google Shape;123;g140f2e560e0_3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8701" y="3543823"/>
            <a:ext cx="1472698" cy="3095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0;g140f2e560e0_3_28"/>
          <p:cNvSpPr txBox="1">
            <a:spLocks noGrp="1"/>
          </p:cNvSpPr>
          <p:nvPr>
            <p:ph type="body" idx="1"/>
          </p:nvPr>
        </p:nvSpPr>
        <p:spPr>
          <a:xfrm>
            <a:off x="690667" y="1162623"/>
            <a:ext cx="59154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4FE"/>
              </a:buClr>
              <a:buSzPts val="4400"/>
              <a:buNone/>
            </a:pPr>
            <a:r>
              <a:rPr lang="cs-CZ" sz="3600" dirty="0">
                <a:solidFill>
                  <a:schemeClr val="bg1"/>
                </a:solidFill>
              </a:rPr>
              <a:t>Partneři v JMK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0f2e560e0_3_10"/>
          <p:cNvSpPr txBox="1">
            <a:spLocks noGrp="1"/>
          </p:cNvSpPr>
          <p:nvPr>
            <p:ph type="body" idx="1"/>
          </p:nvPr>
        </p:nvSpPr>
        <p:spPr>
          <a:xfrm>
            <a:off x="575640" y="1222764"/>
            <a:ext cx="59154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4FE"/>
              </a:buClr>
              <a:buSzPts val="4400"/>
              <a:buNone/>
            </a:pPr>
            <a:r>
              <a:rPr lang="cs-CZ" sz="3600" dirty="0">
                <a:solidFill>
                  <a:schemeClr val="bg1"/>
                </a:solidFill>
              </a:rPr>
              <a:t>Partneři v Bruselu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13" name="Google Shape;113;g140f2e560e0_3_10"/>
          <p:cNvSpPr txBox="1">
            <a:spLocks noGrp="1"/>
          </p:cNvSpPr>
          <p:nvPr>
            <p:ph type="body" idx="4"/>
          </p:nvPr>
        </p:nvSpPr>
        <p:spPr>
          <a:xfrm>
            <a:off x="575640" y="1849764"/>
            <a:ext cx="11321185" cy="449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CZELO </a:t>
            </a: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Česká </a:t>
            </a: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styčná kancelář pro vzdělávání a výzkum</a:t>
            </a:r>
            <a:endParaRPr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</a:t>
            </a:r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Mezinárodní sítě - ERRIN,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endParaRPr sz="2000" b="1" dirty="0">
              <a:solidFill>
                <a:srgbClr val="FB52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Stálé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zastoupení ČR při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  <a:p>
            <a:pPr lvl="0" indent="-34290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Velvyslanectví ČR při Belgickém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království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Stálé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zastoupení ČR při NATO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statní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zastoupení (česká i zahraniční)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vropské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instituce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Evropský výbor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regionů, Evropský parlament, Evropská komise, Rada </a:t>
            </a:r>
            <a:r>
              <a:rPr 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Google Shape;115;g140f2e560e0_3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8358" y="1116531"/>
            <a:ext cx="2202600" cy="397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22" y="449806"/>
            <a:ext cx="3472633" cy="5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>
          <a:noFill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 dirty="0">
            <a:solidFill>
              <a:schemeClr val="bg1">
                <a:lumMod val="85000"/>
              </a:schemeClr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1267</TotalTime>
  <Words>621</Words>
  <Application>Microsoft Office PowerPoint</Application>
  <PresentationFormat>Širokoúhlá obrazovka</PresentationFormat>
  <Paragraphs>156</Paragraphs>
  <Slides>17</Slides>
  <Notes>6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17</vt:i4>
      </vt:variant>
    </vt:vector>
  </HeadingPairs>
  <TitlesOfParts>
    <vt:vector size="26" baseType="lpstr">
      <vt:lpstr>Arial</vt:lpstr>
      <vt:lpstr>Calibri</vt:lpstr>
      <vt:lpstr>Helvetica Neue</vt:lpstr>
      <vt:lpstr>Times New Roman</vt:lpstr>
      <vt:lpstr>3_Vlastní návrh</vt:lpstr>
      <vt:lpstr>Vlastní návrh</vt:lpstr>
      <vt:lpstr>1_Vlastní návrh</vt:lpstr>
      <vt:lpstr>2_Vlastní návrh</vt:lpstr>
      <vt:lpstr>4_Vlastní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Taťána Vrágová</dc:creator>
  <cp:lastModifiedBy>Buzek</cp:lastModifiedBy>
  <cp:revision>80</cp:revision>
  <cp:lastPrinted>2019-01-23T15:18:20Z</cp:lastPrinted>
  <dcterms:created xsi:type="dcterms:W3CDTF">2019-01-22T06:48:11Z</dcterms:created>
  <dcterms:modified xsi:type="dcterms:W3CDTF">2023-04-20T20:17:14Z</dcterms:modified>
</cp:coreProperties>
</file>