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94" r:id="rId2"/>
  </p:sldMasterIdLst>
  <p:notesMasterIdLst>
    <p:notesMasterId r:id="rId90"/>
  </p:notesMasterIdLst>
  <p:handoutMasterIdLst>
    <p:handoutMasterId r:id="rId91"/>
  </p:handoutMasterIdLst>
  <p:sldIdLst>
    <p:sldId id="256" r:id="rId3"/>
    <p:sldId id="433" r:id="rId4"/>
    <p:sldId id="353" r:id="rId5"/>
    <p:sldId id="260" r:id="rId6"/>
    <p:sldId id="258" r:id="rId7"/>
    <p:sldId id="432" r:id="rId8"/>
    <p:sldId id="261" r:id="rId9"/>
    <p:sldId id="264" r:id="rId10"/>
    <p:sldId id="267" r:id="rId11"/>
    <p:sldId id="434" r:id="rId12"/>
    <p:sldId id="272" r:id="rId13"/>
    <p:sldId id="364" r:id="rId14"/>
    <p:sldId id="367" r:id="rId15"/>
    <p:sldId id="368" r:id="rId16"/>
    <p:sldId id="354" r:id="rId17"/>
    <p:sldId id="357" r:id="rId18"/>
    <p:sldId id="358" r:id="rId19"/>
    <p:sldId id="440" r:id="rId20"/>
    <p:sldId id="441" r:id="rId21"/>
    <p:sldId id="370" r:id="rId22"/>
    <p:sldId id="435" r:id="rId23"/>
    <p:sldId id="436" r:id="rId24"/>
    <p:sldId id="437" r:id="rId25"/>
    <p:sldId id="380" r:id="rId26"/>
    <p:sldId id="371" r:id="rId27"/>
    <p:sldId id="273" r:id="rId28"/>
    <p:sldId id="372" r:id="rId29"/>
    <p:sldId id="491" r:id="rId30"/>
    <p:sldId id="373" r:id="rId31"/>
    <p:sldId id="374" r:id="rId32"/>
    <p:sldId id="375" r:id="rId33"/>
    <p:sldId id="439" r:id="rId34"/>
    <p:sldId id="347" r:id="rId35"/>
    <p:sldId id="376" r:id="rId36"/>
    <p:sldId id="377" r:id="rId37"/>
    <p:sldId id="378" r:id="rId38"/>
    <p:sldId id="322" r:id="rId39"/>
    <p:sldId id="323" r:id="rId40"/>
    <p:sldId id="344" r:id="rId41"/>
    <p:sldId id="346" r:id="rId42"/>
    <p:sldId id="325" r:id="rId43"/>
    <p:sldId id="328" r:id="rId44"/>
    <p:sldId id="334" r:id="rId45"/>
    <p:sldId id="335" r:id="rId46"/>
    <p:sldId id="351" r:id="rId47"/>
    <p:sldId id="352" r:id="rId48"/>
    <p:sldId id="268" r:id="rId49"/>
    <p:sldId id="412" r:id="rId50"/>
    <p:sldId id="383" r:id="rId51"/>
    <p:sldId id="386" r:id="rId52"/>
    <p:sldId id="387" r:id="rId53"/>
    <p:sldId id="388" r:id="rId54"/>
    <p:sldId id="400" r:id="rId55"/>
    <p:sldId id="389" r:id="rId56"/>
    <p:sldId id="390" r:id="rId57"/>
    <p:sldId id="391" r:id="rId58"/>
    <p:sldId id="392" r:id="rId59"/>
    <p:sldId id="393" r:id="rId60"/>
    <p:sldId id="394" r:id="rId61"/>
    <p:sldId id="395" r:id="rId62"/>
    <p:sldId id="396" r:id="rId63"/>
    <p:sldId id="397" r:id="rId64"/>
    <p:sldId id="398" r:id="rId65"/>
    <p:sldId id="399" r:id="rId66"/>
    <p:sldId id="414" r:id="rId67"/>
    <p:sldId id="415" r:id="rId68"/>
    <p:sldId id="416" r:id="rId69"/>
    <p:sldId id="417" r:id="rId70"/>
    <p:sldId id="418" r:id="rId71"/>
    <p:sldId id="419" r:id="rId72"/>
    <p:sldId id="420" r:id="rId73"/>
    <p:sldId id="421" r:id="rId74"/>
    <p:sldId id="422" r:id="rId75"/>
    <p:sldId id="404" r:id="rId76"/>
    <p:sldId id="405" r:id="rId77"/>
    <p:sldId id="411" r:id="rId78"/>
    <p:sldId id="409" r:id="rId79"/>
    <p:sldId id="410" r:id="rId80"/>
    <p:sldId id="424" r:id="rId81"/>
    <p:sldId id="425" r:id="rId82"/>
    <p:sldId id="426" r:id="rId83"/>
    <p:sldId id="427" r:id="rId84"/>
    <p:sldId id="428" r:id="rId85"/>
    <p:sldId id="429" r:id="rId86"/>
    <p:sldId id="430" r:id="rId87"/>
    <p:sldId id="423" r:id="rId88"/>
    <p:sldId id="431" r:id="rId8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109" d="100"/>
          <a:sy n="109" d="100"/>
        </p:scale>
        <p:origin x="114" y="12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87213390778984"/>
          <c:y val="0.27763005034206789"/>
          <c:w val="0.62780131728816913"/>
          <c:h val="0.68183339787444597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Bylo pro vás setkání přínosné?</c:v>
                </c:pt>
              </c:strCache>
            </c:strRef>
          </c:tx>
          <c:dPt>
            <c:idx val="0"/>
            <c:bubble3D val="0"/>
            <c:spPr>
              <a:solidFill>
                <a:srgbClr val="0000D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06-4AAD-97CF-F14B6613057F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06-4AAD-97CF-F14B6613057F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06-4AAD-97CF-F14B6613057F}"/>
              </c:ext>
            </c:extLst>
          </c:dPt>
          <c:dLbls>
            <c:dLbl>
              <c:idx val="0"/>
              <c:layout>
                <c:manualLayout>
                  <c:x val="-0.22512197296092706"/>
                  <c:y val="-0.16701540381222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27809985290301"/>
                      <c:h val="0.232716983547788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506-4AAD-97CF-F14B6613057F}"/>
                </c:ext>
              </c:extLst>
            </c:dLbl>
            <c:dLbl>
              <c:idx val="1"/>
              <c:layout>
                <c:manualLayout>
                  <c:x val="0.12811607982964393"/>
                  <c:y val="0.171821780474162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06-4AAD-97CF-F14B6613057F}"/>
                </c:ext>
              </c:extLst>
            </c:dLbl>
            <c:dLbl>
              <c:idx val="2"/>
              <c:layout>
                <c:manualLayout>
                  <c:x val="6.6066062496904818E-2"/>
                  <c:y val="2.26590938427778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551807567263962"/>
                      <c:h val="0.155401393791293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506-4AAD-97CF-F14B661305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Žádná odpověď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25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506-4AAD-97CF-F14B6613057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43EFD9-A6A4-4ED1-938E-3C4749D9F52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A13492D-669E-4603-A709-DB0231E878BC}">
      <dgm:prSet phldrT="[Text]"/>
      <dgm:spPr>
        <a:xfrm>
          <a:off x="585" y="128207"/>
          <a:ext cx="1870833" cy="678145"/>
        </a:xfrm>
        <a:prstGeom prst="chevron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rgbClr val="FFFFFF"/>
              </a:solidFill>
              <a:latin typeface="Arial"/>
              <a:ea typeface="+mn-ea"/>
              <a:cs typeface="+mn-cs"/>
            </a:rPr>
            <a:t>VZ malého rozsahu</a:t>
          </a:r>
        </a:p>
      </dgm:t>
    </dgm:pt>
    <dgm:pt modelId="{523CBDA3-E3FE-4261-AB0E-F669569123D2}" type="parTrans" cxnId="{8B8D73FD-C532-4AD1-B1FD-932F412DFDBE}">
      <dgm:prSet/>
      <dgm:spPr/>
      <dgm:t>
        <a:bodyPr/>
        <a:lstStyle/>
        <a:p>
          <a:endParaRPr lang="cs-CZ"/>
        </a:p>
      </dgm:t>
    </dgm:pt>
    <dgm:pt modelId="{A70CD57C-15F9-41C1-8346-096A542BF099}" type="sibTrans" cxnId="{8B8D73FD-C532-4AD1-B1FD-932F412DFDBE}">
      <dgm:prSet/>
      <dgm:spPr/>
      <dgm:t>
        <a:bodyPr/>
        <a:lstStyle/>
        <a:p>
          <a:endParaRPr lang="cs-CZ"/>
        </a:p>
      </dgm:t>
    </dgm:pt>
    <dgm:pt modelId="{51975197-2B77-484E-9E81-010C802D862F}">
      <dgm:prSet phldrT="[Text]"/>
      <dgm:spPr>
        <a:xfrm>
          <a:off x="1651022" y="185850"/>
          <a:ext cx="4248585" cy="562860"/>
        </a:xfrm>
        <a:prstGeom prst="chevron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Proces stanoven vnitřním předpisem, pravidly dotačního projektu nebo nestanoven</a:t>
          </a:r>
        </a:p>
      </dgm:t>
    </dgm:pt>
    <dgm:pt modelId="{258DD4BD-8364-4E9D-82E6-D30F9B42245E}" type="parTrans" cxnId="{0EFBF695-7C53-434B-A86A-C6DE91EAF829}">
      <dgm:prSet/>
      <dgm:spPr/>
      <dgm:t>
        <a:bodyPr/>
        <a:lstStyle/>
        <a:p>
          <a:endParaRPr lang="cs-CZ"/>
        </a:p>
      </dgm:t>
    </dgm:pt>
    <dgm:pt modelId="{09CB75BB-A0DD-4DD8-AD8E-46ABAE77E604}" type="sibTrans" cxnId="{0EFBF695-7C53-434B-A86A-C6DE91EAF829}">
      <dgm:prSet/>
      <dgm:spPr/>
      <dgm:t>
        <a:bodyPr/>
        <a:lstStyle/>
        <a:p>
          <a:endParaRPr lang="cs-CZ"/>
        </a:p>
      </dgm:t>
    </dgm:pt>
    <dgm:pt modelId="{C2B57408-BB5D-42F2-A189-6EF2F74DD782}">
      <dgm:prSet phldrT="[Text]"/>
      <dgm:spPr>
        <a:xfrm>
          <a:off x="5702606" y="185850"/>
          <a:ext cx="4866381" cy="562860"/>
        </a:xfrm>
        <a:prstGeom prst="chevron">
          <a:avLst/>
        </a:prstGeom>
        <a:solidFill>
          <a:srgbClr val="FFFFFF">
            <a:lumMod val="85000"/>
            <a:alpha val="9000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Přímé zadání, otevřené výběrové řízení, uzavřené výběrové řízení, jiný druh řízení</a:t>
          </a:r>
        </a:p>
      </dgm:t>
    </dgm:pt>
    <dgm:pt modelId="{9B8A93FC-C131-48A5-9EE7-9EFF29C588C3}" type="parTrans" cxnId="{883470DE-DCB4-4B12-A9AA-D541C3485A45}">
      <dgm:prSet/>
      <dgm:spPr/>
      <dgm:t>
        <a:bodyPr/>
        <a:lstStyle/>
        <a:p>
          <a:endParaRPr lang="cs-CZ"/>
        </a:p>
      </dgm:t>
    </dgm:pt>
    <dgm:pt modelId="{85619416-00C3-4DB2-8131-136183D91EED}" type="sibTrans" cxnId="{883470DE-DCB4-4B12-A9AA-D541C3485A45}">
      <dgm:prSet/>
      <dgm:spPr/>
      <dgm:t>
        <a:bodyPr/>
        <a:lstStyle/>
        <a:p>
          <a:endParaRPr lang="cs-CZ"/>
        </a:p>
      </dgm:t>
    </dgm:pt>
    <dgm:pt modelId="{267A6914-CCB3-4908-936D-0684CCF29DAF}">
      <dgm:prSet phldrT="[Text]"/>
      <dgm:spPr>
        <a:xfrm>
          <a:off x="585" y="901293"/>
          <a:ext cx="1926696" cy="678145"/>
        </a:xfrm>
        <a:prstGeom prst="chevron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rgbClr val="FFFFFF"/>
              </a:solidFill>
              <a:latin typeface="Arial"/>
              <a:ea typeface="+mn-ea"/>
              <a:cs typeface="+mn-cs"/>
            </a:rPr>
            <a:t>VZ podlimitní</a:t>
          </a:r>
        </a:p>
      </dgm:t>
    </dgm:pt>
    <dgm:pt modelId="{665D9CE7-0C4C-4C83-8258-B168E559EEB2}" type="parTrans" cxnId="{57011EC2-BA6C-4902-B2CE-52723909CE06}">
      <dgm:prSet/>
      <dgm:spPr/>
      <dgm:t>
        <a:bodyPr/>
        <a:lstStyle/>
        <a:p>
          <a:endParaRPr lang="cs-CZ"/>
        </a:p>
      </dgm:t>
    </dgm:pt>
    <dgm:pt modelId="{3E066592-CDE7-429F-9875-40390711AE3F}" type="sibTrans" cxnId="{57011EC2-BA6C-4902-B2CE-52723909CE06}">
      <dgm:prSet/>
      <dgm:spPr/>
      <dgm:t>
        <a:bodyPr/>
        <a:lstStyle/>
        <a:p>
          <a:endParaRPr lang="cs-CZ"/>
        </a:p>
      </dgm:t>
    </dgm:pt>
    <dgm:pt modelId="{78D6921F-CF76-47BD-A2AA-B9E19964BA89}">
      <dgm:prSet phldrT="[Text]"/>
      <dgm:spPr>
        <a:xfrm>
          <a:off x="1706884" y="958936"/>
          <a:ext cx="2994953" cy="562860"/>
        </a:xfrm>
        <a:prstGeom prst="chevron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Proces stanoven ZZVZ</a:t>
          </a:r>
        </a:p>
      </dgm:t>
    </dgm:pt>
    <dgm:pt modelId="{9E874D54-FC41-4728-8EFA-EFC0882125AE}" type="parTrans" cxnId="{DAD404DC-07E1-4DDF-83EB-39CD59EFE71A}">
      <dgm:prSet/>
      <dgm:spPr/>
      <dgm:t>
        <a:bodyPr/>
        <a:lstStyle/>
        <a:p>
          <a:endParaRPr lang="cs-CZ"/>
        </a:p>
      </dgm:t>
    </dgm:pt>
    <dgm:pt modelId="{FB518CB3-3263-4EED-9E9B-E8C2994E8987}" type="sibTrans" cxnId="{DAD404DC-07E1-4DDF-83EB-39CD59EFE71A}">
      <dgm:prSet/>
      <dgm:spPr/>
      <dgm:t>
        <a:bodyPr/>
        <a:lstStyle/>
        <a:p>
          <a:endParaRPr lang="cs-CZ"/>
        </a:p>
      </dgm:t>
    </dgm:pt>
    <dgm:pt modelId="{A8087222-87EA-4CED-8AA3-4DAF210B78A3}">
      <dgm:prSet phldrT="[Text]"/>
      <dgm:spPr>
        <a:xfrm>
          <a:off x="4504836" y="958936"/>
          <a:ext cx="5994058" cy="562860"/>
        </a:xfrm>
        <a:prstGeom prst="chevron">
          <a:avLst/>
        </a:prstGeom>
        <a:solidFill>
          <a:srgbClr val="FFFFFF">
            <a:lumMod val="85000"/>
            <a:alpha val="9000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ZPŘ, otevřené řízení, užší řízení, JŘSU, JŘBU, soutěžní dialog, inovační partnerství</a:t>
          </a:r>
        </a:p>
      </dgm:t>
    </dgm:pt>
    <dgm:pt modelId="{E1DEA333-64B6-4B43-A916-EC725750F43B}" type="parTrans" cxnId="{86DA8633-ABF6-476B-A2EA-1311C39785AF}">
      <dgm:prSet/>
      <dgm:spPr/>
      <dgm:t>
        <a:bodyPr/>
        <a:lstStyle/>
        <a:p>
          <a:endParaRPr lang="cs-CZ"/>
        </a:p>
      </dgm:t>
    </dgm:pt>
    <dgm:pt modelId="{A94CCED7-B8E1-46B4-8DA5-AA469589EFAB}" type="sibTrans" cxnId="{86DA8633-ABF6-476B-A2EA-1311C39785AF}">
      <dgm:prSet/>
      <dgm:spPr/>
      <dgm:t>
        <a:bodyPr/>
        <a:lstStyle/>
        <a:p>
          <a:endParaRPr lang="cs-CZ"/>
        </a:p>
      </dgm:t>
    </dgm:pt>
    <dgm:pt modelId="{8BA4307F-1753-4EC4-8D33-0833E0AC51DD}">
      <dgm:prSet phldrT="[Text]"/>
      <dgm:spPr>
        <a:xfrm>
          <a:off x="585" y="1674379"/>
          <a:ext cx="2001631" cy="678145"/>
        </a:xfrm>
        <a:prstGeom prst="chevron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rgbClr val="FFFFFF"/>
              </a:solidFill>
              <a:latin typeface="Arial"/>
              <a:ea typeface="+mn-ea"/>
              <a:cs typeface="+mn-cs"/>
            </a:rPr>
            <a:t>VZ nadlimitní</a:t>
          </a:r>
        </a:p>
      </dgm:t>
    </dgm:pt>
    <dgm:pt modelId="{DBDC046D-003C-40F7-9801-C5784EDF3C11}" type="parTrans" cxnId="{90415A0A-20DD-4DE2-AA7B-F95F4DC157C3}">
      <dgm:prSet/>
      <dgm:spPr/>
      <dgm:t>
        <a:bodyPr/>
        <a:lstStyle/>
        <a:p>
          <a:endParaRPr lang="cs-CZ"/>
        </a:p>
      </dgm:t>
    </dgm:pt>
    <dgm:pt modelId="{53FE46FF-4BBF-40F2-818A-7F2697DF9F71}" type="sibTrans" cxnId="{90415A0A-20DD-4DE2-AA7B-F95F4DC157C3}">
      <dgm:prSet/>
      <dgm:spPr/>
      <dgm:t>
        <a:bodyPr/>
        <a:lstStyle/>
        <a:p>
          <a:endParaRPr lang="cs-CZ"/>
        </a:p>
      </dgm:t>
    </dgm:pt>
    <dgm:pt modelId="{0F3FFE64-9282-40C9-B360-249E5FD7636F}">
      <dgm:prSet phldrT="[Text]"/>
      <dgm:spPr>
        <a:xfrm>
          <a:off x="1781819" y="1732021"/>
          <a:ext cx="2919980" cy="562860"/>
        </a:xfrm>
        <a:prstGeom prst="chevron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Proces stanoven ZZVZ a směrnicí EU</a:t>
          </a:r>
        </a:p>
      </dgm:t>
    </dgm:pt>
    <dgm:pt modelId="{15DC3CAD-4703-44DB-A751-42883B5D0D4A}" type="parTrans" cxnId="{033FD88E-8850-4945-8B7C-4F271DF2621B}">
      <dgm:prSet/>
      <dgm:spPr/>
      <dgm:t>
        <a:bodyPr/>
        <a:lstStyle/>
        <a:p>
          <a:endParaRPr lang="cs-CZ"/>
        </a:p>
      </dgm:t>
    </dgm:pt>
    <dgm:pt modelId="{CF5F1312-9A38-4E64-9F32-4A09A02A0E0D}" type="sibTrans" cxnId="{033FD88E-8850-4945-8B7C-4F271DF2621B}">
      <dgm:prSet/>
      <dgm:spPr/>
      <dgm:t>
        <a:bodyPr/>
        <a:lstStyle/>
        <a:p>
          <a:endParaRPr lang="cs-CZ"/>
        </a:p>
      </dgm:t>
    </dgm:pt>
    <dgm:pt modelId="{D974ADA0-4D00-4C98-871B-96E951DA63C0}">
      <dgm:prSet phldrT="[Text]"/>
      <dgm:spPr>
        <a:xfrm>
          <a:off x="4504798" y="1732021"/>
          <a:ext cx="6012379" cy="562860"/>
        </a:xfrm>
        <a:prstGeom prst="chevron">
          <a:avLst/>
        </a:prstGeom>
        <a:solidFill>
          <a:srgbClr val="FFFFFF">
            <a:lumMod val="85000"/>
            <a:alpha val="9000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Otevřené řízení, užší řízení, JŘSU, JŘBU, soutěžní dialog, inovační partnerství</a:t>
          </a:r>
        </a:p>
      </dgm:t>
    </dgm:pt>
    <dgm:pt modelId="{B14EDF2F-AA0E-42F1-88BF-1DD8D7C43AD5}" type="parTrans" cxnId="{E507BF9A-C248-47AC-979F-87FA0D08B448}">
      <dgm:prSet/>
      <dgm:spPr/>
      <dgm:t>
        <a:bodyPr/>
        <a:lstStyle/>
        <a:p>
          <a:endParaRPr lang="cs-CZ"/>
        </a:p>
      </dgm:t>
    </dgm:pt>
    <dgm:pt modelId="{68372931-3119-4FEB-AC23-03FF793C11C2}" type="sibTrans" cxnId="{E507BF9A-C248-47AC-979F-87FA0D08B448}">
      <dgm:prSet/>
      <dgm:spPr/>
      <dgm:t>
        <a:bodyPr/>
        <a:lstStyle/>
        <a:p>
          <a:endParaRPr lang="cs-CZ"/>
        </a:p>
      </dgm:t>
    </dgm:pt>
    <dgm:pt modelId="{C24338CF-7DBE-4B2A-BE5C-A3AA69A41671}" type="pres">
      <dgm:prSet presAssocID="{CB43EFD9-A6A4-4ED1-938E-3C4749D9F52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230C5A8-99BC-4D6D-92E2-66AF4CA5E21E}" type="pres">
      <dgm:prSet presAssocID="{EA13492D-669E-4603-A709-DB0231E878BC}" presName="horFlow" presStyleCnt="0"/>
      <dgm:spPr/>
    </dgm:pt>
    <dgm:pt modelId="{7B007E23-DBD2-4282-BEDB-AC7EC6F534FA}" type="pres">
      <dgm:prSet presAssocID="{EA13492D-669E-4603-A709-DB0231E878BC}" presName="bigChev" presStyleLbl="node1" presStyleIdx="0" presStyleCnt="3" custScaleX="110350"/>
      <dgm:spPr/>
    </dgm:pt>
    <dgm:pt modelId="{A12578A9-6507-4635-B885-98337C4E459B}" type="pres">
      <dgm:prSet presAssocID="{258DD4BD-8364-4E9D-82E6-D30F9B42245E}" presName="parTrans" presStyleCnt="0"/>
      <dgm:spPr/>
    </dgm:pt>
    <dgm:pt modelId="{BC23BCE8-832B-4282-BCC9-5005B9864C8F}" type="pres">
      <dgm:prSet presAssocID="{51975197-2B77-484E-9E81-010C802D862F}" presName="node" presStyleLbl="alignAccFollowNode1" presStyleIdx="0" presStyleCnt="6" custScaleX="301928">
        <dgm:presLayoutVars>
          <dgm:bulletEnabled val="1"/>
        </dgm:presLayoutVars>
      </dgm:prSet>
      <dgm:spPr/>
    </dgm:pt>
    <dgm:pt modelId="{932470BF-B637-4C7E-AEE9-8A3946994528}" type="pres">
      <dgm:prSet presAssocID="{09CB75BB-A0DD-4DD8-AD8E-46ABAE77E604}" presName="sibTrans" presStyleCnt="0"/>
      <dgm:spPr/>
    </dgm:pt>
    <dgm:pt modelId="{A75443F1-2E77-444F-9787-4F8D809E74B2}" type="pres">
      <dgm:prSet presAssocID="{C2B57408-BB5D-42F2-A189-6EF2F74DD782}" presName="node" presStyleLbl="alignAccFollowNode1" presStyleIdx="1" presStyleCnt="6" custScaleX="345832">
        <dgm:presLayoutVars>
          <dgm:bulletEnabled val="1"/>
        </dgm:presLayoutVars>
      </dgm:prSet>
      <dgm:spPr/>
    </dgm:pt>
    <dgm:pt modelId="{BB305C4D-DA46-429D-B75F-D2DDD8D4AF6F}" type="pres">
      <dgm:prSet presAssocID="{EA13492D-669E-4603-A709-DB0231E878BC}" presName="vSp" presStyleCnt="0"/>
      <dgm:spPr/>
    </dgm:pt>
    <dgm:pt modelId="{4B23D26B-2112-4BE0-82E7-0C587A8148E4}" type="pres">
      <dgm:prSet presAssocID="{267A6914-CCB3-4908-936D-0684CCF29DAF}" presName="horFlow" presStyleCnt="0"/>
      <dgm:spPr/>
    </dgm:pt>
    <dgm:pt modelId="{0C20C2AA-15E4-45C5-8325-621F7FAB5106}" type="pres">
      <dgm:prSet presAssocID="{267A6914-CCB3-4908-936D-0684CCF29DAF}" presName="bigChev" presStyleLbl="node1" presStyleIdx="1" presStyleCnt="3" custScaleX="113645"/>
      <dgm:spPr/>
    </dgm:pt>
    <dgm:pt modelId="{CC1053A7-A275-4411-91D9-90CC8C0FBF15}" type="pres">
      <dgm:prSet presAssocID="{9E874D54-FC41-4728-8EFA-EFC0882125AE}" presName="parTrans" presStyleCnt="0"/>
      <dgm:spPr/>
    </dgm:pt>
    <dgm:pt modelId="{1A7E8B39-5F18-44F7-B0E8-2728D25F2C6A}" type="pres">
      <dgm:prSet presAssocID="{78D6921F-CF76-47BD-A2AA-B9E19964BA89}" presName="node" presStyleLbl="alignAccFollowNode1" presStyleIdx="2" presStyleCnt="6" custScaleX="212838">
        <dgm:presLayoutVars>
          <dgm:bulletEnabled val="1"/>
        </dgm:presLayoutVars>
      </dgm:prSet>
      <dgm:spPr/>
    </dgm:pt>
    <dgm:pt modelId="{C621E498-E0F5-4A33-898D-321E068F9AC2}" type="pres">
      <dgm:prSet presAssocID="{FB518CB3-3263-4EED-9E9B-E8C2994E8987}" presName="sibTrans" presStyleCnt="0"/>
      <dgm:spPr/>
    </dgm:pt>
    <dgm:pt modelId="{2C316323-7146-4AD4-918C-043DAA295621}" type="pres">
      <dgm:prSet presAssocID="{A8087222-87EA-4CED-8AA3-4DAF210B78A3}" presName="node" presStyleLbl="alignAccFollowNode1" presStyleIdx="3" presStyleCnt="6" custScaleX="425971">
        <dgm:presLayoutVars>
          <dgm:bulletEnabled val="1"/>
        </dgm:presLayoutVars>
      </dgm:prSet>
      <dgm:spPr/>
    </dgm:pt>
    <dgm:pt modelId="{9F8B60F5-3925-4663-921A-08995930F4B4}" type="pres">
      <dgm:prSet presAssocID="{267A6914-CCB3-4908-936D-0684CCF29DAF}" presName="vSp" presStyleCnt="0"/>
      <dgm:spPr/>
    </dgm:pt>
    <dgm:pt modelId="{0A69AC67-0E13-47D5-A01D-E767657B3DB1}" type="pres">
      <dgm:prSet presAssocID="{8BA4307F-1753-4EC4-8D33-0833E0AC51DD}" presName="horFlow" presStyleCnt="0"/>
      <dgm:spPr/>
    </dgm:pt>
    <dgm:pt modelId="{8160BCA0-7093-49E7-B35E-BBC9E821D8D0}" type="pres">
      <dgm:prSet presAssocID="{8BA4307F-1753-4EC4-8D33-0833E0AC51DD}" presName="bigChev" presStyleLbl="node1" presStyleIdx="2" presStyleCnt="3" custScaleX="118065"/>
      <dgm:spPr/>
    </dgm:pt>
    <dgm:pt modelId="{17CBB3F5-0680-44BE-AA49-B7FDAA44F437}" type="pres">
      <dgm:prSet presAssocID="{15DC3CAD-4703-44DB-A751-42883B5D0D4A}" presName="parTrans" presStyleCnt="0"/>
      <dgm:spPr/>
    </dgm:pt>
    <dgm:pt modelId="{5D0A0B6C-2344-465A-9BBF-283670350ADB}" type="pres">
      <dgm:prSet presAssocID="{0F3FFE64-9282-40C9-B360-249E5FD7636F}" presName="node" presStyleLbl="alignAccFollowNode1" presStyleIdx="4" presStyleCnt="6" custScaleX="207510">
        <dgm:presLayoutVars>
          <dgm:bulletEnabled val="1"/>
        </dgm:presLayoutVars>
      </dgm:prSet>
      <dgm:spPr/>
    </dgm:pt>
    <dgm:pt modelId="{B03C51B5-FB74-40B0-861C-975A4E8D7B21}" type="pres">
      <dgm:prSet presAssocID="{CF5F1312-9A38-4E64-9F32-4A09A02A0E0D}" presName="sibTrans" presStyleCnt="0"/>
      <dgm:spPr/>
    </dgm:pt>
    <dgm:pt modelId="{CF9C97AA-D7D0-41E2-B5D6-ABBA2958A046}" type="pres">
      <dgm:prSet presAssocID="{D974ADA0-4D00-4C98-871B-96E951DA63C0}" presName="node" presStyleLbl="alignAccFollowNode1" presStyleIdx="5" presStyleCnt="6" custScaleX="427273">
        <dgm:presLayoutVars>
          <dgm:bulletEnabled val="1"/>
        </dgm:presLayoutVars>
      </dgm:prSet>
      <dgm:spPr/>
    </dgm:pt>
  </dgm:ptLst>
  <dgm:cxnLst>
    <dgm:cxn modelId="{90415A0A-20DD-4DE2-AA7B-F95F4DC157C3}" srcId="{CB43EFD9-A6A4-4ED1-938E-3C4749D9F52C}" destId="{8BA4307F-1753-4EC4-8D33-0833E0AC51DD}" srcOrd="2" destOrd="0" parTransId="{DBDC046D-003C-40F7-9801-C5784EDF3C11}" sibTransId="{53FE46FF-4BBF-40F2-818A-7F2697DF9F71}"/>
    <dgm:cxn modelId="{D6D52227-98EF-4903-931F-9043F76A831B}" type="presOf" srcId="{EA13492D-669E-4603-A709-DB0231E878BC}" destId="{7B007E23-DBD2-4282-BEDB-AC7EC6F534FA}" srcOrd="0" destOrd="0" presId="urn:microsoft.com/office/officeart/2005/8/layout/lProcess3"/>
    <dgm:cxn modelId="{86DA8633-ABF6-476B-A2EA-1311C39785AF}" srcId="{267A6914-CCB3-4908-936D-0684CCF29DAF}" destId="{A8087222-87EA-4CED-8AA3-4DAF210B78A3}" srcOrd="1" destOrd="0" parTransId="{E1DEA333-64B6-4B43-A916-EC725750F43B}" sibTransId="{A94CCED7-B8E1-46B4-8DA5-AA469589EFAB}"/>
    <dgm:cxn modelId="{B32BB648-63A1-4E74-9BB7-C52A94335A67}" type="presOf" srcId="{267A6914-CCB3-4908-936D-0684CCF29DAF}" destId="{0C20C2AA-15E4-45C5-8325-621F7FAB5106}" srcOrd="0" destOrd="0" presId="urn:microsoft.com/office/officeart/2005/8/layout/lProcess3"/>
    <dgm:cxn modelId="{11B5B558-570B-4C46-82DC-AAB2DEB3F19C}" type="presOf" srcId="{A8087222-87EA-4CED-8AA3-4DAF210B78A3}" destId="{2C316323-7146-4AD4-918C-043DAA295621}" srcOrd="0" destOrd="0" presId="urn:microsoft.com/office/officeart/2005/8/layout/lProcess3"/>
    <dgm:cxn modelId="{033FD88E-8850-4945-8B7C-4F271DF2621B}" srcId="{8BA4307F-1753-4EC4-8D33-0833E0AC51DD}" destId="{0F3FFE64-9282-40C9-B360-249E5FD7636F}" srcOrd="0" destOrd="0" parTransId="{15DC3CAD-4703-44DB-A751-42883B5D0D4A}" sibTransId="{CF5F1312-9A38-4E64-9F32-4A09A02A0E0D}"/>
    <dgm:cxn modelId="{D748D995-A2FF-448A-A4ED-D4C5B5201BAD}" type="presOf" srcId="{CB43EFD9-A6A4-4ED1-938E-3C4749D9F52C}" destId="{C24338CF-7DBE-4B2A-BE5C-A3AA69A41671}" srcOrd="0" destOrd="0" presId="urn:microsoft.com/office/officeart/2005/8/layout/lProcess3"/>
    <dgm:cxn modelId="{0EFBF695-7C53-434B-A86A-C6DE91EAF829}" srcId="{EA13492D-669E-4603-A709-DB0231E878BC}" destId="{51975197-2B77-484E-9E81-010C802D862F}" srcOrd="0" destOrd="0" parTransId="{258DD4BD-8364-4E9D-82E6-D30F9B42245E}" sibTransId="{09CB75BB-A0DD-4DD8-AD8E-46ABAE77E604}"/>
    <dgm:cxn modelId="{E507BF9A-C248-47AC-979F-87FA0D08B448}" srcId="{8BA4307F-1753-4EC4-8D33-0833E0AC51DD}" destId="{D974ADA0-4D00-4C98-871B-96E951DA63C0}" srcOrd="1" destOrd="0" parTransId="{B14EDF2F-AA0E-42F1-88BF-1DD8D7C43AD5}" sibTransId="{68372931-3119-4FEB-AC23-03FF793C11C2}"/>
    <dgm:cxn modelId="{7F4D42AD-07B9-47DC-91D7-C74659725BAD}" type="presOf" srcId="{8BA4307F-1753-4EC4-8D33-0833E0AC51DD}" destId="{8160BCA0-7093-49E7-B35E-BBC9E821D8D0}" srcOrd="0" destOrd="0" presId="urn:microsoft.com/office/officeart/2005/8/layout/lProcess3"/>
    <dgm:cxn modelId="{94177AB2-C39B-4BCB-A72A-D0D00C045B04}" type="presOf" srcId="{51975197-2B77-484E-9E81-010C802D862F}" destId="{BC23BCE8-832B-4282-BCC9-5005B9864C8F}" srcOrd="0" destOrd="0" presId="urn:microsoft.com/office/officeart/2005/8/layout/lProcess3"/>
    <dgm:cxn modelId="{57011EC2-BA6C-4902-B2CE-52723909CE06}" srcId="{CB43EFD9-A6A4-4ED1-938E-3C4749D9F52C}" destId="{267A6914-CCB3-4908-936D-0684CCF29DAF}" srcOrd="1" destOrd="0" parTransId="{665D9CE7-0C4C-4C83-8258-B168E559EEB2}" sibTransId="{3E066592-CDE7-429F-9875-40390711AE3F}"/>
    <dgm:cxn modelId="{001452C2-7F72-4D0A-BA5B-BE6C53921682}" type="presOf" srcId="{78D6921F-CF76-47BD-A2AA-B9E19964BA89}" destId="{1A7E8B39-5F18-44F7-B0E8-2728D25F2C6A}" srcOrd="0" destOrd="0" presId="urn:microsoft.com/office/officeart/2005/8/layout/lProcess3"/>
    <dgm:cxn modelId="{BE1292D6-3F66-4E49-AE7E-C04E0F9F20C8}" type="presOf" srcId="{0F3FFE64-9282-40C9-B360-249E5FD7636F}" destId="{5D0A0B6C-2344-465A-9BBF-283670350ADB}" srcOrd="0" destOrd="0" presId="urn:microsoft.com/office/officeart/2005/8/layout/lProcess3"/>
    <dgm:cxn modelId="{DAD404DC-07E1-4DDF-83EB-39CD59EFE71A}" srcId="{267A6914-CCB3-4908-936D-0684CCF29DAF}" destId="{78D6921F-CF76-47BD-A2AA-B9E19964BA89}" srcOrd="0" destOrd="0" parTransId="{9E874D54-FC41-4728-8EFA-EFC0882125AE}" sibTransId="{FB518CB3-3263-4EED-9E9B-E8C2994E8987}"/>
    <dgm:cxn modelId="{D73BCADD-01E5-4D8E-92D8-A0D203B97292}" type="presOf" srcId="{C2B57408-BB5D-42F2-A189-6EF2F74DD782}" destId="{A75443F1-2E77-444F-9787-4F8D809E74B2}" srcOrd="0" destOrd="0" presId="urn:microsoft.com/office/officeart/2005/8/layout/lProcess3"/>
    <dgm:cxn modelId="{883470DE-DCB4-4B12-A9AA-D541C3485A45}" srcId="{EA13492D-669E-4603-A709-DB0231E878BC}" destId="{C2B57408-BB5D-42F2-A189-6EF2F74DD782}" srcOrd="1" destOrd="0" parTransId="{9B8A93FC-C131-48A5-9EE7-9EFF29C588C3}" sibTransId="{85619416-00C3-4DB2-8131-136183D91EED}"/>
    <dgm:cxn modelId="{7C1206EE-22EB-4BCE-A9B1-9AFA5230B43D}" type="presOf" srcId="{D974ADA0-4D00-4C98-871B-96E951DA63C0}" destId="{CF9C97AA-D7D0-41E2-B5D6-ABBA2958A046}" srcOrd="0" destOrd="0" presId="urn:microsoft.com/office/officeart/2005/8/layout/lProcess3"/>
    <dgm:cxn modelId="{8B8D73FD-C532-4AD1-B1FD-932F412DFDBE}" srcId="{CB43EFD9-A6A4-4ED1-938E-3C4749D9F52C}" destId="{EA13492D-669E-4603-A709-DB0231E878BC}" srcOrd="0" destOrd="0" parTransId="{523CBDA3-E3FE-4261-AB0E-F669569123D2}" sibTransId="{A70CD57C-15F9-41C1-8346-096A542BF099}"/>
    <dgm:cxn modelId="{63B1D2B8-C433-4132-9381-04E69411A869}" type="presParOf" srcId="{C24338CF-7DBE-4B2A-BE5C-A3AA69A41671}" destId="{5230C5A8-99BC-4D6D-92E2-66AF4CA5E21E}" srcOrd="0" destOrd="0" presId="urn:microsoft.com/office/officeart/2005/8/layout/lProcess3"/>
    <dgm:cxn modelId="{395E2B76-1110-49F1-99C9-2FC530FDC0BA}" type="presParOf" srcId="{5230C5A8-99BC-4D6D-92E2-66AF4CA5E21E}" destId="{7B007E23-DBD2-4282-BEDB-AC7EC6F534FA}" srcOrd="0" destOrd="0" presId="urn:microsoft.com/office/officeart/2005/8/layout/lProcess3"/>
    <dgm:cxn modelId="{6A7BEB58-3787-45BE-9876-CB7730FDA29B}" type="presParOf" srcId="{5230C5A8-99BC-4D6D-92E2-66AF4CA5E21E}" destId="{A12578A9-6507-4635-B885-98337C4E459B}" srcOrd="1" destOrd="0" presId="urn:microsoft.com/office/officeart/2005/8/layout/lProcess3"/>
    <dgm:cxn modelId="{DB43B845-4F06-4951-B03A-F6ECFFB05A01}" type="presParOf" srcId="{5230C5A8-99BC-4D6D-92E2-66AF4CA5E21E}" destId="{BC23BCE8-832B-4282-BCC9-5005B9864C8F}" srcOrd="2" destOrd="0" presId="urn:microsoft.com/office/officeart/2005/8/layout/lProcess3"/>
    <dgm:cxn modelId="{E20A6551-8BEB-4ED9-A6F0-C39171FBA748}" type="presParOf" srcId="{5230C5A8-99BC-4D6D-92E2-66AF4CA5E21E}" destId="{932470BF-B637-4C7E-AEE9-8A3946994528}" srcOrd="3" destOrd="0" presId="urn:microsoft.com/office/officeart/2005/8/layout/lProcess3"/>
    <dgm:cxn modelId="{6F39C788-A332-4EC3-8125-2137D3B21745}" type="presParOf" srcId="{5230C5A8-99BC-4D6D-92E2-66AF4CA5E21E}" destId="{A75443F1-2E77-444F-9787-4F8D809E74B2}" srcOrd="4" destOrd="0" presId="urn:microsoft.com/office/officeart/2005/8/layout/lProcess3"/>
    <dgm:cxn modelId="{5EA53389-E41A-4A65-926C-7B1664495C40}" type="presParOf" srcId="{C24338CF-7DBE-4B2A-BE5C-A3AA69A41671}" destId="{BB305C4D-DA46-429D-B75F-D2DDD8D4AF6F}" srcOrd="1" destOrd="0" presId="urn:microsoft.com/office/officeart/2005/8/layout/lProcess3"/>
    <dgm:cxn modelId="{877FDDF2-4B9E-4DC7-935B-1CCDCFD812C2}" type="presParOf" srcId="{C24338CF-7DBE-4B2A-BE5C-A3AA69A41671}" destId="{4B23D26B-2112-4BE0-82E7-0C587A8148E4}" srcOrd="2" destOrd="0" presId="urn:microsoft.com/office/officeart/2005/8/layout/lProcess3"/>
    <dgm:cxn modelId="{AD742FD0-59B3-4FCF-89B1-B7364DD2DA09}" type="presParOf" srcId="{4B23D26B-2112-4BE0-82E7-0C587A8148E4}" destId="{0C20C2AA-15E4-45C5-8325-621F7FAB5106}" srcOrd="0" destOrd="0" presId="urn:microsoft.com/office/officeart/2005/8/layout/lProcess3"/>
    <dgm:cxn modelId="{BA8D3897-3892-4E9D-8A40-14C02ABAE45C}" type="presParOf" srcId="{4B23D26B-2112-4BE0-82E7-0C587A8148E4}" destId="{CC1053A7-A275-4411-91D9-90CC8C0FBF15}" srcOrd="1" destOrd="0" presId="urn:microsoft.com/office/officeart/2005/8/layout/lProcess3"/>
    <dgm:cxn modelId="{AF1A372D-5127-47D6-B46C-64138D087F1D}" type="presParOf" srcId="{4B23D26B-2112-4BE0-82E7-0C587A8148E4}" destId="{1A7E8B39-5F18-44F7-B0E8-2728D25F2C6A}" srcOrd="2" destOrd="0" presId="urn:microsoft.com/office/officeart/2005/8/layout/lProcess3"/>
    <dgm:cxn modelId="{66971BD2-6D00-439B-9F6F-A3C7A7E521E3}" type="presParOf" srcId="{4B23D26B-2112-4BE0-82E7-0C587A8148E4}" destId="{C621E498-E0F5-4A33-898D-321E068F9AC2}" srcOrd="3" destOrd="0" presId="urn:microsoft.com/office/officeart/2005/8/layout/lProcess3"/>
    <dgm:cxn modelId="{30D6D2FD-88DA-4890-974E-93FDEDE17285}" type="presParOf" srcId="{4B23D26B-2112-4BE0-82E7-0C587A8148E4}" destId="{2C316323-7146-4AD4-918C-043DAA295621}" srcOrd="4" destOrd="0" presId="urn:microsoft.com/office/officeart/2005/8/layout/lProcess3"/>
    <dgm:cxn modelId="{C2567B31-38E5-4932-A16D-6EF7982DC5B0}" type="presParOf" srcId="{C24338CF-7DBE-4B2A-BE5C-A3AA69A41671}" destId="{9F8B60F5-3925-4663-921A-08995930F4B4}" srcOrd="3" destOrd="0" presId="urn:microsoft.com/office/officeart/2005/8/layout/lProcess3"/>
    <dgm:cxn modelId="{A1F33379-0378-45CE-B607-788B92BCE3D7}" type="presParOf" srcId="{C24338CF-7DBE-4B2A-BE5C-A3AA69A41671}" destId="{0A69AC67-0E13-47D5-A01D-E767657B3DB1}" srcOrd="4" destOrd="0" presId="urn:microsoft.com/office/officeart/2005/8/layout/lProcess3"/>
    <dgm:cxn modelId="{419ABBAA-2C03-4D25-BE0B-F60D46BB886F}" type="presParOf" srcId="{0A69AC67-0E13-47D5-A01D-E767657B3DB1}" destId="{8160BCA0-7093-49E7-B35E-BBC9E821D8D0}" srcOrd="0" destOrd="0" presId="urn:microsoft.com/office/officeart/2005/8/layout/lProcess3"/>
    <dgm:cxn modelId="{59402C4A-CB70-4EDE-BDFD-48EBF9334E79}" type="presParOf" srcId="{0A69AC67-0E13-47D5-A01D-E767657B3DB1}" destId="{17CBB3F5-0680-44BE-AA49-B7FDAA44F437}" srcOrd="1" destOrd="0" presId="urn:microsoft.com/office/officeart/2005/8/layout/lProcess3"/>
    <dgm:cxn modelId="{4FE7231C-2892-4E9A-8BF3-02ECD8843119}" type="presParOf" srcId="{0A69AC67-0E13-47D5-A01D-E767657B3DB1}" destId="{5D0A0B6C-2344-465A-9BBF-283670350ADB}" srcOrd="2" destOrd="0" presId="urn:microsoft.com/office/officeart/2005/8/layout/lProcess3"/>
    <dgm:cxn modelId="{8B245BDE-3AD8-4820-8C13-D379CBAD3139}" type="presParOf" srcId="{0A69AC67-0E13-47D5-A01D-E767657B3DB1}" destId="{B03C51B5-FB74-40B0-861C-975A4E8D7B21}" srcOrd="3" destOrd="0" presId="urn:microsoft.com/office/officeart/2005/8/layout/lProcess3"/>
    <dgm:cxn modelId="{8E7CDA77-D95F-4D4E-9B72-C40719C0A156}" type="presParOf" srcId="{0A69AC67-0E13-47D5-A01D-E767657B3DB1}" destId="{CF9C97AA-D7D0-41E2-B5D6-ABBA2958A046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367D64-A323-4467-824F-4B5AE9BC085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7E45CA1-B285-4D23-AE25-2A607C46B9C5}">
      <dgm:prSet phldrT="[Text]"/>
      <dgm:spPr>
        <a:solidFill>
          <a:srgbClr val="C00000"/>
        </a:solidFill>
      </dgm:spPr>
      <dgm:t>
        <a:bodyPr/>
        <a:lstStyle/>
        <a:p>
          <a:r>
            <a:rPr lang="cs-CZ" dirty="0"/>
            <a:t>POTŘEBA</a:t>
          </a:r>
        </a:p>
      </dgm:t>
    </dgm:pt>
    <dgm:pt modelId="{239617E0-F3EC-4326-9FD9-520F58892FE5}" type="parTrans" cxnId="{8EAC99E9-FD9E-4D3C-8FE2-C046FA82B459}">
      <dgm:prSet/>
      <dgm:spPr/>
      <dgm:t>
        <a:bodyPr/>
        <a:lstStyle/>
        <a:p>
          <a:endParaRPr lang="cs-CZ"/>
        </a:p>
      </dgm:t>
    </dgm:pt>
    <dgm:pt modelId="{CAA9A111-FF04-4C24-AB47-A303AAEB8621}" type="sibTrans" cxnId="{8EAC99E9-FD9E-4D3C-8FE2-C046FA82B459}">
      <dgm:prSet/>
      <dgm:spPr/>
      <dgm:t>
        <a:bodyPr/>
        <a:lstStyle/>
        <a:p>
          <a:endParaRPr lang="cs-CZ"/>
        </a:p>
      </dgm:t>
    </dgm:pt>
    <dgm:pt modelId="{98ECDFB9-6FA5-42A1-A39E-19C3A68A4608}">
      <dgm:prSet phldrT="[Text]"/>
      <dgm:spPr>
        <a:solidFill>
          <a:srgbClr val="FF0000"/>
        </a:solidFill>
      </dgm:spPr>
      <dgm:t>
        <a:bodyPr/>
        <a:lstStyle/>
        <a:p>
          <a:r>
            <a:rPr lang="cs-CZ" dirty="0"/>
            <a:t>ZA KOLIK?</a:t>
          </a:r>
        </a:p>
      </dgm:t>
    </dgm:pt>
    <dgm:pt modelId="{F54DF5A6-3351-44CF-B258-257C47A4CF35}" type="parTrans" cxnId="{E22BD1AF-3CCA-47BB-AC0C-4C18B5B9CC1F}">
      <dgm:prSet/>
      <dgm:spPr/>
      <dgm:t>
        <a:bodyPr/>
        <a:lstStyle/>
        <a:p>
          <a:endParaRPr lang="cs-CZ"/>
        </a:p>
      </dgm:t>
    </dgm:pt>
    <dgm:pt modelId="{7F8B6EFC-E36C-44C5-B7DA-5594B64E1CEC}" type="sibTrans" cxnId="{E22BD1AF-3CCA-47BB-AC0C-4C18B5B9CC1F}">
      <dgm:prSet/>
      <dgm:spPr/>
      <dgm:t>
        <a:bodyPr/>
        <a:lstStyle/>
        <a:p>
          <a:endParaRPr lang="cs-CZ"/>
        </a:p>
      </dgm:t>
    </dgm:pt>
    <dgm:pt modelId="{35DE5F26-7EC7-4C62-9F22-CE03D46422B3}">
      <dgm:prSet phldrT="[Text]"/>
      <dgm:spPr>
        <a:solidFill>
          <a:srgbClr val="FFC000"/>
        </a:solidFill>
      </dgm:spPr>
      <dgm:t>
        <a:bodyPr/>
        <a:lstStyle/>
        <a:p>
          <a:r>
            <a:rPr lang="cs-CZ" dirty="0"/>
            <a:t>PRŮZKUM TRHU = </a:t>
          </a:r>
        </a:p>
        <a:p>
          <a:r>
            <a:rPr lang="cs-CZ" dirty="0"/>
            <a:t>PŘEDBĚŽNÉ TRŽNÍ KONZULTACE</a:t>
          </a:r>
        </a:p>
      </dgm:t>
    </dgm:pt>
    <dgm:pt modelId="{88C0A841-55D5-4D9C-BA50-D12AABC98814}" type="parTrans" cxnId="{F9EA0169-89A7-42FB-B538-EDE6F1A4C278}">
      <dgm:prSet/>
      <dgm:spPr/>
      <dgm:t>
        <a:bodyPr/>
        <a:lstStyle/>
        <a:p>
          <a:endParaRPr lang="cs-CZ"/>
        </a:p>
      </dgm:t>
    </dgm:pt>
    <dgm:pt modelId="{3891EAB1-2B5F-4034-9C28-52F0A192D5F5}" type="sibTrans" cxnId="{F9EA0169-89A7-42FB-B538-EDE6F1A4C278}">
      <dgm:prSet/>
      <dgm:spPr/>
      <dgm:t>
        <a:bodyPr/>
        <a:lstStyle/>
        <a:p>
          <a:endParaRPr lang="cs-CZ"/>
        </a:p>
      </dgm:t>
    </dgm:pt>
    <dgm:pt modelId="{0473FBAC-E6D7-4DF1-B015-5764B526FDDD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/>
            <a:t>STANOVENÍ REŽIMU A DRUHU ŘÍZENÍ</a:t>
          </a:r>
        </a:p>
      </dgm:t>
    </dgm:pt>
    <dgm:pt modelId="{7A6CDBD0-55E0-4360-8383-B0A20D6BB04F}" type="parTrans" cxnId="{6720E0E0-E0E0-4471-B9D1-56565A6D7B36}">
      <dgm:prSet/>
      <dgm:spPr/>
      <dgm:t>
        <a:bodyPr/>
        <a:lstStyle/>
        <a:p>
          <a:endParaRPr lang="cs-CZ"/>
        </a:p>
      </dgm:t>
    </dgm:pt>
    <dgm:pt modelId="{D50395DE-E97B-44CC-8F9E-C282A9F06321}" type="sibTrans" cxnId="{6720E0E0-E0E0-4471-B9D1-56565A6D7B36}">
      <dgm:prSet/>
      <dgm:spPr/>
      <dgm:t>
        <a:bodyPr/>
        <a:lstStyle/>
        <a:p>
          <a:endParaRPr lang="cs-CZ"/>
        </a:p>
      </dgm:t>
    </dgm:pt>
    <dgm:pt modelId="{BEF196F5-3244-465A-88DB-3C25BD976C06}" type="pres">
      <dgm:prSet presAssocID="{64367D64-A323-4467-824F-4B5AE9BC0856}" presName="Name0" presStyleCnt="0">
        <dgm:presLayoutVars>
          <dgm:dir/>
          <dgm:animLvl val="lvl"/>
          <dgm:resizeHandles val="exact"/>
        </dgm:presLayoutVars>
      </dgm:prSet>
      <dgm:spPr/>
    </dgm:pt>
    <dgm:pt modelId="{2CC439EC-3585-41A6-AE76-B005A1A22C8D}" type="pres">
      <dgm:prSet presAssocID="{97E45CA1-B285-4D23-AE25-2A607C46B9C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217A970-946A-43F5-AF7E-2CD4FA9430B6}" type="pres">
      <dgm:prSet presAssocID="{CAA9A111-FF04-4C24-AB47-A303AAEB8621}" presName="parTxOnlySpace" presStyleCnt="0"/>
      <dgm:spPr/>
    </dgm:pt>
    <dgm:pt modelId="{E3F2D5B4-933F-462B-9CB8-73C1E6697DB3}" type="pres">
      <dgm:prSet presAssocID="{98ECDFB9-6FA5-42A1-A39E-19C3A68A46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4D8902B-BF6F-448A-B5BB-A8AD5908FFF6}" type="pres">
      <dgm:prSet presAssocID="{7F8B6EFC-E36C-44C5-B7DA-5594B64E1CEC}" presName="parTxOnlySpace" presStyleCnt="0"/>
      <dgm:spPr/>
    </dgm:pt>
    <dgm:pt modelId="{64135044-5663-4A80-BD71-97ADF7D08371}" type="pres">
      <dgm:prSet presAssocID="{35DE5F26-7EC7-4C62-9F22-CE03D46422B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FAF6B13-4545-4575-8188-CD4A2312D967}" type="pres">
      <dgm:prSet presAssocID="{3891EAB1-2B5F-4034-9C28-52F0A192D5F5}" presName="parTxOnlySpace" presStyleCnt="0"/>
      <dgm:spPr/>
    </dgm:pt>
    <dgm:pt modelId="{9C3F7354-0244-4F80-ADFF-0FF3533600B3}" type="pres">
      <dgm:prSet presAssocID="{0473FBAC-E6D7-4DF1-B015-5764B526FDD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45FF602-103B-4FAB-A924-33FC8B00CA1F}" type="presOf" srcId="{97E45CA1-B285-4D23-AE25-2A607C46B9C5}" destId="{2CC439EC-3585-41A6-AE76-B005A1A22C8D}" srcOrd="0" destOrd="0" presId="urn:microsoft.com/office/officeart/2005/8/layout/chevron1"/>
    <dgm:cxn modelId="{ED8D0326-3379-4CB8-A88D-4F0322BA26D7}" type="presOf" srcId="{35DE5F26-7EC7-4C62-9F22-CE03D46422B3}" destId="{64135044-5663-4A80-BD71-97ADF7D08371}" srcOrd="0" destOrd="0" presId="urn:microsoft.com/office/officeart/2005/8/layout/chevron1"/>
    <dgm:cxn modelId="{D5D86329-9C0D-45EB-9D08-CED992078693}" type="presOf" srcId="{0473FBAC-E6D7-4DF1-B015-5764B526FDDD}" destId="{9C3F7354-0244-4F80-ADFF-0FF3533600B3}" srcOrd="0" destOrd="0" presId="urn:microsoft.com/office/officeart/2005/8/layout/chevron1"/>
    <dgm:cxn modelId="{13746640-0371-4ABB-A0FE-526941EB48E5}" type="presOf" srcId="{98ECDFB9-6FA5-42A1-A39E-19C3A68A4608}" destId="{E3F2D5B4-933F-462B-9CB8-73C1E6697DB3}" srcOrd="0" destOrd="0" presId="urn:microsoft.com/office/officeart/2005/8/layout/chevron1"/>
    <dgm:cxn modelId="{F9EA0169-89A7-42FB-B538-EDE6F1A4C278}" srcId="{64367D64-A323-4467-824F-4B5AE9BC0856}" destId="{35DE5F26-7EC7-4C62-9F22-CE03D46422B3}" srcOrd="2" destOrd="0" parTransId="{88C0A841-55D5-4D9C-BA50-D12AABC98814}" sibTransId="{3891EAB1-2B5F-4034-9C28-52F0A192D5F5}"/>
    <dgm:cxn modelId="{253ACB6E-6AF5-48F1-A51A-53F3F396D837}" type="presOf" srcId="{64367D64-A323-4467-824F-4B5AE9BC0856}" destId="{BEF196F5-3244-465A-88DB-3C25BD976C06}" srcOrd="0" destOrd="0" presId="urn:microsoft.com/office/officeart/2005/8/layout/chevron1"/>
    <dgm:cxn modelId="{E22BD1AF-3CCA-47BB-AC0C-4C18B5B9CC1F}" srcId="{64367D64-A323-4467-824F-4B5AE9BC0856}" destId="{98ECDFB9-6FA5-42A1-A39E-19C3A68A4608}" srcOrd="1" destOrd="0" parTransId="{F54DF5A6-3351-44CF-B258-257C47A4CF35}" sibTransId="{7F8B6EFC-E36C-44C5-B7DA-5594B64E1CEC}"/>
    <dgm:cxn modelId="{6720E0E0-E0E0-4471-B9D1-56565A6D7B36}" srcId="{64367D64-A323-4467-824F-4B5AE9BC0856}" destId="{0473FBAC-E6D7-4DF1-B015-5764B526FDDD}" srcOrd="3" destOrd="0" parTransId="{7A6CDBD0-55E0-4360-8383-B0A20D6BB04F}" sibTransId="{D50395DE-E97B-44CC-8F9E-C282A9F06321}"/>
    <dgm:cxn modelId="{8EAC99E9-FD9E-4D3C-8FE2-C046FA82B459}" srcId="{64367D64-A323-4467-824F-4B5AE9BC0856}" destId="{97E45CA1-B285-4D23-AE25-2A607C46B9C5}" srcOrd="0" destOrd="0" parTransId="{239617E0-F3EC-4326-9FD9-520F58892FE5}" sibTransId="{CAA9A111-FF04-4C24-AB47-A303AAEB8621}"/>
    <dgm:cxn modelId="{E25987D3-FF1B-4B0D-A2E2-5256E90C28B9}" type="presParOf" srcId="{BEF196F5-3244-465A-88DB-3C25BD976C06}" destId="{2CC439EC-3585-41A6-AE76-B005A1A22C8D}" srcOrd="0" destOrd="0" presId="urn:microsoft.com/office/officeart/2005/8/layout/chevron1"/>
    <dgm:cxn modelId="{0325DBD3-8B63-447A-BADD-AB6678FFC7B0}" type="presParOf" srcId="{BEF196F5-3244-465A-88DB-3C25BD976C06}" destId="{1217A970-946A-43F5-AF7E-2CD4FA9430B6}" srcOrd="1" destOrd="0" presId="urn:microsoft.com/office/officeart/2005/8/layout/chevron1"/>
    <dgm:cxn modelId="{8921C22D-9B5A-444A-9BF5-5C7583DF5496}" type="presParOf" srcId="{BEF196F5-3244-465A-88DB-3C25BD976C06}" destId="{E3F2D5B4-933F-462B-9CB8-73C1E6697DB3}" srcOrd="2" destOrd="0" presId="urn:microsoft.com/office/officeart/2005/8/layout/chevron1"/>
    <dgm:cxn modelId="{16EC7782-C0D5-41C3-8AB0-7B2C133CA7D6}" type="presParOf" srcId="{BEF196F5-3244-465A-88DB-3C25BD976C06}" destId="{34D8902B-BF6F-448A-B5BB-A8AD5908FFF6}" srcOrd="3" destOrd="0" presId="urn:microsoft.com/office/officeart/2005/8/layout/chevron1"/>
    <dgm:cxn modelId="{4FAC9D9C-AB48-4B7E-9B1B-082EC58C6580}" type="presParOf" srcId="{BEF196F5-3244-465A-88DB-3C25BD976C06}" destId="{64135044-5663-4A80-BD71-97ADF7D08371}" srcOrd="4" destOrd="0" presId="urn:microsoft.com/office/officeart/2005/8/layout/chevron1"/>
    <dgm:cxn modelId="{B44D92C4-2DD3-42E1-BEDC-388C1C1BD671}" type="presParOf" srcId="{BEF196F5-3244-465A-88DB-3C25BD976C06}" destId="{7FAF6B13-4545-4575-8188-CD4A2312D967}" srcOrd="5" destOrd="0" presId="urn:microsoft.com/office/officeart/2005/8/layout/chevron1"/>
    <dgm:cxn modelId="{D47E50F8-944B-48A8-8E0C-D764E29796EC}" type="presParOf" srcId="{BEF196F5-3244-465A-88DB-3C25BD976C06}" destId="{9C3F7354-0244-4F80-ADFF-0FF3533600B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FA7371-5EAF-400D-9582-77B0D8F2E1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4FD96DA-224C-4E34-B16A-DFBD3D341B3F}">
      <dgm:prSet phldrT="[Text]"/>
      <dgm:spPr>
        <a:xfrm>
          <a:off x="5040" y="44932"/>
          <a:ext cx="1932024" cy="449101"/>
        </a:xfrm>
        <a:prstGeom prst="rect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rgbClr val="FFFFFF"/>
              </a:solidFill>
              <a:latin typeface="Arial"/>
              <a:ea typeface="+mn-ea"/>
              <a:cs typeface="+mn-cs"/>
            </a:rPr>
            <a:t>ZÁKAZ DISKRIMINACE</a:t>
          </a:r>
        </a:p>
      </dgm:t>
    </dgm:pt>
    <dgm:pt modelId="{AC24C984-3C9C-405E-9D98-9AF0D0D03C7D}" type="parTrans" cxnId="{53370C8F-F290-4AF0-A31B-F08253EE30FC}">
      <dgm:prSet/>
      <dgm:spPr/>
      <dgm:t>
        <a:bodyPr/>
        <a:lstStyle/>
        <a:p>
          <a:endParaRPr lang="cs-CZ"/>
        </a:p>
      </dgm:t>
    </dgm:pt>
    <dgm:pt modelId="{463E95AF-C854-4E7B-B56B-7C8FF859C85D}" type="sibTrans" cxnId="{53370C8F-F290-4AF0-A31B-F08253EE30FC}">
      <dgm:prSet/>
      <dgm:spPr/>
      <dgm:t>
        <a:bodyPr/>
        <a:lstStyle/>
        <a:p>
          <a:endParaRPr lang="cs-CZ"/>
        </a:p>
      </dgm:t>
    </dgm:pt>
    <dgm:pt modelId="{F6B6BC99-7BED-4649-BD70-7148FD4785B6}">
      <dgm:prSet phldrT="[Text]" custT="1"/>
      <dgm:spPr>
        <a:xfrm>
          <a:off x="5040" y="485101"/>
          <a:ext cx="1932024" cy="1562878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zadávací podmínky nesmí žádného dodavatele bezdůvodně vylučovat ze soutěže</a:t>
          </a:r>
        </a:p>
      </dgm:t>
    </dgm:pt>
    <dgm:pt modelId="{7EF826BB-2EEB-481E-826F-0DD0090AE39E}" type="parTrans" cxnId="{830DA13A-B51D-4044-9A19-D80C871A4A7B}">
      <dgm:prSet/>
      <dgm:spPr/>
      <dgm:t>
        <a:bodyPr/>
        <a:lstStyle/>
        <a:p>
          <a:endParaRPr lang="cs-CZ"/>
        </a:p>
      </dgm:t>
    </dgm:pt>
    <dgm:pt modelId="{632ECB39-8AED-4F76-8E7C-911B19DF2F2D}" type="sibTrans" cxnId="{830DA13A-B51D-4044-9A19-D80C871A4A7B}">
      <dgm:prSet/>
      <dgm:spPr/>
      <dgm:t>
        <a:bodyPr/>
        <a:lstStyle/>
        <a:p>
          <a:endParaRPr lang="cs-CZ"/>
        </a:p>
      </dgm:t>
    </dgm:pt>
    <dgm:pt modelId="{7B8CDE7C-2B5F-4C93-B549-B036367E8213}">
      <dgm:prSet phldrT="[Text]"/>
      <dgm:spPr>
        <a:xfrm>
          <a:off x="2207548" y="44932"/>
          <a:ext cx="1932024" cy="449101"/>
        </a:xfrm>
        <a:prstGeom prst="rect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rgbClr val="FFFFFF"/>
              </a:solidFill>
              <a:latin typeface="Arial"/>
              <a:ea typeface="+mn-ea"/>
              <a:cs typeface="+mn-cs"/>
            </a:rPr>
            <a:t>ROVNÉ ZACHÁZENÍ</a:t>
          </a:r>
        </a:p>
      </dgm:t>
    </dgm:pt>
    <dgm:pt modelId="{0E65DDD7-D2D8-4575-A68D-5298B770682D}" type="parTrans" cxnId="{FE4CAF17-3863-458A-A110-6F70CF7E6A5E}">
      <dgm:prSet/>
      <dgm:spPr/>
      <dgm:t>
        <a:bodyPr/>
        <a:lstStyle/>
        <a:p>
          <a:endParaRPr lang="cs-CZ"/>
        </a:p>
      </dgm:t>
    </dgm:pt>
    <dgm:pt modelId="{AF0BF395-75A7-45C9-A023-81247B907941}" type="sibTrans" cxnId="{FE4CAF17-3863-458A-A110-6F70CF7E6A5E}">
      <dgm:prSet/>
      <dgm:spPr/>
      <dgm:t>
        <a:bodyPr/>
        <a:lstStyle/>
        <a:p>
          <a:endParaRPr lang="cs-CZ"/>
        </a:p>
      </dgm:t>
    </dgm:pt>
    <dgm:pt modelId="{D3A39DCE-7006-4A80-A468-BC56AB349EFC}">
      <dgm:prSet phldrT="[Text]" custT="1"/>
      <dgm:spPr>
        <a:xfrm>
          <a:off x="2207548" y="485101"/>
          <a:ext cx="1932024" cy="1562878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stejný přístup vůči všem dodavatelům</a:t>
          </a:r>
        </a:p>
      </dgm:t>
    </dgm:pt>
    <dgm:pt modelId="{F189F7B1-70FF-4B61-8E04-F7EC1D0B330E}" type="parTrans" cxnId="{32EA046B-211E-41DA-88D8-7BBD4BF62961}">
      <dgm:prSet/>
      <dgm:spPr/>
      <dgm:t>
        <a:bodyPr/>
        <a:lstStyle/>
        <a:p>
          <a:endParaRPr lang="cs-CZ"/>
        </a:p>
      </dgm:t>
    </dgm:pt>
    <dgm:pt modelId="{FBDA0933-D225-42A1-BD5E-D97A620F5212}" type="sibTrans" cxnId="{32EA046B-211E-41DA-88D8-7BBD4BF62961}">
      <dgm:prSet/>
      <dgm:spPr/>
      <dgm:t>
        <a:bodyPr/>
        <a:lstStyle/>
        <a:p>
          <a:endParaRPr lang="cs-CZ"/>
        </a:p>
      </dgm:t>
    </dgm:pt>
    <dgm:pt modelId="{AEA43A0D-1E7D-446D-9907-6696EEA0BEE3}">
      <dgm:prSet phldrT="[Text]"/>
      <dgm:spPr>
        <a:xfrm>
          <a:off x="4410056" y="44967"/>
          <a:ext cx="1932024" cy="449101"/>
        </a:xfrm>
        <a:prstGeom prst="rect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rgbClr val="FFFFFF"/>
              </a:solidFill>
              <a:latin typeface="Arial"/>
              <a:ea typeface="+mn-ea"/>
              <a:cs typeface="+mn-cs"/>
            </a:rPr>
            <a:t>TRANSPARENTNOST</a:t>
          </a:r>
        </a:p>
      </dgm:t>
    </dgm:pt>
    <dgm:pt modelId="{33289B50-5114-4FD4-84F0-1B0366F84D27}" type="parTrans" cxnId="{E6562138-F998-4F57-9CD5-C1D9C66AABF2}">
      <dgm:prSet/>
      <dgm:spPr/>
      <dgm:t>
        <a:bodyPr/>
        <a:lstStyle/>
        <a:p>
          <a:endParaRPr lang="cs-CZ"/>
        </a:p>
      </dgm:t>
    </dgm:pt>
    <dgm:pt modelId="{C6D67D50-4126-4ECB-A9E1-FEBAD936FAFA}" type="sibTrans" cxnId="{E6562138-F998-4F57-9CD5-C1D9C66AABF2}">
      <dgm:prSet/>
      <dgm:spPr/>
      <dgm:t>
        <a:bodyPr/>
        <a:lstStyle/>
        <a:p>
          <a:endParaRPr lang="cs-CZ"/>
        </a:p>
      </dgm:t>
    </dgm:pt>
    <dgm:pt modelId="{05B760B6-C11E-4325-8AA1-36AB25282977}">
      <dgm:prSet phldrT="[Text]" custT="1"/>
      <dgm:spPr>
        <a:xfrm>
          <a:off x="8815072" y="485101"/>
          <a:ext cx="1932024" cy="1562878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sociální</a:t>
          </a:r>
        </a:p>
      </dgm:t>
    </dgm:pt>
    <dgm:pt modelId="{0500A885-C08F-46DA-917D-6AE237FF193A}" type="parTrans" cxnId="{7FB5A9AB-80D6-45A3-B791-389C04DE6079}">
      <dgm:prSet/>
      <dgm:spPr/>
      <dgm:t>
        <a:bodyPr/>
        <a:lstStyle/>
        <a:p>
          <a:endParaRPr lang="cs-CZ"/>
        </a:p>
      </dgm:t>
    </dgm:pt>
    <dgm:pt modelId="{83C57DEE-C1ED-4167-87FF-D9019755DC0D}" type="sibTrans" cxnId="{7FB5A9AB-80D6-45A3-B791-389C04DE6079}">
      <dgm:prSet/>
      <dgm:spPr/>
      <dgm:t>
        <a:bodyPr/>
        <a:lstStyle/>
        <a:p>
          <a:endParaRPr lang="cs-CZ"/>
        </a:p>
      </dgm:t>
    </dgm:pt>
    <dgm:pt modelId="{CC1B63C0-3DCB-4A2F-A77C-9F25705B70A8}">
      <dgm:prSet phldrT="[Text]"/>
      <dgm:spPr>
        <a:xfrm>
          <a:off x="8815072" y="485101"/>
          <a:ext cx="1932024" cy="1562878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s-CZ" sz="13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776054AA-9582-41DD-9D5F-07DC330A5741}" type="parTrans" cxnId="{D8B2A9AA-0839-4C4C-A60E-1423057E3703}">
      <dgm:prSet/>
      <dgm:spPr/>
      <dgm:t>
        <a:bodyPr/>
        <a:lstStyle/>
        <a:p>
          <a:endParaRPr lang="cs-CZ"/>
        </a:p>
      </dgm:t>
    </dgm:pt>
    <dgm:pt modelId="{3B5C3F97-D673-4C45-9D44-B20435092BFA}" type="sibTrans" cxnId="{D8B2A9AA-0839-4C4C-A60E-1423057E3703}">
      <dgm:prSet/>
      <dgm:spPr/>
      <dgm:t>
        <a:bodyPr/>
        <a:lstStyle/>
        <a:p>
          <a:endParaRPr lang="cs-CZ"/>
        </a:p>
      </dgm:t>
    </dgm:pt>
    <dgm:pt modelId="{41442688-173A-4A73-9A35-743F7085A88F}">
      <dgm:prSet phldrT="[Text]"/>
      <dgm:spPr>
        <a:xfrm>
          <a:off x="8820112" y="43499"/>
          <a:ext cx="1932024" cy="449101"/>
        </a:xfrm>
        <a:prstGeom prst="rect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rgbClr val="FFFFFF"/>
              </a:solidFill>
              <a:latin typeface="Arial"/>
              <a:ea typeface="+mn-ea"/>
              <a:cs typeface="+mn-cs"/>
            </a:rPr>
            <a:t>ODPOVĚDNOST</a:t>
          </a:r>
        </a:p>
      </dgm:t>
    </dgm:pt>
    <dgm:pt modelId="{C58B694F-424D-4A46-AC10-135970190CDE}" type="parTrans" cxnId="{6D229994-82CB-460C-9212-D6516CC891F8}">
      <dgm:prSet/>
      <dgm:spPr/>
      <dgm:t>
        <a:bodyPr/>
        <a:lstStyle/>
        <a:p>
          <a:endParaRPr lang="cs-CZ"/>
        </a:p>
      </dgm:t>
    </dgm:pt>
    <dgm:pt modelId="{2D052E1F-5F74-46C1-8102-95EB23AD40CB}" type="sibTrans" cxnId="{6D229994-82CB-460C-9212-D6516CC891F8}">
      <dgm:prSet/>
      <dgm:spPr/>
      <dgm:t>
        <a:bodyPr/>
        <a:lstStyle/>
        <a:p>
          <a:endParaRPr lang="cs-CZ"/>
        </a:p>
      </dgm:t>
    </dgm:pt>
    <dgm:pt modelId="{5123DE17-2B7C-4BA8-BED9-BC583BAC0B12}">
      <dgm:prSet phldrT="[Text]"/>
      <dgm:spPr>
        <a:xfrm>
          <a:off x="6612564" y="43499"/>
          <a:ext cx="1932024" cy="449101"/>
        </a:xfrm>
        <a:prstGeom prst="rect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>
              <a:solidFill>
                <a:srgbClr val="FFFFFF"/>
              </a:solidFill>
              <a:latin typeface="Arial"/>
              <a:ea typeface="+mn-ea"/>
              <a:cs typeface="+mn-cs"/>
            </a:rPr>
            <a:t>PŘIMĚŘENOST</a:t>
          </a:r>
        </a:p>
      </dgm:t>
    </dgm:pt>
    <dgm:pt modelId="{739F0713-4A81-4EEE-9CDC-1158318044FB}" type="parTrans" cxnId="{B9F5261A-91CB-4057-BF7A-6E67FFA5F6A4}">
      <dgm:prSet/>
      <dgm:spPr/>
      <dgm:t>
        <a:bodyPr/>
        <a:lstStyle/>
        <a:p>
          <a:endParaRPr lang="cs-CZ"/>
        </a:p>
      </dgm:t>
    </dgm:pt>
    <dgm:pt modelId="{97731C62-87C0-4124-AF85-693CA39B0251}" type="sibTrans" cxnId="{B9F5261A-91CB-4057-BF7A-6E67FFA5F6A4}">
      <dgm:prSet/>
      <dgm:spPr/>
      <dgm:t>
        <a:bodyPr/>
        <a:lstStyle/>
        <a:p>
          <a:endParaRPr lang="cs-CZ"/>
        </a:p>
      </dgm:t>
    </dgm:pt>
    <dgm:pt modelId="{1913863D-A8BB-4797-957C-04855F17EA3B}">
      <dgm:prSet phldrT="[Text]" custT="1"/>
      <dgm:spPr>
        <a:xfrm>
          <a:off x="8815072" y="485101"/>
          <a:ext cx="1932024" cy="1562878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environmentální</a:t>
          </a:r>
        </a:p>
      </dgm:t>
    </dgm:pt>
    <dgm:pt modelId="{D80DC8DE-9FC5-4594-8F42-B6DC0FDCEF00}" type="parTrans" cxnId="{450B68EF-D398-4109-9DB6-795E0617F2E7}">
      <dgm:prSet/>
      <dgm:spPr/>
      <dgm:t>
        <a:bodyPr/>
        <a:lstStyle/>
        <a:p>
          <a:endParaRPr lang="cs-CZ"/>
        </a:p>
      </dgm:t>
    </dgm:pt>
    <dgm:pt modelId="{36C887C0-1882-4EF7-8479-A5435029217C}" type="sibTrans" cxnId="{450B68EF-D398-4109-9DB6-795E0617F2E7}">
      <dgm:prSet/>
      <dgm:spPr/>
      <dgm:t>
        <a:bodyPr/>
        <a:lstStyle/>
        <a:p>
          <a:endParaRPr lang="cs-CZ"/>
        </a:p>
      </dgm:t>
    </dgm:pt>
    <dgm:pt modelId="{F8526984-D3C4-449A-B8E2-1473C19555FF}">
      <dgm:prSet phldrT="[Text]" custT="1"/>
      <dgm:spPr>
        <a:xfrm>
          <a:off x="8815072" y="485101"/>
          <a:ext cx="1932024" cy="1562878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inovačn</a:t>
          </a:r>
          <a:r>
            <a:rPr lang="cs-CZ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í</a:t>
          </a:r>
        </a:p>
      </dgm:t>
    </dgm:pt>
    <dgm:pt modelId="{C703D20C-21F3-4669-A091-F210D0311C7D}" type="parTrans" cxnId="{C1ED2273-5F38-4E77-A475-2AA6935B0768}">
      <dgm:prSet/>
      <dgm:spPr/>
      <dgm:t>
        <a:bodyPr/>
        <a:lstStyle/>
        <a:p>
          <a:endParaRPr lang="cs-CZ"/>
        </a:p>
      </dgm:t>
    </dgm:pt>
    <dgm:pt modelId="{73066E58-AB13-453D-8666-B4D606A029D0}" type="sibTrans" cxnId="{C1ED2273-5F38-4E77-A475-2AA6935B0768}">
      <dgm:prSet/>
      <dgm:spPr/>
      <dgm:t>
        <a:bodyPr/>
        <a:lstStyle/>
        <a:p>
          <a:endParaRPr lang="cs-CZ"/>
        </a:p>
      </dgm:t>
    </dgm:pt>
    <dgm:pt modelId="{DBD6D4C7-1901-47C7-B98E-4BE702BF0245}">
      <dgm:prSet custT="1"/>
      <dgm:spPr>
        <a:xfrm>
          <a:off x="4410848" y="479888"/>
          <a:ext cx="1932024" cy="1604091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auditní stopa</a:t>
          </a:r>
        </a:p>
      </dgm:t>
    </dgm:pt>
    <dgm:pt modelId="{47D8FBD6-DA74-460C-A2E4-75ADBCF74CCC}" type="parTrans" cxnId="{EF2ED26E-15A4-4D1B-B819-7A2FB7453F35}">
      <dgm:prSet/>
      <dgm:spPr/>
      <dgm:t>
        <a:bodyPr/>
        <a:lstStyle/>
        <a:p>
          <a:endParaRPr lang="cs-CZ"/>
        </a:p>
      </dgm:t>
    </dgm:pt>
    <dgm:pt modelId="{3FB66617-08A5-40C4-9301-0C3F7328FE3B}" type="sibTrans" cxnId="{EF2ED26E-15A4-4D1B-B819-7A2FB7453F35}">
      <dgm:prSet/>
      <dgm:spPr/>
      <dgm:t>
        <a:bodyPr/>
        <a:lstStyle/>
        <a:p>
          <a:endParaRPr lang="cs-CZ"/>
        </a:p>
      </dgm:t>
    </dgm:pt>
    <dgm:pt modelId="{F8A76ADF-F28B-482C-AA8D-FE844D5017D8}">
      <dgm:prSet/>
      <dgm:spPr>
        <a:xfrm>
          <a:off x="4410848" y="479888"/>
          <a:ext cx="1932024" cy="1604091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s-CZ" sz="13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58FC6778-AC62-435D-B564-776EDC8F2E0B}" type="parTrans" cxnId="{3253C58D-D490-427E-B84A-3B3FBBFF8CAB}">
      <dgm:prSet/>
      <dgm:spPr/>
      <dgm:t>
        <a:bodyPr/>
        <a:lstStyle/>
        <a:p>
          <a:endParaRPr lang="cs-CZ"/>
        </a:p>
      </dgm:t>
    </dgm:pt>
    <dgm:pt modelId="{219F3139-4D9B-472A-BCCD-968B5D785055}" type="sibTrans" cxnId="{3253C58D-D490-427E-B84A-3B3FBBFF8CAB}">
      <dgm:prSet/>
      <dgm:spPr/>
      <dgm:t>
        <a:bodyPr/>
        <a:lstStyle/>
        <a:p>
          <a:endParaRPr lang="cs-CZ"/>
        </a:p>
      </dgm:t>
    </dgm:pt>
    <dgm:pt modelId="{0979A04D-E8EF-4111-BDFF-08FB5B1FED93}">
      <dgm:prSet custT="1"/>
      <dgm:spPr>
        <a:xfrm>
          <a:off x="4410848" y="479888"/>
          <a:ext cx="1932024" cy="1604091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transparentní komunikace</a:t>
          </a:r>
        </a:p>
      </dgm:t>
    </dgm:pt>
    <dgm:pt modelId="{3739B020-C127-4887-8EC1-B79621662E3F}" type="parTrans" cxnId="{6F864DF9-C046-4B3D-A9DE-3B4FAF1B5740}">
      <dgm:prSet/>
      <dgm:spPr/>
      <dgm:t>
        <a:bodyPr/>
        <a:lstStyle/>
        <a:p>
          <a:endParaRPr lang="cs-CZ"/>
        </a:p>
      </dgm:t>
    </dgm:pt>
    <dgm:pt modelId="{D5649E1B-2181-4DD2-A62E-C3BB40FB8EB6}" type="sibTrans" cxnId="{6F864DF9-C046-4B3D-A9DE-3B4FAF1B5740}">
      <dgm:prSet/>
      <dgm:spPr/>
      <dgm:t>
        <a:bodyPr/>
        <a:lstStyle/>
        <a:p>
          <a:endParaRPr lang="cs-CZ"/>
        </a:p>
      </dgm:t>
    </dgm:pt>
    <dgm:pt modelId="{EFFFCECA-2468-4679-993E-C49AF782D058}">
      <dgm:prSet custT="1"/>
      <dgm:spPr>
        <a:xfrm>
          <a:off x="6612564" y="485101"/>
          <a:ext cx="1932024" cy="1562878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přiměřenost procesních požadavků (lhůty)</a:t>
          </a:r>
        </a:p>
      </dgm:t>
    </dgm:pt>
    <dgm:pt modelId="{7EBB5C90-93CE-4BC6-AE5E-885EFD68996A}" type="parTrans" cxnId="{B977E646-083A-4014-9F88-35B3DB234340}">
      <dgm:prSet/>
      <dgm:spPr/>
      <dgm:t>
        <a:bodyPr/>
        <a:lstStyle/>
        <a:p>
          <a:endParaRPr lang="cs-CZ"/>
        </a:p>
      </dgm:t>
    </dgm:pt>
    <dgm:pt modelId="{694F2EB5-9A6A-457D-AB6D-F0C8AEBA866B}" type="sibTrans" cxnId="{B977E646-083A-4014-9F88-35B3DB234340}">
      <dgm:prSet/>
      <dgm:spPr/>
      <dgm:t>
        <a:bodyPr/>
        <a:lstStyle/>
        <a:p>
          <a:endParaRPr lang="cs-CZ"/>
        </a:p>
      </dgm:t>
    </dgm:pt>
    <dgm:pt modelId="{59FFC39D-AA77-4564-8EB0-EBB0B092BFAF}">
      <dgm:prSet custT="1"/>
      <dgm:spPr>
        <a:xfrm>
          <a:off x="6612564" y="485101"/>
          <a:ext cx="1932024" cy="1562878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přiměřenost požadavků na předmět</a:t>
          </a:r>
        </a:p>
      </dgm:t>
    </dgm:pt>
    <dgm:pt modelId="{5488BE7E-E14A-4EC2-8CAC-6E44AAEDAC9E}" type="parTrans" cxnId="{D312368E-BB92-49C3-AC00-4B517F7C0D00}">
      <dgm:prSet/>
      <dgm:spPr/>
      <dgm:t>
        <a:bodyPr/>
        <a:lstStyle/>
        <a:p>
          <a:endParaRPr lang="cs-CZ"/>
        </a:p>
      </dgm:t>
    </dgm:pt>
    <dgm:pt modelId="{704B6E7A-F49E-4357-9D53-388514753B03}" type="sibTrans" cxnId="{D312368E-BB92-49C3-AC00-4B517F7C0D00}">
      <dgm:prSet/>
      <dgm:spPr/>
      <dgm:t>
        <a:bodyPr/>
        <a:lstStyle/>
        <a:p>
          <a:endParaRPr lang="cs-CZ"/>
        </a:p>
      </dgm:t>
    </dgm:pt>
    <dgm:pt modelId="{6696C720-FE25-45C0-8196-4A0A47D73DA9}">
      <dgm:prSet phldrT="[Text]" custT="1"/>
      <dgm:spPr>
        <a:xfrm>
          <a:off x="5040" y="485101"/>
          <a:ext cx="1932024" cy="1562878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s-CZ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D941F07C-BAD7-4A0A-90F9-8655953D0EE9}" type="parTrans" cxnId="{6A523F28-E882-4673-B338-56CFB43D8A19}">
      <dgm:prSet/>
      <dgm:spPr/>
      <dgm:t>
        <a:bodyPr/>
        <a:lstStyle/>
        <a:p>
          <a:endParaRPr lang="cs-CZ"/>
        </a:p>
      </dgm:t>
    </dgm:pt>
    <dgm:pt modelId="{DE10CC33-9B0A-44B1-851E-D4BBA986A539}" type="sibTrans" cxnId="{6A523F28-E882-4673-B338-56CFB43D8A19}">
      <dgm:prSet/>
      <dgm:spPr/>
      <dgm:t>
        <a:bodyPr/>
        <a:lstStyle/>
        <a:p>
          <a:endParaRPr lang="cs-CZ"/>
        </a:p>
      </dgm:t>
    </dgm:pt>
    <dgm:pt modelId="{A3F2D1F1-90B8-4F32-839F-765F0F032EB3}">
      <dgm:prSet phldrT="[Text]" custT="1"/>
      <dgm:spPr>
        <a:xfrm>
          <a:off x="2207548" y="485101"/>
          <a:ext cx="1932024" cy="1562878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s-CZ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09C0A317-CDDE-4649-9288-50ED94667595}" type="parTrans" cxnId="{4F6B8F37-6F01-47A3-B90C-BA5982216462}">
      <dgm:prSet/>
      <dgm:spPr/>
      <dgm:t>
        <a:bodyPr/>
        <a:lstStyle/>
        <a:p>
          <a:endParaRPr lang="cs-CZ"/>
        </a:p>
      </dgm:t>
    </dgm:pt>
    <dgm:pt modelId="{7E7EBCE4-01D0-4316-AB48-1154B3013854}" type="sibTrans" cxnId="{4F6B8F37-6F01-47A3-B90C-BA5982216462}">
      <dgm:prSet/>
      <dgm:spPr/>
      <dgm:t>
        <a:bodyPr/>
        <a:lstStyle/>
        <a:p>
          <a:endParaRPr lang="cs-CZ"/>
        </a:p>
      </dgm:t>
    </dgm:pt>
    <dgm:pt modelId="{30F1BE8D-6693-4C3A-B302-05E6178CB949}" type="pres">
      <dgm:prSet presAssocID="{F1FA7371-5EAF-400D-9582-77B0D8F2E169}" presName="Name0" presStyleCnt="0">
        <dgm:presLayoutVars>
          <dgm:dir/>
          <dgm:animLvl val="lvl"/>
          <dgm:resizeHandles val="exact"/>
        </dgm:presLayoutVars>
      </dgm:prSet>
      <dgm:spPr/>
    </dgm:pt>
    <dgm:pt modelId="{99C89360-F199-4B21-B802-49C30C3B26CF}" type="pres">
      <dgm:prSet presAssocID="{B4FD96DA-224C-4E34-B16A-DFBD3D341B3F}" presName="composite" presStyleCnt="0"/>
      <dgm:spPr/>
    </dgm:pt>
    <dgm:pt modelId="{4E062117-2695-44A3-9EC1-E3297237AF80}" type="pres">
      <dgm:prSet presAssocID="{B4FD96DA-224C-4E34-B16A-DFBD3D341B3F}" presName="parTx" presStyleLbl="alignNode1" presStyleIdx="0" presStyleCnt="5" custLinFactNeighborX="0" custLinFactNeighborY="1989">
        <dgm:presLayoutVars>
          <dgm:chMax val="0"/>
          <dgm:chPref val="0"/>
          <dgm:bulletEnabled val="1"/>
        </dgm:presLayoutVars>
      </dgm:prSet>
      <dgm:spPr/>
    </dgm:pt>
    <dgm:pt modelId="{8544CDC5-AFCA-42F9-9F32-009024F71912}" type="pres">
      <dgm:prSet presAssocID="{B4FD96DA-224C-4E34-B16A-DFBD3D341B3F}" presName="desTx" presStyleLbl="alignAccFollowNode1" presStyleIdx="0" presStyleCnt="5">
        <dgm:presLayoutVars>
          <dgm:bulletEnabled val="1"/>
        </dgm:presLayoutVars>
      </dgm:prSet>
      <dgm:spPr/>
    </dgm:pt>
    <dgm:pt modelId="{7507FD5E-A323-4F51-BF01-BE10CF418DE9}" type="pres">
      <dgm:prSet presAssocID="{463E95AF-C854-4E7B-B56B-7C8FF859C85D}" presName="space" presStyleCnt="0"/>
      <dgm:spPr/>
    </dgm:pt>
    <dgm:pt modelId="{5DD13994-A2C1-4DFD-8038-BDCF58E72592}" type="pres">
      <dgm:prSet presAssocID="{7B8CDE7C-2B5F-4C93-B549-B036367E8213}" presName="composite" presStyleCnt="0"/>
      <dgm:spPr/>
    </dgm:pt>
    <dgm:pt modelId="{2465895D-6998-4EFE-86FC-590A8944731E}" type="pres">
      <dgm:prSet presAssocID="{7B8CDE7C-2B5F-4C93-B549-B036367E8213}" presName="parTx" presStyleLbl="alignNode1" presStyleIdx="1" presStyleCnt="5" custLinFactNeighborY="1989">
        <dgm:presLayoutVars>
          <dgm:chMax val="0"/>
          <dgm:chPref val="0"/>
          <dgm:bulletEnabled val="1"/>
        </dgm:presLayoutVars>
      </dgm:prSet>
      <dgm:spPr/>
    </dgm:pt>
    <dgm:pt modelId="{8D1FBA77-9344-4583-8F3C-6438AE9E1D70}" type="pres">
      <dgm:prSet presAssocID="{7B8CDE7C-2B5F-4C93-B549-B036367E8213}" presName="desTx" presStyleLbl="alignAccFollowNode1" presStyleIdx="1" presStyleCnt="5">
        <dgm:presLayoutVars>
          <dgm:bulletEnabled val="1"/>
        </dgm:presLayoutVars>
      </dgm:prSet>
      <dgm:spPr/>
    </dgm:pt>
    <dgm:pt modelId="{FC33E736-FE59-451F-B223-92454F544F49}" type="pres">
      <dgm:prSet presAssocID="{AF0BF395-75A7-45C9-A023-81247B907941}" presName="space" presStyleCnt="0"/>
      <dgm:spPr/>
    </dgm:pt>
    <dgm:pt modelId="{FAF9FA4A-5BCB-49E8-B3CE-C48DFC0DEEAA}" type="pres">
      <dgm:prSet presAssocID="{AEA43A0D-1E7D-446D-9907-6696EEA0BEE3}" presName="composite" presStyleCnt="0"/>
      <dgm:spPr/>
    </dgm:pt>
    <dgm:pt modelId="{CE658FA3-A8EB-4F4B-986A-CB6141D43341}" type="pres">
      <dgm:prSet presAssocID="{AEA43A0D-1E7D-446D-9907-6696EEA0BEE3}" presName="parTx" presStyleLbl="alignNode1" presStyleIdx="2" presStyleCnt="5" custLinFactNeighborY="4291">
        <dgm:presLayoutVars>
          <dgm:chMax val="0"/>
          <dgm:chPref val="0"/>
          <dgm:bulletEnabled val="1"/>
        </dgm:presLayoutVars>
      </dgm:prSet>
      <dgm:spPr/>
    </dgm:pt>
    <dgm:pt modelId="{1F7A304D-83F0-4117-B54F-9CBAB4A0B690}" type="pres">
      <dgm:prSet presAssocID="{AEA43A0D-1E7D-446D-9907-6696EEA0BEE3}" presName="desTx" presStyleLbl="alignAccFollowNode1" presStyleIdx="2" presStyleCnt="5" custScaleY="102637" custLinFactNeighborX="41" custLinFactNeighborY="2863">
        <dgm:presLayoutVars>
          <dgm:bulletEnabled val="1"/>
        </dgm:presLayoutVars>
      </dgm:prSet>
      <dgm:spPr/>
    </dgm:pt>
    <dgm:pt modelId="{45181C3E-5AE2-4C7F-BF2C-DD4DDD79F38F}" type="pres">
      <dgm:prSet presAssocID="{C6D67D50-4126-4ECB-A9E1-FEBAD936FAFA}" presName="space" presStyleCnt="0"/>
      <dgm:spPr/>
    </dgm:pt>
    <dgm:pt modelId="{FD8F078A-3825-461C-B0A8-01DB73505E17}" type="pres">
      <dgm:prSet presAssocID="{5123DE17-2B7C-4BA8-BED9-BC583BAC0B12}" presName="composite" presStyleCnt="0"/>
      <dgm:spPr/>
    </dgm:pt>
    <dgm:pt modelId="{499B7506-B862-4A7B-BCA0-D0F0E0D9DD3C}" type="pres">
      <dgm:prSet presAssocID="{5123DE17-2B7C-4BA8-BED9-BC583BAC0B12}" presName="parTx" presStyleLbl="alignNode1" presStyleIdx="3" presStyleCnt="5" custLinFactNeighborY="1670">
        <dgm:presLayoutVars>
          <dgm:chMax val="0"/>
          <dgm:chPref val="0"/>
          <dgm:bulletEnabled val="1"/>
        </dgm:presLayoutVars>
      </dgm:prSet>
      <dgm:spPr/>
    </dgm:pt>
    <dgm:pt modelId="{2DC03095-61F1-475E-96F8-2E0F2A66F685}" type="pres">
      <dgm:prSet presAssocID="{5123DE17-2B7C-4BA8-BED9-BC583BAC0B12}" presName="desTx" presStyleLbl="alignAccFollowNode1" presStyleIdx="3" presStyleCnt="5">
        <dgm:presLayoutVars>
          <dgm:bulletEnabled val="1"/>
        </dgm:presLayoutVars>
      </dgm:prSet>
      <dgm:spPr/>
    </dgm:pt>
    <dgm:pt modelId="{A1F19273-C89E-4454-B9A8-AF413EA853A6}" type="pres">
      <dgm:prSet presAssocID="{97731C62-87C0-4124-AF85-693CA39B0251}" presName="space" presStyleCnt="0"/>
      <dgm:spPr/>
    </dgm:pt>
    <dgm:pt modelId="{DC5D6DF8-55FB-4968-85E4-A445EAF1893A}" type="pres">
      <dgm:prSet presAssocID="{41442688-173A-4A73-9A35-743F7085A88F}" presName="composite" presStyleCnt="0"/>
      <dgm:spPr/>
    </dgm:pt>
    <dgm:pt modelId="{2B5C0715-C17E-419A-8868-AF105AF16F37}" type="pres">
      <dgm:prSet presAssocID="{41442688-173A-4A73-9A35-743F7085A88F}" presName="parTx" presStyleLbl="alignNode1" presStyleIdx="4" presStyleCnt="5" custLinFactNeighborX="261" custLinFactNeighborY="1670">
        <dgm:presLayoutVars>
          <dgm:chMax val="0"/>
          <dgm:chPref val="0"/>
          <dgm:bulletEnabled val="1"/>
        </dgm:presLayoutVars>
      </dgm:prSet>
      <dgm:spPr/>
    </dgm:pt>
    <dgm:pt modelId="{2DB86FD2-300F-4637-AD88-F7D65EF073BD}" type="pres">
      <dgm:prSet presAssocID="{41442688-173A-4A73-9A35-743F7085A88F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11F6FB06-3B46-4B2D-BAEC-7AD753A35FEC}" type="presOf" srcId="{D3A39DCE-7006-4A80-A468-BC56AB349EFC}" destId="{8D1FBA77-9344-4583-8F3C-6438AE9E1D70}" srcOrd="0" destOrd="0" presId="urn:microsoft.com/office/officeart/2005/8/layout/hList1"/>
    <dgm:cxn modelId="{6FDABF09-0CDB-41A6-83A4-561CCC2503DE}" type="presOf" srcId="{F1FA7371-5EAF-400D-9582-77B0D8F2E169}" destId="{30F1BE8D-6693-4C3A-B302-05E6178CB949}" srcOrd="0" destOrd="0" presId="urn:microsoft.com/office/officeart/2005/8/layout/hList1"/>
    <dgm:cxn modelId="{FE4CAF17-3863-458A-A110-6F70CF7E6A5E}" srcId="{F1FA7371-5EAF-400D-9582-77B0D8F2E169}" destId="{7B8CDE7C-2B5F-4C93-B549-B036367E8213}" srcOrd="1" destOrd="0" parTransId="{0E65DDD7-D2D8-4575-A68D-5298B770682D}" sibTransId="{AF0BF395-75A7-45C9-A023-81247B907941}"/>
    <dgm:cxn modelId="{B9F5261A-91CB-4057-BF7A-6E67FFA5F6A4}" srcId="{F1FA7371-5EAF-400D-9582-77B0D8F2E169}" destId="{5123DE17-2B7C-4BA8-BED9-BC583BAC0B12}" srcOrd="3" destOrd="0" parTransId="{739F0713-4A81-4EEE-9CDC-1158318044FB}" sibTransId="{97731C62-87C0-4124-AF85-693CA39B0251}"/>
    <dgm:cxn modelId="{6BD6F621-01C8-425B-8982-B50B360B722C}" type="presOf" srcId="{7B8CDE7C-2B5F-4C93-B549-B036367E8213}" destId="{2465895D-6998-4EFE-86FC-590A8944731E}" srcOrd="0" destOrd="0" presId="urn:microsoft.com/office/officeart/2005/8/layout/hList1"/>
    <dgm:cxn modelId="{DDD9D725-9277-46B2-8F3E-827D7602277D}" type="presOf" srcId="{CC1B63C0-3DCB-4A2F-A77C-9F25705B70A8}" destId="{2DB86FD2-300F-4637-AD88-F7D65EF073BD}" srcOrd="0" destOrd="3" presId="urn:microsoft.com/office/officeart/2005/8/layout/hList1"/>
    <dgm:cxn modelId="{6A523F28-E882-4673-B338-56CFB43D8A19}" srcId="{B4FD96DA-224C-4E34-B16A-DFBD3D341B3F}" destId="{6696C720-FE25-45C0-8196-4A0A47D73DA9}" srcOrd="1" destOrd="0" parTransId="{D941F07C-BAD7-4A0A-90F9-8655953D0EE9}" sibTransId="{DE10CC33-9B0A-44B1-851E-D4BBA986A539}"/>
    <dgm:cxn modelId="{76AB642A-3CFA-4B77-8410-079B136F6CDE}" type="presOf" srcId="{A3F2D1F1-90B8-4F32-839F-765F0F032EB3}" destId="{8D1FBA77-9344-4583-8F3C-6438AE9E1D70}" srcOrd="0" destOrd="1" presId="urn:microsoft.com/office/officeart/2005/8/layout/hList1"/>
    <dgm:cxn modelId="{1FA40C2F-7700-4C2D-A134-B0C211ED1C4E}" type="presOf" srcId="{DBD6D4C7-1901-47C7-B98E-4BE702BF0245}" destId="{1F7A304D-83F0-4117-B54F-9CBAB4A0B690}" srcOrd="0" destOrd="1" presId="urn:microsoft.com/office/officeart/2005/8/layout/hList1"/>
    <dgm:cxn modelId="{EDDCF630-9FB3-444E-B7C7-AE7BCEF7B96B}" type="presOf" srcId="{1913863D-A8BB-4797-957C-04855F17EA3B}" destId="{2DB86FD2-300F-4637-AD88-F7D65EF073BD}" srcOrd="0" destOrd="1" presId="urn:microsoft.com/office/officeart/2005/8/layout/hList1"/>
    <dgm:cxn modelId="{4F6B8F37-6F01-47A3-B90C-BA5982216462}" srcId="{7B8CDE7C-2B5F-4C93-B549-B036367E8213}" destId="{A3F2D1F1-90B8-4F32-839F-765F0F032EB3}" srcOrd="1" destOrd="0" parTransId="{09C0A317-CDDE-4649-9288-50ED94667595}" sibTransId="{7E7EBCE4-01D0-4316-AB48-1154B3013854}"/>
    <dgm:cxn modelId="{E6562138-F998-4F57-9CD5-C1D9C66AABF2}" srcId="{F1FA7371-5EAF-400D-9582-77B0D8F2E169}" destId="{AEA43A0D-1E7D-446D-9907-6696EEA0BEE3}" srcOrd="2" destOrd="0" parTransId="{33289B50-5114-4FD4-84F0-1B0366F84D27}" sibTransId="{C6D67D50-4126-4ECB-A9E1-FEBAD936FAFA}"/>
    <dgm:cxn modelId="{830DA13A-B51D-4044-9A19-D80C871A4A7B}" srcId="{B4FD96DA-224C-4E34-B16A-DFBD3D341B3F}" destId="{F6B6BC99-7BED-4649-BD70-7148FD4785B6}" srcOrd="0" destOrd="0" parTransId="{7EF826BB-2EEB-481E-826F-0DD0090AE39E}" sibTransId="{632ECB39-8AED-4F76-8E7C-911B19DF2F2D}"/>
    <dgm:cxn modelId="{6F8E3D61-A812-46D4-A698-DE50F5DB166C}" type="presOf" srcId="{F8A76ADF-F28B-482C-AA8D-FE844D5017D8}" destId="{1F7A304D-83F0-4117-B54F-9CBAB4A0B690}" srcOrd="0" destOrd="2" presId="urn:microsoft.com/office/officeart/2005/8/layout/hList1"/>
    <dgm:cxn modelId="{B977E646-083A-4014-9F88-35B3DB234340}" srcId="{5123DE17-2B7C-4BA8-BED9-BC583BAC0B12}" destId="{EFFFCECA-2468-4679-993E-C49AF782D058}" srcOrd="0" destOrd="0" parTransId="{7EBB5C90-93CE-4BC6-AE5E-885EFD68996A}" sibTransId="{694F2EB5-9A6A-457D-AB6D-F0C8AEBA866B}"/>
    <dgm:cxn modelId="{62C43368-7D4E-40D8-A673-0D569677F680}" type="presOf" srcId="{EFFFCECA-2468-4679-993E-C49AF782D058}" destId="{2DC03095-61F1-475E-96F8-2E0F2A66F685}" srcOrd="0" destOrd="0" presId="urn:microsoft.com/office/officeart/2005/8/layout/hList1"/>
    <dgm:cxn modelId="{32EA046B-211E-41DA-88D8-7BBD4BF62961}" srcId="{7B8CDE7C-2B5F-4C93-B549-B036367E8213}" destId="{D3A39DCE-7006-4A80-A468-BC56AB349EFC}" srcOrd="0" destOrd="0" parTransId="{F189F7B1-70FF-4B61-8E04-F7EC1D0B330E}" sibTransId="{FBDA0933-D225-42A1-BD5E-D97A620F5212}"/>
    <dgm:cxn modelId="{EA37844E-FB23-4561-8DD7-78649DBAD29E}" type="presOf" srcId="{5123DE17-2B7C-4BA8-BED9-BC583BAC0B12}" destId="{499B7506-B862-4A7B-BCA0-D0F0E0D9DD3C}" srcOrd="0" destOrd="0" presId="urn:microsoft.com/office/officeart/2005/8/layout/hList1"/>
    <dgm:cxn modelId="{EF2ED26E-15A4-4D1B-B819-7A2FB7453F35}" srcId="{AEA43A0D-1E7D-446D-9907-6696EEA0BEE3}" destId="{DBD6D4C7-1901-47C7-B98E-4BE702BF0245}" srcOrd="1" destOrd="0" parTransId="{47D8FBD6-DA74-460C-A2E4-75ADBCF74CCC}" sibTransId="{3FB66617-08A5-40C4-9301-0C3F7328FE3B}"/>
    <dgm:cxn modelId="{A7499350-3A6F-4656-B8FF-CD46862B00DC}" type="presOf" srcId="{41442688-173A-4A73-9A35-743F7085A88F}" destId="{2B5C0715-C17E-419A-8868-AF105AF16F37}" srcOrd="0" destOrd="0" presId="urn:microsoft.com/office/officeart/2005/8/layout/hList1"/>
    <dgm:cxn modelId="{C1ED2273-5F38-4E77-A475-2AA6935B0768}" srcId="{41442688-173A-4A73-9A35-743F7085A88F}" destId="{F8526984-D3C4-449A-B8E2-1473C19555FF}" srcOrd="2" destOrd="0" parTransId="{C703D20C-21F3-4669-A091-F210D0311C7D}" sibTransId="{73066E58-AB13-453D-8666-B4D606A029D0}"/>
    <dgm:cxn modelId="{3253C58D-D490-427E-B84A-3B3FBBFF8CAB}" srcId="{AEA43A0D-1E7D-446D-9907-6696EEA0BEE3}" destId="{F8A76ADF-F28B-482C-AA8D-FE844D5017D8}" srcOrd="2" destOrd="0" parTransId="{58FC6778-AC62-435D-B564-776EDC8F2E0B}" sibTransId="{219F3139-4D9B-472A-BCCD-968B5D785055}"/>
    <dgm:cxn modelId="{660A058E-09A3-445B-93A3-92839D18DF2B}" type="presOf" srcId="{59FFC39D-AA77-4564-8EB0-EBB0B092BFAF}" destId="{2DC03095-61F1-475E-96F8-2E0F2A66F685}" srcOrd="0" destOrd="1" presId="urn:microsoft.com/office/officeart/2005/8/layout/hList1"/>
    <dgm:cxn modelId="{D312368E-BB92-49C3-AC00-4B517F7C0D00}" srcId="{5123DE17-2B7C-4BA8-BED9-BC583BAC0B12}" destId="{59FFC39D-AA77-4564-8EB0-EBB0B092BFAF}" srcOrd="1" destOrd="0" parTransId="{5488BE7E-E14A-4EC2-8CAC-6E44AAEDAC9E}" sibTransId="{704B6E7A-F49E-4357-9D53-388514753B03}"/>
    <dgm:cxn modelId="{53370C8F-F290-4AF0-A31B-F08253EE30FC}" srcId="{F1FA7371-5EAF-400D-9582-77B0D8F2E169}" destId="{B4FD96DA-224C-4E34-B16A-DFBD3D341B3F}" srcOrd="0" destOrd="0" parTransId="{AC24C984-3C9C-405E-9D98-9AF0D0D03C7D}" sibTransId="{463E95AF-C854-4E7B-B56B-7C8FF859C85D}"/>
    <dgm:cxn modelId="{9499B292-D844-4DBF-B5ED-BEC4596107A5}" type="presOf" srcId="{05B760B6-C11E-4325-8AA1-36AB25282977}" destId="{2DB86FD2-300F-4637-AD88-F7D65EF073BD}" srcOrd="0" destOrd="0" presId="urn:microsoft.com/office/officeart/2005/8/layout/hList1"/>
    <dgm:cxn modelId="{6D229994-82CB-460C-9212-D6516CC891F8}" srcId="{F1FA7371-5EAF-400D-9582-77B0D8F2E169}" destId="{41442688-173A-4A73-9A35-743F7085A88F}" srcOrd="4" destOrd="0" parTransId="{C58B694F-424D-4A46-AC10-135970190CDE}" sibTransId="{2D052E1F-5F74-46C1-8102-95EB23AD40CB}"/>
    <dgm:cxn modelId="{D8B2A9AA-0839-4C4C-A60E-1423057E3703}" srcId="{41442688-173A-4A73-9A35-743F7085A88F}" destId="{CC1B63C0-3DCB-4A2F-A77C-9F25705B70A8}" srcOrd="3" destOrd="0" parTransId="{776054AA-9582-41DD-9D5F-07DC330A5741}" sibTransId="{3B5C3F97-D673-4C45-9D44-B20435092BFA}"/>
    <dgm:cxn modelId="{7FB5A9AB-80D6-45A3-B791-389C04DE6079}" srcId="{41442688-173A-4A73-9A35-743F7085A88F}" destId="{05B760B6-C11E-4325-8AA1-36AB25282977}" srcOrd="0" destOrd="0" parTransId="{0500A885-C08F-46DA-917D-6AE237FF193A}" sibTransId="{83C57DEE-C1ED-4167-87FF-D9019755DC0D}"/>
    <dgm:cxn modelId="{13D05BB1-E49F-45AB-BC71-4C92E89D3F11}" type="presOf" srcId="{0979A04D-E8EF-4111-BDFF-08FB5B1FED93}" destId="{1F7A304D-83F0-4117-B54F-9CBAB4A0B690}" srcOrd="0" destOrd="0" presId="urn:microsoft.com/office/officeart/2005/8/layout/hList1"/>
    <dgm:cxn modelId="{A7692CC7-ED41-457E-80E4-E318AD0C5E20}" type="presOf" srcId="{F6B6BC99-7BED-4649-BD70-7148FD4785B6}" destId="{8544CDC5-AFCA-42F9-9F32-009024F71912}" srcOrd="0" destOrd="0" presId="urn:microsoft.com/office/officeart/2005/8/layout/hList1"/>
    <dgm:cxn modelId="{B11075C8-227D-4CFC-80BF-259A3A3657DE}" type="presOf" srcId="{B4FD96DA-224C-4E34-B16A-DFBD3D341B3F}" destId="{4E062117-2695-44A3-9EC1-E3297237AF80}" srcOrd="0" destOrd="0" presId="urn:microsoft.com/office/officeart/2005/8/layout/hList1"/>
    <dgm:cxn modelId="{42310FEF-0017-45E2-8EBF-F2348FBA60EB}" type="presOf" srcId="{6696C720-FE25-45C0-8196-4A0A47D73DA9}" destId="{8544CDC5-AFCA-42F9-9F32-009024F71912}" srcOrd="0" destOrd="1" presId="urn:microsoft.com/office/officeart/2005/8/layout/hList1"/>
    <dgm:cxn modelId="{450B68EF-D398-4109-9DB6-795E0617F2E7}" srcId="{41442688-173A-4A73-9A35-743F7085A88F}" destId="{1913863D-A8BB-4797-957C-04855F17EA3B}" srcOrd="1" destOrd="0" parTransId="{D80DC8DE-9FC5-4594-8F42-B6DC0FDCEF00}" sibTransId="{36C887C0-1882-4EF7-8479-A5435029217C}"/>
    <dgm:cxn modelId="{A26FA7F4-CDD0-4990-85C0-52C9A68BBCDF}" type="presOf" srcId="{F8526984-D3C4-449A-B8E2-1473C19555FF}" destId="{2DB86FD2-300F-4637-AD88-F7D65EF073BD}" srcOrd="0" destOrd="2" presId="urn:microsoft.com/office/officeart/2005/8/layout/hList1"/>
    <dgm:cxn modelId="{6F864DF9-C046-4B3D-A9DE-3B4FAF1B5740}" srcId="{AEA43A0D-1E7D-446D-9907-6696EEA0BEE3}" destId="{0979A04D-E8EF-4111-BDFF-08FB5B1FED93}" srcOrd="0" destOrd="0" parTransId="{3739B020-C127-4887-8EC1-B79621662E3F}" sibTransId="{D5649E1B-2181-4DD2-A62E-C3BB40FB8EB6}"/>
    <dgm:cxn modelId="{EB7FC3F9-5BEB-440C-81D6-EC97B3364F58}" type="presOf" srcId="{AEA43A0D-1E7D-446D-9907-6696EEA0BEE3}" destId="{CE658FA3-A8EB-4F4B-986A-CB6141D43341}" srcOrd="0" destOrd="0" presId="urn:microsoft.com/office/officeart/2005/8/layout/hList1"/>
    <dgm:cxn modelId="{97E234D5-5C30-4276-B516-089116139DA6}" type="presParOf" srcId="{30F1BE8D-6693-4C3A-B302-05E6178CB949}" destId="{99C89360-F199-4B21-B802-49C30C3B26CF}" srcOrd="0" destOrd="0" presId="urn:microsoft.com/office/officeart/2005/8/layout/hList1"/>
    <dgm:cxn modelId="{2BB9E41F-9AA8-4FB0-B6E3-B5557C2D1E83}" type="presParOf" srcId="{99C89360-F199-4B21-B802-49C30C3B26CF}" destId="{4E062117-2695-44A3-9EC1-E3297237AF80}" srcOrd="0" destOrd="0" presId="urn:microsoft.com/office/officeart/2005/8/layout/hList1"/>
    <dgm:cxn modelId="{0DF3A4A4-0091-4484-B6D6-1B499D1BB6EE}" type="presParOf" srcId="{99C89360-F199-4B21-B802-49C30C3B26CF}" destId="{8544CDC5-AFCA-42F9-9F32-009024F71912}" srcOrd="1" destOrd="0" presId="urn:microsoft.com/office/officeart/2005/8/layout/hList1"/>
    <dgm:cxn modelId="{453E5B28-56D8-47BB-8C6D-CAF70D8FD2DC}" type="presParOf" srcId="{30F1BE8D-6693-4C3A-B302-05E6178CB949}" destId="{7507FD5E-A323-4F51-BF01-BE10CF418DE9}" srcOrd="1" destOrd="0" presId="urn:microsoft.com/office/officeart/2005/8/layout/hList1"/>
    <dgm:cxn modelId="{C9768CAA-AB79-4F3B-8BC1-60613A253900}" type="presParOf" srcId="{30F1BE8D-6693-4C3A-B302-05E6178CB949}" destId="{5DD13994-A2C1-4DFD-8038-BDCF58E72592}" srcOrd="2" destOrd="0" presId="urn:microsoft.com/office/officeart/2005/8/layout/hList1"/>
    <dgm:cxn modelId="{B93E0216-1E66-4DD6-A449-4D12125DBB3C}" type="presParOf" srcId="{5DD13994-A2C1-4DFD-8038-BDCF58E72592}" destId="{2465895D-6998-4EFE-86FC-590A8944731E}" srcOrd="0" destOrd="0" presId="urn:microsoft.com/office/officeart/2005/8/layout/hList1"/>
    <dgm:cxn modelId="{A00BEDB9-C1E2-45F8-B7DA-485A970EA783}" type="presParOf" srcId="{5DD13994-A2C1-4DFD-8038-BDCF58E72592}" destId="{8D1FBA77-9344-4583-8F3C-6438AE9E1D70}" srcOrd="1" destOrd="0" presId="urn:microsoft.com/office/officeart/2005/8/layout/hList1"/>
    <dgm:cxn modelId="{DF21BCA5-4B13-4699-91A3-32F08C50D1DB}" type="presParOf" srcId="{30F1BE8D-6693-4C3A-B302-05E6178CB949}" destId="{FC33E736-FE59-451F-B223-92454F544F49}" srcOrd="3" destOrd="0" presId="urn:microsoft.com/office/officeart/2005/8/layout/hList1"/>
    <dgm:cxn modelId="{2E973B25-E7D3-4757-927B-C90189ACD8D6}" type="presParOf" srcId="{30F1BE8D-6693-4C3A-B302-05E6178CB949}" destId="{FAF9FA4A-5BCB-49E8-B3CE-C48DFC0DEEAA}" srcOrd="4" destOrd="0" presId="urn:microsoft.com/office/officeart/2005/8/layout/hList1"/>
    <dgm:cxn modelId="{415E516F-5D72-41AF-9893-645B1265A687}" type="presParOf" srcId="{FAF9FA4A-5BCB-49E8-B3CE-C48DFC0DEEAA}" destId="{CE658FA3-A8EB-4F4B-986A-CB6141D43341}" srcOrd="0" destOrd="0" presId="urn:microsoft.com/office/officeart/2005/8/layout/hList1"/>
    <dgm:cxn modelId="{13E36F2B-D188-4316-A999-A164679FD44D}" type="presParOf" srcId="{FAF9FA4A-5BCB-49E8-B3CE-C48DFC0DEEAA}" destId="{1F7A304D-83F0-4117-B54F-9CBAB4A0B690}" srcOrd="1" destOrd="0" presId="urn:microsoft.com/office/officeart/2005/8/layout/hList1"/>
    <dgm:cxn modelId="{E2893DD0-40B5-4978-92CC-DC37CCEDC345}" type="presParOf" srcId="{30F1BE8D-6693-4C3A-B302-05E6178CB949}" destId="{45181C3E-5AE2-4C7F-BF2C-DD4DDD79F38F}" srcOrd="5" destOrd="0" presId="urn:microsoft.com/office/officeart/2005/8/layout/hList1"/>
    <dgm:cxn modelId="{648CBF78-588F-42DE-B3D9-F00E3CC4E55A}" type="presParOf" srcId="{30F1BE8D-6693-4C3A-B302-05E6178CB949}" destId="{FD8F078A-3825-461C-B0A8-01DB73505E17}" srcOrd="6" destOrd="0" presId="urn:microsoft.com/office/officeart/2005/8/layout/hList1"/>
    <dgm:cxn modelId="{EDD53C00-7685-408A-9571-AC4C1ADC3556}" type="presParOf" srcId="{FD8F078A-3825-461C-B0A8-01DB73505E17}" destId="{499B7506-B862-4A7B-BCA0-D0F0E0D9DD3C}" srcOrd="0" destOrd="0" presId="urn:microsoft.com/office/officeart/2005/8/layout/hList1"/>
    <dgm:cxn modelId="{2F1D243C-D829-402A-826C-BD4BAE00DA45}" type="presParOf" srcId="{FD8F078A-3825-461C-B0A8-01DB73505E17}" destId="{2DC03095-61F1-475E-96F8-2E0F2A66F685}" srcOrd="1" destOrd="0" presId="urn:microsoft.com/office/officeart/2005/8/layout/hList1"/>
    <dgm:cxn modelId="{E732A094-F421-4B78-89E1-5C66C7175C25}" type="presParOf" srcId="{30F1BE8D-6693-4C3A-B302-05E6178CB949}" destId="{A1F19273-C89E-4454-B9A8-AF413EA853A6}" srcOrd="7" destOrd="0" presId="urn:microsoft.com/office/officeart/2005/8/layout/hList1"/>
    <dgm:cxn modelId="{67A2C25B-87BB-4A09-8348-B09195BCE0EA}" type="presParOf" srcId="{30F1BE8D-6693-4C3A-B302-05E6178CB949}" destId="{DC5D6DF8-55FB-4968-85E4-A445EAF1893A}" srcOrd="8" destOrd="0" presId="urn:microsoft.com/office/officeart/2005/8/layout/hList1"/>
    <dgm:cxn modelId="{F49F792A-4715-4D62-A5BE-7965709FEDC5}" type="presParOf" srcId="{DC5D6DF8-55FB-4968-85E4-A445EAF1893A}" destId="{2B5C0715-C17E-419A-8868-AF105AF16F37}" srcOrd="0" destOrd="0" presId="urn:microsoft.com/office/officeart/2005/8/layout/hList1"/>
    <dgm:cxn modelId="{0DCAEDD7-0E6E-4E20-94AF-ECC53F0C6F93}" type="presParOf" srcId="{DC5D6DF8-55FB-4968-85E4-A445EAF1893A}" destId="{2DB86FD2-300F-4637-AD88-F7D65EF073B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07E23-DBD2-4282-BEDB-AC7EC6F534FA}">
      <dsp:nvSpPr>
        <dsp:cNvPr id="0" name=""/>
        <dsp:cNvSpPr/>
      </dsp:nvSpPr>
      <dsp:spPr>
        <a:xfrm>
          <a:off x="150969" y="993"/>
          <a:ext cx="1787932" cy="648095"/>
        </a:xfrm>
        <a:prstGeom prst="chevron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VZ malého rozsahu</a:t>
          </a:r>
        </a:p>
      </dsp:txBody>
      <dsp:txXfrm>
        <a:off x="475017" y="993"/>
        <a:ext cx="1139837" cy="648095"/>
      </dsp:txXfrm>
    </dsp:sp>
    <dsp:sp modelId="{BC23BCE8-832B-4282-BCC9-5005B9864C8F}">
      <dsp:nvSpPr>
        <dsp:cNvPr id="0" name=""/>
        <dsp:cNvSpPr/>
      </dsp:nvSpPr>
      <dsp:spPr>
        <a:xfrm>
          <a:off x="1728271" y="56081"/>
          <a:ext cx="4060320" cy="537919"/>
        </a:xfrm>
        <a:prstGeom prst="chevron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Proces stanoven vnitřním předpisem, pravidly dotačního projektu nebo nestanoven</a:t>
          </a:r>
        </a:p>
      </dsp:txBody>
      <dsp:txXfrm>
        <a:off x="1997231" y="56081"/>
        <a:ext cx="3522401" cy="537919"/>
      </dsp:txXfrm>
    </dsp:sp>
    <dsp:sp modelId="{A75443F1-2E77-444F-9787-4F8D809E74B2}">
      <dsp:nvSpPr>
        <dsp:cNvPr id="0" name=""/>
        <dsp:cNvSpPr/>
      </dsp:nvSpPr>
      <dsp:spPr>
        <a:xfrm>
          <a:off x="5600320" y="56081"/>
          <a:ext cx="4650740" cy="537919"/>
        </a:xfrm>
        <a:prstGeom prst="chevron">
          <a:avLst/>
        </a:prstGeom>
        <a:solidFill>
          <a:srgbClr val="FFFFFF">
            <a:lumMod val="85000"/>
            <a:alpha val="9000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Přímé zadání, otevřené výběrové řízení, uzavřené výběrové řízení, jiný druh řízení</a:t>
          </a:r>
        </a:p>
      </dsp:txBody>
      <dsp:txXfrm>
        <a:off x="5869280" y="56081"/>
        <a:ext cx="4112821" cy="537919"/>
      </dsp:txXfrm>
    </dsp:sp>
    <dsp:sp modelId="{0C20C2AA-15E4-45C5-8325-621F7FAB5106}">
      <dsp:nvSpPr>
        <dsp:cNvPr id="0" name=""/>
        <dsp:cNvSpPr/>
      </dsp:nvSpPr>
      <dsp:spPr>
        <a:xfrm>
          <a:off x="150969" y="739822"/>
          <a:ext cx="1841319" cy="648095"/>
        </a:xfrm>
        <a:prstGeom prst="chevron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VZ podlimitní</a:t>
          </a:r>
        </a:p>
      </dsp:txBody>
      <dsp:txXfrm>
        <a:off x="475017" y="739822"/>
        <a:ext cx="1193224" cy="648095"/>
      </dsp:txXfrm>
    </dsp:sp>
    <dsp:sp modelId="{1A7E8B39-5F18-44F7-B0E8-2728D25F2C6A}">
      <dsp:nvSpPr>
        <dsp:cNvPr id="0" name=""/>
        <dsp:cNvSpPr/>
      </dsp:nvSpPr>
      <dsp:spPr>
        <a:xfrm>
          <a:off x="1781658" y="794910"/>
          <a:ext cx="2862240" cy="537919"/>
        </a:xfrm>
        <a:prstGeom prst="chevron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Proces stanoven ZZVZ</a:t>
          </a:r>
        </a:p>
      </dsp:txBody>
      <dsp:txXfrm>
        <a:off x="2050618" y="794910"/>
        <a:ext cx="2324321" cy="537919"/>
      </dsp:txXfrm>
    </dsp:sp>
    <dsp:sp modelId="{2C316323-7146-4AD4-918C-043DAA295621}">
      <dsp:nvSpPr>
        <dsp:cNvPr id="0" name=""/>
        <dsp:cNvSpPr/>
      </dsp:nvSpPr>
      <dsp:spPr>
        <a:xfrm>
          <a:off x="4455627" y="794910"/>
          <a:ext cx="5728448" cy="537919"/>
        </a:xfrm>
        <a:prstGeom prst="chevron">
          <a:avLst/>
        </a:prstGeom>
        <a:solidFill>
          <a:srgbClr val="FFFFFF">
            <a:lumMod val="85000"/>
            <a:alpha val="9000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ZPŘ, otevřené řízení, užší řízení, JŘSU, JŘBU, soutěžní dialog, inovační partnerství</a:t>
          </a:r>
        </a:p>
      </dsp:txBody>
      <dsp:txXfrm>
        <a:off x="4724587" y="794910"/>
        <a:ext cx="5190529" cy="537919"/>
      </dsp:txXfrm>
    </dsp:sp>
    <dsp:sp modelId="{8160BCA0-7093-49E7-B35E-BBC9E821D8D0}">
      <dsp:nvSpPr>
        <dsp:cNvPr id="0" name=""/>
        <dsp:cNvSpPr/>
      </dsp:nvSpPr>
      <dsp:spPr>
        <a:xfrm>
          <a:off x="150969" y="1478650"/>
          <a:ext cx="1912934" cy="648095"/>
        </a:xfrm>
        <a:prstGeom prst="chevron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VZ nadlimitní</a:t>
          </a:r>
        </a:p>
      </dsp:txBody>
      <dsp:txXfrm>
        <a:off x="475017" y="1478650"/>
        <a:ext cx="1264839" cy="648095"/>
      </dsp:txXfrm>
    </dsp:sp>
    <dsp:sp modelId="{5D0A0B6C-2344-465A-9BBF-283670350ADB}">
      <dsp:nvSpPr>
        <dsp:cNvPr id="0" name=""/>
        <dsp:cNvSpPr/>
      </dsp:nvSpPr>
      <dsp:spPr>
        <a:xfrm>
          <a:off x="1853272" y="1533739"/>
          <a:ext cx="2790589" cy="537919"/>
        </a:xfrm>
        <a:prstGeom prst="chevron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Proces stanoven ZZVZ a směrnicí EU</a:t>
          </a:r>
        </a:p>
      </dsp:txBody>
      <dsp:txXfrm>
        <a:off x="2122232" y="1533739"/>
        <a:ext cx="2252670" cy="537919"/>
      </dsp:txXfrm>
    </dsp:sp>
    <dsp:sp modelId="{CF9C97AA-D7D0-41E2-B5D6-ABBA2958A046}">
      <dsp:nvSpPr>
        <dsp:cNvPr id="0" name=""/>
        <dsp:cNvSpPr/>
      </dsp:nvSpPr>
      <dsp:spPr>
        <a:xfrm>
          <a:off x="4455590" y="1533739"/>
          <a:ext cx="5745957" cy="537919"/>
        </a:xfrm>
        <a:prstGeom prst="chevron">
          <a:avLst/>
        </a:prstGeom>
        <a:solidFill>
          <a:srgbClr val="FFFFFF">
            <a:lumMod val="85000"/>
            <a:alpha val="9000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Otevřené řízení, užší řízení, JŘSU, JŘBU, soutěžní dialog, inovační partnerství</a:t>
          </a:r>
        </a:p>
      </dsp:txBody>
      <dsp:txXfrm>
        <a:off x="4724550" y="1533739"/>
        <a:ext cx="5208038" cy="537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439EC-3585-41A6-AE76-B005A1A22C8D}">
      <dsp:nvSpPr>
        <dsp:cNvPr id="0" name=""/>
        <dsp:cNvSpPr/>
      </dsp:nvSpPr>
      <dsp:spPr>
        <a:xfrm>
          <a:off x="4747" y="112969"/>
          <a:ext cx="2763512" cy="1105404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POTŘEBA</a:t>
          </a:r>
        </a:p>
      </dsp:txBody>
      <dsp:txXfrm>
        <a:off x="557449" y="112969"/>
        <a:ext cx="1658108" cy="1105404"/>
      </dsp:txXfrm>
    </dsp:sp>
    <dsp:sp modelId="{E3F2D5B4-933F-462B-9CB8-73C1E6697DB3}">
      <dsp:nvSpPr>
        <dsp:cNvPr id="0" name=""/>
        <dsp:cNvSpPr/>
      </dsp:nvSpPr>
      <dsp:spPr>
        <a:xfrm>
          <a:off x="2491908" y="112969"/>
          <a:ext cx="2763512" cy="1105404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ZA KOLIK?</a:t>
          </a:r>
        </a:p>
      </dsp:txBody>
      <dsp:txXfrm>
        <a:off x="3044610" y="112969"/>
        <a:ext cx="1658108" cy="1105404"/>
      </dsp:txXfrm>
    </dsp:sp>
    <dsp:sp modelId="{64135044-5663-4A80-BD71-97ADF7D08371}">
      <dsp:nvSpPr>
        <dsp:cNvPr id="0" name=""/>
        <dsp:cNvSpPr/>
      </dsp:nvSpPr>
      <dsp:spPr>
        <a:xfrm>
          <a:off x="4979069" y="112969"/>
          <a:ext cx="2763512" cy="1105404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PRŮZKUM TRHU =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PŘEDBĚŽNÉ TRŽNÍ KONZULTACE</a:t>
          </a:r>
        </a:p>
      </dsp:txBody>
      <dsp:txXfrm>
        <a:off x="5531771" y="112969"/>
        <a:ext cx="1658108" cy="1105404"/>
      </dsp:txXfrm>
    </dsp:sp>
    <dsp:sp modelId="{9C3F7354-0244-4F80-ADFF-0FF3533600B3}">
      <dsp:nvSpPr>
        <dsp:cNvPr id="0" name=""/>
        <dsp:cNvSpPr/>
      </dsp:nvSpPr>
      <dsp:spPr>
        <a:xfrm>
          <a:off x="7466231" y="112969"/>
          <a:ext cx="2763512" cy="1105404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STANOVENÍ REŽIMU A DRUHU ŘÍZENÍ</a:t>
          </a:r>
        </a:p>
      </dsp:txBody>
      <dsp:txXfrm>
        <a:off x="8018933" y="112969"/>
        <a:ext cx="1658108" cy="11054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62117-2695-44A3-9EC1-E3297237AF80}">
      <dsp:nvSpPr>
        <dsp:cNvPr id="0" name=""/>
        <dsp:cNvSpPr/>
      </dsp:nvSpPr>
      <dsp:spPr>
        <a:xfrm>
          <a:off x="5040" y="197261"/>
          <a:ext cx="1932215" cy="449116"/>
        </a:xfrm>
        <a:prstGeom prst="rect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ZÁKAZ DISKRIMINACE</a:t>
          </a:r>
        </a:p>
      </dsp:txBody>
      <dsp:txXfrm>
        <a:off x="5040" y="197261"/>
        <a:ext cx="1932215" cy="449116"/>
      </dsp:txXfrm>
    </dsp:sp>
    <dsp:sp modelId="{8544CDC5-AFCA-42F9-9F32-009024F71912}">
      <dsp:nvSpPr>
        <dsp:cNvPr id="0" name=""/>
        <dsp:cNvSpPr/>
      </dsp:nvSpPr>
      <dsp:spPr>
        <a:xfrm>
          <a:off x="5040" y="637444"/>
          <a:ext cx="1932215" cy="1568435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zadávací podmínky nesmí žádného dodavatele bezdůvodně vylučovat ze soutěže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5040" y="637444"/>
        <a:ext cx="1932215" cy="1568435"/>
      </dsp:txXfrm>
    </dsp:sp>
    <dsp:sp modelId="{2465895D-6998-4EFE-86FC-590A8944731E}">
      <dsp:nvSpPr>
        <dsp:cNvPr id="0" name=""/>
        <dsp:cNvSpPr/>
      </dsp:nvSpPr>
      <dsp:spPr>
        <a:xfrm>
          <a:off x="2207766" y="197261"/>
          <a:ext cx="1932215" cy="449116"/>
        </a:xfrm>
        <a:prstGeom prst="rect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ROVNÉ ZACHÁZENÍ</a:t>
          </a:r>
        </a:p>
      </dsp:txBody>
      <dsp:txXfrm>
        <a:off x="2207766" y="197261"/>
        <a:ext cx="1932215" cy="449116"/>
      </dsp:txXfrm>
    </dsp:sp>
    <dsp:sp modelId="{8D1FBA77-9344-4583-8F3C-6438AE9E1D70}">
      <dsp:nvSpPr>
        <dsp:cNvPr id="0" name=""/>
        <dsp:cNvSpPr/>
      </dsp:nvSpPr>
      <dsp:spPr>
        <a:xfrm>
          <a:off x="2207766" y="637444"/>
          <a:ext cx="1932215" cy="1568435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stejný přístup vůči všem dodavatelům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2207766" y="637444"/>
        <a:ext cx="1932215" cy="1568435"/>
      </dsp:txXfrm>
    </dsp:sp>
    <dsp:sp modelId="{CE658FA3-A8EB-4F4B-986A-CB6141D43341}">
      <dsp:nvSpPr>
        <dsp:cNvPr id="0" name=""/>
        <dsp:cNvSpPr/>
      </dsp:nvSpPr>
      <dsp:spPr>
        <a:xfrm>
          <a:off x="4410492" y="197260"/>
          <a:ext cx="1932215" cy="449116"/>
        </a:xfrm>
        <a:prstGeom prst="rect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TRANSPARENTNOST</a:t>
          </a:r>
        </a:p>
      </dsp:txBody>
      <dsp:txXfrm>
        <a:off x="4410492" y="197260"/>
        <a:ext cx="1932215" cy="449116"/>
      </dsp:txXfrm>
    </dsp:sp>
    <dsp:sp modelId="{1F7A304D-83F0-4117-B54F-9CBAB4A0B690}">
      <dsp:nvSpPr>
        <dsp:cNvPr id="0" name=""/>
        <dsp:cNvSpPr/>
      </dsp:nvSpPr>
      <dsp:spPr>
        <a:xfrm>
          <a:off x="4411284" y="651329"/>
          <a:ext cx="1932215" cy="1609794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transparentní komunikace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auditní stopa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3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4411284" y="651329"/>
        <a:ext cx="1932215" cy="1609794"/>
      </dsp:txXfrm>
    </dsp:sp>
    <dsp:sp modelId="{499B7506-B862-4A7B-BCA0-D0F0E0D9DD3C}">
      <dsp:nvSpPr>
        <dsp:cNvPr id="0" name=""/>
        <dsp:cNvSpPr/>
      </dsp:nvSpPr>
      <dsp:spPr>
        <a:xfrm>
          <a:off x="6613218" y="195828"/>
          <a:ext cx="1932215" cy="449116"/>
        </a:xfrm>
        <a:prstGeom prst="rect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PŘIMĚŘENOST</a:t>
          </a:r>
        </a:p>
      </dsp:txBody>
      <dsp:txXfrm>
        <a:off x="6613218" y="195828"/>
        <a:ext cx="1932215" cy="449116"/>
      </dsp:txXfrm>
    </dsp:sp>
    <dsp:sp modelId="{2DC03095-61F1-475E-96F8-2E0F2A66F685}">
      <dsp:nvSpPr>
        <dsp:cNvPr id="0" name=""/>
        <dsp:cNvSpPr/>
      </dsp:nvSpPr>
      <dsp:spPr>
        <a:xfrm>
          <a:off x="6613218" y="637444"/>
          <a:ext cx="1932215" cy="1568435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přiměřenost procesních požadavků (lhůty)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přiměřenost požadavků na předmět</a:t>
          </a:r>
        </a:p>
      </dsp:txBody>
      <dsp:txXfrm>
        <a:off x="6613218" y="637444"/>
        <a:ext cx="1932215" cy="1568435"/>
      </dsp:txXfrm>
    </dsp:sp>
    <dsp:sp modelId="{2B5C0715-C17E-419A-8868-AF105AF16F37}">
      <dsp:nvSpPr>
        <dsp:cNvPr id="0" name=""/>
        <dsp:cNvSpPr/>
      </dsp:nvSpPr>
      <dsp:spPr>
        <a:xfrm>
          <a:off x="8820984" y="195828"/>
          <a:ext cx="1932215" cy="449116"/>
        </a:xfrm>
        <a:prstGeom prst="rect">
          <a:avLst/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ODPOVĚDNOST</a:t>
          </a:r>
        </a:p>
      </dsp:txBody>
      <dsp:txXfrm>
        <a:off x="8820984" y="195828"/>
        <a:ext cx="1932215" cy="449116"/>
      </dsp:txXfrm>
    </dsp:sp>
    <dsp:sp modelId="{2DB86FD2-300F-4637-AD88-F7D65EF073BD}">
      <dsp:nvSpPr>
        <dsp:cNvPr id="0" name=""/>
        <dsp:cNvSpPr/>
      </dsp:nvSpPr>
      <dsp:spPr>
        <a:xfrm>
          <a:off x="8815943" y="637444"/>
          <a:ext cx="1932215" cy="1568435"/>
        </a:xfrm>
        <a:prstGeom prst="rect">
          <a:avLst/>
        </a:prstGeom>
        <a:solidFill>
          <a:srgbClr val="0000DC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DC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sociální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environmentální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inovačn</a:t>
          </a:r>
          <a:r>
            <a:rPr lang="cs-CZ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í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3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8815943" y="637444"/>
        <a:ext cx="1932215" cy="1568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5" y="6127200"/>
            <a:ext cx="113441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0BB9-CFF3-4EB5-858E-5935B6BEB582}" type="datetimeFigureOut">
              <a:rPr lang="cs-CZ" smtClean="0"/>
              <a:pPr/>
              <a:t>25.04.2024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0611-A051-4D19-BFAC-E438F04A4E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993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0BB9-CFF3-4EB5-858E-5935B6BEB582}" type="datetimeFigureOut">
              <a:rPr lang="cs-CZ" smtClean="0"/>
              <a:pPr/>
              <a:t>25.04.2024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0611-A051-4D19-BFAC-E438F04A4E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291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0BB9-CFF3-4EB5-858E-5935B6BEB582}" type="datetimeFigureOut">
              <a:rPr lang="cs-CZ" smtClean="0"/>
              <a:pPr/>
              <a:t>25.04.2024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0611-A051-4D19-BFAC-E438F04A4E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960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0BB9-CFF3-4EB5-858E-5935B6BEB582}" type="datetimeFigureOut">
              <a:rPr lang="cs-CZ" smtClean="0"/>
              <a:pPr/>
              <a:t>25.04.2024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0611-A051-4D19-BFAC-E438F04A4E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233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0BB9-CFF3-4EB5-858E-5935B6BEB582}" type="datetimeFigureOut">
              <a:rPr lang="cs-CZ" smtClean="0"/>
              <a:pPr/>
              <a:t>25.04.2024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0611-A051-4D19-BFAC-E438F04A4E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14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0BB9-CFF3-4EB5-858E-5935B6BEB582}" type="datetimeFigureOut">
              <a:rPr lang="cs-CZ" smtClean="0"/>
              <a:pPr/>
              <a:t>25.04.2024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0611-A051-4D19-BFAC-E438F04A4E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933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0BB9-CFF3-4EB5-858E-5935B6BEB582}" type="datetimeFigureOut">
              <a:rPr lang="cs-CZ" smtClean="0"/>
              <a:pPr/>
              <a:t>25.04.2024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0611-A051-4D19-BFAC-E438F04A4E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284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0BB9-CFF3-4EB5-858E-5935B6BEB582}" type="datetimeFigureOut">
              <a:rPr lang="cs-CZ" smtClean="0"/>
              <a:pPr/>
              <a:t>25.04.2024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0611-A051-4D19-BFAC-E438F04A4E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228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0BB9-CFF3-4EB5-858E-5935B6BEB582}" type="datetimeFigureOut">
              <a:rPr lang="cs-CZ" smtClean="0"/>
              <a:pPr/>
              <a:t>25.04.2024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0611-A051-4D19-BFAC-E438F04A4E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485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0BB9-CFF3-4EB5-858E-5935B6BEB582}" type="datetimeFigureOut">
              <a:rPr lang="cs-CZ" smtClean="0"/>
              <a:pPr/>
              <a:t>25.04.2024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0611-A051-4D19-BFAC-E438F04A4E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288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0BB9-CFF3-4EB5-858E-5935B6BEB582}" type="datetimeFigureOut">
              <a:rPr lang="cs-CZ" smtClean="0"/>
              <a:pPr/>
              <a:t>25.04.2024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0611-A051-4D19-BFAC-E438F04A4E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07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E0BB9-CFF3-4EB5-858E-5935B6BEB582}" type="datetimeFigureOut">
              <a:rPr lang="cs-CZ" smtClean="0"/>
              <a:pPr/>
              <a:t>25.04.2024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C0611-A051-4D19-BFAC-E438F04A4E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0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sovz.cz/co-je-ovz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sovz.cz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tzbportal.sk/stavebnictvo/naklady-zivotniho-cyklu-betonovych-staveb.html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sovz.cz/zdroje/" TargetMode="External"/><Relationship Id="rId2" Type="http://schemas.openxmlformats.org/officeDocument/2006/relationships/hyperlink" Target="http://www.portal-vz.cz/cs/Spoluprace-a-vymena-informaci/Vyrocni-zpravy-a-souhrnne-udaje-o-verejnych-zakazk/Vyrocni-zpravy-o-stavu-verejnych-zakazek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ohs.cz/cs/verejne-zakazky.html" TargetMode="External"/><Relationship Id="rId2" Type="http://schemas.openxmlformats.org/officeDocument/2006/relationships/hyperlink" Target="http://www.portal-vz.cz/cs/Uvodni-stran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akazky.muni.cz/" TargetMode="External"/><Relationship Id="rId4" Type="http://schemas.openxmlformats.org/officeDocument/2006/relationships/hyperlink" Target="http://sovz.cz/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mailto:hadas@muni.cz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zakazky.muni.cz/publication_display_198.html" TargetMode="External"/><Relationship Id="rId7" Type="http://schemas.openxmlformats.org/officeDocument/2006/relationships/hyperlink" Target="https://zakazky.muni.cz/publication_display_190.html" TargetMode="External"/><Relationship Id="rId2" Type="http://schemas.openxmlformats.org/officeDocument/2006/relationships/hyperlink" Target="https://zakazky.muni.cz/publication_index.html?page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kazky.muni.cz/contract_display_5654.html" TargetMode="External"/><Relationship Id="rId5" Type="http://schemas.openxmlformats.org/officeDocument/2006/relationships/hyperlink" Target="https://zakazky.muni.cz/publication_display_197.html" TargetMode="External"/><Relationship Id="rId4" Type="http://schemas.openxmlformats.org/officeDocument/2006/relationships/hyperlink" Target="https://zakazky.muni.cz/contract_display_5798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zakazky.muni.cz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u.cz/cz/pro-media/sidlo-nku/predbezna-trzni-konzultace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alnice.cz/2020/08/13/predbezna-trzni-konzultace/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twobirds.com/en/our-lawyers/s/stuart-cairns" TargetMode="Externa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sovz.cz/wp-content/uploads/2019/02/sovz_case_studies_povodi_vltavy_komunikace_cz_2.pdf" TargetMode="External"/><Relationship Id="rId5" Type="http://schemas.openxmlformats.org/officeDocument/2006/relationships/hyperlink" Target="http://www.pvl.cz/pro-media-a-verejnost/tiskove-zpravy_1/2018" TargetMode="External"/><Relationship Id="rId4" Type="http://schemas.openxmlformats.org/officeDocument/2006/relationships/image" Target="../media/image37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ibram.cz/clanek/meet-the-buyer-podruhe-tentokrat-online/17959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youtube.com/watch?v=2CcW6b_RFIs&amp;feature=youtu.be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zakazky.muni.cz/publication_display_195.html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8.jpeg"/><Relationship Id="rId4" Type="http://schemas.openxmlformats.org/officeDocument/2006/relationships/hyperlink" Target="https://zakazky.muni.cz/publication_display_196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chart" Target="../charts/chart1.xml"/><Relationship Id="rId7" Type="http://schemas.openxmlformats.org/officeDocument/2006/relationships/image" Target="../media/image4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dpscotland.co.uk/events-mtb/" TargetMode="External"/><Relationship Id="rId7" Type="http://schemas.openxmlformats.org/officeDocument/2006/relationships/image" Target="../media/image4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5.jpg"/><Relationship Id="rId5" Type="http://schemas.openxmlformats.org/officeDocument/2006/relationships/hyperlink" Target="https://youtu.be/hYLGc8WdKZA" TargetMode="External"/><Relationship Id="rId4" Type="http://schemas.openxmlformats.org/officeDocument/2006/relationships/hyperlink" Target="https://www.sdpscotland.co.uk/events-mtb-2019/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zakazky.muni.cz/contract_display_5798.html" TargetMode="External"/><Relationship Id="rId2" Type="http://schemas.openxmlformats.org/officeDocument/2006/relationships/hyperlink" Target="https://zakazky.muni.cz/publication_display_198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akazky.muni.cz/contract_display_6017.html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hyperlink" Target="https://ec.europa.eu/environment/gpp/case_group_en.htm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s://zakazky.muni.cz/vz00004695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s://zakazky.muni.cz/contract_display_5536.html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s://zakazky.muni.cz/contract_display_4405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hyperlink" Target="https://zakazky.muni.cz/contract_display_5804.html" TargetMode="External"/><Relationship Id="rId3" Type="http://schemas.openxmlformats.org/officeDocument/2006/relationships/hyperlink" Target="https://zakazky.muni.cz/contract_display_5577.html" TargetMode="External"/><Relationship Id="rId7" Type="http://schemas.openxmlformats.org/officeDocument/2006/relationships/hyperlink" Target="https://zakazky.muni.cz/contract_display_5005.html" TargetMode="External"/><Relationship Id="rId2" Type="http://schemas.openxmlformats.org/officeDocument/2006/relationships/hyperlink" Target="https://zakazky.muni.cz/contract_display_570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kazky.muni.cz/contract_display_5524.html" TargetMode="External"/><Relationship Id="rId5" Type="http://schemas.openxmlformats.org/officeDocument/2006/relationships/hyperlink" Target="https://zakazky.muni.cz/contract_display_6080.html" TargetMode="External"/><Relationship Id="rId4" Type="http://schemas.openxmlformats.org/officeDocument/2006/relationships/hyperlink" Target="https://zakazky.muni.cz/contract_display_5600.html" TargetMode="Externa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mailto:hadas@muni.cz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Management veřejných zakázek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84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Centralizace – zkušenost 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Zvolit vhodné komodity</a:t>
            </a:r>
          </a:p>
          <a:p>
            <a:r>
              <a:rPr lang="cs-CZ" dirty="0"/>
              <a:t>Standardizovat</a:t>
            </a:r>
          </a:p>
          <a:p>
            <a:r>
              <a:rPr lang="cs-CZ" dirty="0"/>
              <a:t>Komunikovat dovnitř organizace, vysvětlovat příležitosti i rizika</a:t>
            </a:r>
          </a:p>
          <a:p>
            <a:r>
              <a:rPr lang="cs-CZ" dirty="0"/>
              <a:t>Komunikovat s dodavateli</a:t>
            </a:r>
          </a:p>
          <a:p>
            <a:r>
              <a:rPr lang="cs-CZ" dirty="0"/>
              <a:t>Kontrolovat plnění smluv – možnost zlepšení pro příští VŘ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244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Odbor veřejných zakázek RMU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68315"/>
            <a:ext cx="10753200" cy="4363685"/>
          </a:xfrm>
        </p:spPr>
        <p:txBody>
          <a:bodyPr/>
          <a:lstStyle/>
          <a:p>
            <a:r>
              <a:rPr lang="cs-CZ" sz="2400" dirty="0"/>
              <a:t>Tým – 10 členů</a:t>
            </a:r>
          </a:p>
          <a:p>
            <a:pPr lvl="1"/>
            <a:r>
              <a:rPr lang="cs-CZ" sz="1600" dirty="0"/>
              <a:t>Vedoucí odboru</a:t>
            </a:r>
          </a:p>
          <a:p>
            <a:pPr lvl="1"/>
            <a:r>
              <a:rPr lang="cs-CZ" sz="1600" dirty="0"/>
              <a:t>Manažer/</a:t>
            </a:r>
            <a:r>
              <a:rPr lang="cs-CZ" sz="1600" dirty="0" err="1"/>
              <a:t>ka</a:t>
            </a:r>
            <a:r>
              <a:rPr lang="cs-CZ" sz="1600" dirty="0"/>
              <a:t> VZ – 7 </a:t>
            </a:r>
          </a:p>
          <a:p>
            <a:pPr lvl="1"/>
            <a:r>
              <a:rPr lang="cs-CZ" sz="1600" dirty="0"/>
              <a:t>Administrátorka VZ – 1 </a:t>
            </a:r>
          </a:p>
          <a:p>
            <a:pPr lvl="1"/>
            <a:r>
              <a:rPr lang="cs-CZ" sz="1600" dirty="0"/>
              <a:t>Organizační referentka – 1 </a:t>
            </a:r>
          </a:p>
          <a:p>
            <a:r>
              <a:rPr lang="cs-CZ" sz="2400" dirty="0"/>
              <a:t>Výběr dodavatelů pro investiční akce </a:t>
            </a:r>
          </a:p>
          <a:p>
            <a:r>
              <a:rPr lang="cs-CZ" sz="2400" dirty="0"/>
              <a:t>Centrální nákupy – DNS  </a:t>
            </a:r>
          </a:p>
          <a:p>
            <a:r>
              <a:rPr lang="cs-CZ" sz="2400" dirty="0"/>
              <a:t>Centralizované služby/dodávky  </a:t>
            </a:r>
          </a:p>
          <a:p>
            <a:r>
              <a:rPr lang="cs-CZ" sz="2400" dirty="0"/>
              <a:t>Metodická podpora HS</a:t>
            </a:r>
          </a:p>
          <a:p>
            <a:r>
              <a:rPr lang="cs-CZ" sz="2400" dirty="0"/>
              <a:t>Vzdělávání, školení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0826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Životní cyklus veřejného výdaje – Metodika veřejného nakupování MF ČR, Metodický pokyn CHJ č. 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Veřejný nákup </a:t>
            </a:r>
            <a:r>
              <a:rPr lang="cs-CZ" dirty="0" err="1"/>
              <a:t>vs</a:t>
            </a:r>
            <a:r>
              <a:rPr lang="cs-CZ" dirty="0"/>
              <a:t> veřejná zakázka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786" y="1644162"/>
            <a:ext cx="8097714" cy="41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61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Prezentace Centrální harmonizační jednotky MF ČR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Veřejný nákup </a:t>
            </a:r>
            <a:r>
              <a:rPr lang="cs-CZ" dirty="0" err="1"/>
              <a:t>vs</a:t>
            </a:r>
            <a:r>
              <a:rPr lang="cs-CZ" dirty="0"/>
              <a:t> veřejná zakázka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870" y="1696915"/>
            <a:ext cx="7473460" cy="4185139"/>
          </a:xfrm>
        </p:spPr>
      </p:pic>
    </p:spTree>
    <p:extLst>
      <p:ext uri="{BB962C8B-B14F-4D97-AF65-F5344CB8AC3E}">
        <p14:creationId xmlns:p14="http://schemas.microsoft.com/office/powerpoint/2010/main" val="3162894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Prezentace Centrální harmonizační jednotky MF ČR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ZZVZ </a:t>
            </a:r>
            <a:r>
              <a:rPr lang="cs-CZ" dirty="0" err="1"/>
              <a:t>vs</a:t>
            </a:r>
            <a:r>
              <a:rPr lang="cs-CZ" dirty="0"/>
              <a:t> ZoFK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67576"/>
            <a:ext cx="10753200" cy="4264424"/>
          </a:xfrm>
        </p:spPr>
        <p:txBody>
          <a:bodyPr/>
          <a:lstStyle/>
          <a:p>
            <a:r>
              <a:rPr lang="cs-CZ" sz="1800" dirty="0">
                <a:solidFill>
                  <a:schemeClr val="accent2"/>
                </a:solidFill>
              </a:rPr>
              <a:t>3E – z.č. 320/2001 Sb., o finanční kontrole ve veřejné správě (ZoFK)</a:t>
            </a:r>
            <a:endParaRPr lang="cs-CZ" sz="1800" dirty="0">
              <a:solidFill>
                <a:srgbClr val="0070C0"/>
              </a:solidFill>
            </a:endParaRPr>
          </a:p>
          <a:p>
            <a:r>
              <a:rPr lang="cs-CZ" sz="1800" dirty="0">
                <a:solidFill>
                  <a:srgbClr val="0070C0"/>
                </a:solidFill>
              </a:rPr>
              <a:t>Procesní úprava – z.č. 134/2016 Sb., o zadávání veřejných zakázek (ZZVZ)</a:t>
            </a:r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272" y="2497015"/>
            <a:ext cx="5395343" cy="352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75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zakázka</a:t>
            </a:r>
          </a:p>
        </p:txBody>
      </p:sp>
      <p:sp>
        <p:nvSpPr>
          <p:cNvPr id="14" name="AutoShape 16" descr="data:image/jpeg;base64,/9j/4AAQSkZJRgABAQAAAQABAAD/2wCEAAoGBxMUExYTFBIWGBYZGiAdGRoaGx8aHxoaGh8cIhkfIR0bHysiIBwoISIdJDQkKC0uMTExHCE3PDcvOyswMi4BCwsLDw4PHRERHDMoISguOy4wMDAyLjIwLjAuMDAwMC4wMDsyMDAyMTA7LjAwLi4wMDAxMzAwMC4yLjA5MC4uMP/AABEIALMBGgMBIgACEQEDEQH/xAAcAAABBAMBAAAAAAAAAAAAAAAEAAMFBgECBwj/xABbEAABAgMEBAcIDQcJBgcBAAABAhEAAyEEEjFBBSJRYQYHEzJxgZEUFkJTorHS8AgjNDVSYnKSobKzwdEVJDNjc3SDFzZDVIKTw+HxRFVWo9PiJSZlpMLU4xj/xAAbAQEAAwEBAQEAAAAAAAAAAAAAAQIDBAUGB//EADIRAAIBAgUCBAUBCQAAAAAAAAABAgMRBBIxMlEhcQVBkbETM2GBocEGFCIkNFLR4fD/2gAMAwEAAhEDEQA/AJ7ikUfyTZq+M+2mxcZstRlgoShS/jDI0d92O9mzim8UnvTZv4n202L1ZuaIAjUpnv7nksw2UOfSOzDPGN7QJyQ6ZMtTBOQcktezGB6KDN6ScKAIxKZ+JkShXAMaPjjmOzfDtjRMJ9skS0i7VmOtSnRjXqycnQoAHt0nVVcQkrycDbXGBZaJ14AypLPrKHSHID7Lw6nphEmqMQBEzRaPBs8psnatCwxpVqxtdn3v0Em7TZXWqd2rXDNsolIUAC6PlKKQZsuWlb+CAQwwMPdzo+AnsEOiMQBHTZU4TFXZUoy6XSwcUq9RnDSUzzdPIyk4E0BpVxzvvxAxc3ZaFAAej5CrpM2WgKcMABQXUvh8a9G9skIuK1E4bBtEEwzbOYr1zEQ9C9Pcu5AWuSp08mhDVd0jqzENoTNqTIlCjgUqdWj/ADq9ESECWzR6Zh1lrFGZJu/CGID+FtyEY3PSaBimfjyMquVKEEN0g17N8by0TSQ8qWBeD0B1c2+g55xpL0Whetyk7nGhN2oUp6MM3bqaJSFwkPaMkIvHUTzdg2iMTUTwSEyJJD0NBR8xlTPfhRi5oznH5P3iJCNIaHDiN5HIROZzJlOwYBmdw79T555tVqXy5JBkSg2dKsEmlc9YPlTZEtCi5gRRFo8RKw3Y62/Dm134Zg+ZISw1E9gxh6NJuAik9pD0IUptHiJJ7K0+ivm3uHTLmt+hlO+FGZj17BvbAPSRiMtmlZTLQoLbXSopLEXcaggg4s27aIwKGsvly/5vKGLOwOKhtPxS/TtpsgTs5ErLZhq3s8tba/nek6WlEpSCp1G6HSqpD5kbsd42wbAG0uQhhqJ7BtMR6EWgCsqSqg2Bi+sKFjtGwNiYlJeA9c4zHRHRF1oRk9E4NdkSjqhywopi7VqHujLOsalNo/q8nE1oaazUcVonPwsmMSsKLEgFilzCo8rJlJSz6rHWo46MS8SAssv4CfmiMQQjAQBz7if96bNj/SYftpv0RdbPzR65xS+J73ps38TNqctN3YRdbPzR65wBvCiL4WWxcmyzZksssAAHZeUkE9LGKZwH03P7pCFzpi0KSoqC1FfNSVOHNDTrgDo8KKzwb4Zi0zjJ5EocEoN687ZEMGp0xZoAyqMRlUVzjB0hNk2dJlLKCuYElQoQLqjQ5GgrAFihRz/gXwimoTaDNWuYiXLvgKJUbwIDAnAF/ofbFi4KcKBaytJlcmpDHnXgQXzYMYAnxGIyIxAChRSuMnSk6WuVLlzFISUlRukpJLsHIqw2b+iG9B8LJkqxKmzb01QncmhyxLpCtZRBNK7TgIAvMM2zmK9cxAXBrTQtUnlQgoIUUqS71ABoWDhiMoNtnMV65iIehenuXciZwN03SymLHYWp9MBhNoBAvSiGa8QQSa1uilaZ5nZU6KZwx0lOTPuJmKSlKQQEkpcnElsYyirnoVJKCuyzLFooxlYF3epdTDCg5temhzfsnKseUuO5a47M5Zyc2aK9K4TKlWaStaeUWsqDvdogs5LGtRE7oy2CdKTNAIvDA5EEg/SINNERnGTsmSmjOcfk/eIkIj9Gc4/J+8RIReGhyYjeKFHMeFmm7QLXNSmfMQJamSEKKQAGyGJO/wA0T9t4bmRLs96Tyi5klExZvXBrbNU1JBOwRcwLfGk3ARrY7QJktExLstIUHxZQBD742m4CKT2kPQbjMYJjldn4RWnlkzeXWSVB0ubjE4XMG6vpjGMcxRK51WMRWrbwyTLtPc/IkpCwgrvVctUJaoD7YssQ00LD0vAeucZjEvAeucNW+cUSpixilClB9oBIjojoi60HoUcs0Bp+090yiZ8xV+YlKgpRKSFqAOrgMaMKRa5PDZKrV3PyJu8oZYXerednutg+/Cu6LEloghGAgeCEYCAOdcUaiNE2ZiR+k+2mxebNzRFG4pEn8k2anjPtpsXmzDVEBcB4R2mzpkTET5iUhaCGfWLjwRiT1RR+LufIROWZy0pJRdReLJN469TR6AY5mDNOcDLVOnzZoMspUslN5Ze74I5tKZQH3gWv9V88+jABHA+RKs1smCerk2SRKMzVCwpVFAmnNHXeMdCBihWngZalSJMp5d6WuYarLBK7l0A3doVTfFw0HZFSrPKlLa8hASWqHGwwAcqK3w9tUnuaZKXMSJlChILqvAhqYgY1ORMWQ4xzWZwDthJJMoklySsuSf7MAO8ChZ1We0yVzAmbNF0AliUhOpdfFV4mm4QXxcmXJVORNUJc9Sgnk16pYB6XsSScNwiN7wLX+q+efRg3THAy1TRJYyyUSkoUSs85JXndqGIrAF/EYhSxh1QHpuzLmWebLlllqQQku1TvGEAVPjLtVnWmWlMxKpyFGiS7JUNZ2wLhNMYGlSZM3RYlSlX56VcoZYqu+7KZOJFw4h8BAveBa/1Xzz6MZTwCtgIIMoEVBCyCDl4MAWTi9nSRZ0ykzE8q6lTEYKBdsDUsAKxYLZzFeuYipngraO7+6RyfJ8rf5xvNnRscc4tltOor1zEQ9C1Pcu5GGKTw3nylzEGWsKUEkLYuAAXTUUeqosnCKyrnSFS5ZAUSMSwYGsVbvQtO2X84/hGcbanZXzNWSCNLypUyyyeQN9UoVCaqAUNcqGI1gKtE/wAG50rkJaJa0qupF4DEE1U4xFSYgNG8GJ8udLmEoAStJLKLsCL2Wx4L0HoGbJtHKquXNbBVWU7UboiXa2pWnmUr5foXHRnOPyfvEHrWACSQAMSaAdcAaMOsfk/eIA4baHnWqUiXKKaLdQUogEMWwBesWhoZYjeU3hvOkTLXflTApKkp5RSai8KFjnqhOD1iQ4dSJU1MidZ1X5aUcmtSBeCEpa5eaqcVYtA3eBa/1Xzz6MHaD4GWmVNvqMu6ULSoBZqFoUACLtQ5HZFjAuOibRJVKSJMxK0JSEi6XYAMARiC2RgibgIq3Ajg1Ps01a5txlIui6omrg7Bvi0T1gAOQIpPaQ9Bi0WhEtN5a0oSM1EAdpjmlnXZhbwq/wC0CaVBWVHKcubeYdEWPhloKdaZqFS1y7iUMyltrOoksxyau6IPvJtPwpPz/wDtikLJakIK0zZ5Qt8ueVfm61JUZgqi8A5F4OC5Af5Ri9yZyVgKQoKScCkgg9YijWPgpaEyZ8sqle2BF0X6XkrBJNKUesT3A3Ri7NKWiapDqXeF1ThrqRu2RE7W1IZZJeA9c4ZtlrlSk3pq0oTtUQAd1ceiHZSgQGL/AOsU7hfwWtNptHKSyi5dAAUohmxoxzjaOiLLQr3BiZZ5dtClLuykKWZalUBZxLvUpSuVWiRNmkytJibMVdkKWZiJhGopRD0UKMFnHcIY7wLX+q+efRg2RwMtQs82STLdUyWtAvlhdCws82hLp6WiSbl7lzAoBSSCDgQXB6CIKRgIr/BDRcyzWcSpl28FKOqXDHDIRYEYCAOMcBJ6xo+zgLUBdXQEj+lmbIu1knK5NGsrm7TvijcBve+z/JX9rMizHT9lkhMubaJSFhIdKlgEPUUO6PatFUItnzt5yxM0rvq/ckjbWLX1Z7csawu7hQ3zUFQqcB6+fZEOrhLo4lzarOSfjpjI4T6Pp+dWelBrpwr+J7Yxzw5Rvkq8P0ZKnSIDgrU4xFaM+LfJV2GHJdrvYLVltzDiITvk0d/WbPT46Y3Rwp0enC12cdC0wz0+UMlXh+jLAJqjS8X6TX/u8/TiFMtE+8btRRnU2xzQ9NGGECT+FFiQVINrkBYJC3WAQRQp+4/hiJP4T2JTNbpIb46do340+kxClDlEuFXh/kk+6bR/qWzrgssW6du6Md02hjSrFq+FVhz8MKxEDhBYmI7vkAGlFgNRqazjbCTwhsbgnSEk1rriuDjnNt7Ytnp8orkq8P0ZOSLRPvaxIGLg9NMeg9YgszFGoUXzDntH3j1EDYeEVjdMtNskqUogJHKBySwAxzPnjdXC6wYC2SWzPKCv04evRDlDlEqFXh+jJjlVfCV2mBZk+0VbN7tcKhnrsfB4iZ/CSxKLi3SRhTlAxrXAjHD1o2nT9iz0hKJ/aBjhjrbB9JMTnp8oZKvD9GT1nnzS98kVoxyc7zVmHqw3mkqBBJIO8xX0cILCG/P5JIz5QV6dauzogyycILKsFMu0yZikpcstLsGc1VtIzz64rKdKzu0Xp06+ZZU736a6kXpazLlFxMWUE0N40Ow/TXNumGLHPBPtkxYDpwUagljtqKHqIzELSFqVNVeUuWB4I5VFB86p2n7mAxZZoSC/JKLg1my2o7OL21jiMGzMfO1LOo3FPL5XP0qhm/d4qq05W62aQUudKIpOmAhs1VxvHA7gPNmWrVOQEm5OWS7hyqgBNHpUggv8U4O0bJtaBgiUAyR+ml+CXFXzwL47oan2hKhdaUCUgXuVlu6cwxDE1fpGDRR3/wCTJjlv/tDdn0hNQoKTMU42kkHcaxatG6U5VLhSnzDlwdn4HPtAqCUIGtMnS0IHOVfQboJAwCjmQOkxN2ThHo+WkJTa5AA+On1J3x3+H5lJtuy+v6HhftI6EoRUVefk15L6kzaZ01hcNc3J2dOMNC0Wj/MnJ6YKNWy+mIefwhsSiSNISkvkJg2MfC/0NYXfHY3f8oSfnjdTnYfj1R7Genyj43JV4foyds0+aQb5IL5HJhvObw4ZitpO2vrWICTwjsQIJt8ks+MwZ4PXKvbuiTsGlZE8EyZyJgFDcVersphl29mVWVLI72aLQhVv0T/IUVn4R7TAk6baHdLEazB92q9dvrlD07WBDkPSgwG7ZTshlclR/pCKZDNgOjJ+sx8zZqTaTt9U2drjIS58/IfTjh8alDsxSdoh6TMmObyju7Vb9l3tgc2U19sVV8jgcc9wY5VxeF3MXB5Q4uQxYhyWx3gdXYcZNW/RjLLhhomK+ERvc/Tu830HcTlfCUOuIy36cs8hQRNny5ayLwC1BOq5DscaggdHUQpvCOxEuLfKFGosZguTWuIPVHseG51B/Eat5J6mFeEm+id/uSyLRaGL43aa3hduGH07K4NotH+b0wOGs7YYtjEN+X7F/vCT1TADg3wuv8IynhFY6E6QknbritPlZGo6Y9PPT5Rz5KvD9GWNM1TVUX6TBsqYWFThtinyeENiBBOkJJAyKxUsA+O4nr7ZNHC7R7D89s/zxFJSh5NFlCp5p/kqPAX3BZ/kr+1mRX9PaORaNNSZEx7kwykquliygHY7Yt3FuknR0gC+QbwIQm8azJtVA0u9OYxGddtI/wDMVlqD7ZJqMDQYborXnehFdvY1wsLYub5v7l4/kS0c/NnNt5b7uTjeXxI6NavLg7BNB+m4ItK5IvzHSKqUT2EAmtTVtz9UbS5KlhwhBCnK2FNZnbWxoD0gbI889Up1t4mtGoAKUz1FxQqKks4vPcS4o9RhjHKeMzRNns1tMizIUhCUJKkqJJSohy96uDEbiDnHogaPU4JlpJBxqCzACrmlAGy66cE48Pfi09Ev7KXAEfZ9HIn6Y5CY9yZa1IUxYsqYQWO2OuTeJjRKSylTx0zUjzpjlugPf6X+/f4pj0bbTrZc3PHOAKCeJ3RHw5398j8IVq4mdGpSFIE9dU4rvAgkO9xIUzPUYYxdZ09CEgqapagfD1Mb6PtstSwEu9cvvgDgPCnRFns2l5MmzpUhCVybyVEkpWVAkG9XBiNxBzhjis4HStJTpsqbMmICJd8XLrk3gG1gaViQ4xv5yK/bWf6kmDvY8n85tTY9zn6ydkAWP+QqyN+mtXbK9GHf5BLF/WrT5HoReJSpjJ1iXFXC2ADg0AFS71rhsqlKm4AmnNJSrFIzo1WbfTe9c8eQc+ncS9gQsBU+1KSxvNdScRVJMohWeqK7K0NB4ESUots9CDeQmXMCS4LpC0gFxQuI9CaOKr9SWbO8MvjCpww39Xnbi+91zf2S/rIiJtODtwdGE+fDuvc6hwR0Cm1KmXlFIQEsAMbxVjnS79JidtXAmSgAlSyNzBvnLEBcXUy6bUrYmX55kWdVuX8J+rPs3tGVGEXBNo7vEcTWjiZxjJpK3RdPJFfTwSkEsCtzhWX/ANR4ItHAaSlKlXyboJZjVg/wolkWojAgOckgV24YxsbWpaZgJpcVk3g9HTGvw48I4ljK9979TjPDAfmdo6E/ay4c4ouL6x6Qs02bP5W8ibcFxYSLt1JwKTVyYb4Y+45/Qn7WXFs9jj7htH7c/ZoilDb9zo8Ud632XsGfyJ6K22j+8HoRkcSGi9to/vB6EWshRUQKlyBVD03XX3wVLM0Bm+nfuEbHnHMuEvFfo+y2e1TBLnKKJS1S1FSjdWEEoJugJKb1N2bgm6J7H39FP+WfNLjoXDq9+S7beFeQmZk+Bviiex5s4XZ7UCkEcqnFRGKDsxiJK6sDoHddUurw1AnLwqdApBpmDMt00hiVoUvW6wUaXRgxrXe2yNJ9gmCYlCZN5Gcx0pA3XQbxikoJkNDk21Y3WOqSDk42tBAMB2iyKF4EFglyxBxONa5bYJvEUIL70kAjecB2xEodOhDRw7j/APfCV+7o+vNi9jia0UEJUpU8OAazEjLemKHx+l9ISv3dGYPhzdhju6z7XLwa6HfoEaR0LIoZ4nNEfDnf3yPwjM3iX0ZcUpBtCiAWAmJNQKCiYuypiUpUpTMNlceuGpWkZJIFXdubnEg4dxu8F7LYe5k2eWtCl8pfvFZCgm5cUm9hipxkdoYnn8df9kt+lsfyZvnRHIIA7PxfTUiwWcKB8IggAktNm0N7L1IMQVoL8IrKWb2yTTZQUiV4De4LP8lf2syImd/OGyfLk+YR6WIj/Lwfb2PIwkm8ZNd/c7vpIK5JV17zhmJB5wzFcIjkypigLvKMAHBWtJJzre3kvubZB2l0PJUDmR9Yb4i02YKAYqDBmUbqifCqVAmhJLHzAR5p65J2QzQ18KOQAulhkSSp37Y888eHvxaeiX9lLj0Bo5F04FRrQcm4BIckguTtLl+mPP8Ax4e/Fp6Jf2UuAGdAe/0v9+/xTHo23E3uak0GL79hjzloD3+l/v3+KY9G2wa+XN+/zQAxMSFMkpljFgpw5rvqWhWTkgsBJl3tgJdnILVY4HshxJalG9WjeSSVAU/0690AcE4xv5yK/bWf6kmDvY7+6rV+7n66YB4xv5yK/bWf6kmDvY7+6rV+7n66YA63cVRifnK/GDZclhzj1l/rBxAM1yE1QaZlFMIKkoQkuF9WrXsiMq4BpYpZExJc4nM/G/yjz1xfe65v7Jf1kR6HsZN9Nc9qfjbA/ruMeeOL73XN/ZL+siKzX8D7HRhPnw7r3OwcXKXNqHxZfnmRa5chT5je5GO8A+rxVuLZF42kHNMv/EiwpQaFONX7aYKcRWhsR0eKf1U/t7IlBZP1kz53+UN2yS0uYbyjqKoS4wMNSpxzSrpvq8zmNpywZcyigbisVEjA7Y1OBanEeGHuO0dCftJcWr2OZaw2g/rz9miKrww9xz+hP2kuLX7HD3DP/bn6kuMaO37no+KfOXZex0BKyrAJPRX7ofkyialAHXn0XaQwuxuo62e/PdhGxshFVEfNfzDCNjzSO4wgfyXbH8RMzfwTHOfY+H2ueMr/AJgho6Jw/b8l2xvETMm8E5GOd+x7/RT/AJZ80uKy2kPQ6ZZkEpSXmklIJZUw1IByWwx2CN5tnUX5NcwEJo6l0U+wkhmyYxvo+Yu6gB2uJahI5qfjfcIfStbklBOygwbDB8fPFkSN2a2OgqWh1h0m7UG4pQGPb1wUiYolyUjYK+ctAFlwPy5n2i4daMviWdmVucN9kMf/ABKX+7o+vNjuq/0cugOqMegbCI4Rx/8AvhK/d0fXmx3dQ9rl4c0eYRondXLDSi4YplgHa4FMM9sNCXJCgkmUFPRirGjZ41EPpLdf34xslZybGnq8SDkXsky8yxH4kzzojkMde9kkGmWIbETPPLjkMAdf4De99n+Sv7WbETO/nDZPlyfMItfFpocTdG2ZZmEUmBrr4TZm+Fp/iu5Wem1J0jyCmSEe11SUDELExLGjx3V60ZUIwT6rU83DYeccTOcl0d7epfZk9ZWpPKkgKVq3Eqo4AHQKtm7O9BGUGbgXNGB5IAY440fN6Z0EUAcW9sw745/l/wD2IwOLe2f8RWjq5QsK1Pt9BQ9kcJ6Rf7OJoL3l5hjKSKkirpApj/nSOCceHvxaeiX9lLi+SuLW2KJCeENpJGIaZ/14EtnEhMmrMybpRa1lnUuSVKLBg5VOegYQBSNAe/0v9+/xTHpm4Hdg+2OP6R4nfzkzRpTkpi5ipiGkkFJKn1VCaKgkVDZQ/wDydWvDvjnYPivA5/p4A65Cjkp4t7Z/xFaP+Y9HenL40PYYc/ktt/8Av+1dkz/rwBS+Mb+civ21n+pJg72PA/OrV+7n66Yn5HEvM7oRaJuk1TFpWhZK5RKlXCGBUZpOAAjTQvFTNskxRkaa5KYoXVXZIBI1S1Zu9J6xtgC+zpSiEsk4V1VbBu9WiRQQwDH5pH/xijjglpL/AIjmf3Sc8P6WEOCWkmfvjmNt5INlnytcRAFysspQWk3Tj6X+Ued+L73XN/ZL+smOqq4K6QAJ74plMfagd+Am7Ij+D3FMLMtc4W8Tb0sppKbnFNXE07IrNXi+xthpKNaLeia9yf4sedafky/8SLP3NNoxY5sRt6NkU2xaIMu8qXbil+ddDPddn1sqwV3PP/3kv1/t9PZGNOTjFRa9j0cZRjWrSqRmrPlPi3BdUSyRVwdjvGtuS0qZ8hXmMVAaOtX9fm9h9KMTNF2lQKTbphBDEMag4+FF/ifR/g51gl/evR/4Od8MPcc/oT9rLi1+xyH5jP8A25+oiHbbxfd0Spknum5eSNbk3a6pKsL42RFaM4qJspB5DTkyWgkEiWhSASaAkJnitM9m6FFNR6jxGpGdW8XdWSOwIQBgI3jkiuLu1gt3xWj/AJh2ZiewxHbGU8XFsJYcIrQ+Q160Bp7fWhGEanAXnjGH/hls/YTPqmOcex7/AEU/5Z80uJCfxUW1aShenbQpKgykqSsgg4ggz2Iic4B8BxotEwG08qFEknk+Tu0S/hq2RWe0h6Fs0egcnL1yDcTS98UZfTBAQhIugAvlTOIpSZAaoD4Mre2RwemyEOQJYLDu3OONKY41HbFc6IzDtlwV+0mfaLh2GUTZSRdCkgdOai+3Ekv174yLVLJYTEkjIEHZv3jtjF9WVOIcf3vhK/d0fXmx3+yoBlocA6o8wjnnGBxZjSE9NoNsEkJliWxl38FLL3uUTjeZmyiP/k3tYN3vitALYa4pT9fhUdojojoi6Otwo5Kni5tZw4RT9mK8nf8Ap9x7DGyOLS2ksOENoJ2DlD/jxYkivZLfpbH8mb50RyCO2aQ4l7ROYztMTZhTzeUlKWz4tenFoG//AJ+/9S/9v/8AtAFg4pPemzfxPtpsXCalJTLCpali9l4NFaxqOjpMU/ik96bN/E+2mxb7SkmWkJnCWa4sXoWFd7Etk4o7gAJMuW1LGtmwYuQrp6X1t2YpsgpSgtY5mCgycwXpUhnA6iwpQnSYQ7d3HWJpdHg1NQXBYbgali5h503A9rSdfnUqQm61FZEg7BRxnAG8uZdWSizrCiA5LsyjtrWjmmWNQ8mkuHwiGVMb/bs2Gqk1CTsxwff0tErZJJQkJUsrI8I4n6YAF0hdMxjIVMN3EPdY3gxGD4j+0MnICCUgObIutSQSSOdgSXvOHenOfHE/SKmU/dCZeq10sKlYZbnNgUgYF4DAIp3drOE1CXJcDmvi+xseuADZWjZLPyQDgUrQDAYsGwpsAwAgyIMLFEptwJcA4KY6pqSTdN1yxzKTkxlNHoZP6XlASSD11AqadcAEiIy2yUKmMqzrW9L70ZKSoZ4OAltp6TEmIirZqzbxtJQKagS7BLEg487az1gBudLlvWyKJvNQE1d3BwAcPl9NchmKTZVXTVg7l2vbvBScahhQuIyuWoEk21qqcMmh1WFTS7Snxt8aqen59UZAIcks1Knq3wBqZCGKxZllTnwlOCnVFXLDVxGbHN4OVISmWopRdvBLgvRmYVNG2DfAtmmpBStVrSoV1XABC6h65M7sM8oNmz0rlqKVAtQttcRD0Lw3LuVWehDlrIokZgEBTXiGG161bnYvGy5SC47mXgwJJYveBAY4Z7GI3CMzCxV+dgFnIYFgkl6E9I6QdjByzF5l0Wu+oFygXTRN28C2GIP9qMj0B8WpYFJKgzAjdubH8N9I2kWtSiAZK0gvUtRn3507YZNhmu/LqJy1UgZOOtj2wu4Juc9TNsD5vXpYjoiCepMaPxVR9U06xA4u4dyLApg4DoohhQ80nIDbD+iwQS5chNT2VgbkyGe3it1VUpa6LpHhZs+Ph9Eax0OKvvEmzoB9yLrvNM6knmvgKtrUFHe5NKCLlmU6mU+SVVKXq7girbXzhrlWQr89DEBlG7eS5vEtmWYAb8INlaUkME90SyQCCb6a3GCzi1Di2BMWMDVGkVn/AGeYNYAu1HIqa7K9nURpAjky4KgxcB67qVh5KgQCC4NQRmDhDOkX5MssILHWOCd8UntIehCplJw7kVRN0AmlwlTihLFlHtNcHzIlJvFXcqk3UkglySaUABOPVhCRLL3U20Oa4JJJJKmFWZkqpsfrwk3bqjbHqoJoGvKSptpYPe2UGUYlBFCCS9jWyiQaUI1y5AOat3hDqfsFmlqd5BQQUKIU/OGsGL5H78Xhu4aHu3BzQJrdICszgaHY9a1gzRyxdYzxMVmXGJc0AyxbcNxiAP29KTLZUszAS10PXHZ6u2GIBm1obIs1TtLMyXqQGCdh6uc0hajqA8qJbKBKi1QC5TWlQCO2I5FpTrqNtRQEsW9rUU0BFDqirFjXKOiO1F1oKdKSlAaxrUWJKUk4l6OSAzpS1aahYMI3kzxLJUmyzBznIBchyXD4uwLY1FIclWGaQFJtSmNUkJSXSS6dxcXXLbWYFodsdhmoUCZ6lhiLpSGq2FXcMcX5xixIdDoiOkWOYlSCZ6lAJAUCkC8RerjQ1HzeyREAc84pPemzfxPtpsXC0FfJouShMVVnIAQWUL1asxKaV1mwJIqnE+H0TZg7fpNlfbptKmLTaygJllc0y2JwLPi4JGTOaM10nAGABVSpjUsElyS2smmABOpsxbBs4dtKV3ykWOWtD0UVJGILqIukjBA244sHETyASXtE1lABiFUqTgRgL2GQIOaYIRaJV4qNpWXXebWYAkslvg1b+wrC6WARQvKwS8c1oGSmNEmr0/tZxJ2QquC8m6fgu7AYVzo0Mq0pKABKsSQKHEAE5UZxi0O2e1IW90uzPQhnwxgAXS0tZVq2aXMYUKyAytYjEGjhOznDZGtmQorddkQh1ElTpUXDsTQVOqXBOewErS6JZXrzloN0US7MCS5YEbeoHYYElTZKAprUsvd26rKclhgSKE0oCdsASqLDKGEtODYPTDPdic4elywkAJAAGAAYDqEQ8nkwH7pnGjkuoVN0BTNtbJsXzjTlpQKXtc0gaxBdtUpLGj40u4lzi0ATwiMtiFFah3KhaaaxUl1UDuCnLDHIZVEmnKMQBEIM27WxyyVay2Wlio3bxIKcXG/mprsJsNiQUArs8tC8wACzMAx2MBswg6FADBsMrxSPmjIpPnSk/wBkRifKSmWoJSEhhgGz3QRDNs5ivXMRD0L09y7kIbBKr7VLrjqiv0RvLsyE1ShIIwYAbPwHZDsKMD07ChQoUSSE6O5xz1T5xA5v4dwIYBhrIwASE0bCqs6BJZ3Ah/R+KqtqmuyogQz5V1ae6Z27nOAEkUo7azl6ug/BJjWOh5+I3m8uSqgVYZTXg5CkNiApbFOxy2OA2tuBMelilgVD30uXd6XaA9Z3bBiqWVMLVOvKvVYuHCmBpQDJw2rtg2TbpUt0qmlRNXUDgQGq2xi+GOGEWMByXaZzpT3MyXAJvp1U7WGIGzoh+3EhBIRfIchNBebIPR+lhvEa2W3Imc05OxDN29lMwRlGdJEcmp13Axdfwac7c2LxSe0h6EQgLBBFhlhjjeSGL3SRqOzXi7OQRg5AwUKYNYEZUvS6JcODTnMTQOKGu3acZd4taZiVAhxVnASaghnKRh8rfGlimS7yQLVMUXwJJBZVUl6Pl0dsYlAuxWcKe/Z0SyKUYu5ClMQBqkt0l3EEyrJLSxTLQkjBkgN2CInk5SSPzqYKaoqwA1ScMbyVGu1RMGaKmJJN2cpdGIU7ggkqLGuaQ2V3aTEAOtYPJ0lCZUapIAxoag4FjtpRywIDTLvuJFXYFScCzXg2LYh8htLF6SbkqzTKFdcByKKw2Ni+49MR8pckKP51NN0VxoXJLsKgA4EMB0mOiO1F1oGC12gCllDgUHKhuhwnDDLbuBKsk2Yp78u5sre+nbhTpxiLWZaryu61gc4YskKUoBid+qCGwbobvSyp+6pz0weo5wYAO2szbQaMGixJPw6IB0apJQ6FlaXLKJJwoanEZ9cHCAKDxPLbRVm38p9tNzcNFstN/k0hEtMx3Cgpmu1BxxocOnoincUnvTZv4n202L1ZuaIAClieaqlS8Di2IDoqDtcENn26gzypjIlAPzqHZXF3cCm4VEScKAI+zGeSOUlICXLsQSAXbpHN306oPSgB2AD478vNGYUACWzlOUNyUhQu1Uptp1cX+7WJyYjLNoo0mVlVwWwyJy68M2AO2mFyQsCYqYCW5hLAAqIcJyJDb2GygQtVnAblZt10l65AsAwpzn6g1AIAMBtGHIymFMWfAhg5Zi/0GHLIiYVa8mWlLZAPvzNMKbsTSAkzLOo3AuaSVgg61FFISGUQwDEDc8SKdGpCkqCl0bwixbbtgAwRiMiMQAoUKFAChm2cxXrmIehm2cxXrmIh6F6e5dyMhQoUYnqChQoUAE6NGsfk/eINEhLAXUsMAwoKfgOwQFoznH5P3iJCNIaHn4jeamUk4pHYIwJKQSboc40FSwHmAHVG8KLmBqlAGAAbCkNW8m4bqbxYsNu6pA+kQ/A2lCBKUVKKQxcjECKT2kPQjyqfUmRL6yKlzTHck12dm3t10HkJYU+0M1CDi+L9kAC2WeWq/wApOIFQC5qL2RF7KhbfiCRmXMkKupK5rqVdD5lyNjUIw31xMYlAv24F+RlE4O4GBJG+hctk+bln7IuaFMqSlKdqSMsHDvh6iMydGoSsLCluHoVEgkhiSMz+A2QXEAU8quaiQovgWweuJGUANaG/QSnuk4hgql182xDgHoMF21SAlBWSByiWZ+cVMkUyc13PEVaJtnCi82dSig6iCxWFUIyN92qSlQqxEdEdqLrQPWqdS7KQkubxpqhKk3c8VBy1W2uKtK5cqT7RLF1VC6cGUzVP3YZubo1mtFnv6q5zukC8os9MlYM+BYlyzvDhtMhKlLvzCqXrEbrzDEZk9JBxqYsSS1kvXE3khKiHUkYAnHCChEXZ9MyVqSlBUSokDVUBQKJqQzU+kRKCAOecUnvTZv4n202L1ZuaIovFJ702b+J9tNi9WbmiAHIUKFAChQoUAD2sz73tfJhLYqd7xJYUOGHbnAgVa3quQAGcazgOXJL4FmGGb1wJt2jJU1TzEuRQVIpWlMq4dGyGU6Bs4wlAUAoSGZ2YvTE4bTtLgZPdVKyd7Xt23Op3au+hkgKui+QVZkUBjcCFAGRGIyIxAChQoUAKGbZzFeuYh6GbZzFeuYiHoXhuXcjIUKFGJ6goUKFABOjOcfk/eIkIj9Gc4/J+8RIRpHQ8/EbxQoUKLmAoZtqFFBCSyi7FnY5FjD0C6WCDKWFpKkFKrwFXS1Q3RFJ7SHoASl2p6qkHHVBVTm5s9Kk/KypDkldpKqmRdCwFNeJuVfNgrm7QK4xHLs9nFDZ51Te8LG9eBora520wh6y2SzrBlCUtIVrFwUvQAVfY1N26MSgfZDOcidydQLty85VrFVFZNdZtioK3RHHQNnLvLBck1JIckksCWDvXaGBoIIsejpUoky0BJIAPQCSPpJPSSczEAKm37o5O7efwnZs8M4DSm2fCkOyfhZO+WeHmaJCXhG0dEdqLrQ0kFd3XIvZth9MOPGIUWJMvDghqHRAHEeAWm58uxSEImMkX2F1JxmLJqQ+cT8vhbbAn9N5CPRhQoAz332zx3kI9GF332zx3kI9GFCgBd99s8d5CPRjB4XWzx3kI9GMwoAfn8KrWFKAnUCiOYjIn4sMd99s8d5CPRhQoAXffbPHeQj0YXffbPHeQj0YUKAH5HCq1lSQZ1CoDmIzI+LA44XWzx3kI9GMwoAXffbPHeQj0YXffbPHeQj0YUKAF332zx3kI9GN5HCi1rQu9NfVfmIxvJ+LChQAH3y2rxvkI9GF3y2rxvkI9GFCih05nyLvltXjfIR6MLvltXjfIR6MKFAZnyEWHhLatc8rggeAj4SR8HeYz332zx3kI9GFCi5jMXffbPHeQj0YXffbPHeQj0YUKBQXffbPHeQj0YktFcIbStLqmObx8FIyTsTChRD0Ad+Vp3w/JT+EL8rTvh+Sn8IUKMCovytO+H5Kfwhflad8PyU/hChQBGaY4S2pBSEzWdL8xBzUM07oC777Z47yEejChR0IsLvvtnjvIR6MLvvtnjvIR6MKFAC777Z47yEejC78rb4/yEejChQB//9k=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Definici v ZZVZ nenalezneme</a:t>
            </a:r>
          </a:p>
          <a:p>
            <a:r>
              <a:rPr lang="cs-CZ" dirty="0"/>
              <a:t>Smlouva</a:t>
            </a:r>
          </a:p>
          <a:p>
            <a:r>
              <a:rPr lang="cs-CZ" dirty="0"/>
              <a:t>Mezi Zadavatelem a Dodavatelem</a:t>
            </a:r>
          </a:p>
          <a:p>
            <a:r>
              <a:rPr lang="cs-CZ" dirty="0"/>
              <a:t>Úplatná</a:t>
            </a:r>
          </a:p>
          <a:p>
            <a:r>
              <a:rPr lang="cs-CZ" dirty="0"/>
              <a:t>Předmětem jsou dodávky / služby / stavební práce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303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Zadavatel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56238"/>
            <a:ext cx="10753200" cy="4275762"/>
          </a:xfrm>
        </p:spPr>
        <p:txBody>
          <a:bodyPr/>
          <a:lstStyle/>
          <a:p>
            <a:r>
              <a:rPr lang="cs-CZ" sz="2400" dirty="0"/>
              <a:t>Veřejný:</a:t>
            </a:r>
          </a:p>
          <a:p>
            <a:pPr lvl="1"/>
            <a:r>
              <a:rPr lang="cs-CZ" dirty="0"/>
              <a:t>ČR – organizační složky státu</a:t>
            </a:r>
          </a:p>
          <a:p>
            <a:pPr lvl="1"/>
            <a:r>
              <a:rPr lang="cs-CZ" dirty="0"/>
              <a:t>ČNB</a:t>
            </a:r>
          </a:p>
          <a:p>
            <a:pPr lvl="1"/>
            <a:r>
              <a:rPr lang="cs-CZ" dirty="0"/>
              <a:t>Státní příspěvkové organizace</a:t>
            </a:r>
          </a:p>
          <a:p>
            <a:pPr lvl="1"/>
            <a:r>
              <a:rPr lang="cs-CZ" dirty="0"/>
              <a:t>Územní samosprávné celky a jejich příspěvkové organizace</a:t>
            </a:r>
          </a:p>
          <a:p>
            <a:pPr lvl="1"/>
            <a:r>
              <a:rPr lang="cs-CZ" dirty="0"/>
              <a:t>Veřejnoprávní subjekty založené za účelem uspokojování potřeb veřejného zájmu</a:t>
            </a:r>
          </a:p>
          <a:p>
            <a:r>
              <a:rPr lang="cs-CZ" sz="2400" dirty="0"/>
              <a:t>„Sektorový“ – plynárenství, teplárenství, elektroenergetika, vodárenství</a:t>
            </a:r>
          </a:p>
          <a:p>
            <a:r>
              <a:rPr lang="cs-CZ" sz="2400" dirty="0"/>
              <a:t>„Dotovaný“ – více než 50% prostředků z veřejných rozpočtů nebo více než 200 mil Kč na realizaci VZ</a:t>
            </a:r>
          </a:p>
        </p:txBody>
      </p:sp>
    </p:spTree>
    <p:extLst>
      <p:ext uri="{BB962C8B-B14F-4D97-AF65-F5344CB8AC3E}">
        <p14:creationId xmlns:p14="http://schemas.microsoft.com/office/powerpoint/2010/main" val="2989731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Dodavatel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Dodavatel – osoba,  která nabízí služby / dodávky / stavební práce</a:t>
            </a:r>
          </a:p>
          <a:p>
            <a:r>
              <a:rPr lang="cs-CZ" dirty="0"/>
              <a:t>Může se objevit jako: </a:t>
            </a:r>
          </a:p>
          <a:p>
            <a:pPr lvl="1"/>
            <a:r>
              <a:rPr lang="cs-CZ" sz="2400" dirty="0"/>
              <a:t>Účastník</a:t>
            </a:r>
          </a:p>
          <a:p>
            <a:pPr lvl="1"/>
            <a:r>
              <a:rPr lang="cs-CZ" sz="2400" dirty="0"/>
              <a:t>Vybraný dodavatel</a:t>
            </a:r>
          </a:p>
          <a:p>
            <a:pPr lvl="1"/>
            <a:r>
              <a:rPr lang="cs-CZ" sz="2400" dirty="0"/>
              <a:t>Poddodavatel</a:t>
            </a:r>
          </a:p>
          <a:p>
            <a:pPr lvl="1"/>
            <a:r>
              <a:rPr lang="cs-CZ" sz="2400" dirty="0"/>
              <a:t>Stěžovatel (námitky proti postupu zadavatele)</a:t>
            </a:r>
          </a:p>
          <a:p>
            <a:pPr lvl="1"/>
            <a:r>
              <a:rPr lang="cs-CZ" sz="2400" dirty="0"/>
              <a:t>Navrhovatel (řízení před Úřadem pro ochranu hospodářské soutěže)</a:t>
            </a:r>
          </a:p>
        </p:txBody>
      </p:sp>
    </p:spTree>
    <p:extLst>
      <p:ext uri="{BB962C8B-B14F-4D97-AF65-F5344CB8AC3E}">
        <p14:creationId xmlns:p14="http://schemas.microsoft.com/office/powerpoint/2010/main" val="717571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Prezentace MV ČR – Veřejné zakázky pro zastupitele obcí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Režim VZ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3727" y="2045335"/>
            <a:ext cx="7586133" cy="343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41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Režim VZ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Určuje se dle předpokládané hodnoty VZ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6B0C5B0-FD56-4E87-9C89-D8626A7934C7}"/>
              </a:ext>
            </a:extLst>
          </p:cNvPr>
          <p:cNvGraphicFramePr/>
          <p:nvPr/>
        </p:nvGraphicFramePr>
        <p:xfrm>
          <a:off x="811813" y="3947745"/>
          <a:ext cx="10402031" cy="2127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Zástupný obsah 24">
            <a:extLst>
              <a:ext uri="{FF2B5EF4-FFF2-40B4-BE49-F238E27FC236}">
                <a16:creationId xmlns:a16="http://schemas.microsoft.com/office/drawing/2014/main" id="{D7DA99DC-8617-48F3-B939-2E05D4B683C8}"/>
              </a:ext>
            </a:extLst>
          </p:cNvPr>
          <p:cNvGraphicFramePr>
            <a:graphicFrameLocks/>
          </p:cNvGraphicFramePr>
          <p:nvPr/>
        </p:nvGraphicFramePr>
        <p:xfrm>
          <a:off x="979353" y="2504455"/>
          <a:ext cx="10234491" cy="1331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82294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Trh veřejných zakázek v ČR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Výroční zpráva o stavu VZ v ČR za rok 2022:</a:t>
            </a:r>
          </a:p>
          <a:p>
            <a:pPr lvl="1"/>
            <a:r>
              <a:rPr lang="cs-CZ" sz="1800" dirty="0"/>
              <a:t>990 mld. Kč</a:t>
            </a:r>
          </a:p>
          <a:p>
            <a:pPr lvl="1"/>
            <a:r>
              <a:rPr lang="cs-CZ" sz="1800" dirty="0"/>
              <a:t>15 % podíl na HDP</a:t>
            </a:r>
          </a:p>
          <a:p>
            <a:r>
              <a:rPr lang="cs-CZ" sz="2000" dirty="0"/>
              <a:t>Jak zajistit hospodárné, účelné a efektivní (principy 3E) vynakládání prostředků?</a:t>
            </a:r>
          </a:p>
          <a:p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423" y="3335504"/>
            <a:ext cx="7341577" cy="249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70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zadávání VZ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29862"/>
            <a:ext cx="10753200" cy="4302138"/>
          </a:xfrm>
        </p:spPr>
        <p:txBody>
          <a:bodyPr/>
          <a:lstStyle/>
          <a:p>
            <a:r>
              <a:rPr lang="cs-CZ" sz="2000" dirty="0"/>
              <a:t>Od 1. 1. 2021 nové zásady sociálně a environmentálně odpovědného zadávání a inovací</a:t>
            </a:r>
          </a:p>
          <a:p>
            <a:r>
              <a:rPr lang="cs-CZ" sz="2000" dirty="0"/>
              <a:t>Proces, při kterém organizace nakupuje produkty a služby způsobem, kdy získává maximální hodnotu za peníze z hlediska vytváření prospěchu pro společnost a ekonomiku a při minimálních škodách na životním prostředí.</a:t>
            </a:r>
          </a:p>
          <a:p>
            <a:endParaRPr lang="cs-CZ" sz="20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44C672F-6910-4E5B-8D19-E33240757B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0755492"/>
              </p:ext>
            </p:extLst>
          </p:nvPr>
        </p:nvGraphicFramePr>
        <p:xfrm>
          <a:off x="720001" y="3437792"/>
          <a:ext cx="10753200" cy="239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022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Udržitelnost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23" y="1171576"/>
            <a:ext cx="7863840" cy="4660899"/>
          </a:xfrm>
        </p:spPr>
      </p:pic>
    </p:spTree>
    <p:extLst>
      <p:ext uri="{BB962C8B-B14F-4D97-AF65-F5344CB8AC3E}">
        <p14:creationId xmlns:p14="http://schemas.microsoft.com/office/powerpoint/2010/main" val="2956029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Odpovědné veřejné zadávání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Proces, při kterém zadavatel nakupuje produkty, služby a stavební práce, které potřebuje, přičemž získává </a:t>
            </a:r>
            <a:r>
              <a:rPr lang="cs-CZ" sz="2400" b="1" dirty="0"/>
              <a:t>maximální hodnotu za peníze</a:t>
            </a:r>
            <a:r>
              <a:rPr lang="cs-CZ" sz="2400" dirty="0"/>
              <a:t> a </a:t>
            </a:r>
            <a:r>
              <a:rPr lang="cs-CZ" sz="2400" b="1" dirty="0"/>
              <a:t>vytváří prospěch pro společnost a ekonomiku </a:t>
            </a:r>
            <a:r>
              <a:rPr lang="cs-CZ" sz="2400" dirty="0"/>
              <a:t>při  </a:t>
            </a:r>
            <a:r>
              <a:rPr lang="cs-CZ" sz="2400" b="1" dirty="0"/>
              <a:t>minimalizaci negativních dopadů na životní prostředí</a:t>
            </a:r>
          </a:p>
          <a:p>
            <a:endParaRPr lang="cs-CZ" sz="2400" b="1" dirty="0"/>
          </a:p>
          <a:p>
            <a:r>
              <a:rPr lang="cs-CZ" sz="2400" dirty="0">
                <a:hlinkClick r:id="rId2"/>
              </a:rPr>
              <a:t>https://www.sovz.cz/co-je-ovz/</a:t>
            </a:r>
            <a:r>
              <a:rPr lang="cs-CZ" sz="2400" dirty="0"/>
              <a:t>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869" y="2677886"/>
            <a:ext cx="3252652" cy="380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86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strategie veřejného zadávání v ČR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arenR"/>
            </a:pPr>
            <a:r>
              <a:rPr lang="cs-CZ" sz="2000" dirty="0"/>
              <a:t>Kvalita a inovace</a:t>
            </a:r>
          </a:p>
          <a:p>
            <a:pPr marL="586350" indent="-514350">
              <a:buFont typeface="+mj-lt"/>
              <a:buAutoNum type="arabicParenR"/>
            </a:pPr>
            <a:r>
              <a:rPr lang="cs-CZ" sz="2000" dirty="0"/>
              <a:t>Prostředí pro efektivní zadávání veřejných zakázek</a:t>
            </a:r>
          </a:p>
          <a:p>
            <a:pPr marL="586350" indent="-514350">
              <a:buFont typeface="+mj-lt"/>
              <a:buAutoNum type="arabicParenR"/>
            </a:pPr>
            <a:r>
              <a:rPr lang="cs-CZ" sz="2000" dirty="0"/>
              <a:t>Environmentálně a sociálně odpovědné veřejné zadávání</a:t>
            </a:r>
          </a:p>
          <a:p>
            <a:pPr marL="586350" indent="-514350">
              <a:buFont typeface="+mj-lt"/>
              <a:buAutoNum type="arabicParenR"/>
            </a:pPr>
            <a:r>
              <a:rPr lang="cs-CZ" sz="2000" dirty="0"/>
              <a:t>Profesionalizace</a:t>
            </a:r>
          </a:p>
          <a:p>
            <a:pPr marL="586350" indent="-514350">
              <a:buFont typeface="+mj-lt"/>
              <a:buAutoNum type="arabicParenR"/>
            </a:pPr>
            <a:r>
              <a:rPr lang="cs-CZ" sz="2000" dirty="0"/>
              <a:t>Podpora centrálních nákupů a spolupráce</a:t>
            </a:r>
          </a:p>
          <a:p>
            <a:pPr marL="586350" indent="-514350">
              <a:buFont typeface="+mj-lt"/>
              <a:buAutoNum type="arabicParenR"/>
            </a:pPr>
            <a:r>
              <a:rPr lang="cs-CZ" sz="2000" dirty="0"/>
              <a:t>Podpora strategicky významných investic a zadavatelů</a:t>
            </a:r>
          </a:p>
          <a:p>
            <a:pPr marL="586350" indent="-514350">
              <a:buFont typeface="+mj-lt"/>
              <a:buAutoNum type="arabicParenR"/>
            </a:pPr>
            <a:r>
              <a:rPr lang="cs-CZ" sz="2000" dirty="0"/>
              <a:t>Právní jistota veřejných zakázek</a:t>
            </a:r>
          </a:p>
          <a:p>
            <a:pPr marL="586350" indent="-514350">
              <a:buFont typeface="+mj-lt"/>
              <a:buAutoNum type="arabicParenR"/>
            </a:pPr>
            <a:r>
              <a:rPr lang="cs-CZ" sz="2000" dirty="0"/>
              <a:t>Veřejné zakázky ve stavebnictví</a:t>
            </a:r>
          </a:p>
          <a:p>
            <a:pPr marL="586350" indent="-514350">
              <a:buFont typeface="+mj-lt"/>
              <a:buAutoNum type="arabicParenR"/>
            </a:pPr>
            <a:r>
              <a:rPr lang="cs-CZ" sz="2000" dirty="0"/>
              <a:t>Data a digitalizace</a:t>
            </a:r>
          </a:p>
          <a:p>
            <a:pPr marL="586350" indent="-514350">
              <a:buFont typeface="+mj-lt"/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7686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Ekologické a sociální aspekty zadávání VZ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541417"/>
            <a:ext cx="10753200" cy="4454434"/>
          </a:xfrm>
        </p:spPr>
        <p:txBody>
          <a:bodyPr/>
          <a:lstStyle/>
          <a:p>
            <a:r>
              <a:rPr lang="cs-CZ" b="1" dirty="0"/>
              <a:t>Témata odpovědného veřejného zadávání</a:t>
            </a:r>
          </a:p>
          <a:p>
            <a:r>
              <a:rPr lang="cs-CZ" dirty="0"/>
              <a:t>Podpora zaměstnanosti osob znevýhodněných na trhu práce</a:t>
            </a:r>
          </a:p>
          <a:p>
            <a:r>
              <a:rPr lang="cs-CZ" dirty="0"/>
              <a:t>Podpora důstojných pracovních podmínek</a:t>
            </a:r>
          </a:p>
          <a:p>
            <a:r>
              <a:rPr lang="cs-CZ" dirty="0"/>
              <a:t>Podpora účasti malých a středních podniků v zadávacích řízeních</a:t>
            </a:r>
          </a:p>
          <a:p>
            <a:r>
              <a:rPr lang="cs-CZ" dirty="0"/>
              <a:t>Ekologicky šetrná řešení</a:t>
            </a:r>
          </a:p>
          <a:p>
            <a:r>
              <a:rPr lang="cs-CZ" dirty="0"/>
              <a:t>Podpora vzdělávání, praxe a rekvalifikace</a:t>
            </a:r>
          </a:p>
          <a:p>
            <a:r>
              <a:rPr lang="cs-CZ" dirty="0"/>
              <a:t>Etické nakupování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3132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Priority OVZ MUNI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Projekt „Podpora implementace a rozvoje sociálně odpovědného veřejného zadávání“ - </a:t>
            </a:r>
            <a:r>
              <a:rPr lang="cs-CZ" dirty="0">
                <a:hlinkClick r:id="rId2"/>
              </a:rPr>
              <a:t>http://sovz.cz/</a:t>
            </a:r>
            <a:r>
              <a:rPr lang="cs-CZ" dirty="0"/>
              <a:t>     </a:t>
            </a:r>
          </a:p>
          <a:p>
            <a:r>
              <a:rPr lang="cs-CZ" dirty="0"/>
              <a:t>MUNI se Projektu účastnila od roku 2016</a:t>
            </a:r>
          </a:p>
        </p:txBody>
      </p:sp>
    </p:spTree>
    <p:extLst>
      <p:ext uri="{BB962C8B-B14F-4D97-AF65-F5344CB8AC3E}">
        <p14:creationId xmlns:p14="http://schemas.microsoft.com/office/powerpoint/2010/main" val="1720860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2023 - PrF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Strategie odpovědného nakupování 2023 – 28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Priority MUNI:</a:t>
            </a:r>
          </a:p>
          <a:p>
            <a:pPr lvl="1"/>
            <a:r>
              <a:rPr lang="cs-CZ" sz="2800" dirty="0"/>
              <a:t>Komunikace a spolupráce</a:t>
            </a:r>
          </a:p>
          <a:p>
            <a:pPr lvl="1"/>
            <a:r>
              <a:rPr lang="cs-CZ" sz="2800" dirty="0"/>
              <a:t>Snižování administrativní zátěže při realizaci nákupů </a:t>
            </a:r>
          </a:p>
          <a:p>
            <a:pPr lvl="1"/>
            <a:r>
              <a:rPr lang="cs-CZ" sz="2800" dirty="0"/>
              <a:t>Podpora důstojných a férových podmínek v dodavatelském řetězci </a:t>
            </a:r>
          </a:p>
          <a:p>
            <a:pPr lvl="1"/>
            <a:r>
              <a:rPr lang="cs-CZ" sz="2800" dirty="0"/>
              <a:t>Preference ekologicky šetrných řešení </a:t>
            </a:r>
          </a:p>
          <a:p>
            <a:pPr lvl="1"/>
            <a:r>
              <a:rPr lang="cs-CZ" sz="2800" dirty="0"/>
              <a:t>Nakupování zaměřené na kvalitu</a:t>
            </a:r>
          </a:p>
        </p:txBody>
      </p:sp>
    </p:spTree>
    <p:extLst>
      <p:ext uri="{BB962C8B-B14F-4D97-AF65-F5344CB8AC3E}">
        <p14:creationId xmlns:p14="http://schemas.microsoft.com/office/powerpoint/2010/main" val="408907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OVZ na MUNI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15561"/>
            <a:ext cx="10753200" cy="4615961"/>
          </a:xfrm>
        </p:spPr>
        <p:txBody>
          <a:bodyPr/>
          <a:lstStyle/>
          <a:p>
            <a:r>
              <a:rPr lang="cs-CZ" sz="1800" dirty="0"/>
              <a:t>Jednoduché formulářové ZD a standardní smlouvy</a:t>
            </a:r>
          </a:p>
          <a:p>
            <a:r>
              <a:rPr lang="cs-CZ" sz="1800" dirty="0"/>
              <a:t>Každý účastník se zavazuje zajistit: </a:t>
            </a:r>
          </a:p>
          <a:p>
            <a:pPr lvl="1"/>
            <a:r>
              <a:rPr lang="cs-CZ" sz="1600" dirty="0"/>
              <a:t>legální zaměstnávání, </a:t>
            </a:r>
          </a:p>
          <a:p>
            <a:pPr lvl="1"/>
            <a:r>
              <a:rPr lang="cs-CZ" sz="1600" dirty="0"/>
              <a:t>férové a důstojné pracovní podmínky, </a:t>
            </a:r>
          </a:p>
          <a:p>
            <a:pPr lvl="1"/>
            <a:r>
              <a:rPr lang="cs-CZ" sz="1600" dirty="0"/>
              <a:t>odpovídající úroveň bezpečnosti práce pro osoby, které se budou podílet na plnění VZ</a:t>
            </a:r>
          </a:p>
          <a:p>
            <a:pPr lvl="1"/>
            <a:r>
              <a:rPr lang="cs-CZ" sz="1600" dirty="0"/>
              <a:t>další sociální, environmentální či inovativní aspekty uvedené v obchodních podmínkách, </a:t>
            </a:r>
          </a:p>
          <a:p>
            <a:pPr lvl="1"/>
            <a:r>
              <a:rPr lang="cs-CZ" sz="1600" dirty="0"/>
              <a:t>splnění uvedených požadavků i u poddodavatelů.</a:t>
            </a:r>
          </a:p>
          <a:p>
            <a:r>
              <a:rPr lang="cs-CZ" sz="1800" dirty="0"/>
              <a:t>Představení investičních záměrů dodavatelům – </a:t>
            </a:r>
            <a:r>
              <a:rPr lang="cs-CZ" sz="1800" dirty="0" err="1"/>
              <a:t>Meet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Buyer</a:t>
            </a:r>
            <a:endParaRPr lang="cs-CZ" sz="1800" dirty="0"/>
          </a:p>
          <a:p>
            <a:r>
              <a:rPr lang="cs-CZ" sz="1800" dirty="0"/>
              <a:t>Pravidelné PTK </a:t>
            </a:r>
          </a:p>
          <a:p>
            <a:r>
              <a:rPr lang="cs-CZ" sz="1800" dirty="0"/>
              <a:t>Kvalitativní hodnotící kritéria</a:t>
            </a:r>
          </a:p>
          <a:p>
            <a:r>
              <a:rPr lang="cs-CZ" sz="1800" dirty="0"/>
              <a:t>DNS na udržitelné reklamní předměty a běžně dostupné komodity </a:t>
            </a:r>
          </a:p>
          <a:p>
            <a:r>
              <a:rPr lang="cs-CZ" sz="1800" dirty="0"/>
              <a:t>Využívání JŘSU u složitých nákupů</a:t>
            </a:r>
          </a:p>
          <a:p>
            <a:r>
              <a:rPr lang="cs-CZ" sz="1800" dirty="0"/>
              <a:t>Nákup certifikované „zelené energie“ na komoditní burze</a:t>
            </a:r>
          </a:p>
        </p:txBody>
      </p:sp>
    </p:spTree>
    <p:extLst>
      <p:ext uri="{BB962C8B-B14F-4D97-AF65-F5344CB8AC3E}">
        <p14:creationId xmlns:p14="http://schemas.microsoft.com/office/powerpoint/2010/main" val="61184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Pilíře úspěchu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Důkladná příprava – průzkum trhu, PTK</a:t>
            </a:r>
          </a:p>
          <a:p>
            <a:r>
              <a:rPr lang="cs-CZ" dirty="0"/>
              <a:t>Tým – role, odpovědnost</a:t>
            </a:r>
          </a:p>
          <a:p>
            <a:r>
              <a:rPr lang="cs-CZ" dirty="0"/>
              <a:t>Kontrola plnění smlouvy – contract management</a:t>
            </a:r>
          </a:p>
          <a:p>
            <a:r>
              <a:rPr lang="cs-CZ" dirty="0"/>
              <a:t>Komunikace – transparentnost </a:t>
            </a:r>
          </a:p>
        </p:txBody>
      </p:sp>
    </p:spTree>
    <p:extLst>
      <p:ext uri="{BB962C8B-B14F-4D97-AF65-F5344CB8AC3E}">
        <p14:creationId xmlns:p14="http://schemas.microsoft.com/office/powerpoint/2010/main" val="3662001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třeba při přípravě VŘ komunikovat?</a:t>
            </a:r>
          </a:p>
          <a:p>
            <a:r>
              <a:rPr lang="cs-CZ" dirty="0"/>
              <a:t>Bojí se zadavatelé komunikovat?</a:t>
            </a:r>
          </a:p>
          <a:p>
            <a:r>
              <a:rPr lang="cs-CZ" dirty="0"/>
              <a:t>Lze bez komunikace dobře nakoupit?</a:t>
            </a:r>
          </a:p>
          <a:p>
            <a:r>
              <a:rPr lang="cs-CZ" dirty="0"/>
              <a:t>Co může zadavatel získat?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7822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MUNI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25 hospodářských středisek</a:t>
            </a:r>
          </a:p>
          <a:p>
            <a:r>
              <a:rPr lang="cs-CZ" dirty="0"/>
              <a:t>33 000 studentů</a:t>
            </a:r>
          </a:p>
          <a:p>
            <a:r>
              <a:rPr lang="cs-CZ" dirty="0"/>
              <a:t>6573 zaměstnanců</a:t>
            </a:r>
          </a:p>
          <a:p>
            <a:r>
              <a:rPr lang="cs-CZ" dirty="0"/>
              <a:t>10 mld. Kč rozpočet v roce 2023</a:t>
            </a:r>
          </a:p>
          <a:p>
            <a:r>
              <a:rPr lang="cs-CZ" dirty="0"/>
              <a:t>Univerzitní kino </a:t>
            </a:r>
            <a:r>
              <a:rPr lang="cs-CZ" dirty="0" err="1"/>
              <a:t>Scala</a:t>
            </a:r>
            <a:endParaRPr lang="cs-CZ" dirty="0"/>
          </a:p>
          <a:p>
            <a:r>
              <a:rPr lang="cs-CZ" dirty="0"/>
              <a:t>Výzkumná stanice na Antarktidě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1567576"/>
            <a:ext cx="4032000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41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Napadení VŘ – diskriminační podmínky </a:t>
            </a:r>
          </a:p>
          <a:p>
            <a:r>
              <a:rPr lang="cs-CZ" sz="3200" dirty="0"/>
              <a:t>Reputace – riziko korupčního jednání</a:t>
            </a:r>
          </a:p>
          <a:p>
            <a:r>
              <a:rPr lang="cs-CZ" sz="3200" dirty="0"/>
              <a:t>Odradím potenciální dodavatele</a:t>
            </a:r>
          </a:p>
          <a:p>
            <a:r>
              <a:rPr lang="cs-CZ" sz="3200" dirty="0"/>
              <a:t>Nenakoupím co potřebuji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1068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Příležitosti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20000" y="1589314"/>
            <a:ext cx="10753200" cy="4242686"/>
          </a:xfrm>
        </p:spPr>
        <p:txBody>
          <a:bodyPr/>
          <a:lstStyle/>
          <a:p>
            <a:r>
              <a:rPr lang="cs-CZ" sz="3200" dirty="0"/>
              <a:t>Transparentnost – důvěryhodnost </a:t>
            </a:r>
          </a:p>
          <a:p>
            <a:r>
              <a:rPr lang="cs-CZ" sz="3200" dirty="0"/>
              <a:t>Větší zájem dodavatelů</a:t>
            </a:r>
          </a:p>
          <a:p>
            <a:r>
              <a:rPr lang="cs-CZ" sz="3200" dirty="0"/>
              <a:t>Účast místních dodavatelů</a:t>
            </a:r>
          </a:p>
          <a:p>
            <a:r>
              <a:rPr lang="cs-CZ" sz="3200" dirty="0"/>
              <a:t>Kvalitnější nabídky</a:t>
            </a:r>
          </a:p>
          <a:p>
            <a:r>
              <a:rPr lang="cs-CZ" sz="3200" dirty="0"/>
              <a:t>Hladší průběh VŘ</a:t>
            </a:r>
          </a:p>
          <a:p>
            <a:r>
              <a:rPr lang="cs-CZ" sz="3200" dirty="0"/>
              <a:t>Méně námitek/sporů s dodavateli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850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 – podpora účasti dodavatelů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nejméně administrativy</a:t>
            </a:r>
          </a:p>
          <a:p>
            <a:r>
              <a:rPr lang="cs-CZ" dirty="0"/>
              <a:t>Jednoduché ZD – formuláře</a:t>
            </a:r>
          </a:p>
          <a:p>
            <a:r>
              <a:rPr lang="cs-CZ" dirty="0"/>
              <a:t>Standardní férové smluvní podmínky</a:t>
            </a:r>
          </a:p>
          <a:p>
            <a:r>
              <a:rPr lang="cs-CZ" dirty="0"/>
              <a:t>DNS pro opakované nákupy</a:t>
            </a:r>
          </a:p>
          <a:p>
            <a:r>
              <a:rPr lang="cs-CZ" dirty="0"/>
              <a:t>Kurzy, semináře, MTB, PTK </a:t>
            </a:r>
          </a:p>
        </p:txBody>
      </p:sp>
    </p:spTree>
    <p:extLst>
      <p:ext uri="{BB962C8B-B14F-4D97-AF65-F5344CB8AC3E}">
        <p14:creationId xmlns:p14="http://schemas.microsoft.com/office/powerpoint/2010/main" val="1983291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 u zadavatele - interní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Bez partnerů nenakoupíte</a:t>
            </a:r>
          </a:p>
          <a:p>
            <a:r>
              <a:rPr lang="cs-CZ" dirty="0"/>
              <a:t>Bez komunikace nenakoupíte to, co potřebuje interní zákazník</a:t>
            </a:r>
          </a:p>
          <a:p>
            <a:r>
              <a:rPr lang="cs-CZ" dirty="0"/>
              <a:t>Spolupráce, předvídatelnost, srozumitelnost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628" y="3911398"/>
            <a:ext cx="733394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16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Předběžné tržní konzultace (PTK)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PTK a ZZVZ - §§ 16, 33, 36</a:t>
            </a:r>
          </a:p>
          <a:p>
            <a:r>
              <a:rPr lang="cs-CZ" dirty="0"/>
              <a:t>Konzultace vedené s dodavateli či odborníky</a:t>
            </a:r>
          </a:p>
          <a:p>
            <a:r>
              <a:rPr lang="cs-CZ" dirty="0"/>
              <a:t>Účel – příprava ZD a informování dodavatelů</a:t>
            </a:r>
          </a:p>
          <a:p>
            <a:r>
              <a:rPr lang="cs-CZ" dirty="0"/>
              <a:t>Nesmí dojít k narušení hospodářské soutěže </a:t>
            </a:r>
          </a:p>
          <a:p>
            <a:r>
              <a:rPr lang="cs-CZ" dirty="0"/>
              <a:t>V ZD označit výsledky PTK</a:t>
            </a:r>
          </a:p>
          <a:p>
            <a:r>
              <a:rPr lang="cs-CZ" dirty="0"/>
              <a:t>Zdokumentovat průběh PTK </a:t>
            </a:r>
          </a:p>
        </p:txBody>
      </p:sp>
    </p:spTree>
    <p:extLst>
      <p:ext uri="{BB962C8B-B14F-4D97-AF65-F5344CB8AC3E}">
        <p14:creationId xmlns:p14="http://schemas.microsoft.com/office/powerpoint/2010/main" val="1315404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PTK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Vztahují se ke konkrétní VZ</a:t>
            </a:r>
          </a:p>
          <a:p>
            <a:r>
              <a:rPr lang="cs-CZ" sz="3200" dirty="0"/>
              <a:t>Mohou být vedeny individuálně/hromadně</a:t>
            </a:r>
          </a:p>
          <a:p>
            <a:r>
              <a:rPr lang="cs-CZ" sz="3200" dirty="0"/>
              <a:t>Osobně/písemně/kombinovaně </a:t>
            </a:r>
          </a:p>
          <a:p>
            <a:r>
              <a:rPr lang="cs-CZ" sz="3200" dirty="0"/>
              <a:t>Záznam písemný/zvukový/audiovizuální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025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PTK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Individuální:</a:t>
            </a:r>
          </a:p>
          <a:p>
            <a:pPr lvl="1"/>
            <a:r>
              <a:rPr lang="cs-CZ" sz="2400" dirty="0"/>
              <a:t>Snaha o získání informací od dodavatelů</a:t>
            </a:r>
          </a:p>
          <a:p>
            <a:pPr lvl="1"/>
            <a:r>
              <a:rPr lang="cs-CZ" sz="2400" dirty="0"/>
              <a:t>Větší otevřenost dodavatelů, ochota podělit se o své know-how</a:t>
            </a:r>
          </a:p>
          <a:p>
            <a:pPr lvl="1"/>
            <a:r>
              <a:rPr lang="cs-CZ" sz="2400" dirty="0"/>
              <a:t>Větší riziko narušení hospodářské soutěže</a:t>
            </a:r>
          </a:p>
          <a:p>
            <a:r>
              <a:rPr lang="cs-CZ" dirty="0"/>
              <a:t>Hromadné:</a:t>
            </a:r>
          </a:p>
          <a:p>
            <a:pPr lvl="1"/>
            <a:r>
              <a:rPr lang="cs-CZ" sz="2400" dirty="0"/>
              <a:t>Informování dodavatelů o záměrech zadavatele</a:t>
            </a:r>
          </a:p>
          <a:p>
            <a:pPr lvl="1"/>
            <a:r>
              <a:rPr lang="cs-CZ" sz="2400" dirty="0"/>
              <a:t>Představení podmínek – SOVZ </a:t>
            </a:r>
          </a:p>
          <a:p>
            <a:pPr lvl="1"/>
            <a:r>
              <a:rPr lang="cs-CZ" sz="2400" dirty="0"/>
              <a:t>Získání zpětné vazby k podmínkám</a:t>
            </a:r>
          </a:p>
          <a:p>
            <a:pPr lvl="1"/>
            <a:r>
              <a:rPr lang="cs-CZ" sz="2400" dirty="0"/>
              <a:t>Větší míra transparentnosti</a:t>
            </a:r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9924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Kritéria hodnocení nabídek a principy 3E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489167"/>
            <a:ext cx="10082983" cy="4721134"/>
          </a:xfrm>
        </p:spPr>
        <p:txBody>
          <a:bodyPr/>
          <a:lstStyle/>
          <a:p>
            <a:pPr lvl="0"/>
            <a:r>
              <a:rPr lang="cs-CZ" sz="2200" b="1" dirty="0">
                <a:solidFill>
                  <a:srgbClr val="000000"/>
                </a:solidFill>
              </a:rPr>
              <a:t>Důvodová zpráva k ZZVZ:</a:t>
            </a:r>
          </a:p>
          <a:p>
            <a:pPr lvl="0"/>
            <a:r>
              <a:rPr lang="cs-CZ" sz="1800" dirty="0">
                <a:solidFill>
                  <a:srgbClr val="000000"/>
                </a:solidFill>
              </a:rPr>
              <a:t>Správné nastavení hodnotících kritérií v praxi způsobuje problémy i zkušeným zadavatelům </a:t>
            </a:r>
          </a:p>
          <a:p>
            <a:pPr lvl="0"/>
            <a:r>
              <a:rPr lang="cs-CZ" sz="1800" dirty="0">
                <a:solidFill>
                  <a:srgbClr val="000000"/>
                </a:solidFill>
              </a:rPr>
              <a:t>Ve velkém rozsahu se používá hodnocení podle kritéria nejnižší ceny </a:t>
            </a:r>
          </a:p>
          <a:p>
            <a:pPr lvl="0"/>
            <a:r>
              <a:rPr lang="cs-CZ" sz="1800" dirty="0">
                <a:solidFill>
                  <a:srgbClr val="000000"/>
                </a:solidFill>
              </a:rPr>
              <a:t>Současné znění zákona tuto možnost nijak nepreferuje </a:t>
            </a:r>
          </a:p>
          <a:p>
            <a:pPr lvl="0"/>
            <a:r>
              <a:rPr lang="cs-CZ" sz="1800" dirty="0">
                <a:solidFill>
                  <a:srgbClr val="000000"/>
                </a:solidFill>
              </a:rPr>
              <a:t>Negativní důsledky tam, kde je namísto kvality preferována cena, avšak nejedná se o plně zaměnitelné plnění (problematické je to zejména u intelektuálních služeb) </a:t>
            </a:r>
          </a:p>
          <a:p>
            <a:pPr lvl="0"/>
            <a:r>
              <a:rPr lang="cs-CZ" sz="1800" dirty="0">
                <a:solidFill>
                  <a:srgbClr val="000000"/>
                </a:solidFill>
              </a:rPr>
              <a:t>Nekvalitní plnění ve svém důsledku vede k nehospodárnému vynakládání veřejných prostředků</a:t>
            </a:r>
          </a:p>
          <a:p>
            <a:pPr lvl="0"/>
            <a:r>
              <a:rPr lang="cs-CZ" sz="1800" dirty="0">
                <a:solidFill>
                  <a:srgbClr val="000000"/>
                </a:solidFill>
              </a:rPr>
              <a:t>Cílem musí být nejen cenově nejvýhodnější, ale především i kvalitativně odpovídající plnění VZ</a:t>
            </a:r>
          </a:p>
          <a:p>
            <a:pPr lvl="0"/>
            <a:r>
              <a:rPr lang="cs-CZ" sz="1800" dirty="0">
                <a:solidFill>
                  <a:srgbClr val="000000"/>
                </a:solidFill>
              </a:rPr>
              <a:t>Zadavatel by měl získat odpovídající hodnotu za peníze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88677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19999"/>
            <a:ext cx="10753200" cy="547097"/>
          </a:xfrm>
        </p:spPr>
        <p:txBody>
          <a:bodyPr/>
          <a:lstStyle/>
          <a:p>
            <a:r>
              <a:rPr lang="cs-CZ" sz="3200" dirty="0"/>
              <a:t>Nejnižší nabídková cena vs. ekonomická výhodnost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489167"/>
            <a:ext cx="10753200" cy="4624250"/>
          </a:xfrm>
        </p:spPr>
        <p:txBody>
          <a:bodyPr/>
          <a:lstStyle/>
          <a:p>
            <a:pPr lvl="0"/>
            <a:r>
              <a:rPr lang="cs-CZ" sz="2200" b="1" dirty="0">
                <a:solidFill>
                  <a:srgbClr val="000000"/>
                </a:solidFill>
              </a:rPr>
              <a:t>Výroční zpráva o stavu VZ v ČR za rok 2015:</a:t>
            </a:r>
          </a:p>
          <a:p>
            <a:pPr lvl="0"/>
            <a:r>
              <a:rPr lang="cs-CZ" sz="1800" dirty="0">
                <a:solidFill>
                  <a:srgbClr val="000000"/>
                </a:solidFill>
              </a:rPr>
              <a:t>V roce 2015 se zastavil nárůst podílu VZ zadaných na základě hodnotícího kritéria nejnižší nabídková cena, a to mírně nad 80 %; z hlediska objemu však rostoucí trend pokračoval a podíl překročil 81 %</a:t>
            </a:r>
          </a:p>
          <a:p>
            <a:pPr lvl="0"/>
            <a:r>
              <a:rPr lang="cs-CZ" sz="1800" dirty="0">
                <a:solidFill>
                  <a:srgbClr val="000000"/>
                </a:solidFill>
              </a:rPr>
              <a:t>Tuto hodnotu lze jednoznačně považovat za příliš vysokou. </a:t>
            </a:r>
            <a:r>
              <a:rPr lang="cs-CZ" sz="1800" b="1" dirty="0">
                <a:solidFill>
                  <a:srgbClr val="000000"/>
                </a:solidFill>
              </a:rPr>
              <a:t>K nadměrnému hodnocení dle nejnižší nabídkové ceny dochází zejména v důsledku obav zadavatelů, že nebudou schopni nastavit parametry hodnotícího kritéria ekonomická výhodnost nabídky</a:t>
            </a:r>
            <a:r>
              <a:rPr lang="cs-CZ" sz="1800" dirty="0">
                <a:solidFill>
                  <a:srgbClr val="000000"/>
                </a:solidFill>
              </a:rPr>
              <a:t> (zejména dílčí kritéria, která nelze vyjádřit číselně) dostatečně objektivně a transparentně, aby bylo možné legálnost celého postupu hodnocení prokázat i v případě řízení u ÚOHS, kontroly či auditu (zejména u VZ spolufinancovaných ze zdrojů EU)</a:t>
            </a:r>
          </a:p>
          <a:p>
            <a:pPr lvl="0"/>
            <a:r>
              <a:rPr lang="cs-CZ" sz="1800" dirty="0">
                <a:solidFill>
                  <a:srgbClr val="000000"/>
                </a:solidFill>
              </a:rPr>
              <a:t>V budoucnu lze očekávat změnu trendu a nárůst počtu VZ hodnocených na základě vícekriteriálního hodnotícího kritéria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38551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Nejnižší nabídková cena - Evropa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31" y="1692274"/>
            <a:ext cx="8097715" cy="4268911"/>
          </a:xfrm>
        </p:spPr>
      </p:pic>
    </p:spTree>
    <p:extLst>
      <p:ext uri="{BB962C8B-B14F-4D97-AF65-F5344CB8AC3E}">
        <p14:creationId xmlns:p14="http://schemas.microsoft.com/office/powerpoint/2010/main" val="192370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2023 - PrF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MUNI nákupy</a:t>
            </a:r>
          </a:p>
        </p:txBody>
      </p:sp>
      <p:pic>
        <p:nvPicPr>
          <p:cNvPr id="6" name="Zástupný symbol pro obsah 4" descr="O:\000000-My Documents\Shared\OPVVV2\ERDF\Stavba SIMU\vizualizace\16002_Simulacni medicina_viz_SV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12" y="1497416"/>
            <a:ext cx="3614608" cy="2321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895" y="4039145"/>
            <a:ext cx="2935225" cy="188347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811" y="1490110"/>
            <a:ext cx="3188642" cy="232116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846" y="1490109"/>
            <a:ext cx="3071354" cy="2321169"/>
          </a:xfrm>
          <a:prstGeom prst="rect">
            <a:avLst/>
          </a:prstGeom>
        </p:spPr>
      </p:pic>
      <p:pic>
        <p:nvPicPr>
          <p:cNvPr id="2050" name="Picture 2" descr="https://cdn.muni.cz/media/23550/veda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90" y="4039146"/>
            <a:ext cx="3020866" cy="18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846" y="4077900"/>
            <a:ext cx="3071353" cy="188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62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je nabídková cena dominantním HK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Obavy zadavatelů z napadení VŘ</a:t>
            </a:r>
          </a:p>
          <a:p>
            <a:r>
              <a:rPr lang="cs-CZ" dirty="0"/>
              <a:t>Obavy z kontrol</a:t>
            </a:r>
          </a:p>
          <a:p>
            <a:r>
              <a:rPr lang="cs-CZ" dirty="0"/>
              <a:t>Obavy o čas</a:t>
            </a:r>
          </a:p>
          <a:p>
            <a:r>
              <a:rPr lang="cs-CZ" dirty="0"/>
              <a:t>Neznalost, nedostatek příkladů dobré praxe, metodik</a:t>
            </a:r>
          </a:p>
          <a:p>
            <a:r>
              <a:rPr lang="cs-CZ" dirty="0"/>
              <a:t>Nedostatek osvěty</a:t>
            </a:r>
          </a:p>
        </p:txBody>
      </p:sp>
    </p:spTree>
    <p:extLst>
      <p:ext uri="{BB962C8B-B14F-4D97-AF65-F5344CB8AC3E}">
        <p14:creationId xmlns:p14="http://schemas.microsoft.com/office/powerpoint/2010/main" val="5796388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000" y="679269"/>
            <a:ext cx="10463554" cy="769506"/>
          </a:xfrm>
        </p:spPr>
        <p:txBody>
          <a:bodyPr/>
          <a:lstStyle/>
          <a:p>
            <a:r>
              <a:rPr lang="cs-CZ" sz="3200" dirty="0"/>
              <a:t>Nejnižší nabídková cena </a:t>
            </a:r>
            <a:r>
              <a:rPr lang="cs-CZ" sz="3200" dirty="0" err="1"/>
              <a:t>vs</a:t>
            </a:r>
            <a:r>
              <a:rPr lang="cs-CZ" sz="3200" dirty="0"/>
              <a:t> ekonomická výhodnost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6000" y="1254035"/>
            <a:ext cx="10097794" cy="4973965"/>
          </a:xfrm>
        </p:spPr>
        <p:txBody>
          <a:bodyPr/>
          <a:lstStyle/>
          <a:p>
            <a:r>
              <a:rPr lang="cs-CZ" sz="2400" dirty="0"/>
              <a:t>Ekonomickou výhodnost lze hodnotit dle:</a:t>
            </a:r>
          </a:p>
          <a:p>
            <a:pPr lvl="1"/>
            <a:r>
              <a:rPr lang="cs-CZ" dirty="0"/>
              <a:t>nejvýhodnějšího poměru ceny a kvality,</a:t>
            </a:r>
          </a:p>
          <a:p>
            <a:pPr lvl="1"/>
            <a:r>
              <a:rPr lang="cs-CZ" dirty="0"/>
              <a:t>nejvýhodnějšího poměru nákladů životního cyklu a kvality,</a:t>
            </a:r>
          </a:p>
          <a:p>
            <a:pPr lvl="1"/>
            <a:r>
              <a:rPr lang="cs-CZ" dirty="0"/>
              <a:t>nejnižší nabídkové ceny, nebo</a:t>
            </a:r>
          </a:p>
          <a:p>
            <a:pPr lvl="1"/>
            <a:r>
              <a:rPr lang="cs-CZ" dirty="0"/>
              <a:t>nejnižších nákladů životního cyklu</a:t>
            </a:r>
          </a:p>
          <a:p>
            <a:r>
              <a:rPr lang="cs-CZ" sz="2400" dirty="0"/>
              <a:t>Nejnižší nabídková cena se nesmí hodnotit:</a:t>
            </a:r>
          </a:p>
          <a:p>
            <a:pPr lvl="1"/>
            <a:r>
              <a:rPr lang="cs-CZ" dirty="0"/>
              <a:t>v řízení se soutěžním dialogem nebo v řízení o inovačním partnerství,</a:t>
            </a:r>
          </a:p>
          <a:p>
            <a:pPr lvl="1"/>
            <a:r>
              <a:rPr lang="cs-CZ" dirty="0"/>
              <a:t>vymezené VZ na služby (intelektuální, zdravotní, sociální)</a:t>
            </a:r>
          </a:p>
          <a:p>
            <a:r>
              <a:rPr lang="cs-CZ" sz="2400" dirty="0"/>
              <a:t>Zásadní, nebo pouze formulační změna oproti ZVZ?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8916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Ekonomická výhodnost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529863"/>
            <a:ext cx="10753200" cy="4413738"/>
          </a:xfrm>
        </p:spPr>
        <p:txBody>
          <a:bodyPr/>
          <a:lstStyle/>
          <a:p>
            <a:r>
              <a:rPr lang="cs-CZ" sz="2000" b="1" dirty="0"/>
              <a:t>Demonstrativní výčet kritérií kvality</a:t>
            </a:r>
          </a:p>
          <a:p>
            <a:r>
              <a:rPr lang="cs-CZ" sz="2000" dirty="0"/>
              <a:t>Technická úroveň</a:t>
            </a:r>
          </a:p>
          <a:p>
            <a:r>
              <a:rPr lang="cs-CZ" sz="2000" dirty="0"/>
              <a:t>Estetické nebo funkční vlastnosti</a:t>
            </a:r>
          </a:p>
          <a:p>
            <a:r>
              <a:rPr lang="cs-CZ" sz="2000" dirty="0"/>
              <a:t>Uživatelská přístupnost</a:t>
            </a:r>
          </a:p>
          <a:p>
            <a:r>
              <a:rPr lang="cs-CZ" sz="2000" dirty="0"/>
              <a:t>Sociální, environmentální nebo inovační aspekty</a:t>
            </a:r>
          </a:p>
          <a:p>
            <a:r>
              <a:rPr lang="cs-CZ" sz="2000" dirty="0"/>
              <a:t>Organizace, kvalifikace nebo zkušenost osob, které se mají přímo podílet na plnění VZ, pokud má kvalita těchto osob významný dopad na úroveň plnění</a:t>
            </a:r>
          </a:p>
          <a:p>
            <a:r>
              <a:rPr lang="cs-CZ" sz="2000" dirty="0"/>
              <a:t>Úroveň servisních služeb včetně technické pomoci</a:t>
            </a:r>
          </a:p>
          <a:p>
            <a:r>
              <a:rPr lang="cs-CZ" sz="2000" dirty="0"/>
              <a:t>Podmínky a lhůta dodání či dokončení plnění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66312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001" y="935039"/>
            <a:ext cx="9836536" cy="501875"/>
          </a:xfrm>
        </p:spPr>
        <p:txBody>
          <a:bodyPr/>
          <a:lstStyle/>
          <a:p>
            <a:r>
              <a:rPr lang="cs-CZ" sz="3600" dirty="0"/>
              <a:t>Náklady životního cyklu stavby </a:t>
            </a:r>
            <a:br>
              <a:rPr lang="cs-CZ" sz="1400" dirty="0"/>
            </a:br>
            <a:r>
              <a:rPr lang="cs-CZ" sz="1400" b="0" dirty="0">
                <a:hlinkClick r:id="rId2"/>
              </a:rPr>
              <a:t>http://www.tzbportal.sk/stavebnictvo/naklady-zivotniho-cyklu-betonovych-staveb.html</a:t>
            </a:r>
            <a:endParaRPr lang="cs-CZ" sz="14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pic>
        <p:nvPicPr>
          <p:cNvPr id="1027" name="Picture 3" descr="C:\Users\Hadas\Desktop\4_naklady_zcs.jpg"/>
          <p:cNvPicPr preferRelativeResize="0">
            <a:picLocks noGrp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68" t="-4470" r="-11225" b="-3526"/>
          <a:stretch/>
        </p:blipFill>
        <p:spPr bwMode="auto">
          <a:xfrm>
            <a:off x="4419601" y="2047875"/>
            <a:ext cx="4048125" cy="38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60928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Náklady životního cyklu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Musí zahrnovat nabídkovou cenu</a:t>
            </a:r>
          </a:p>
          <a:p>
            <a:r>
              <a:rPr lang="cs-CZ" sz="2600" dirty="0"/>
              <a:t>Mohou zahrnovat:</a:t>
            </a:r>
          </a:p>
          <a:p>
            <a:pPr lvl="1"/>
            <a:r>
              <a:rPr lang="cs-CZ" dirty="0"/>
              <a:t>ostatní pořizovací náklady,</a:t>
            </a:r>
          </a:p>
          <a:p>
            <a:pPr lvl="1"/>
            <a:r>
              <a:rPr lang="cs-CZ" dirty="0"/>
              <a:t>náklady související s užíváním předmětu VZ,</a:t>
            </a:r>
          </a:p>
          <a:p>
            <a:pPr lvl="1"/>
            <a:r>
              <a:rPr lang="cs-CZ" dirty="0"/>
              <a:t>náklady na údržbu,</a:t>
            </a:r>
          </a:p>
          <a:p>
            <a:pPr lvl="1"/>
            <a:r>
              <a:rPr lang="cs-CZ" dirty="0"/>
              <a:t>náklady spojené s koncem životnosti, nebo</a:t>
            </a:r>
          </a:p>
          <a:p>
            <a:pPr lvl="1"/>
            <a:r>
              <a:rPr lang="cs-CZ" dirty="0"/>
              <a:t>náklady způsobené dopady na životní prostředí (externality) jako emise znečisťujících látek, apod.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01763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předpisy a zdroje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515291"/>
            <a:ext cx="9538567" cy="4617222"/>
          </a:xfrm>
        </p:spPr>
        <p:txBody>
          <a:bodyPr/>
          <a:lstStyle/>
          <a:p>
            <a:r>
              <a:rPr lang="cs-CZ" sz="2000" dirty="0"/>
              <a:t>Směrnice 2014/24/EU o zadávání veřejných zakázek </a:t>
            </a:r>
          </a:p>
          <a:p>
            <a:r>
              <a:rPr lang="cs-CZ" sz="2000" dirty="0"/>
              <a:t>Zákon č. 134/2016 Sb., o zadávání veřejných zakázek</a:t>
            </a:r>
          </a:p>
          <a:p>
            <a:r>
              <a:rPr lang="cs-CZ" sz="2000" dirty="0"/>
              <a:t>Zákon č. 320/2001 Sb., o finanční kontrole</a:t>
            </a:r>
          </a:p>
          <a:p>
            <a:r>
              <a:rPr lang="cs-CZ" sz="2000" dirty="0"/>
              <a:t>Metodika veřejného nakupování MF ČR, Metodický pokyn CHJ č. 1</a:t>
            </a:r>
          </a:p>
          <a:p>
            <a:r>
              <a:rPr lang="cs-CZ" sz="2000" dirty="0"/>
              <a:t>Prezentace Centrální harmonizační jednotky MF ČR</a:t>
            </a:r>
          </a:p>
          <a:p>
            <a:r>
              <a:rPr lang="cs-CZ" sz="2000" dirty="0"/>
              <a:t>Důvodová zpráva k ZZVZ</a:t>
            </a:r>
          </a:p>
          <a:p>
            <a:r>
              <a:rPr lang="cs-CZ" sz="2000" dirty="0"/>
              <a:t>Výroční zpráva o stavu VZ v ČR za rok 2015: </a:t>
            </a:r>
            <a:r>
              <a:rPr lang="cs-CZ" sz="2000" dirty="0">
                <a:hlinkClick r:id="rId2"/>
              </a:rPr>
              <a:t>http://www.portal-vz.cz/cs/Spoluprace-a-vymena-informaci/Vyrocni-zpravy-a-souhrnne-udaje-o-verejnych-zakazk/Vyrocni-zpravy-o-stavu-verejnych-zakazek</a:t>
            </a:r>
            <a:r>
              <a:rPr lang="cs-CZ" sz="2000" dirty="0"/>
              <a:t> </a:t>
            </a:r>
          </a:p>
          <a:p>
            <a:r>
              <a:rPr lang="cs-CZ" sz="2000" dirty="0"/>
              <a:t>Odpovědné VZ. Manuál pro chytré a výhodné nakupování: </a:t>
            </a:r>
            <a:r>
              <a:rPr lang="cs-CZ" sz="2000" dirty="0">
                <a:hlinkClick r:id="rId3"/>
              </a:rPr>
              <a:t>http://sovz.cz/zdroje/</a:t>
            </a:r>
            <a:r>
              <a:rPr lang="cs-CZ" sz="2000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25757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předpisy a zdroje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449977"/>
            <a:ext cx="10753200" cy="4545873"/>
          </a:xfrm>
        </p:spPr>
        <p:txBody>
          <a:bodyPr/>
          <a:lstStyle/>
          <a:p>
            <a:r>
              <a:rPr lang="cs-CZ" sz="2400" dirty="0"/>
              <a:t>Portál o veřejných zakázkách a koncesích: </a:t>
            </a:r>
            <a:r>
              <a:rPr lang="cs-CZ" sz="2400" dirty="0">
                <a:hlinkClick r:id="rId2"/>
              </a:rPr>
              <a:t>http://www.portal-vz.cz/cs/Uvodni-strana</a:t>
            </a:r>
            <a:r>
              <a:rPr lang="cs-CZ" sz="2400" dirty="0"/>
              <a:t>  </a:t>
            </a:r>
          </a:p>
          <a:p>
            <a:r>
              <a:rPr lang="cs-CZ" sz="2400" dirty="0"/>
              <a:t>Úřad pro ochranu hospodářské soutěže: </a:t>
            </a:r>
            <a:r>
              <a:rPr lang="cs-CZ" sz="2400" dirty="0">
                <a:hlinkClick r:id="rId3"/>
              </a:rPr>
              <a:t>http://www.uohs.cz/cs/verejne-zakazky.html</a:t>
            </a:r>
            <a:r>
              <a:rPr lang="cs-CZ" sz="2400" dirty="0"/>
              <a:t> </a:t>
            </a:r>
          </a:p>
          <a:p>
            <a:r>
              <a:rPr lang="cs-CZ" sz="2400" dirty="0"/>
              <a:t>Sociálně odpovědné veřejné zadávání: </a:t>
            </a:r>
            <a:r>
              <a:rPr lang="cs-CZ" sz="2400" dirty="0">
                <a:hlinkClick r:id="rId4"/>
              </a:rPr>
              <a:t>http://sovz.cz/</a:t>
            </a:r>
            <a:r>
              <a:rPr lang="cs-CZ" sz="2400" dirty="0"/>
              <a:t> </a:t>
            </a:r>
          </a:p>
          <a:p>
            <a:r>
              <a:rPr lang="cs-CZ" sz="2400" dirty="0"/>
              <a:t>Veřejné zakázky Masarykovy univerzity – elektronický nástroj: </a:t>
            </a:r>
            <a:r>
              <a:rPr lang="cs-CZ" sz="2400" dirty="0">
                <a:hlinkClick r:id="rId5"/>
              </a:rPr>
              <a:t>https://zakazky.muni.cz/</a:t>
            </a:r>
            <a:r>
              <a:rPr lang="cs-CZ" sz="2400" dirty="0"/>
              <a:t>  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77597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 algn="ctr">
              <a:buNone/>
            </a:pPr>
            <a:r>
              <a:rPr lang="cs-CZ" sz="3200" b="1" dirty="0">
                <a:solidFill>
                  <a:schemeClr val="accent1"/>
                </a:solidFill>
              </a:rPr>
              <a:t>Děkuji za pozornost</a:t>
            </a:r>
          </a:p>
          <a:p>
            <a:pPr marL="324000" lvl="1" indent="0" algn="ctr">
              <a:buNone/>
            </a:pPr>
            <a:r>
              <a:rPr lang="cs-CZ" sz="3200" b="1" dirty="0">
                <a:solidFill>
                  <a:schemeClr val="accent1"/>
                </a:solidFill>
              </a:rPr>
              <a:t>Přestávka</a:t>
            </a:r>
          </a:p>
          <a:p>
            <a:pPr marL="324000" lvl="1" indent="0" algn="ctr">
              <a:buNone/>
            </a:pPr>
            <a:endParaRPr lang="cs-CZ" sz="3200" b="1" dirty="0">
              <a:solidFill>
                <a:schemeClr val="accent1"/>
              </a:solidFill>
            </a:endParaRPr>
          </a:p>
          <a:p>
            <a:pPr marL="324000" lvl="1" indent="0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marL="324000" lvl="1" indent="0">
              <a:buNone/>
            </a:pPr>
            <a:r>
              <a:rPr lang="cs-CZ" dirty="0">
                <a:solidFill>
                  <a:schemeClr val="accent1"/>
                </a:solidFill>
              </a:rPr>
              <a:t>Martin Hadaš</a:t>
            </a:r>
          </a:p>
          <a:p>
            <a:pPr marL="324000" lvl="1" indent="0">
              <a:buNone/>
            </a:pPr>
            <a:r>
              <a:rPr lang="cs-CZ" dirty="0">
                <a:solidFill>
                  <a:schemeClr val="accent1"/>
                </a:solidFill>
                <a:hlinkClick r:id="rId2"/>
              </a:rPr>
              <a:t>hadas@muni.cz</a:t>
            </a:r>
            <a:r>
              <a:rPr lang="cs-CZ" dirty="0">
                <a:solidFill>
                  <a:schemeClr val="accent1"/>
                </a:solidFill>
              </a:rPr>
              <a:t> </a:t>
            </a:r>
          </a:p>
          <a:p>
            <a:pPr marL="324000" lvl="1" indent="0">
              <a:buNone/>
            </a:pPr>
            <a:r>
              <a:rPr lang="cs-CZ" dirty="0">
                <a:solidFill>
                  <a:schemeClr val="accent1"/>
                </a:solidFill>
              </a:rPr>
              <a:t>+420 725 829 347</a:t>
            </a:r>
          </a:p>
        </p:txBody>
      </p:sp>
    </p:spTree>
    <p:extLst>
      <p:ext uri="{BB962C8B-B14F-4D97-AF65-F5344CB8AC3E}">
        <p14:creationId xmlns:p14="http://schemas.microsoft.com/office/powerpoint/2010/main" val="26693445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Praktické příklady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9B298454-54DF-4B0D-BAAE-CFEF750E7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4" b="9465"/>
          <a:stretch/>
        </p:blipFill>
        <p:spPr>
          <a:xfrm>
            <a:off x="2347546" y="1723292"/>
            <a:ext cx="7069016" cy="37543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28567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PTK na MUNI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20000" y="1503485"/>
            <a:ext cx="10753200" cy="4528038"/>
          </a:xfrm>
        </p:spPr>
        <p:txBody>
          <a:bodyPr/>
          <a:lstStyle/>
          <a:p>
            <a:r>
              <a:rPr lang="cs-CZ" dirty="0"/>
              <a:t>Informace zadavatele:</a:t>
            </a:r>
          </a:p>
          <a:p>
            <a:pPr lvl="1"/>
            <a:r>
              <a:rPr lang="cs-CZ" dirty="0">
                <a:hlinkClick r:id="rId2"/>
              </a:rPr>
              <a:t>https://zakazky.muni.cz/publication_index.html?page=1</a:t>
            </a:r>
            <a:r>
              <a:rPr lang="cs-CZ" dirty="0"/>
              <a:t> </a:t>
            </a:r>
          </a:p>
          <a:p>
            <a:r>
              <a:rPr lang="cs-CZ" dirty="0"/>
              <a:t>PTK Odpadové hospodářství:</a:t>
            </a:r>
          </a:p>
          <a:p>
            <a:pPr lvl="1"/>
            <a:r>
              <a:rPr lang="cs-CZ" dirty="0">
                <a:hlinkClick r:id="rId3"/>
              </a:rPr>
              <a:t>https://zakazky.muni.cz/publication_display_198.html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hlinkClick r:id="rId4"/>
              </a:rPr>
              <a:t>https://zakazky.muni.cz/contract_display_5798.html</a:t>
            </a:r>
            <a:r>
              <a:rPr lang="cs-CZ" dirty="0"/>
              <a:t> </a:t>
            </a:r>
          </a:p>
          <a:p>
            <a:r>
              <a:rPr lang="cs-CZ" dirty="0"/>
              <a:t>PTK Nové sedačky pro Kino Scala:</a:t>
            </a:r>
          </a:p>
          <a:p>
            <a:pPr lvl="1"/>
            <a:r>
              <a:rPr lang="cs-CZ" dirty="0">
                <a:hlinkClick r:id="rId5"/>
              </a:rPr>
              <a:t>https://zakazky.muni.cz/publication_display_197.html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hlinkClick r:id="rId6"/>
              </a:rPr>
              <a:t>https://zakazky.muni.cz/contract_display_5654.html</a:t>
            </a:r>
            <a:endParaRPr lang="cs-CZ" dirty="0"/>
          </a:p>
          <a:p>
            <a:r>
              <a:rPr lang="cs-CZ" dirty="0"/>
              <a:t>PTK SKM WIFI:</a:t>
            </a:r>
          </a:p>
          <a:p>
            <a:pPr lvl="1"/>
            <a:r>
              <a:rPr lang="cs-CZ" dirty="0">
                <a:hlinkClick r:id="rId7"/>
              </a:rPr>
              <a:t>https://zakazky.muni.cz/publication_display_190.html</a:t>
            </a:r>
            <a:r>
              <a:rPr lang="cs-CZ" dirty="0"/>
              <a:t>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8380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2023 - PrF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MUNI a ZZVZ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MUNI je veřejným zadavatelem (§ 4/1 písm. e) ZZVZ</a:t>
            </a:r>
          </a:p>
          <a:p>
            <a:r>
              <a:rPr lang="cs-CZ" dirty="0"/>
              <a:t>Hospodářská střediska jsou provozními jednotkami (§ 17 ZZVZ)</a:t>
            </a:r>
          </a:p>
          <a:p>
            <a:r>
              <a:rPr lang="cs-CZ" dirty="0"/>
              <a:t>Zadáváme elektronicky od roku 2009</a:t>
            </a:r>
          </a:p>
          <a:p>
            <a:r>
              <a:rPr lang="cs-CZ" dirty="0"/>
              <a:t>E-ZAK: </a:t>
            </a:r>
            <a:r>
              <a:rPr lang="cs-CZ" dirty="0">
                <a:hlinkClick r:id="rId2"/>
              </a:rPr>
              <a:t>https://zakazky.muni.cz/</a:t>
            </a:r>
            <a:r>
              <a:rPr lang="cs-CZ" dirty="0"/>
              <a:t> </a:t>
            </a:r>
          </a:p>
          <a:p>
            <a:r>
              <a:rPr lang="cs-CZ" dirty="0"/>
              <a:t>Přes 5000 VZ za více než 12 mld. Kč</a:t>
            </a:r>
          </a:p>
        </p:txBody>
      </p:sp>
    </p:spTree>
    <p:extLst>
      <p:ext uri="{BB962C8B-B14F-4D97-AF65-F5344CB8AC3E}">
        <p14:creationId xmlns:p14="http://schemas.microsoft.com/office/powerpoint/2010/main" val="40114977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8044" y="354556"/>
            <a:ext cx="4317111" cy="620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910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Společné PTK pro 2 VZ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GD stavby CETOCOEN – banka environmentálních a biologických vzorků centra RECETOX</a:t>
            </a:r>
          </a:p>
          <a:p>
            <a:r>
              <a:rPr lang="cs-CZ" sz="2000" dirty="0"/>
              <a:t>GD stavby Komplexního simulačního centra MU – pracoviště zaměřené na pregraduální preklinickou, klinickou, nemocniční i přednemocniční výuku lékařských oborů metodou </a:t>
            </a:r>
            <a:r>
              <a:rPr lang="cs-CZ" sz="2000" dirty="0" err="1"/>
              <a:t>Simulation</a:t>
            </a:r>
            <a:r>
              <a:rPr lang="cs-CZ" sz="2000" dirty="0"/>
              <a:t> </a:t>
            </a:r>
            <a:r>
              <a:rPr lang="cs-CZ" sz="2000" dirty="0" err="1"/>
              <a:t>Based</a:t>
            </a:r>
            <a:r>
              <a:rPr lang="cs-CZ" sz="2000" dirty="0"/>
              <a:t> </a:t>
            </a:r>
            <a:r>
              <a:rPr lang="cs-CZ" sz="2000" dirty="0" err="1"/>
              <a:t>Learning</a:t>
            </a:r>
            <a:endParaRPr lang="cs-CZ" sz="2000" dirty="0"/>
          </a:p>
          <a:p>
            <a:r>
              <a:rPr lang="cs-CZ" sz="2000" dirty="0"/>
              <a:t>Konzultace hromadné</a:t>
            </a:r>
          </a:p>
          <a:p>
            <a:r>
              <a:rPr lang="cs-CZ" sz="2000" dirty="0"/>
              <a:t>3 setkání – celkem 15 dodavatelů</a:t>
            </a:r>
          </a:p>
          <a:p>
            <a:r>
              <a:rPr lang="cs-CZ" sz="2000" dirty="0"/>
              <a:t>Informace o záměrech nastavení kvalitativních HK a použití smluvních podmínek FIDIC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Yellow</a:t>
            </a:r>
            <a:r>
              <a:rPr lang="cs-CZ" sz="2000" dirty="0"/>
              <a:t> </a:t>
            </a:r>
            <a:r>
              <a:rPr lang="cs-CZ" sz="2000" dirty="0" err="1"/>
              <a:t>book</a:t>
            </a:r>
            <a:r>
              <a:rPr lang="cs-CZ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40228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65" y="2389896"/>
            <a:ext cx="4718163" cy="31835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370" y="2348286"/>
            <a:ext cx="5126829" cy="32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094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VZ_PREZENTACE_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"/>
            <a:ext cx="12192000" cy="6857193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/>
              <a:t>Další příklady PTK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5"/>
          </a:xfrm>
        </p:spPr>
        <p:txBody>
          <a:bodyPr>
            <a:normAutofit/>
          </a:bodyPr>
          <a:lstStyle/>
          <a:p>
            <a:r>
              <a:rPr lang="cs-CZ" dirty="0"/>
              <a:t>Sídlo NKÚ: </a:t>
            </a:r>
          </a:p>
          <a:p>
            <a:pPr lvl="1"/>
            <a:r>
              <a:rPr lang="cs-CZ" dirty="0">
                <a:hlinkClick r:id="rId3"/>
              </a:rPr>
              <a:t>https://www.nku.cz/cz/pro-media/sidlo-nku/predbezna-trzni-konzultace/</a:t>
            </a:r>
            <a:r>
              <a:rPr lang="cs-CZ" dirty="0"/>
              <a:t> </a:t>
            </a:r>
          </a:p>
          <a:p>
            <a:r>
              <a:rPr lang="cs-CZ" dirty="0"/>
              <a:t>Předběžná tržní konzultace SFDI:</a:t>
            </a:r>
          </a:p>
          <a:p>
            <a:pPr lvl="1"/>
            <a:r>
              <a:rPr lang="cs-CZ" dirty="0">
                <a:hlinkClick r:id="rId4"/>
              </a:rPr>
              <a:t>https://edalnice.cz/2020/08/13/predbezna-trzni-konzultace/</a:t>
            </a:r>
            <a:r>
              <a:rPr lang="cs-CZ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9741508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MTB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MEET </a:t>
            </a:r>
            <a:r>
              <a:rPr lang="cs-CZ" dirty="0" err="1"/>
              <a:t>the</a:t>
            </a:r>
            <a:r>
              <a:rPr lang="cs-CZ" dirty="0"/>
              <a:t> BUYER</a:t>
            </a:r>
          </a:p>
          <a:p>
            <a:r>
              <a:rPr lang="cs-CZ" dirty="0"/>
              <a:t>Představení investic, nákupního plánu</a:t>
            </a:r>
          </a:p>
          <a:p>
            <a:r>
              <a:rPr lang="cs-CZ" dirty="0"/>
              <a:t>Setkání se zadavatelem</a:t>
            </a:r>
          </a:p>
          <a:p>
            <a:r>
              <a:rPr lang="cs-CZ" dirty="0"/>
              <a:t>Poznejte svého zadavatele</a:t>
            </a:r>
          </a:p>
        </p:txBody>
      </p:sp>
    </p:spTree>
    <p:extLst>
      <p:ext uri="{BB962C8B-B14F-4D97-AF65-F5344CB8AC3E}">
        <p14:creationId xmlns:p14="http://schemas.microsoft.com/office/powerpoint/2010/main" val="5497856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VZ_PREZENTACE_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"/>
            <a:ext cx="12192000" cy="6857193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znamená MTB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Koncept z Velké Británie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 ČR představil advokát Stuart Cairns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Reakce:</a:t>
            </a:r>
          </a:p>
          <a:p>
            <a:pPr lvl="1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Tohle by u nás nešlo….</a:t>
            </a:r>
          </a:p>
          <a:p>
            <a:pPr lvl="1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Tohle musíme vyzkoušet!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4" t="5433" r="46044" b="2549"/>
          <a:stretch/>
        </p:blipFill>
        <p:spPr>
          <a:xfrm>
            <a:off x="7152117" y="3434156"/>
            <a:ext cx="2564211" cy="1680000"/>
          </a:xfrm>
          <a:prstGeom prst="rect">
            <a:avLst/>
          </a:prstGeom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719403" y="6308727"/>
            <a:ext cx="7306997" cy="412749"/>
          </a:xfrm>
        </p:spPr>
        <p:txBody>
          <a:bodyPr/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</a:pPr>
            <a:r>
              <a:rPr lang="cs-CZ">
                <a:solidFill>
                  <a:prstClr val="black">
                    <a:tint val="75000"/>
                  </a:prstClr>
                </a:solidFill>
                <a:latin typeface="Calibri"/>
                <a:hlinkClick r:id="rId4"/>
              </a:rPr>
              <a:t>https://www.twobirds.com/en/our-lawyers/s/stuart-cairns</a:t>
            </a:r>
            <a:r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endParaRPr lang="cs-CZ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69970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VZ_PREZENTACE_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"/>
            <a:ext cx="12192000" cy="6857193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MTB in GB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73" y="1988841"/>
            <a:ext cx="2400000" cy="129836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813" y="2173999"/>
            <a:ext cx="2400000" cy="1255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55" y="4064261"/>
            <a:ext cx="2400000" cy="134236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17" y="2173999"/>
            <a:ext cx="2400000" cy="120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85" y="3827880"/>
            <a:ext cx="2137128" cy="1776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99" y="3617563"/>
            <a:ext cx="1807235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508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VZ_PREZENTACE_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"/>
            <a:ext cx="12192000" cy="6857193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 MTB v ČR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Povodí Vltavy od r. 2018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První MTB 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7" name="Zástupný symbol pro obsah 3"/>
          <p:cNvGraphicFramePr>
            <a:graphicFrameLocks noChangeAspect="1"/>
          </p:cNvGraphicFramePr>
          <p:nvPr/>
        </p:nvGraphicFramePr>
        <p:xfrm>
          <a:off x="5231905" y="167565"/>
          <a:ext cx="4684988" cy="6629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667324" imgH="8019921" progId="AcroExch.Document.DC">
                  <p:embed/>
                </p:oleObj>
              </mc:Choice>
              <mc:Fallback>
                <p:oleObj name="Acrobat Document" r:id="rId3" imgW="5667324" imgH="8019921" progId="AcroExch.Document.DC">
                  <p:embed/>
                  <p:pic>
                    <p:nvPicPr>
                      <p:cNvPr id="7" name="Zástupný symbol pro obsah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31905" y="167565"/>
                        <a:ext cx="4684988" cy="6629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09600" y="6126165"/>
            <a:ext cx="10190923" cy="595312"/>
          </a:xfrm>
        </p:spPr>
        <p:txBody>
          <a:bodyPr/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</a:pPr>
            <a:r>
              <a:rPr lang="cs-CZ">
                <a:solidFill>
                  <a:prstClr val="black">
                    <a:tint val="75000"/>
                  </a:prstClr>
                </a:solidFill>
                <a:latin typeface="Calibri"/>
                <a:hlinkClick r:id="rId5"/>
              </a:rPr>
              <a:t>http://www.pvl.cz/pro-media-a-verejnost/tiskove-zpravy_1/2018</a:t>
            </a:r>
            <a:r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</a:pPr>
            <a:r>
              <a:rPr lang="cs-CZ">
                <a:solidFill>
                  <a:prstClr val="black">
                    <a:tint val="75000"/>
                  </a:prstClr>
                </a:solidFill>
                <a:latin typeface="Calibri"/>
                <a:hlinkClick r:id="rId6"/>
              </a:rPr>
              <a:t>http://sovz.cz/wp-content/uploads/2019/02/sovz_case_studies_povodi_vltavy_komunikace_cz_2.pdf</a:t>
            </a:r>
            <a:r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t>  </a:t>
            </a:r>
            <a:endParaRPr lang="cs-CZ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62876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VZ_PREZENTACE_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"/>
            <a:ext cx="12192000" cy="6857193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 MTB již vyzkoušel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Povodí Vltavy 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Jihomoravský kraj 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MUNI 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Dopravní podnik hl. m. Prahy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Liberecký kraj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Příbram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Plzeňský kraj 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815413" y="6126164"/>
            <a:ext cx="10081120" cy="595312"/>
          </a:xfrm>
        </p:spPr>
        <p:txBody>
          <a:bodyPr/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</a:pPr>
            <a:r>
              <a:rPr lang="cs-CZ">
                <a:solidFill>
                  <a:prstClr val="black">
                    <a:tint val="75000"/>
                  </a:prstClr>
                </a:solidFill>
                <a:latin typeface="Calibri"/>
                <a:hlinkClick r:id="rId3"/>
              </a:rPr>
              <a:t>https://www.pribram.cz/clanek/meet-the-buyer-podruhe-tentokrat-online/17959/</a:t>
            </a:r>
            <a:endParaRPr lang="cs-CZ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</a:pPr>
            <a:r>
              <a:rPr lang="cs-CZ">
                <a:solidFill>
                  <a:prstClr val="black">
                    <a:tint val="75000"/>
                  </a:prstClr>
                </a:solidFill>
                <a:latin typeface="Calibri"/>
                <a:hlinkClick r:id="rId4"/>
              </a:rPr>
              <a:t>https://www.youtube.com/watch?v=2CcW6b_RFIs&amp;feature=youtu.be</a:t>
            </a:r>
            <a:r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t>   </a:t>
            </a:r>
            <a:endParaRPr lang="cs-CZ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97898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VZ_PREZENTACE_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"/>
            <a:ext cx="12192000" cy="6857193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MTB na MUNI 2019, 2020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403" y="1220755"/>
            <a:ext cx="10862997" cy="49518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815413" y="6308727"/>
            <a:ext cx="9793088" cy="412749"/>
          </a:xfrm>
        </p:spPr>
        <p:txBody>
          <a:bodyPr/>
          <a:lstStyle/>
          <a:p>
            <a:pPr algn="l" defTabSz="1219170" fontAlgn="auto">
              <a:spcBef>
                <a:spcPts val="0"/>
              </a:spcBef>
              <a:spcAft>
                <a:spcPts val="0"/>
              </a:spcAft>
            </a:pPr>
            <a:r>
              <a:rPr lang="cs-CZ">
                <a:solidFill>
                  <a:prstClr val="black">
                    <a:tint val="75000"/>
                  </a:prstClr>
                </a:solidFill>
                <a:latin typeface="Calibri"/>
                <a:hlinkClick r:id="rId3"/>
              </a:rPr>
              <a:t>https://zakazky.muni.cz/publication_display_195.html</a:t>
            </a:r>
            <a:endParaRPr lang="cs-CZ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algn="l" defTabSz="1219170" fontAlgn="auto">
              <a:spcBef>
                <a:spcPts val="0"/>
              </a:spcBef>
              <a:spcAft>
                <a:spcPts val="0"/>
              </a:spcAft>
            </a:pPr>
            <a:r>
              <a:rPr lang="cs-CZ">
                <a:solidFill>
                  <a:prstClr val="black">
                    <a:tint val="75000"/>
                  </a:prstClr>
                </a:solidFill>
                <a:latin typeface="Calibri"/>
                <a:hlinkClick r:id="rId4"/>
              </a:rPr>
              <a:t>https://zakazky.muni.cz/publication_display_196.html</a:t>
            </a:r>
            <a:r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endParaRPr lang="cs-CZ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3" y="1345556"/>
            <a:ext cx="7440831" cy="47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03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MUNI - Centralizace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Provozní jednotky hospodaří zásadně samostatně </a:t>
            </a:r>
          </a:p>
          <a:p>
            <a:r>
              <a:rPr lang="cs-CZ" dirty="0"/>
              <a:t>Provozní jednotky samostatně nakupují – zadávají VZ</a:t>
            </a:r>
          </a:p>
          <a:p>
            <a:r>
              <a:rPr lang="cs-CZ" dirty="0"/>
              <a:t>Centrálně pořizujeme:</a:t>
            </a:r>
          </a:p>
          <a:p>
            <a:pPr lvl="1"/>
            <a:r>
              <a:rPr lang="cs-CZ" dirty="0"/>
              <a:t>Stavební práce</a:t>
            </a:r>
          </a:p>
          <a:p>
            <a:pPr lvl="1"/>
            <a:r>
              <a:rPr lang="cs-CZ" dirty="0"/>
              <a:t>Služby a dodávky se stavbami přímo související (PD, TDI, nábytek, AVT)</a:t>
            </a:r>
          </a:p>
          <a:p>
            <a:pPr lvl="1"/>
            <a:r>
              <a:rPr lang="cs-CZ" dirty="0"/>
              <a:t>Běžné spotřební dodávky či služby (kancelářské potřeby, standardní IT, čistící prostředky, tonery, apod.)</a:t>
            </a:r>
          </a:p>
          <a:p>
            <a:pPr lvl="1"/>
            <a:r>
              <a:rPr lang="cs-CZ" dirty="0"/>
              <a:t>Vybrané provozní služby (svoz odpadů, mobilní operátor, pojištění, energie, servis výtahů, apod.)</a:t>
            </a:r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09185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VZ_PREZENTACE_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"/>
            <a:ext cx="12192000" cy="6857193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MTB na MUNI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5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Představení plánu investic dodavatelům</a:t>
            </a:r>
          </a:p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Představení zadávacích podmínek</a:t>
            </a:r>
          </a:p>
          <a:p>
            <a:pPr lvl="1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Formuláře ZD, Formulář nabídky, standardní smlouvy</a:t>
            </a:r>
          </a:p>
          <a:p>
            <a:pPr lvl="1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Praktická doporučení  </a:t>
            </a:r>
          </a:p>
          <a:p>
            <a:pPr lvl="1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Odpovědné zadávání – priority</a:t>
            </a:r>
          </a:p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Zpětná vazba od dodavatelů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50835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VZ_PREZENTACE_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"/>
            <a:ext cx="12192000" cy="6857193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MTB na MUNI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5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Zpětná vazba od dodavatelů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Graf 5"/>
          <p:cNvGraphicFramePr/>
          <p:nvPr/>
        </p:nvGraphicFramePr>
        <p:xfrm>
          <a:off x="347467" y="3287848"/>
          <a:ext cx="3365500" cy="309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770" y="2568774"/>
            <a:ext cx="2563245" cy="90639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9655" y="2556601"/>
            <a:ext cx="2778460" cy="9145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4994" y="3563880"/>
            <a:ext cx="2887781" cy="2928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9268" y="2560638"/>
            <a:ext cx="2867307" cy="91452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4658" y="3521651"/>
            <a:ext cx="2962225" cy="27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734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VZ_PREZENTACE_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"/>
            <a:ext cx="12192000" cy="6857193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MTB na MUNI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09600" y="1316766"/>
            <a:ext cx="10972800" cy="5515873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Zpětná vazba od dodavatelů</a:t>
            </a: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283" y="2373790"/>
            <a:ext cx="8832000" cy="4329071"/>
          </a:xfrm>
          <a:prstGeom prst="rect">
            <a:avLst/>
          </a:prstGeom>
        </p:spPr>
      </p:pic>
      <p:sp>
        <p:nvSpPr>
          <p:cNvPr id="9" name="Textové pole 2"/>
          <p:cNvSpPr txBox="1">
            <a:spLocks noChangeArrowheads="1"/>
          </p:cNvSpPr>
          <p:nvPr/>
        </p:nvSpPr>
        <p:spPr bwMode="auto">
          <a:xfrm>
            <a:off x="1866517" y="1984192"/>
            <a:ext cx="8149531" cy="389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121920" tIns="60960" rIns="121920" bIns="60960" anchor="t" anchorCtr="0">
            <a:noAutofit/>
          </a:bodyPr>
          <a:lstStyle/>
          <a:p>
            <a:pPr algn="just" defTabSz="1219170" fontAlgn="auto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</a:pPr>
            <a:r>
              <a:rPr lang="cs-CZ" sz="1467" b="1" dirty="0">
                <a:solidFill>
                  <a:prstClr val="black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Graf č. 4: Zastoupení témat odpovědného veřejného zadávání u dodavatelů, kteří jej řeší.</a:t>
            </a:r>
            <a:endParaRPr lang="cs-CZ" sz="1333" dirty="0">
              <a:solidFill>
                <a:prstClr val="black"/>
              </a:solidFill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037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VZ_PREZENTACE_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"/>
            <a:ext cx="12192000" cy="6857193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MTB shrnutí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5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Prezentace většího počtu plánovaných VZ</a:t>
            </a:r>
          </a:p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Představení priorit – SOVZ</a:t>
            </a:r>
          </a:p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Praktické tipy pro přípravu nabídek</a:t>
            </a:r>
          </a:p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Oslovení  nových dodavatelů – MSP, místní dodavatelé</a:t>
            </a:r>
          </a:p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Reputace – transparentnost</a:t>
            </a:r>
          </a:p>
        </p:txBody>
      </p:sp>
    </p:spTree>
    <p:extLst>
      <p:ext uri="{BB962C8B-B14F-4D97-AF65-F5344CB8AC3E}">
        <p14:creationId xmlns:p14="http://schemas.microsoft.com/office/powerpoint/2010/main" val="35440055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VZ_PREZENTACE_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"/>
            <a:ext cx="12192000" cy="6857193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MTB budoucnost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5"/>
          </a:xfrm>
        </p:spPr>
        <p:txBody>
          <a:bodyPr>
            <a:normAutofit fontScale="92500" lnSpcReduction="20000"/>
          </a:bodyPr>
          <a:lstStyle/>
          <a:p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Kam se jednou možná dostaneme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dirty="0">
                <a:hlinkClick r:id="rId3"/>
              </a:rPr>
              <a:t>https://www.sdpscotland.co.uk/events-mtb/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hlinkClick r:id="rId4"/>
              </a:rPr>
              <a:t>https://www.sdpscotland.co.uk/events-mtb-2019/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hlinkClick r:id="rId5"/>
              </a:rPr>
              <a:t>https://youtu.be/hYLGc8WdKZA</a:t>
            </a:r>
            <a:r>
              <a:rPr lang="cs-CZ" dirty="0"/>
              <a:t>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948" y="2241584"/>
            <a:ext cx="2724321" cy="2016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599" y="2084851"/>
            <a:ext cx="2243328" cy="219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295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Odpadové hospodářství MUNI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Služby odpadového hospodářství pro MUNI </a:t>
            </a:r>
          </a:p>
          <a:p>
            <a:r>
              <a:rPr lang="cs-CZ" sz="2400" dirty="0"/>
              <a:t>Smlouva na 4 roky</a:t>
            </a:r>
          </a:p>
          <a:p>
            <a:r>
              <a:rPr lang="cs-CZ" sz="2400" dirty="0"/>
              <a:t>Předpokládaná hodnota 10,4 mil Kč bez DPH</a:t>
            </a:r>
          </a:p>
          <a:p>
            <a:r>
              <a:rPr lang="cs-CZ" sz="2400" dirty="0"/>
              <a:t>Doposud zadáváno na nejnižší nabídkovou cenu</a:t>
            </a:r>
          </a:p>
          <a:p>
            <a:r>
              <a:rPr lang="cs-CZ" sz="2400" dirty="0"/>
              <a:t>Zainteresovaný tým:</a:t>
            </a:r>
          </a:p>
          <a:p>
            <a:pPr lvl="1"/>
            <a:r>
              <a:rPr lang="cs-CZ" dirty="0"/>
              <a:t>Provozní odbor</a:t>
            </a:r>
          </a:p>
          <a:p>
            <a:pPr lvl="1"/>
            <a:r>
              <a:rPr lang="de-DE" dirty="0"/>
              <a:t>Institut pro udržitelnost a cirkularitu</a:t>
            </a:r>
            <a:r>
              <a:rPr lang="cs-CZ" dirty="0"/>
              <a:t> ESF</a:t>
            </a:r>
          </a:p>
          <a:p>
            <a:pPr lvl="1"/>
            <a:r>
              <a:rPr lang="cs-CZ" dirty="0"/>
              <a:t>Odbor veřejných zakázek</a:t>
            </a:r>
          </a:p>
        </p:txBody>
      </p:sp>
    </p:spTree>
    <p:extLst>
      <p:ext uri="{BB962C8B-B14F-4D97-AF65-F5344CB8AC3E}">
        <p14:creationId xmlns:p14="http://schemas.microsoft.com/office/powerpoint/2010/main" val="42733478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Předběžné tržní konzultace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73823"/>
            <a:ext cx="10753200" cy="4396154"/>
          </a:xfrm>
        </p:spPr>
        <p:txBody>
          <a:bodyPr/>
          <a:lstStyle/>
          <a:p>
            <a:r>
              <a:rPr lang="cs-CZ" dirty="0"/>
              <a:t>Individuální konzultace se 3 přihlášenými dodavateli</a:t>
            </a:r>
          </a:p>
          <a:p>
            <a:r>
              <a:rPr lang="cs-CZ" dirty="0"/>
              <a:t>Nakládání s odpadem</a:t>
            </a:r>
          </a:p>
          <a:p>
            <a:r>
              <a:rPr lang="cs-CZ" dirty="0"/>
              <a:t>Možnosti přesného vážení odpadu</a:t>
            </a:r>
          </a:p>
          <a:p>
            <a:r>
              <a:rPr lang="cs-CZ" dirty="0"/>
              <a:t>Technologická úroveň vozidel</a:t>
            </a:r>
          </a:p>
          <a:p>
            <a:r>
              <a:rPr lang="cs-CZ" dirty="0"/>
              <a:t>Data o odpadech</a:t>
            </a:r>
          </a:p>
          <a:p>
            <a:r>
              <a:rPr lang="cs-CZ" dirty="0"/>
              <a:t>Osvětová činnost</a:t>
            </a:r>
          </a:p>
        </p:txBody>
      </p:sp>
    </p:spTree>
    <p:extLst>
      <p:ext uri="{BB962C8B-B14F-4D97-AF65-F5344CB8AC3E}">
        <p14:creationId xmlns:p14="http://schemas.microsoft.com/office/powerpoint/2010/main" val="26958628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Odpadové hospodářství MUNI 2020–24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00201"/>
            <a:ext cx="10753200" cy="4431322"/>
          </a:xfrm>
        </p:spPr>
        <p:txBody>
          <a:bodyPr/>
          <a:lstStyle/>
          <a:p>
            <a:r>
              <a:rPr lang="cs-CZ" dirty="0"/>
              <a:t>Účel: </a:t>
            </a:r>
          </a:p>
          <a:p>
            <a:pPr lvl="1"/>
            <a:r>
              <a:rPr lang="cs-CZ" sz="2400" dirty="0"/>
              <a:t>Objednatel VZ zadává mimo jiné s přihlédnutím k odpovědnému zadávání a k cirkulárním principům pro odpadové hospodářství </a:t>
            </a:r>
          </a:p>
          <a:p>
            <a:pPr lvl="1"/>
            <a:r>
              <a:rPr lang="cs-CZ" sz="2400" dirty="0"/>
              <a:t>Smyslem a účelem této smlouvy je i prevence a omezení vzniku odpadů u objednatele a preference materiálového využití odpadů</a:t>
            </a:r>
          </a:p>
          <a:p>
            <a:pPr lvl="1"/>
            <a:r>
              <a:rPr lang="cs-CZ" sz="2400" dirty="0"/>
              <a:t>Poskytovatel se bude snažit minimalizovat dopad na životní prostředí, respektovat udržitelnost či možnosti cirkulární ekonomiky </a:t>
            </a:r>
          </a:p>
        </p:txBody>
      </p:sp>
    </p:spTree>
    <p:extLst>
      <p:ext uri="{BB962C8B-B14F-4D97-AF65-F5344CB8AC3E}">
        <p14:creationId xmlns:p14="http://schemas.microsoft.com/office/powerpoint/2010/main" val="33071693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Odpadové hospodářství MUNI 2020–24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Minimální požadavky:</a:t>
            </a:r>
          </a:p>
          <a:p>
            <a:pPr lvl="1"/>
            <a:r>
              <a:rPr lang="cs-CZ" sz="2400" dirty="0"/>
              <a:t>Poradenství – minimálně 4x za rok účast na interním hodnocení třídění a nakládání s odpadem za účelem optimalizace nakládání </a:t>
            </a:r>
          </a:p>
          <a:p>
            <a:pPr lvl="1"/>
            <a:r>
              <a:rPr lang="cs-CZ" sz="2400" dirty="0"/>
              <a:t>Vozový park – minimální emisní úroveň Euro V </a:t>
            </a:r>
          </a:p>
          <a:p>
            <a:pPr lvl="1"/>
            <a:r>
              <a:rPr lang="cs-CZ" sz="2400" dirty="0"/>
              <a:t>Minimální podíl využití odpadů</a:t>
            </a:r>
          </a:p>
          <a:p>
            <a:pPr lvl="1"/>
            <a:r>
              <a:rPr lang="cs-CZ" sz="2400" dirty="0"/>
              <a:t>Přesné vážení množství odpadů</a:t>
            </a:r>
          </a:p>
          <a:p>
            <a:pPr lvl="1"/>
            <a:r>
              <a:rPr lang="cs-CZ" sz="2400" dirty="0"/>
              <a:t>Legální zaměstnávání, férové a důstojné pracovní podmínky </a:t>
            </a:r>
          </a:p>
          <a:p>
            <a:pPr lvl="1"/>
            <a:r>
              <a:rPr lang="cs-CZ" sz="2400" dirty="0"/>
              <a:t>Včasné platby poddodavatelům</a:t>
            </a:r>
          </a:p>
          <a:p>
            <a:pPr lvl="1"/>
            <a:r>
              <a:rPr lang="cs-CZ" sz="2400" dirty="0"/>
              <a:t>Osvěta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516136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Odpadové hospodářství MUNI 2020–24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8654"/>
            <a:ext cx="10753200" cy="4293346"/>
          </a:xfrm>
        </p:spPr>
        <p:txBody>
          <a:bodyPr/>
          <a:lstStyle/>
          <a:p>
            <a:r>
              <a:rPr lang="cs-CZ" sz="2000" dirty="0"/>
              <a:t>Hodnocení</a:t>
            </a:r>
          </a:p>
          <a:p>
            <a:pPr marL="72000" indent="0">
              <a:buNone/>
            </a:pPr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815468" y="2259625"/>
          <a:ext cx="9412749" cy="3410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47035">
                  <a:extLst>
                    <a:ext uri="{9D8B030D-6E8A-4147-A177-3AD203B41FA5}">
                      <a16:colId xmlns:a16="http://schemas.microsoft.com/office/drawing/2014/main" val="1727637421"/>
                    </a:ext>
                  </a:extLst>
                </a:gridCol>
                <a:gridCol w="3265714">
                  <a:extLst>
                    <a:ext uri="{9D8B030D-6E8A-4147-A177-3AD203B41FA5}">
                      <a16:colId xmlns:a16="http://schemas.microsoft.com/office/drawing/2014/main" val="1788811520"/>
                    </a:ext>
                  </a:extLst>
                </a:gridCol>
              </a:tblGrid>
              <a:tr h="48715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Kritérium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>
                          <a:effectLst/>
                        </a:rPr>
                        <a:t>Váha kritéria</a:t>
                      </a:r>
                      <a:endParaRPr lang="cs-CZ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0862026"/>
                  </a:ext>
                </a:extLst>
              </a:tr>
              <a:tr h="48715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Nabídková cena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>
                          <a:effectLst/>
                        </a:rPr>
                        <a:t>50 %</a:t>
                      </a:r>
                      <a:endParaRPr lang="cs-CZ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7094477"/>
                  </a:ext>
                </a:extLst>
              </a:tr>
              <a:tr h="97431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Způsob nakládání s odpadem – materiálové využití 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25 %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1967834"/>
                  </a:ext>
                </a:extLst>
              </a:tr>
              <a:tr h="97431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Způsob nakládání s odpadem – jiné než materiálové využití 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15 %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1614271"/>
                  </a:ext>
                </a:extLst>
              </a:tr>
              <a:tr h="48715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Technologická úroveň vozidel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10 %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7083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728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2023 - PrF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Centralizace - stavby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08760"/>
            <a:ext cx="10753200" cy="4323240"/>
          </a:xfrm>
        </p:spPr>
        <p:txBody>
          <a:bodyPr/>
          <a:lstStyle/>
          <a:p>
            <a:r>
              <a:rPr lang="cs-CZ" dirty="0"/>
              <a:t>Investiční odbor formálně zřízen 2003</a:t>
            </a:r>
          </a:p>
          <a:p>
            <a:r>
              <a:rPr lang="cs-CZ" dirty="0"/>
              <a:t>IO připravuje a řídí investiční záměry</a:t>
            </a:r>
          </a:p>
          <a:p>
            <a:pPr lvl="1"/>
            <a:r>
              <a:rPr lang="cs-CZ" dirty="0"/>
              <a:t>9 manažerů investičních projektů</a:t>
            </a:r>
          </a:p>
          <a:p>
            <a:pPr lvl="1"/>
            <a:r>
              <a:rPr lang="cs-CZ" dirty="0"/>
              <a:t>Průměrně 30 investičních akcí ročně</a:t>
            </a:r>
          </a:p>
          <a:p>
            <a:r>
              <a:rPr lang="cs-CZ" dirty="0"/>
              <a:t>Profesionální tým</a:t>
            </a:r>
          </a:p>
          <a:p>
            <a:r>
              <a:rPr lang="cs-CZ" dirty="0"/>
              <a:t>Standardní postupy</a:t>
            </a:r>
          </a:p>
          <a:p>
            <a:r>
              <a:rPr lang="cs-CZ" dirty="0"/>
              <a:t>Plánování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66" y="3617489"/>
            <a:ext cx="5614267" cy="221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054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VŘ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85900"/>
            <a:ext cx="10753200" cy="4580792"/>
          </a:xfrm>
        </p:spPr>
        <p:txBody>
          <a:bodyPr/>
          <a:lstStyle/>
          <a:p>
            <a:r>
              <a:rPr lang="cs-CZ" dirty="0"/>
              <a:t>Otevřené řízení vyhlášeno 11. 9. 2020</a:t>
            </a:r>
          </a:p>
          <a:p>
            <a:r>
              <a:rPr lang="cs-CZ" dirty="0"/>
              <a:t>Lhůta pro nabídky do 27. 11. 2020</a:t>
            </a:r>
          </a:p>
          <a:p>
            <a:r>
              <a:rPr lang="cs-CZ" dirty="0"/>
              <a:t>Doručeny 2 nabídky</a:t>
            </a:r>
          </a:p>
          <a:p>
            <a:r>
              <a:rPr lang="cs-CZ" dirty="0"/>
              <a:t>Obě výrazně překročily předpokládanou hodnotu</a:t>
            </a:r>
          </a:p>
          <a:p>
            <a:r>
              <a:rPr lang="cs-CZ" dirty="0"/>
              <a:t>Zadávací řízení zrušeno</a:t>
            </a:r>
          </a:p>
          <a:p>
            <a:r>
              <a:rPr lang="cs-CZ" dirty="0"/>
              <a:t>Jak dál?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91454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VŘ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4887"/>
            <a:ext cx="10753200" cy="4582884"/>
          </a:xfrm>
        </p:spPr>
        <p:txBody>
          <a:bodyPr/>
          <a:lstStyle/>
          <a:p>
            <a:r>
              <a:rPr lang="cs-CZ" sz="2400" dirty="0"/>
              <a:t>Proč se VŘ nepodařilo</a:t>
            </a:r>
          </a:p>
          <a:p>
            <a:pPr lvl="1"/>
            <a:r>
              <a:rPr lang="cs-CZ" dirty="0"/>
              <a:t>Na podzim přijata nová odpadová legislativa – nejistota</a:t>
            </a:r>
          </a:p>
          <a:p>
            <a:pPr lvl="1"/>
            <a:r>
              <a:rPr lang="cs-CZ" dirty="0"/>
              <a:t>Požadavky zadavatele </a:t>
            </a:r>
            <a:r>
              <a:rPr lang="cs-CZ" sz="2400" dirty="0"/>
              <a:t>na velmi přesné vážení – velké vstupní náklady</a:t>
            </a:r>
          </a:p>
          <a:p>
            <a:pPr lvl="1"/>
            <a:r>
              <a:rPr lang="cs-CZ" sz="2400" dirty="0"/>
              <a:t>Délka smlouvy </a:t>
            </a:r>
          </a:p>
          <a:p>
            <a:r>
              <a:rPr lang="cs-CZ" sz="2400" dirty="0"/>
              <a:t>Co udělat jinak</a:t>
            </a:r>
          </a:p>
          <a:p>
            <a:pPr lvl="1"/>
            <a:r>
              <a:rPr lang="cs-CZ" dirty="0"/>
              <a:t>Odstraněn požadavek na velmi přesné vážení</a:t>
            </a:r>
          </a:p>
          <a:p>
            <a:pPr lvl="1"/>
            <a:r>
              <a:rPr lang="cs-CZ" dirty="0"/>
              <a:t>Smlouva zkrácena na 2 roky</a:t>
            </a:r>
          </a:p>
          <a:p>
            <a:pPr lvl="1"/>
            <a:r>
              <a:rPr lang="cs-CZ" dirty="0"/>
              <a:t>Upraveny váhy hodnotících kritérií ve prospěch ceny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Nabídková cena 		75 %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Materiálové využití odpadu 	12 %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Energetické využití odpadu	  8 %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Technologická úroveň vozidel	  5 %</a:t>
            </a:r>
          </a:p>
        </p:txBody>
      </p:sp>
    </p:spTree>
    <p:extLst>
      <p:ext uri="{BB962C8B-B14F-4D97-AF65-F5344CB8AC3E}">
        <p14:creationId xmlns:p14="http://schemas.microsoft.com/office/powerpoint/2010/main" val="34254871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Zadávací podmínky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08992"/>
            <a:ext cx="10753200" cy="4448908"/>
          </a:xfrm>
        </p:spPr>
        <p:txBody>
          <a:bodyPr/>
          <a:lstStyle/>
          <a:p>
            <a:r>
              <a:rPr lang="cs-CZ" dirty="0"/>
              <a:t>Původní VŘ:</a:t>
            </a:r>
          </a:p>
          <a:p>
            <a:pPr lvl="1"/>
            <a:r>
              <a:rPr lang="cs-CZ" dirty="0">
                <a:hlinkClick r:id="rId2"/>
              </a:rPr>
              <a:t>https://zakazky.muni.cz/publication_display_198.html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hlinkClick r:id="rId3"/>
              </a:rPr>
              <a:t>https://zakazky.muni.cz/contract_display_5798.html</a:t>
            </a:r>
            <a:r>
              <a:rPr lang="cs-CZ" dirty="0"/>
              <a:t> </a:t>
            </a:r>
          </a:p>
          <a:p>
            <a:r>
              <a:rPr lang="cs-CZ" dirty="0"/>
              <a:t>Opakované VŘ:</a:t>
            </a:r>
          </a:p>
          <a:p>
            <a:pPr lvl="1"/>
            <a:r>
              <a:rPr lang="cs-CZ" dirty="0">
                <a:hlinkClick r:id="rId4"/>
              </a:rPr>
              <a:t>https://zakazky.muni.cz/contract_display_6017.html</a:t>
            </a:r>
            <a:r>
              <a:rPr lang="cs-CZ" dirty="0"/>
              <a:t> 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28310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PrF - 2021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Mikiny z organické bavlny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66093"/>
            <a:ext cx="10753200" cy="4809392"/>
          </a:xfrm>
        </p:spPr>
        <p:txBody>
          <a:bodyPr/>
          <a:lstStyle/>
          <a:p>
            <a:r>
              <a:rPr lang="cs-CZ" sz="2000" dirty="0"/>
              <a:t>Environmentální HK: </a:t>
            </a:r>
          </a:p>
          <a:p>
            <a:pPr lvl="1"/>
            <a:r>
              <a:rPr lang="cs-CZ" sz="1600" dirty="0">
                <a:hlinkClick r:id="rId2"/>
              </a:rPr>
              <a:t>https://ec.europa.eu/environment/gpp/case_group_en.htm</a:t>
            </a:r>
            <a:r>
              <a:rPr lang="cs-CZ" sz="1600" dirty="0"/>
              <a:t> </a:t>
            </a:r>
          </a:p>
          <a:p>
            <a:pPr lvl="1"/>
            <a:r>
              <a:rPr lang="cs-CZ" sz="1600" dirty="0"/>
              <a:t>Podporujeme odpovědné chování spotřebitelů k životnímu prostředí</a:t>
            </a:r>
          </a:p>
          <a:p>
            <a:pPr lvl="1"/>
            <a:r>
              <a:rPr lang="cs-CZ" sz="1600" dirty="0"/>
              <a:t>Nabídková cena 	45 %</a:t>
            </a:r>
          </a:p>
          <a:p>
            <a:pPr lvl="1"/>
            <a:r>
              <a:rPr lang="cs-CZ" sz="1600" dirty="0"/>
              <a:t>Kvalita a zpracování 	40 %</a:t>
            </a:r>
          </a:p>
          <a:p>
            <a:pPr lvl="1"/>
            <a:r>
              <a:rPr lang="cs-CZ" sz="1600" dirty="0"/>
              <a:t>Výrobní proces	15 %</a:t>
            </a:r>
          </a:p>
          <a:p>
            <a:endParaRPr lang="cs-CZ" sz="1000" dirty="0"/>
          </a:p>
          <a:p>
            <a:r>
              <a:rPr lang="cs-CZ" sz="2000" dirty="0"/>
              <a:t>Ve výrobním procesu dodržena všechna následující kritéria – 100 bodů: </a:t>
            </a:r>
          </a:p>
          <a:p>
            <a:pPr lvl="1"/>
            <a:r>
              <a:rPr lang="cs-CZ" sz="1600" dirty="0"/>
              <a:t>1. transparentní dodavatelský řetězec, 2. vyplácení spravedlivé mzdy, 3. bezpečné pracovní podmínky, 4. zákaz nucené a dětské práce, 5. dodržování pracovní doby, 6. platné pracovní smlouvy</a:t>
            </a:r>
          </a:p>
          <a:p>
            <a:r>
              <a:rPr lang="cs-CZ" sz="2000" dirty="0"/>
              <a:t>Splnění požadavků účastník prokáže předložením:</a:t>
            </a:r>
          </a:p>
          <a:p>
            <a:pPr lvl="1"/>
            <a:r>
              <a:rPr lang="cs-CZ" sz="1400" dirty="0"/>
              <a:t>1</a:t>
            </a:r>
            <a:r>
              <a:rPr lang="cs-CZ" sz="1600" dirty="0"/>
              <a:t>. potvrzení o členství výrobce ve Fair Wear Foundation,</a:t>
            </a:r>
          </a:p>
          <a:p>
            <a:pPr lvl="1"/>
            <a:r>
              <a:rPr lang="cs-CZ" sz="1600" dirty="0"/>
              <a:t>2. potvrzení, že jsou výrobky dovážené a distribuované členskou organizací </a:t>
            </a:r>
            <a:r>
              <a:rPr lang="cs-CZ" sz="1600" dirty="0" err="1"/>
              <a:t>World</a:t>
            </a:r>
            <a:r>
              <a:rPr lang="cs-CZ" sz="1600" dirty="0"/>
              <a:t> Fair </a:t>
            </a:r>
            <a:r>
              <a:rPr lang="cs-CZ" sz="1600" dirty="0" err="1"/>
              <a:t>Trade</a:t>
            </a:r>
            <a:r>
              <a:rPr lang="cs-CZ" sz="1600" dirty="0"/>
              <a:t> </a:t>
            </a:r>
            <a:r>
              <a:rPr lang="cs-CZ" sz="1600" dirty="0" err="1"/>
              <a:t>Organization</a:t>
            </a:r>
            <a:r>
              <a:rPr lang="cs-CZ" sz="1600" dirty="0"/>
              <a:t>, nebo</a:t>
            </a:r>
          </a:p>
          <a:p>
            <a:pPr lvl="1"/>
            <a:r>
              <a:rPr lang="cs-CZ" sz="1600" dirty="0"/>
              <a:t>3. jiným důvěryhodným způsobem (např. další certifikáty či potvrzení)</a:t>
            </a:r>
          </a:p>
          <a:p>
            <a:r>
              <a:rPr lang="cs-CZ" sz="2000" dirty="0"/>
              <a:t>Neprokáže - 0 bodů</a:t>
            </a:r>
          </a:p>
          <a:p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289597"/>
            <a:ext cx="2708030" cy="158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602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Tisk časopisu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Nabídková cena a náklady dojezdnosti – 85 % </a:t>
            </a:r>
          </a:p>
          <a:p>
            <a:r>
              <a:rPr lang="cs-CZ" sz="1800" dirty="0"/>
              <a:t>Ekologicky šetrné řešení – 15 %</a:t>
            </a:r>
          </a:p>
          <a:p>
            <a:r>
              <a:rPr lang="cs-CZ" sz="1800" dirty="0"/>
              <a:t>Nabídková cena stanovena výpočtem z ceny za jeden výtisk - NC = modelové roční náklady</a:t>
            </a:r>
          </a:p>
          <a:p>
            <a:r>
              <a:rPr lang="cs-CZ" sz="1800" dirty="0"/>
              <a:t>Náklady dojezdnosti = modelové náklady zadavatele na nutné osobní konzultace předtiskových úprav v místě realizace tisku</a:t>
            </a:r>
          </a:p>
          <a:p>
            <a:r>
              <a:rPr lang="cs-CZ" sz="1800" dirty="0"/>
              <a:t>Předpoklad 3 cesty za rok - účastník uvede přesnou adresu provozovny</a:t>
            </a:r>
          </a:p>
          <a:p>
            <a:r>
              <a:rPr lang="cs-CZ" sz="1800" dirty="0"/>
              <a:t>Podle této adresy zadavatel určí počet km a minut dojezdnosti dle nejrychlejší trasy vyhledané v maps.google.com (bude brán v potaz počet min bez provozu). Na základě počtu km a času v minutách bude určena výše cestovních náhrad a náklady na čas zaměstnance strávený na cestě.</a:t>
            </a:r>
          </a:p>
        </p:txBody>
      </p:sp>
    </p:spTree>
    <p:extLst>
      <p:ext uri="{BB962C8B-B14F-4D97-AF65-F5344CB8AC3E}">
        <p14:creationId xmlns:p14="http://schemas.microsoft.com/office/powerpoint/2010/main" val="12284845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Tisk časopisu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Ekologicky šetrné řešení </a:t>
            </a:r>
          </a:p>
          <a:p>
            <a:r>
              <a:rPr lang="cs-CZ" sz="2400" dirty="0"/>
              <a:t>Účastník získá 50 bodů, pokud prokáže, že papír použitý pro výrobu měsíčníku pochází z udržitelných a zákonných zdrojů (certifikace používání papírů FSC, PEFC nebo obdobné)</a:t>
            </a:r>
          </a:p>
          <a:p>
            <a:r>
              <a:rPr lang="cs-CZ" sz="2400" dirty="0"/>
              <a:t>Účastník získá 50 bodů, pokud prokáže certifikaci ekologicky šetrné polygrafické výroby (certifikát pro životní prostředí ISO 14001:2005, EU </a:t>
            </a:r>
            <a:r>
              <a:rPr lang="cs-CZ" sz="2400" dirty="0" err="1"/>
              <a:t>Ecolabel</a:t>
            </a:r>
            <a:r>
              <a:rPr lang="cs-CZ" sz="2400" dirty="0"/>
              <a:t>, </a:t>
            </a:r>
            <a:r>
              <a:rPr lang="cs-CZ" sz="2400" dirty="0" err="1"/>
              <a:t>Nordic</a:t>
            </a:r>
            <a:r>
              <a:rPr lang="cs-CZ" sz="2400" dirty="0"/>
              <a:t> </a:t>
            </a:r>
            <a:r>
              <a:rPr lang="cs-CZ" sz="2400" dirty="0" err="1"/>
              <a:t>Swan</a:t>
            </a:r>
            <a:r>
              <a:rPr lang="cs-CZ" sz="2400" dirty="0"/>
              <a:t> nebo obdobné)</a:t>
            </a:r>
          </a:p>
        </p:txBody>
      </p:sp>
    </p:spTree>
    <p:extLst>
      <p:ext uri="{BB962C8B-B14F-4D97-AF65-F5344CB8AC3E}">
        <p14:creationId xmlns:p14="http://schemas.microsoft.com/office/powerpoint/2010/main" val="14435267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Stavba CETOCOEN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Smlouva vychází z FIDIC - Žlutá kniha</a:t>
            </a:r>
          </a:p>
          <a:p>
            <a:r>
              <a:rPr lang="cs-CZ" sz="2400" dirty="0"/>
              <a:t>Technické podmínky na výkon nebo funkci ve smyslu § 92 odst. 2 ZZVZ</a:t>
            </a:r>
          </a:p>
          <a:p>
            <a:r>
              <a:rPr lang="cs-CZ" sz="2400" dirty="0"/>
              <a:t>Cena je pevná a není předmětem hodnocení</a:t>
            </a:r>
          </a:p>
          <a:p>
            <a:r>
              <a:rPr lang="cs-CZ" sz="2400" dirty="0"/>
              <a:t>Hodnotící kritéria</a:t>
            </a:r>
          </a:p>
          <a:p>
            <a:pPr lvl="1"/>
            <a:r>
              <a:rPr lang="cs-CZ" dirty="0"/>
              <a:t>Odborná úroveň</a:t>
            </a:r>
          </a:p>
          <a:p>
            <a:pPr lvl="1"/>
            <a:r>
              <a:rPr lang="cs-CZ" dirty="0"/>
              <a:t>Přidaná hodnota</a:t>
            </a:r>
          </a:p>
          <a:p>
            <a:r>
              <a:rPr lang="cs-CZ" sz="2400" u="sng" dirty="0">
                <a:hlinkClick r:id="rId2"/>
              </a:rPr>
              <a:t>https://zakazky.muni.cz/vz00004695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97801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Důstojné pracovní podmínky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Stavební práce - Rekonstrukce bloku A2 </a:t>
            </a:r>
          </a:p>
          <a:p>
            <a:r>
              <a:rPr lang="cs-CZ" sz="2000" dirty="0">
                <a:hlinkClick r:id="rId2"/>
              </a:rPr>
              <a:t>https://zakazky.muni.cz/contract_display_5536.html</a:t>
            </a:r>
            <a:r>
              <a:rPr lang="cs-CZ" sz="2000" dirty="0"/>
              <a:t> </a:t>
            </a:r>
          </a:p>
          <a:p>
            <a:r>
              <a:rPr lang="cs-CZ" sz="2000" dirty="0"/>
              <a:t>Ustanovení ZD:</a:t>
            </a:r>
          </a:p>
          <a:p>
            <a:pPr lvl="1"/>
            <a:r>
              <a:rPr lang="cs-CZ" sz="1800" dirty="0"/>
              <a:t>Zadavatel má zájem zadat veřejnou zakázku v souladu se zásadami sociálně odpovědného veřejného zadávání. Sociálně odpovědné veřejné zadávání kromě důrazu na čistě ekonomické parametry zohledňuje také související dopady zakázky zejména v oblasti zaměstnanosti, sociálních a pracovních práv a životního prostředí. </a:t>
            </a:r>
          </a:p>
          <a:p>
            <a:pPr lvl="1"/>
            <a:r>
              <a:rPr lang="cs-CZ" sz="1800" dirty="0"/>
              <a:t>Zadavatel od dodavatele vyžaduje, aby při plnění předmětu veřejné zakázky zajistil legální zaměstnávání, férové a důstojné pracovní podmínky a odpovídající úroveň bezpečnosti práce pro všechny osoby, které se budou na plnění předmětu veřejné zakázky podílet. Vybraný dodavatel je povinen zajistit splnění tohoto požadavku zadavatele i u svých poddodavatelů. Aspekty společensky odpovědného zadávání veřejných zakázek jsou zohledněny v obchodních a jiných smluvních podmínkách.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79458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Důstojné pracovní podmínky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Ustanovení Smlouvy:</a:t>
            </a:r>
          </a:p>
          <a:p>
            <a:pPr lvl="1"/>
            <a:r>
              <a:rPr lang="cs-CZ" sz="1800" dirty="0"/>
              <a:t>Zhotovitel je povinen zajistit v rámci plnění Smlouvy </a:t>
            </a:r>
            <a:r>
              <a:rPr lang="cs-CZ" sz="1800" b="1" dirty="0"/>
              <a:t>legální zaměstnávání osob</a:t>
            </a:r>
            <a:r>
              <a:rPr lang="cs-CZ" sz="1800" dirty="0"/>
              <a:t>. Zhotovitel je dále povinen pracovníkům provádějícím práce na Díle zajistit </a:t>
            </a:r>
            <a:r>
              <a:rPr lang="cs-CZ" sz="1800" b="1" dirty="0"/>
              <a:t>férové a důstojné pracovní podmínky</a:t>
            </a:r>
            <a:r>
              <a:rPr lang="cs-CZ" sz="1800" dirty="0"/>
              <a:t>. Férovými a důstojnými pracovními podmínkami se rozumí takové pracovní podmínky, které splňují minimální standardy stanovené pracovněprávními a mzdovými předpisy. Zhotovitel je povinen zajistit splnění požadavků tohoto ustanovení Smlouvy </a:t>
            </a:r>
            <a:r>
              <a:rPr lang="cs-CZ" sz="1800" b="1" dirty="0"/>
              <a:t>i u svých subdodavatelů</a:t>
            </a:r>
            <a:r>
              <a:rPr lang="cs-CZ" sz="1800" dirty="0"/>
              <a:t>. Nesplnění povinností Zhotovitele dle tohoto ustanovení Smlouvy se považuje za podstatné porušení Smlouvy.</a:t>
            </a:r>
          </a:p>
          <a:p>
            <a:pPr lvl="1"/>
            <a:r>
              <a:rPr lang="cs-CZ" sz="1800" dirty="0"/>
              <a:t>Zhotovitel je povinen zajistit </a:t>
            </a:r>
            <a:r>
              <a:rPr lang="cs-CZ" sz="1800" b="1" dirty="0"/>
              <a:t>řádné a včasné plnění finančních závazků svým subdodavatelům</a:t>
            </a:r>
            <a:r>
              <a:rPr lang="cs-CZ" sz="1800" dirty="0"/>
              <a:t>, kdy za řádné a včasné plnění se považuje plné uhrazení subdodavatelem vystavených faktur za plnění poskytnutá Zhotoviteli k provedení Díla, a to vždy </a:t>
            </a:r>
            <a:r>
              <a:rPr lang="cs-CZ" sz="1800" b="1" dirty="0"/>
              <a:t>nejpozději do 10 dnů od obdržení platby ze strany Objednatele</a:t>
            </a:r>
            <a:r>
              <a:rPr lang="cs-CZ" sz="1800" dirty="0"/>
              <a:t> za konkrétní plnění... Zhotovitel se zavazuje přenést </a:t>
            </a:r>
            <a:r>
              <a:rPr lang="cs-CZ" sz="1800" b="1" dirty="0"/>
              <a:t>totožnou povinnost do dalších úrovní dodavatelského řetězce a zavázat své subdodavatele k plnění a šíření této povinnosti též do nižších úrovní dodavatelského řetězce</a:t>
            </a:r>
            <a:r>
              <a:rPr lang="cs-CZ" sz="1800" dirty="0"/>
              <a:t>. Objednatel je oprávněn požadovat předložení smlouvy uzavřené mezi Zhotovitelem a subdodavatelem k nahlédnutí.</a:t>
            </a:r>
          </a:p>
        </p:txBody>
      </p:sp>
    </p:spTree>
    <p:extLst>
      <p:ext uri="{BB962C8B-B14F-4D97-AF65-F5344CB8AC3E}">
        <p14:creationId xmlns:p14="http://schemas.microsoft.com/office/powerpoint/2010/main" val="368276412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TDI pro SIMU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Vyhlášeno v březnu 2017</a:t>
            </a:r>
          </a:p>
          <a:p>
            <a:r>
              <a:rPr lang="cs-CZ" dirty="0"/>
              <a:t>Pokus o PTK v lednu 2017</a:t>
            </a:r>
          </a:p>
          <a:p>
            <a:r>
              <a:rPr lang="cs-CZ" dirty="0">
                <a:hlinkClick r:id="rId2"/>
              </a:rPr>
              <a:t>https://zakazky.muni.cz/contract_display_4405.html</a:t>
            </a:r>
            <a:endParaRPr lang="cs-CZ" dirty="0"/>
          </a:p>
          <a:p>
            <a:r>
              <a:rPr lang="cs-CZ" dirty="0"/>
              <a:t>Jak zohlednit odbornost dodavatele?</a:t>
            </a:r>
          </a:p>
          <a:p>
            <a:r>
              <a:rPr lang="cs-CZ" dirty="0"/>
              <a:t>Jak snížit tlak na nejnižší cenu?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5761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Centralizace – běžné dodávky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14310"/>
            <a:ext cx="10753200" cy="4323645"/>
          </a:xfrm>
        </p:spPr>
        <p:txBody>
          <a:bodyPr/>
          <a:lstStyle/>
          <a:p>
            <a:r>
              <a:rPr lang="cs-CZ" sz="2400" dirty="0"/>
              <a:t>Úspora transakčních nákladů</a:t>
            </a:r>
          </a:p>
          <a:p>
            <a:r>
              <a:rPr lang="cs-CZ" sz="2400" dirty="0"/>
              <a:t>Všechna DNS spravuje 1 osoba na OVZ</a:t>
            </a:r>
          </a:p>
          <a:p>
            <a:r>
              <a:rPr lang="cs-CZ" sz="2400" dirty="0"/>
              <a:t>Elektronický nástroj propojen se spisovou službou + interní e-</a:t>
            </a:r>
            <a:r>
              <a:rPr lang="cs-CZ" sz="2400" dirty="0" err="1"/>
              <a:t>shop</a:t>
            </a:r>
            <a:endParaRPr lang="cs-CZ" sz="2400" dirty="0"/>
          </a:p>
          <a:p>
            <a:r>
              <a:rPr lang="cs-CZ" sz="2400" dirty="0"/>
              <a:t>Standardizace</a:t>
            </a:r>
          </a:p>
          <a:p>
            <a:r>
              <a:rPr lang="cs-CZ" sz="2400" dirty="0"/>
              <a:t>Jednotná komunikace s dodavateli</a:t>
            </a:r>
          </a:p>
          <a:p>
            <a:r>
              <a:rPr lang="cs-CZ" sz="2400" dirty="0"/>
              <a:t>Přehled o nákupech</a:t>
            </a:r>
          </a:p>
          <a:p>
            <a:r>
              <a:rPr lang="cs-CZ" sz="2400" dirty="0"/>
              <a:t>Řízení reklamací</a:t>
            </a:r>
          </a:p>
        </p:txBody>
      </p:sp>
    </p:spTree>
    <p:extLst>
      <p:ext uri="{BB962C8B-B14F-4D97-AF65-F5344CB8AC3E}">
        <p14:creationId xmlns:p14="http://schemas.microsoft.com/office/powerpoint/2010/main" val="3319128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 a koncepce - TDI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Ekonomická výhodnost nabídky:</a:t>
            </a:r>
          </a:p>
          <a:p>
            <a:pPr lvl="1"/>
            <a:r>
              <a:rPr lang="cs-CZ" sz="2400" dirty="0"/>
              <a:t>Odměna 						40 % 	</a:t>
            </a:r>
          </a:p>
          <a:p>
            <a:pPr lvl="1"/>
            <a:r>
              <a:rPr lang="cs-CZ" sz="2400" dirty="0"/>
              <a:t>Koncepce poskytování Služeb 		30 % 	</a:t>
            </a:r>
          </a:p>
          <a:p>
            <a:pPr lvl="1"/>
            <a:r>
              <a:rPr lang="cs-CZ" sz="2400" dirty="0"/>
              <a:t>Zkušenosti členů Realizačního týmu 		30 %</a:t>
            </a:r>
            <a:r>
              <a:rPr lang="cs-CZ" dirty="0"/>
              <a:t> </a:t>
            </a:r>
          </a:p>
          <a:p>
            <a:r>
              <a:rPr lang="cs-CZ" dirty="0"/>
              <a:t>Kvalita hodnocena dle přístupu k realizaci VZ a složení týmu</a:t>
            </a:r>
          </a:p>
          <a:p>
            <a:r>
              <a:rPr lang="cs-CZ" dirty="0"/>
              <a:t>Nejlepší nabídka povede k maximálnímu naplnění účelu VZ</a:t>
            </a:r>
          </a:p>
        </p:txBody>
      </p:sp>
    </p:spTree>
    <p:extLst>
      <p:ext uri="{BB962C8B-B14F-4D97-AF65-F5344CB8AC3E}">
        <p14:creationId xmlns:p14="http://schemas.microsoft.com/office/powerpoint/2010/main" val="23070082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 a koncepce - TDI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Hodnocení koncepce</a:t>
            </a:r>
          </a:p>
          <a:p>
            <a:r>
              <a:rPr lang="cs-CZ" dirty="0"/>
              <a:t>Podrobný popis způsobu poskytování služeb </a:t>
            </a:r>
          </a:p>
          <a:p>
            <a:r>
              <a:rPr lang="cs-CZ" dirty="0"/>
              <a:t>Koncepce vybraného dodavatele se stane součástí smlouvy</a:t>
            </a:r>
          </a:p>
          <a:p>
            <a:r>
              <a:rPr lang="cs-CZ" dirty="0"/>
              <a:t>Preference zadavatele</a:t>
            </a:r>
          </a:p>
          <a:p>
            <a:pPr lvl="1"/>
            <a:r>
              <a:rPr lang="cs-CZ" dirty="0"/>
              <a:t>Nejlépe bude hodnocena koncepce, která povede k maximálnímu naplnění účelu VZ</a:t>
            </a:r>
          </a:p>
          <a:p>
            <a:pPr lvl="1"/>
            <a:r>
              <a:rPr lang="cs-CZ" dirty="0"/>
              <a:t>Pro dosažení maximálního počtu bodů musí koncepce obsahovat stručný, ale výstižný popis témat uvedených ve formuláři nabídky</a:t>
            </a:r>
          </a:p>
          <a:p>
            <a:pPr lvl="1"/>
            <a:r>
              <a:rPr lang="cs-CZ" dirty="0"/>
              <a:t>Maximální rozsah koncepce je uveden ve formuláři nabídky</a:t>
            </a:r>
          </a:p>
        </p:txBody>
      </p:sp>
    </p:spTree>
    <p:extLst>
      <p:ext uri="{BB962C8B-B14F-4D97-AF65-F5344CB8AC3E}">
        <p14:creationId xmlns:p14="http://schemas.microsoft.com/office/powerpoint/2010/main" val="37356051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MMR - 11. 12. 2018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 a koncepce - TDI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Hodnocení týmu - zkušenosti TDI a Zástupce TDI</a:t>
            </a:r>
          </a:p>
          <a:p>
            <a:pPr lvl="1"/>
            <a:r>
              <a:rPr lang="cs-CZ" dirty="0"/>
              <a:t>Dodavatelé popíší takové zkušenosti TDI a Zástupce TDI z dříve realizovaných projektů, které budou nejpřínosnější a zároveň aplikovatelné ve vztahu k poskytování služeb při výstavbě SIMU</a:t>
            </a:r>
          </a:p>
          <a:p>
            <a:r>
              <a:rPr lang="cs-CZ" dirty="0"/>
              <a:t>Preference</a:t>
            </a:r>
          </a:p>
          <a:p>
            <a:pPr lvl="1"/>
            <a:r>
              <a:rPr lang="cs-CZ" dirty="0"/>
              <a:t>Nejlépe budou hodnoceny zkušenosti nejlépe odpovídající Výstavbě SIMU, příp. náročnější, a to v aspektech uvedených ve formuláři nabídky, aby přínos uvedených zkušeností vedl k maximálnímu naplnění účelu VZ</a:t>
            </a:r>
          </a:p>
          <a:p>
            <a:pPr lvl="1"/>
            <a:r>
              <a:rPr lang="cs-CZ" dirty="0"/>
              <a:t>Pro dosažení maximálního počtu bodů musí portfolio zkušeností TDI a Zástupce TDI obsahovat stručný a výstižný popis 5 zkušeností u obou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65988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 a koncepce - TDI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Jak vtáhnout dodavatele do přípravy nabídky?</a:t>
            </a:r>
          </a:p>
          <a:p>
            <a:r>
              <a:rPr lang="cs-CZ" sz="2400" dirty="0"/>
              <a:t>Expertem je dodavatel, ne zadavatel</a:t>
            </a:r>
          </a:p>
          <a:p>
            <a:r>
              <a:rPr lang="cs-CZ" sz="2400" dirty="0"/>
              <a:t>Prvky subjektivity neznamenají netransparentnost</a:t>
            </a:r>
          </a:p>
          <a:p>
            <a:r>
              <a:rPr lang="cs-CZ" sz="2400" dirty="0"/>
              <a:t>Hodnotit musí odborníci z oboru – „porota“</a:t>
            </a:r>
          </a:p>
          <a:p>
            <a:r>
              <a:rPr lang="cs-CZ" sz="2400" dirty="0"/>
              <a:t>Jak v rámci hodnocení konfrontovat dodavatele – osobní pohovor?</a:t>
            </a:r>
          </a:p>
          <a:p>
            <a:r>
              <a:rPr lang="cs-CZ" sz="2400" dirty="0"/>
              <a:t>Oddělení kvalitativní části nabídky od cenové - dvouobálková metoda</a:t>
            </a:r>
          </a:p>
        </p:txBody>
      </p:sp>
    </p:spTree>
    <p:extLst>
      <p:ext uri="{BB962C8B-B14F-4D97-AF65-F5344CB8AC3E}">
        <p14:creationId xmlns:p14="http://schemas.microsoft.com/office/powerpoint/2010/main" val="220617843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 a koncepce - TDI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Podány 3 nabídky</a:t>
            </a:r>
          </a:p>
          <a:p>
            <a:r>
              <a:rPr lang="cs-CZ" sz="2400" dirty="0"/>
              <a:t>Předpokládaná hodnota 5,4 mil. Kč</a:t>
            </a:r>
          </a:p>
          <a:p>
            <a:r>
              <a:rPr lang="cs-CZ" sz="2400" dirty="0"/>
              <a:t>Nejnižší cena cca 4 mil. Kč / nejvyšší 6,2 mil. Kč</a:t>
            </a:r>
          </a:p>
          <a:p>
            <a:r>
              <a:rPr lang="cs-CZ" sz="2400" dirty="0"/>
              <a:t>Žádná nabídka nebyla vyřazena</a:t>
            </a:r>
          </a:p>
          <a:p>
            <a:r>
              <a:rPr lang="cs-CZ" sz="2400" dirty="0"/>
              <a:t>Hodnocení provedla odborná porota</a:t>
            </a:r>
          </a:p>
          <a:p>
            <a:r>
              <a:rPr lang="cs-CZ" sz="2400" dirty="0"/>
              <a:t>V rámci hodnocení provedeny pohovory s dodavateli - ověřovací fáze</a:t>
            </a:r>
          </a:p>
          <a:p>
            <a:r>
              <a:rPr lang="cs-CZ" sz="2400" dirty="0"/>
              <a:t>Vybrána nabídka s nejvyšší cenou</a:t>
            </a:r>
          </a:p>
        </p:txBody>
      </p:sp>
    </p:spTree>
    <p:extLst>
      <p:ext uri="{BB962C8B-B14F-4D97-AF65-F5344CB8AC3E}">
        <p14:creationId xmlns:p14="http://schemas.microsoft.com/office/powerpoint/2010/main" val="9171176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 a koncepce - TDI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Klady</a:t>
            </a:r>
          </a:p>
          <a:p>
            <a:pPr lvl="1"/>
            <a:r>
              <a:rPr lang="cs-CZ" sz="2400" dirty="0"/>
              <a:t>Dodavatelé měli možnost projevit kvalitu/odbornost</a:t>
            </a:r>
          </a:p>
          <a:p>
            <a:pPr lvl="1"/>
            <a:r>
              <a:rPr lang="cs-CZ" sz="2400" dirty="0"/>
              <a:t>Odbornost ovlivnila pořadí nabídek</a:t>
            </a:r>
          </a:p>
          <a:p>
            <a:pPr lvl="1"/>
            <a:r>
              <a:rPr lang="cs-CZ" sz="2400" dirty="0"/>
              <a:t>Možnost přímé interakce díky pohovorům</a:t>
            </a:r>
          </a:p>
          <a:p>
            <a:r>
              <a:rPr lang="cs-CZ" dirty="0"/>
              <a:t>Zápory</a:t>
            </a:r>
          </a:p>
          <a:p>
            <a:pPr lvl="1"/>
            <a:r>
              <a:rPr lang="cs-CZ" sz="2400" dirty="0"/>
              <a:t>Náročnost přípravy </a:t>
            </a:r>
          </a:p>
          <a:p>
            <a:pPr lvl="1"/>
            <a:r>
              <a:rPr lang="cs-CZ" sz="2400" dirty="0"/>
              <a:t>Nelze použít opakovaně</a:t>
            </a:r>
          </a:p>
          <a:p>
            <a:pPr lvl="1"/>
            <a:r>
              <a:rPr lang="cs-CZ" sz="2400" dirty="0"/>
              <a:t>Riziko napadení neúspěšnými dodavateli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272941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příklady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01262"/>
            <a:ext cx="10753200" cy="4818184"/>
          </a:xfrm>
        </p:spPr>
        <p:txBody>
          <a:bodyPr/>
          <a:lstStyle/>
          <a:p>
            <a:pPr lvl="0">
              <a:lnSpc>
                <a:spcPts val="3600"/>
              </a:lnSpc>
              <a:buClr>
                <a:srgbClr val="0000DC"/>
              </a:buClr>
            </a:pPr>
            <a:r>
              <a:rPr lang="pt-BR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Benefitní sportovní a relaxační program MUNI</a:t>
            </a:r>
            <a:r>
              <a:rPr lang="cs-CZ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cs-CZ" sz="1400" dirty="0">
                <a:solidFill>
                  <a:srgbClr val="000000"/>
                </a:solidFill>
              </a:rPr>
              <a:t>(</a:t>
            </a:r>
            <a:r>
              <a:rPr lang="cs-CZ" sz="1400" dirty="0">
                <a:solidFill>
                  <a:srgbClr val="000000"/>
                </a:solidFill>
                <a:hlinkClick r:id="rId2"/>
              </a:rPr>
              <a:t>https://zakazky.muni.cz/contract_display_5705.html</a:t>
            </a:r>
            <a:r>
              <a:rPr lang="cs-CZ" sz="1400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ts val="3600"/>
              </a:lnSpc>
              <a:buClr>
                <a:srgbClr val="0000DC"/>
              </a:buClr>
            </a:pPr>
            <a:r>
              <a:rPr lang="cs-CZ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Dodávky kapalného dusíku pro pavilony A29SB a A29 </a:t>
            </a:r>
            <a:r>
              <a:rPr lang="cs-CZ" sz="1400" dirty="0">
                <a:solidFill>
                  <a:srgbClr val="000000"/>
                </a:solidFill>
              </a:rPr>
              <a:t>(</a:t>
            </a:r>
            <a:r>
              <a:rPr lang="cs-CZ" sz="1400" dirty="0">
                <a:solidFill>
                  <a:srgbClr val="000000"/>
                </a:solidFill>
                <a:hlinkClick r:id="rId3"/>
              </a:rPr>
              <a:t>https://zakazky.muni.cz/contract_display_5577.html</a:t>
            </a:r>
            <a:r>
              <a:rPr lang="cs-CZ" sz="1400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ts val="3600"/>
              </a:lnSpc>
              <a:buClr>
                <a:srgbClr val="0000DC"/>
              </a:buClr>
            </a:pPr>
            <a:r>
              <a:rPr lang="cs-CZ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Plně automatický skladovací systém </a:t>
            </a:r>
            <a:r>
              <a:rPr lang="cs-CZ" sz="1400" dirty="0">
                <a:solidFill>
                  <a:srgbClr val="000000"/>
                </a:solidFill>
              </a:rPr>
              <a:t>(</a:t>
            </a:r>
            <a:r>
              <a:rPr lang="cs-CZ" sz="1400" dirty="0">
                <a:solidFill>
                  <a:srgbClr val="000000"/>
                </a:solidFill>
                <a:hlinkClick r:id="rId4"/>
              </a:rPr>
              <a:t>https://zakazky.muni.cz/contract_display_5600.html</a:t>
            </a:r>
            <a:r>
              <a:rPr lang="cs-CZ" sz="1400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ts val="3600"/>
              </a:lnSpc>
              <a:buClr>
                <a:srgbClr val="0000DC"/>
              </a:buClr>
              <a:defRPr/>
            </a:pPr>
            <a:r>
              <a:rPr lang="cs-CZ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Logistické, technické a zprostředkovatelské služby pro antarktickou výzkumnou infrastrukturu (2021-2024) </a:t>
            </a:r>
            <a:r>
              <a:rPr lang="cs-CZ" sz="1400" dirty="0">
                <a:solidFill>
                  <a:srgbClr val="000000"/>
                </a:solidFill>
              </a:rPr>
              <a:t>(</a:t>
            </a:r>
            <a:r>
              <a:rPr lang="cs-CZ" sz="1400" dirty="0">
                <a:solidFill>
                  <a:srgbClr val="000000"/>
                </a:solidFill>
                <a:hlinkClick r:id="rId5"/>
              </a:rPr>
              <a:t>https://zakazky.muni.cz/contract_display_6080.html</a:t>
            </a:r>
            <a:r>
              <a:rPr lang="cs-CZ" sz="1400" dirty="0">
                <a:solidFill>
                  <a:srgbClr val="000000"/>
                </a:solidFill>
              </a:rPr>
              <a:t>) </a:t>
            </a:r>
          </a:p>
          <a:p>
            <a:pPr lvl="0">
              <a:lnSpc>
                <a:spcPts val="3600"/>
              </a:lnSpc>
              <a:buClr>
                <a:srgbClr val="0000DC"/>
              </a:buClr>
              <a:defRPr/>
            </a:pPr>
            <a:r>
              <a:rPr lang="cs-CZ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Generální dodavatel stavby Rekonstrukce poslucháren </a:t>
            </a:r>
            <a:r>
              <a:rPr lang="cs-CZ" sz="1400" b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PrF</a:t>
            </a:r>
            <a:r>
              <a:rPr lang="cs-CZ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, Veveří 70, Brno </a:t>
            </a:r>
            <a:r>
              <a:rPr lang="cs-CZ" sz="1400" dirty="0">
                <a:solidFill>
                  <a:srgbClr val="000000"/>
                </a:solidFill>
              </a:rPr>
              <a:t>(</a:t>
            </a:r>
            <a:r>
              <a:rPr lang="cs-CZ" sz="1400" dirty="0">
                <a:solidFill>
                  <a:srgbClr val="000000"/>
                </a:solidFill>
                <a:hlinkClick r:id="rId6"/>
              </a:rPr>
              <a:t>https://zakazky.muni.cz/contract_display_5524.html</a:t>
            </a:r>
            <a:r>
              <a:rPr lang="cs-CZ" sz="1400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ts val="3600"/>
              </a:lnSpc>
              <a:buClr>
                <a:srgbClr val="0000DC"/>
              </a:buClr>
              <a:defRPr/>
            </a:pPr>
            <a:r>
              <a:rPr lang="cs-CZ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Generální dodavatel stavby CETOCOEN OP VVV II </a:t>
            </a:r>
            <a:r>
              <a:rPr lang="cs-CZ" sz="1400" dirty="0">
                <a:solidFill>
                  <a:srgbClr val="000000"/>
                </a:solidFill>
              </a:rPr>
              <a:t>(</a:t>
            </a:r>
            <a:r>
              <a:rPr lang="cs-CZ" sz="1400" dirty="0">
                <a:solidFill>
                  <a:srgbClr val="000000"/>
                </a:solidFill>
                <a:hlinkClick r:id="rId7"/>
              </a:rPr>
              <a:t>https://zakazky.muni.cz/contract_display_5005.html</a:t>
            </a:r>
            <a:r>
              <a:rPr lang="cs-CZ" sz="1400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ts val="3600"/>
              </a:lnSpc>
              <a:buClr>
                <a:srgbClr val="0000DC"/>
              </a:buClr>
              <a:defRPr/>
            </a:pPr>
            <a:r>
              <a:rPr lang="cs-CZ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Dodávka reklamního textilu 2020 - trika </a:t>
            </a:r>
            <a:r>
              <a:rPr lang="cs-CZ" sz="1400" dirty="0">
                <a:solidFill>
                  <a:srgbClr val="000000"/>
                </a:solidFill>
              </a:rPr>
              <a:t>(</a:t>
            </a:r>
            <a:r>
              <a:rPr lang="cs-CZ" sz="1400" dirty="0">
                <a:solidFill>
                  <a:srgbClr val="000000"/>
                </a:solidFill>
                <a:hlinkClick r:id="rId8"/>
              </a:rPr>
              <a:t>https://zakazky.muni.cz/contract_display_5804.html</a:t>
            </a:r>
            <a:r>
              <a:rPr lang="cs-CZ" sz="1400" dirty="0">
                <a:solidFill>
                  <a:srgbClr val="000000"/>
                </a:solidFill>
              </a:rPr>
              <a:t>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391240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 algn="ctr">
              <a:buNone/>
            </a:pPr>
            <a:r>
              <a:rPr lang="cs-CZ" sz="3200" b="1" dirty="0">
                <a:solidFill>
                  <a:schemeClr val="accent1"/>
                </a:solidFill>
              </a:rPr>
              <a:t>Děkuji za pozornost</a:t>
            </a:r>
          </a:p>
          <a:p>
            <a:pPr marL="324000" lvl="1" indent="0" algn="ctr">
              <a:buNone/>
            </a:pPr>
            <a:endParaRPr lang="cs-CZ" sz="3200" b="1" dirty="0">
              <a:solidFill>
                <a:schemeClr val="accent1"/>
              </a:solidFill>
            </a:endParaRPr>
          </a:p>
          <a:p>
            <a:pPr marL="324000" lvl="1" indent="0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marL="324000" lvl="1" indent="0">
              <a:buNone/>
            </a:pPr>
            <a:r>
              <a:rPr lang="cs-CZ" dirty="0">
                <a:solidFill>
                  <a:schemeClr val="accent1"/>
                </a:solidFill>
              </a:rPr>
              <a:t>Martin Hadaš</a:t>
            </a:r>
          </a:p>
          <a:p>
            <a:pPr marL="324000" lvl="1" indent="0">
              <a:buNone/>
            </a:pPr>
            <a:r>
              <a:rPr lang="cs-CZ" dirty="0">
                <a:solidFill>
                  <a:schemeClr val="accent1"/>
                </a:solidFill>
                <a:hlinkClick r:id="rId2"/>
              </a:rPr>
              <a:t>hadas@muni.cz</a:t>
            </a:r>
            <a:r>
              <a:rPr lang="cs-CZ" dirty="0">
                <a:solidFill>
                  <a:schemeClr val="accent1"/>
                </a:solidFill>
              </a:rPr>
              <a:t> </a:t>
            </a:r>
          </a:p>
          <a:p>
            <a:pPr marL="324000" lvl="1" indent="0">
              <a:buNone/>
            </a:pPr>
            <a:r>
              <a:rPr lang="cs-CZ" dirty="0">
                <a:solidFill>
                  <a:schemeClr val="accent1"/>
                </a:solidFill>
              </a:rPr>
              <a:t>+420 725 829 347</a:t>
            </a:r>
          </a:p>
        </p:txBody>
      </p:sp>
    </p:spTree>
    <p:extLst>
      <p:ext uri="{BB962C8B-B14F-4D97-AF65-F5344CB8AC3E}">
        <p14:creationId xmlns:p14="http://schemas.microsoft.com/office/powerpoint/2010/main" val="67356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Centralizace – provozní služby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 roku 2012 postupně centralizováno:</a:t>
            </a:r>
          </a:p>
          <a:p>
            <a:pPr lvl="1"/>
            <a:r>
              <a:rPr lang="cs-CZ" dirty="0"/>
              <a:t>Odpadové hospodářství</a:t>
            </a:r>
          </a:p>
          <a:p>
            <a:pPr lvl="1"/>
            <a:r>
              <a:rPr lang="cs-CZ" dirty="0"/>
              <a:t>Mobilní operátor</a:t>
            </a:r>
          </a:p>
          <a:p>
            <a:pPr lvl="1"/>
            <a:r>
              <a:rPr lang="cs-CZ" dirty="0"/>
              <a:t>Pevný operátor</a:t>
            </a:r>
          </a:p>
          <a:p>
            <a:pPr lvl="1"/>
            <a:r>
              <a:rPr lang="cs-CZ" dirty="0"/>
              <a:t>Nákup plynu a elektrické energie na komoditní burze</a:t>
            </a:r>
          </a:p>
          <a:p>
            <a:pPr lvl="1"/>
            <a:r>
              <a:rPr lang="cs-CZ" dirty="0"/>
              <a:t>Servis zdvihacích zařízení</a:t>
            </a:r>
          </a:p>
          <a:p>
            <a:pPr lvl="1"/>
            <a:r>
              <a:rPr lang="cs-CZ" dirty="0"/>
              <a:t>Pojištění majetku</a:t>
            </a:r>
          </a:p>
          <a:p>
            <a:r>
              <a:rPr lang="cs-CZ" dirty="0"/>
              <a:t>Sjednocení podmínek, jeden partner</a:t>
            </a:r>
          </a:p>
          <a:p>
            <a:r>
              <a:rPr lang="cs-CZ" dirty="0"/>
              <a:t>Úspory oproti původnímu stavu</a:t>
            </a:r>
          </a:p>
        </p:txBody>
      </p:sp>
    </p:spTree>
    <p:extLst>
      <p:ext uri="{BB962C8B-B14F-4D97-AF65-F5344CB8AC3E}">
        <p14:creationId xmlns:p14="http://schemas.microsoft.com/office/powerpoint/2010/main" val="67665417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.potx" id="{5F7917F3-E447-47A0-8B0D-912AAB3F7016}" vid="{6FE485AA-A959-491A-A866-CC2F0E710D00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</Template>
  <TotalTime>1320</TotalTime>
  <Words>4213</Words>
  <Application>Microsoft Office PowerPoint</Application>
  <PresentationFormat>Širokoúhlá obrazovka</PresentationFormat>
  <Paragraphs>661</Paragraphs>
  <Slides>87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87</vt:i4>
      </vt:variant>
    </vt:vector>
  </HeadingPairs>
  <TitlesOfParts>
    <vt:vector size="95" baseType="lpstr">
      <vt:lpstr>Arial</vt:lpstr>
      <vt:lpstr>Arial Narrow</vt:lpstr>
      <vt:lpstr>Calibri</vt:lpstr>
      <vt:lpstr>Tahoma</vt:lpstr>
      <vt:lpstr>Wingdings</vt:lpstr>
      <vt:lpstr>Prezentace_MU_CZ</vt:lpstr>
      <vt:lpstr>Motiv sady Office</vt:lpstr>
      <vt:lpstr>Acrobat Document</vt:lpstr>
      <vt:lpstr>Management veřejných zakázek</vt:lpstr>
      <vt:lpstr>Trh veřejných zakázek v ČR</vt:lpstr>
      <vt:lpstr>MUNI</vt:lpstr>
      <vt:lpstr>MUNI nákupy</vt:lpstr>
      <vt:lpstr>MUNI a ZZVZ</vt:lpstr>
      <vt:lpstr>MUNI - Centralizace</vt:lpstr>
      <vt:lpstr>Centralizace - stavby</vt:lpstr>
      <vt:lpstr>Centralizace – běžné dodávky</vt:lpstr>
      <vt:lpstr>Centralizace – provozní služby</vt:lpstr>
      <vt:lpstr>Centralizace – zkušenost  </vt:lpstr>
      <vt:lpstr>Odbor veřejných zakázek RMU</vt:lpstr>
      <vt:lpstr>Veřejný nákup vs veřejná zakázka</vt:lpstr>
      <vt:lpstr>Veřejný nákup vs veřejná zakázka</vt:lpstr>
      <vt:lpstr>ZZVZ vs ZoFK</vt:lpstr>
      <vt:lpstr>Veřejná zakázka</vt:lpstr>
      <vt:lpstr>Zadavatel</vt:lpstr>
      <vt:lpstr>Dodavatel</vt:lpstr>
      <vt:lpstr>Režim VZ</vt:lpstr>
      <vt:lpstr>Režim VZ</vt:lpstr>
      <vt:lpstr>Zásady zadávání VZ</vt:lpstr>
      <vt:lpstr>Udržitelnost</vt:lpstr>
      <vt:lpstr>Odpovědné veřejné zadávání</vt:lpstr>
      <vt:lpstr>Národní strategie veřejného zadávání v ČR </vt:lpstr>
      <vt:lpstr>Ekologické a sociální aspekty zadávání VZ</vt:lpstr>
      <vt:lpstr>Priority OVZ MUNI</vt:lpstr>
      <vt:lpstr>Strategie odpovědného nakupování 2023 – 28 </vt:lpstr>
      <vt:lpstr>OVZ na MUNI</vt:lpstr>
      <vt:lpstr>Pilíře úspěchu </vt:lpstr>
      <vt:lpstr>Komunikace </vt:lpstr>
      <vt:lpstr>Rizika</vt:lpstr>
      <vt:lpstr>Příležitosti</vt:lpstr>
      <vt:lpstr>Komunikace – podpora účasti dodavatelů</vt:lpstr>
      <vt:lpstr>Komunikace u zadavatele - interní</vt:lpstr>
      <vt:lpstr>Předběžné tržní konzultace (PTK)</vt:lpstr>
      <vt:lpstr>PTK</vt:lpstr>
      <vt:lpstr>PTK</vt:lpstr>
      <vt:lpstr>Kritéria hodnocení nabídek a principy 3E</vt:lpstr>
      <vt:lpstr>Nejnižší nabídková cena vs. ekonomická výhodnost</vt:lpstr>
      <vt:lpstr>Nejnižší nabídková cena - Evropa</vt:lpstr>
      <vt:lpstr>Proč je nabídková cena dominantním HK</vt:lpstr>
      <vt:lpstr>Nejnižší nabídková cena vs ekonomická výhodnost</vt:lpstr>
      <vt:lpstr>Ekonomická výhodnost</vt:lpstr>
      <vt:lpstr>Náklady životního cyklu stavby  http://www.tzbportal.sk/stavebnictvo/naklady-zivotniho-cyklu-betonovych-staveb.html</vt:lpstr>
      <vt:lpstr>Náklady životního cyklu</vt:lpstr>
      <vt:lpstr>Právní předpisy a zdroje informací</vt:lpstr>
      <vt:lpstr>Právní předpisy a zdroje informací</vt:lpstr>
      <vt:lpstr>Prezentace aplikace PowerPoint</vt:lpstr>
      <vt:lpstr>Praktické příklady</vt:lpstr>
      <vt:lpstr>PTK na MUNI</vt:lpstr>
      <vt:lpstr>Prezentace aplikace PowerPoint</vt:lpstr>
      <vt:lpstr>Společné PTK pro 2 VZ</vt:lpstr>
      <vt:lpstr>Prezentace aplikace PowerPoint</vt:lpstr>
      <vt:lpstr>Další příklady PTK</vt:lpstr>
      <vt:lpstr>MTB</vt:lpstr>
      <vt:lpstr>Co znamená MTB</vt:lpstr>
      <vt:lpstr>MTB in GB</vt:lpstr>
      <vt:lpstr>První MTB v ČR</vt:lpstr>
      <vt:lpstr>Kdo MTB již vyzkoušel</vt:lpstr>
      <vt:lpstr>MTB na MUNI 2019, 2020</vt:lpstr>
      <vt:lpstr>MTB na MUNI</vt:lpstr>
      <vt:lpstr>MTB na MUNI</vt:lpstr>
      <vt:lpstr>MTB na MUNI</vt:lpstr>
      <vt:lpstr>MTB shrnutí</vt:lpstr>
      <vt:lpstr>MTB budoucnost</vt:lpstr>
      <vt:lpstr>Odpadové hospodářství MUNI</vt:lpstr>
      <vt:lpstr>Předběžné tržní konzultace </vt:lpstr>
      <vt:lpstr>Odpadové hospodářství MUNI 2020–24 </vt:lpstr>
      <vt:lpstr>Odpadové hospodářství MUNI 2020–24 </vt:lpstr>
      <vt:lpstr>Odpadové hospodářství MUNI 2020–24 </vt:lpstr>
      <vt:lpstr>Průběh VŘ</vt:lpstr>
      <vt:lpstr>Nové VŘ</vt:lpstr>
      <vt:lpstr>Zadávací podmínky</vt:lpstr>
      <vt:lpstr>Mikiny z organické bavlny</vt:lpstr>
      <vt:lpstr>Tisk časopisu</vt:lpstr>
      <vt:lpstr>Tisk časopisu</vt:lpstr>
      <vt:lpstr>Stavba CETOCOEN</vt:lpstr>
      <vt:lpstr>Důstojné pracovní podmínky</vt:lpstr>
      <vt:lpstr>Důstojné pracovní podmínky</vt:lpstr>
      <vt:lpstr>TDI pro SIMU</vt:lpstr>
      <vt:lpstr>Tým a koncepce - TDI</vt:lpstr>
      <vt:lpstr>Tým a koncepce - TDI</vt:lpstr>
      <vt:lpstr>Tým a koncepce - TDI</vt:lpstr>
      <vt:lpstr>Tým a koncepce - TDI</vt:lpstr>
      <vt:lpstr>Tým a koncepce - TDI</vt:lpstr>
      <vt:lpstr>Tým a koncepce - TDI</vt:lpstr>
      <vt:lpstr>Další příklady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ÚKLIDOVÉ SLUŽBY - BVA</dc:title>
  <dc:creator>Martin Hadaš</dc:creator>
  <cp:lastModifiedBy>Martin Hadaš</cp:lastModifiedBy>
  <cp:revision>127</cp:revision>
  <cp:lastPrinted>1601-01-01T00:00:00Z</cp:lastPrinted>
  <dcterms:created xsi:type="dcterms:W3CDTF">2018-11-16T12:27:03Z</dcterms:created>
  <dcterms:modified xsi:type="dcterms:W3CDTF">2024-04-25T14:03:10Z</dcterms:modified>
</cp:coreProperties>
</file>