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  <p:sldId id="257" r:id="rId6"/>
    <p:sldId id="276" r:id="rId7"/>
    <p:sldId id="275" r:id="rId8"/>
    <p:sldId id="368" r:id="rId9"/>
    <p:sldId id="27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80" r:id="rId19"/>
    <p:sldId id="281" r:id="rId20"/>
    <p:sldId id="369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66" r:id="rId29"/>
    <p:sldId id="267" r:id="rId30"/>
    <p:sldId id="268" r:id="rId31"/>
    <p:sldId id="269" r:id="rId32"/>
    <p:sldId id="271" r:id="rId33"/>
    <p:sldId id="272" r:id="rId34"/>
    <p:sldId id="258" r:id="rId35"/>
    <p:sldId id="273" r:id="rId36"/>
    <p:sldId id="278" r:id="rId37"/>
    <p:sldId id="371" r:id="rId38"/>
    <p:sldId id="274" r:id="rId39"/>
    <p:sldId id="366" r:id="rId40"/>
    <p:sldId id="372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E6F8BF81-9A48-449A-9DA9-0DC4D3FBFF12}"/>
    <pc:docChg chg="modSld">
      <pc:chgData name="Eva Tomášková" userId="627e9e5a-5e6d-4a0c-ab4f-ac74c9f0298d" providerId="ADAL" clId="{E6F8BF81-9A48-449A-9DA9-0DC4D3FBFF12}" dt="2024-03-14T20:05:12.253" v="1" actId="20577"/>
      <pc:docMkLst>
        <pc:docMk/>
      </pc:docMkLst>
      <pc:sldChg chg="modSp mod">
        <pc:chgData name="Eva Tomášková" userId="627e9e5a-5e6d-4a0c-ab4f-ac74c9f0298d" providerId="ADAL" clId="{E6F8BF81-9A48-449A-9DA9-0DC4D3FBFF12}" dt="2024-03-14T20:05:12.253" v="1" actId="20577"/>
        <pc:sldMkLst>
          <pc:docMk/>
          <pc:sldMk cId="0" sldId="277"/>
        </pc:sldMkLst>
        <pc:spChg chg="mod">
          <ac:chgData name="Eva Tomášková" userId="627e9e5a-5e6d-4a0c-ab4f-ac74c9f0298d" providerId="ADAL" clId="{E6F8BF81-9A48-449A-9DA9-0DC4D3FBFF12}" dt="2024-03-14T20:05:12.253" v="1" actId="20577"/>
          <ac:spMkLst>
            <pc:docMk/>
            <pc:sldMk cId="0" sldId="277"/>
            <ac:spMk id="717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2030.cz/strategie/wp-content/uploads/sites/2/2018/05/N%C3%A1stroje-UR-pro-ve%C5%99ejnou-spr%C3%A1vu2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strategie/wp-content/uploads/sites/2/2018/05/N%C3%A1stroje-UR-pro-ve%C5%99ejnou-spr%C3%A1vu2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 dirty="0"/>
              <a:t> Eva Tomášková</a:t>
            </a:r>
          </a:p>
          <a:p>
            <a:pPr algn="r" eaLnBrk="1" hangingPunct="1"/>
            <a:endParaRPr lang="cs-CZ" altLang="cs-CZ" sz="1700" b="1" dirty="0"/>
          </a:p>
          <a:p>
            <a:pPr algn="r" eaLnBrk="1" hangingPunct="1"/>
            <a:r>
              <a:rPr lang="cs-CZ" altLang="cs-CZ" sz="1500" dirty="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 dirty="0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4 hlavní cíle: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 provedení sebehodnocení by měl následovat benchmarking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/>
              <a:t>Neustále opakující se proces</a:t>
            </a:r>
          </a:p>
          <a:p>
            <a:pPr eaLnBrk="1" hangingPunct="1"/>
            <a:r>
              <a:rPr lang="cs-CZ" altLang="cs-CZ" sz="2400"/>
              <a:t>Způsob řízení změn a cesta k trvalému zlepšování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Posloupnost na sebe navazujících kroků</a:t>
            </a:r>
          </a:p>
          <a:p>
            <a:pPr lvl="1" eaLnBrk="1" hangingPunct="1"/>
            <a:r>
              <a:rPr lang="cs-CZ" altLang="cs-CZ"/>
              <a:t>Vymezení poslání organizace</a:t>
            </a:r>
          </a:p>
          <a:p>
            <a:pPr lvl="1" eaLnBrk="1" hangingPunct="1"/>
            <a:r>
              <a:rPr lang="cs-CZ" altLang="cs-CZ"/>
              <a:t>Vymezení vize a strategických cílů</a:t>
            </a:r>
          </a:p>
          <a:p>
            <a:pPr lvl="1" eaLnBrk="1" hangingPunct="1"/>
            <a:r>
              <a:rPr lang="cs-CZ" altLang="cs-CZ"/>
              <a:t>Provedení strategické analýzy</a:t>
            </a:r>
          </a:p>
          <a:p>
            <a:pPr lvl="1" eaLnBrk="1" hangingPunct="1"/>
            <a:r>
              <a:rPr lang="cs-CZ" altLang="cs-CZ"/>
              <a:t>Formulace možných strategií a výběr strategie</a:t>
            </a:r>
          </a:p>
          <a:p>
            <a:pPr lvl="1" eaLnBrk="1" hangingPunct="1"/>
            <a:r>
              <a:rPr lang="cs-CZ" altLang="cs-CZ"/>
              <a:t>Implementace strategie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Our vision is to be the world's best quick service restaurant</a:t>
            </a:r>
            <a:r>
              <a:rPr lang="cs-CZ" altLang="cs-CZ" sz="2000"/>
              <a:t>. </a:t>
            </a:r>
            <a:r>
              <a:rPr lang="en-US" altLang="cs-CZ" sz="2000"/>
              <a:t>(McDonald's)</a:t>
            </a: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en-US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To make the automobile accessible to every American</a:t>
            </a:r>
            <a:r>
              <a:rPr lang="cs-CZ" altLang="cs-CZ" sz="2000">
                <a:solidFill>
                  <a:schemeClr val="bg1"/>
                </a:solidFill>
              </a:rPr>
              <a:t>.</a:t>
            </a:r>
            <a:r>
              <a:rPr lang="en-US" altLang="cs-CZ" sz="2000">
                <a:solidFill>
                  <a:schemeClr val="bg1"/>
                </a:solidFill>
              </a:rPr>
              <a:t> </a:t>
            </a:r>
            <a:r>
              <a:rPr lang="en-US" altLang="cs-CZ" sz="2000"/>
              <a:t>(Henry Ford)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vize v oblasti veřejné správy a stručně ji zanalyzujte. </a:t>
            </a:r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796604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zainteresovanost na interních procesech podniku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Jaký je hlavní produkt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Má podnik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Je podnik založený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hlavní konkurenční výhody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má podnik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Jsou zaměstnanci cennými aktivy podniku?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/>
              <a:t>3 kritéria hodnocení:</a:t>
            </a:r>
          </a:p>
          <a:p>
            <a:pPr lvl="1" eaLnBrk="1" hangingPunct="1"/>
            <a:r>
              <a:rPr lang="cs-CZ" altLang="cs-CZ" sz="2000"/>
              <a:t>Kvalita veřejné služby pro zákazníka/občana</a:t>
            </a:r>
          </a:p>
          <a:p>
            <a:pPr lvl="1" eaLnBrk="1" hangingPunct="1"/>
            <a:r>
              <a:rPr lang="cs-CZ" altLang="cs-CZ" sz="2000"/>
              <a:t>Výkonnost veřejné služby </a:t>
            </a:r>
          </a:p>
          <a:p>
            <a:pPr lvl="2" eaLnBrk="1" hangingPunct="1"/>
            <a:r>
              <a:rPr lang="cs-CZ" altLang="cs-CZ" sz="160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/>
              <a:t>+ 4. kritérium: spokojenost zákazníků i zaměstnanců</a:t>
            </a:r>
          </a:p>
          <a:p>
            <a:pPr eaLnBrk="1" hangingPunct="1"/>
            <a:r>
              <a:rPr lang="cs-CZ" altLang="cs-CZ" sz="2400"/>
              <a:t>Praxe:</a:t>
            </a:r>
          </a:p>
          <a:p>
            <a:pPr lvl="1" eaLnBrk="1" hangingPunct="1"/>
            <a:r>
              <a:rPr lang="cs-CZ" altLang="cs-CZ" sz="200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/>
              <a:t>“</a:t>
            </a:r>
            <a:r>
              <a:rPr lang="en-US" altLang="cs-CZ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strategické myšlení musí být dynamické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Vznik v roce 1992 (Kaplan a Norton)</a:t>
            </a:r>
          </a:p>
          <a:p>
            <a:pPr eaLnBrk="1" hangingPunct="1"/>
            <a:r>
              <a:rPr lang="cs-CZ" altLang="cs-CZ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/>
              <a:t>Založena na procesním přístupu, vhodně se doplňuje s benchmarkingem</a:t>
            </a:r>
          </a:p>
          <a:p>
            <a:pPr eaLnBrk="1" hangingPunct="1"/>
            <a:r>
              <a:rPr lang="cs-CZ" altLang="cs-CZ"/>
              <a:t>Před jejím uplatněním nutno vyjasnit vizi a strategické priority</a:t>
            </a:r>
          </a:p>
          <a:p>
            <a:pPr eaLnBrk="1" hangingPunct="1"/>
            <a:r>
              <a:rPr lang="cs-CZ" altLang="cs-CZ"/>
              <a:t>Úkolem není stanovit vizi a strategii, ale zajistit jejich naplnění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4 perspektivy (finanční a nefinanční měřítka)</a:t>
            </a:r>
          </a:p>
          <a:p>
            <a:pPr lvl="1" eaLnBrk="1" hangingPunct="1"/>
            <a:r>
              <a:rPr lang="cs-CZ" altLang="cs-CZ"/>
              <a:t>Finanční</a:t>
            </a:r>
          </a:p>
          <a:p>
            <a:pPr lvl="1" eaLnBrk="1" hangingPunct="1"/>
            <a:r>
              <a:rPr lang="cs-CZ" altLang="cs-CZ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/>
              <a:t>Interních procesů</a:t>
            </a:r>
          </a:p>
          <a:p>
            <a:pPr lvl="1" eaLnBrk="1" hangingPunct="1"/>
            <a:r>
              <a:rPr lang="cs-CZ" altLang="cs-CZ"/>
              <a:t>Učení se a růst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526740" imgH="5806914" progId="">
                  <p:embed/>
                </p:oleObj>
              </mc:Choice>
              <mc:Fallback>
                <p:oleObj r:id="rId2" imgW="6526740" imgH="5806914" progId="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81138"/>
                        <a:ext cx="5486400" cy="488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Zlepšit odpovědnost pracovníků za jednotlivé části procesů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Kvalita komunikace</a:t>
            </a:r>
          </a:p>
          <a:p>
            <a:pPr lvl="1" eaLnBrk="1" hangingPunct="1"/>
            <a:r>
              <a:rPr lang="cs-CZ" dirty="0"/>
              <a:t>efektivní komunikace s uživatelem</a:t>
            </a:r>
          </a:p>
          <a:p>
            <a:pPr eaLnBrk="1" hangingPunct="1"/>
            <a:r>
              <a:rPr lang="cs-CZ" dirty="0"/>
              <a:t>Kvalita specifikace a vymezení služby</a:t>
            </a:r>
          </a:p>
          <a:p>
            <a:pPr lvl="1" eaLnBrk="1" hangingPunct="1"/>
            <a:r>
              <a:rPr lang="cs-CZ" dirty="0"/>
              <a:t>standard a definované priority</a:t>
            </a:r>
          </a:p>
          <a:p>
            <a:pPr eaLnBrk="1" hangingPunct="1"/>
            <a:r>
              <a:rPr lang="cs-CZ" dirty="0"/>
              <a:t>Kvalita poskytování </a:t>
            </a:r>
          </a:p>
          <a:p>
            <a:pPr lvl="1" eaLnBrk="1" hangingPunct="1"/>
            <a:r>
              <a:rPr lang="cs-CZ" dirty="0"/>
              <a:t>způsob poskytování</a:t>
            </a:r>
          </a:p>
          <a:p>
            <a:pPr eaLnBrk="1" hangingPunct="1"/>
            <a:r>
              <a:rPr lang="cs-CZ" dirty="0"/>
              <a:t>Kvalita personálu a systému </a:t>
            </a:r>
          </a:p>
          <a:p>
            <a:pPr lvl="1" eaLnBrk="1" hangingPunct="1"/>
            <a:r>
              <a:rPr lang="cs-CZ" dirty="0"/>
              <a:t>přístup zaměstnanců a personálu (vyškolený a příjemný personál, který je zapojen do výběru standardů a tím je i motivován k jejich dodržování)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Vzájemně prospěšné dodavatelské (a partnerské) vztahy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Začleňování principů udržitelného rozvoje mezi priority samosprávy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aplikace trvalé udržitelnosti ve veřejné správě. </a:t>
            </a:r>
          </a:p>
          <a:p>
            <a:endParaRPr lang="cs-CZ" altLang="cs-CZ" sz="2100" dirty="0"/>
          </a:p>
          <a:p>
            <a:r>
              <a:rPr lang="cs-CZ" altLang="cs-CZ" sz="2100" dirty="0"/>
              <a:t>Např. Nástroje udržitelného rozvoje pro veřejnou správu. </a:t>
            </a:r>
            <a:r>
              <a:rPr lang="cs-CZ" sz="2100" dirty="0">
                <a:hlinkClick r:id="rId2"/>
              </a:rPr>
              <a:t>Nástroje-UR-pro-veřejnou-správu2.pdf (cr2030.cz)</a:t>
            </a:r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240731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Štíhlá veřejná správa</a:t>
            </a:r>
          </a:p>
          <a:p>
            <a:pPr lvl="1" eaLnBrk="1" hangingPunct="1"/>
            <a:r>
              <a:rPr lang="cs-CZ" altLang="cs-CZ" sz="2000"/>
              <a:t>odstranění či eliminace všech druhů plýtvání </a:t>
            </a:r>
          </a:p>
          <a:p>
            <a:pPr eaLnBrk="1" hangingPunct="1"/>
            <a:r>
              <a:rPr lang="cs-CZ" altLang="cs-CZ" sz="2400"/>
              <a:t>Řízení dle cílů (MBO) </a:t>
            </a:r>
          </a:p>
          <a:p>
            <a:pPr lvl="1" eaLnBrk="1" hangingPunct="1"/>
            <a:r>
              <a:rPr lang="cs-CZ" altLang="cs-CZ" sz="2000"/>
              <a:t>orientace každé pracovní funkce na cíle celé organizace </a:t>
            </a:r>
          </a:p>
          <a:p>
            <a:pPr eaLnBrk="1" hangingPunct="1"/>
            <a:r>
              <a:rPr lang="cs-CZ" altLang="cs-CZ" sz="2400"/>
              <a:t>Reengineering</a:t>
            </a:r>
          </a:p>
          <a:p>
            <a:pPr lvl="1" eaLnBrk="1" hangingPunct="1"/>
            <a:r>
              <a:rPr lang="cs-CZ" altLang="cs-CZ" sz="2000"/>
              <a:t>radikální způsob přestavby procesů v rámci organizace </a:t>
            </a:r>
          </a:p>
          <a:p>
            <a:pPr eaLnBrk="1" hangingPunct="1"/>
            <a:r>
              <a:rPr lang="cs-CZ" altLang="cs-CZ" sz="2400"/>
              <a:t>Knowledge management</a:t>
            </a:r>
          </a:p>
          <a:p>
            <a:pPr lvl="1" eaLnBrk="1" hangingPunct="1"/>
            <a:r>
              <a:rPr lang="cs-CZ" altLang="cs-CZ" sz="200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/>
              <a:t>Metody moderního personálního managementu</a:t>
            </a:r>
          </a:p>
          <a:p>
            <a:pPr eaLnBrk="1" hangingPunct="1"/>
            <a:r>
              <a:rPr lang="cs-CZ" altLang="cs-CZ" sz="2400"/>
              <a:t>Městský či regionální marketing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Strategický rámec Česká republika 2030. </a:t>
            </a:r>
            <a:r>
              <a:rPr lang="cs-CZ" dirty="0">
                <a:hlinkClick r:id="rId2"/>
              </a:rPr>
              <a:t>OUR_Strategicky_ramec_20181015.pdf.002.002.pdf (mzp.cz)</a:t>
            </a:r>
            <a:endParaRPr lang="cs-CZ" dirty="0"/>
          </a:p>
          <a:p>
            <a:r>
              <a:rPr lang="cs-CZ" altLang="cs-CZ" dirty="0"/>
              <a:t>Nástroje udržitelného rozvoje pro veřejnou správu. </a:t>
            </a:r>
            <a:r>
              <a:rPr lang="cs-CZ" dirty="0">
                <a:hlinkClick r:id="rId3"/>
              </a:rPr>
              <a:t>Nástroje-UR-pro-veřejnou-správu2.pdf (cr2030.cz)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sz="1600" dirty="0"/>
              <a:t>Ing. Eva Tomášková, Ph.D.</a:t>
            </a:r>
          </a:p>
          <a:p>
            <a:pPr marL="0" indent="0" algn="r">
              <a:buNone/>
            </a:pPr>
            <a:r>
              <a:rPr lang="cs-CZ" sz="135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</a:t>
            </a:r>
            <a:r>
              <a:rPr lang="en-US" dirty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Vyberte nějakou veřejnou službu a zhodnoťte její kvalitu - zkuste v několika větách shrnout Vaši zkušenost. Je pozitivní či negativní? Proč?</a:t>
            </a:r>
          </a:p>
          <a:p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Systém managementu kvality dle ISO </a:t>
            </a:r>
          </a:p>
          <a:p>
            <a:pPr lvl="1" eaLnBrk="1" hangingPunct="1"/>
            <a:r>
              <a:rPr lang="cs-CZ" sz="2000" dirty="0"/>
              <a:t>je systémem kontrol, prevencí a zlepšování dle mezinárodní normy ISO 9001 </a:t>
            </a:r>
          </a:p>
          <a:p>
            <a:pPr eaLnBrk="1" hangingPunct="1"/>
            <a:r>
              <a:rPr lang="cs-CZ" sz="2400" dirty="0"/>
              <a:t>TQM, Model EFQM, CAF </a:t>
            </a:r>
          </a:p>
          <a:p>
            <a:pPr lvl="1" eaLnBrk="1" hangingPunct="1"/>
            <a:r>
              <a:rPr lang="cs-CZ" sz="2000" dirty="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 dirty="0"/>
              <a:t>Strategické řízení </a:t>
            </a:r>
          </a:p>
          <a:p>
            <a:pPr lvl="1" eaLnBrk="1" hangingPunct="1"/>
            <a:r>
              <a:rPr lang="cs-CZ" sz="2000" dirty="0" err="1"/>
              <a:t>Balanced</a:t>
            </a:r>
            <a:r>
              <a:rPr lang="cs-CZ" sz="2000" dirty="0"/>
              <a:t> </a:t>
            </a:r>
            <a:r>
              <a:rPr lang="cs-CZ" sz="2000" dirty="0" err="1"/>
              <a:t>Scorecard</a:t>
            </a:r>
            <a:endParaRPr lang="cs-CZ" sz="1600" dirty="0"/>
          </a:p>
          <a:p>
            <a:pPr eaLnBrk="1" hangingPunct="1"/>
            <a:r>
              <a:rPr lang="cs-CZ" sz="2400" dirty="0" err="1"/>
              <a:t>Benchmarking</a:t>
            </a:r>
            <a:endParaRPr lang="cs-CZ" sz="2400" dirty="0"/>
          </a:p>
          <a:p>
            <a:pPr eaLnBrk="1" hangingPunct="1"/>
            <a:r>
              <a:rPr lang="cs-CZ" sz="2400" dirty="0"/>
              <a:t>Procesní přístup </a:t>
            </a:r>
          </a:p>
          <a:p>
            <a:pPr eaLnBrk="1" hangingPunct="1"/>
            <a:r>
              <a:rPr lang="cs-CZ" sz="2400" dirty="0"/>
              <a:t>Místní Agenda 21 (MA 21) </a:t>
            </a:r>
          </a:p>
          <a:p>
            <a:pPr lvl="1" eaLnBrk="1" hangingPunct="1"/>
            <a:r>
              <a:rPr lang="cs-CZ" sz="2000" dirty="0"/>
              <a:t>nástroj pro uplatnění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Odpovědnost vůči okolí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469503-7856-48FF-857F-80DC9F24A9A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e251ee69-b189-4fdc-8ba3-2e78a89a381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6DCD105-2906-42F3-8A7A-3E438AA7B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38CB0-CD94-47E3-BA7B-A036208B4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1818</Words>
  <Application>Microsoft Office PowerPoint</Application>
  <PresentationFormat>Předvádění na obrazovce (4:3)</PresentationFormat>
  <Paragraphs>259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Garamond</vt:lpstr>
      <vt:lpstr>Times New Roman</vt:lpstr>
      <vt:lpstr>Verdana</vt:lpstr>
      <vt:lpstr>Wingdings</vt:lpstr>
      <vt:lpstr>Linky</vt:lpstr>
      <vt:lpstr>Manažerské metody uplatňované ve veřejné správě</vt:lpstr>
      <vt:lpstr>Cíl veřejné správy</vt:lpstr>
      <vt:lpstr>Kvalita veřejné služby</vt:lpstr>
      <vt:lpstr>Kvalita veřejné služby</vt:lpstr>
      <vt:lpstr>Úkol 1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Úkol 2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Úkol 3</vt:lpstr>
      <vt:lpstr>Další doporučované manažerské metody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27</cp:revision>
  <cp:lastPrinted>1601-01-01T00:00:00Z</cp:lastPrinted>
  <dcterms:created xsi:type="dcterms:W3CDTF">1601-01-01T00:00:00Z</dcterms:created>
  <dcterms:modified xsi:type="dcterms:W3CDTF">2024-03-14T20:25:43Z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