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5" r:id="rId2"/>
    <p:sldId id="375" r:id="rId3"/>
    <p:sldId id="274" r:id="rId4"/>
    <p:sldId id="275" r:id="rId5"/>
    <p:sldId id="340" r:id="rId6"/>
    <p:sldId id="354" r:id="rId7"/>
    <p:sldId id="338" r:id="rId8"/>
    <p:sldId id="278" r:id="rId9"/>
    <p:sldId id="341" r:id="rId10"/>
    <p:sldId id="294" r:id="rId11"/>
    <p:sldId id="321" r:id="rId12"/>
    <p:sldId id="343" r:id="rId13"/>
    <p:sldId id="344" r:id="rId14"/>
    <p:sldId id="269" r:id="rId15"/>
    <p:sldId id="374" r:id="rId16"/>
    <p:sldId id="3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E1B61-9C7D-46BF-BCC7-29BDB1787BEF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7D132-5204-4243-AD11-4540A4C3B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12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E01DAC-1074-FF7D-7544-7E67FBB9E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56E2F8A-B151-EB09-7A3B-C957B47A5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008F15A-3557-6B33-F77F-4D53F9C3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A66800-D82B-FD7D-E844-A5DFB726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304298F-39F1-E093-6ACB-25F07BCE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02F693-85CA-C305-D216-87479F2B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5928A6E-2CB2-14C2-C1BD-B551A1ADD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BD3D746-DD92-493F-978B-3D7578242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9F89954-9537-63E1-6D05-7584CDC8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52FC638-9CAC-1EB2-5B46-C8813897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90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CE717C3-6EFD-2AC2-7FF2-638292435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76FD9B8-430A-7252-45F9-0C19B559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7A921CC-A0F1-E48E-3722-6CA6FD89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72D9CAD-CAB7-E8C3-F172-CDEE18E2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3823D88-546D-0183-79E5-3B1F5EC3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09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312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8F3109-D187-4977-23D2-582D88C4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6D45B67-631E-2695-A274-351AB486D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1E41A8D-0510-9217-F63F-ED3995DF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F2FF1C-FA29-2C7C-7697-A18E8087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1272F70-9B47-C707-35CA-A5DBD621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43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FC83F4-C669-0933-A309-F6B3709B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C4BCCB4-3A20-74C6-A483-E19516D7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8A1C32A-1494-A2B6-9692-5E17CF14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5D7D53-CFE2-36EC-3172-8547D0A9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5BC32A6-C35E-E852-2432-DADC174B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07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AB10B8-72E0-E285-F659-459550B0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9468B22-DD8A-CC88-21D7-ABE078A2D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F375F27-3293-E06C-D667-39DD0677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CDD5EBE-31BB-FCD6-3068-DC6AD489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8B9D4D3-1E45-A6ED-866D-8D049EB45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BB51BFE-49E9-3E6C-FD8F-4A367FDB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83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8FE26B-D08A-E78D-BA42-DBEE2EF0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9D9329C-F525-2934-258D-05F7FBD34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5556538-736E-5025-699B-76D7704E9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BE30F7CB-ADAA-C1F5-7ED7-23CD06F38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F5F4F38-7F8D-D41B-DBE0-77E4F517A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7BAE7D60-D8EF-F319-20DA-AB1F7C840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4C3832F-B4F7-7DDC-6534-916670BB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21BCF961-872C-2993-3C19-BDD1E1286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0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BB44EB-FEF4-25D9-41F3-E4936650D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A4426235-1F4B-F8A1-26D6-0CBB82C8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3450D4A-BDC5-B87B-468A-0C65769C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F6D06CD-B7FE-7DB6-95B4-EAD08416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6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21AF7916-DDE4-A8C7-5E3D-2FB8C6C5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B95C3BE-8EDB-ECB1-66FA-305CEDDA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6833D97-E86B-4826-3DFC-7FEB9C8A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50AAED-CC34-5D24-E3CD-67696969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E05D5C-02E2-9725-6C91-A02B8D35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E397FB2-DB5C-651D-7EBD-E6A1B2029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3C369B7-95EB-4D95-5BCB-1D15F596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7C8C8B2-064C-7C2C-5C9A-C0C3422C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F5CA624-1EC3-E17A-06A7-CD4CD494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2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757DA4E-394C-7BA7-84C0-75316044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D47CCD0-A765-375F-5C0B-30087E2F4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D400558-8759-973B-42A2-0D38FA9C3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DF965AC-27D2-9741-CD38-4B90A533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EA87AAF-D86F-4B7D-E491-7EC405C9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AD4855E-20AC-AC36-8C7B-CD45DC84E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38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F50D818-C7CC-0DB8-4FB3-A6B5095B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1B49423-00C6-041E-A466-ACAE4A82F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89E1E43-64D0-7D4D-B9DC-E2B915F9E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83DA8-CA50-44D5-B2AA-3CBF49BE06F5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4B744B8-41EC-C1F9-D458-29E52BB4E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0123EBA-3F53-CF02-2D24-44D0EB288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89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976886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382001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9576" y="1124744"/>
            <a:ext cx="7518400" cy="4968552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NVV06K Diskreční pravomoc veřejné správy 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povinně volitelný předmět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23.2.2024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2.téma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+mn-lt"/>
              </a:rPr>
              <a:t/>
            </a:r>
            <a:br>
              <a:rPr lang="cs-CZ" b="1" dirty="0"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latin typeface="+mn-lt"/>
              </a:rPr>
              <a:t>Hlediska (kritéria) pro aplikaci správního uvážení: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199" y="857232"/>
            <a:ext cx="8316897" cy="600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sz="2000" b="1" dirty="0"/>
              <a:t>Vedle</a:t>
            </a:r>
          </a:p>
          <a:p>
            <a:pPr marL="514350" indent="-514350">
              <a:buAutoNum type="romanUcPeriod"/>
            </a:pPr>
            <a:r>
              <a:rPr lang="cs-CZ" sz="2000" b="1" dirty="0">
                <a:solidFill>
                  <a:srgbClr val="7030A0"/>
                </a:solidFill>
              </a:rPr>
              <a:t>konkrétních hledisek</a:t>
            </a:r>
            <a:r>
              <a:rPr lang="cs-CZ" sz="2000" dirty="0"/>
              <a:t> (a mezí)  stanovených zákonem – specifických pro danou oblast, resp. činnost,</a:t>
            </a:r>
          </a:p>
          <a:p>
            <a:pPr marL="0" indent="0">
              <a:buNone/>
            </a:pPr>
            <a:r>
              <a:rPr lang="cs-CZ" sz="2000" dirty="0"/>
              <a:t>                            pak  </a:t>
            </a:r>
            <a:r>
              <a:rPr lang="cs-CZ" sz="2000" b="1" dirty="0"/>
              <a:t>hlediska obecnější: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II.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7030A0"/>
                </a:solidFill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/>
              <a:t>      Pro SO  </a:t>
            </a:r>
            <a:r>
              <a:rPr lang="cs-CZ" sz="2000" b="1" i="1" dirty="0"/>
              <a:t>koncentrovaně vyjádřeny</a:t>
            </a:r>
            <a:r>
              <a:rPr lang="cs-CZ" sz="2000" i="1" dirty="0"/>
              <a:t> ve správním řádu ve formě: </a:t>
            </a:r>
          </a:p>
          <a:p>
            <a:pPr lvl="0">
              <a:buNone/>
            </a:pPr>
            <a:r>
              <a:rPr lang="cs-CZ" sz="2000" b="1" i="1" dirty="0"/>
              <a:t>     „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správních orgánů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i="1" dirty="0"/>
              <a:t> </a:t>
            </a:r>
            <a:r>
              <a:rPr lang="cs-CZ" sz="2000" b="1" dirty="0"/>
              <a:t>(§§ 2 – 8 </a:t>
            </a:r>
            <a:r>
              <a:rPr lang="cs-CZ" sz="2000" b="1" dirty="0" err="1"/>
              <a:t>s.ř</a:t>
            </a:r>
            <a:r>
              <a:rPr lang="cs-CZ" sz="2000" b="1" dirty="0"/>
              <a:t>.)</a:t>
            </a:r>
          </a:p>
          <a:p>
            <a:pPr lvl="0" algn="just"/>
            <a:r>
              <a:rPr lang="cs-CZ" sz="2000" dirty="0"/>
              <a:t>Z nich</a:t>
            </a:r>
            <a:r>
              <a:rPr lang="cs-CZ" sz="2000" i="1" dirty="0"/>
              <a:t> </a:t>
            </a:r>
            <a:r>
              <a:rPr lang="cs-CZ" sz="2000" dirty="0"/>
              <a:t>zejména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zařazené  v § 2</a:t>
            </a:r>
            <a:r>
              <a:rPr lang="cs-CZ" sz="2000" dirty="0"/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proporcionalita, jednání ve veřejném zájmu, předvídatelnost - legitimní očekávání </a:t>
            </a:r>
            <a:r>
              <a:rPr lang="cs-CZ" sz="2000" dirty="0"/>
              <a:t>(včetně ustálené praxe),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zákaz zneužití správního uvážení, resp. pravomoci SO, šetření práv nabytých v dobré víře, zásahy jen v nezbytném rozsahu,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(smírné řešení rozporů).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000" dirty="0"/>
              <a:t>   Přitom </a:t>
            </a:r>
            <a:r>
              <a:rPr lang="cs-CZ" sz="2000" b="1" i="1" dirty="0"/>
              <a:t>působnost zásad obecná</a:t>
            </a:r>
            <a:r>
              <a:rPr lang="cs-CZ" sz="2000" dirty="0"/>
              <a:t> – při „výkonu veřejné správy“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177 odst. 1 správního řádu),</a:t>
            </a:r>
          </a:p>
          <a:p>
            <a:pPr lvl="0" algn="just">
              <a:buNone/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+ další zásady </a:t>
            </a:r>
            <a:r>
              <a:rPr lang="cs-CZ" sz="2000" dirty="0"/>
              <a:t>(výslovně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nezařazené</a:t>
            </a:r>
            <a:r>
              <a:rPr lang="cs-CZ" sz="2000" dirty="0"/>
              <a:t> /např.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řádného odůvodnění, transparentnosti</a:t>
            </a:r>
            <a:r>
              <a:rPr lang="cs-CZ" sz="2000" dirty="0"/>
              <a:t>/</a:t>
            </a:r>
            <a:r>
              <a:rPr lang="cs-CZ" sz="2000" b="1" dirty="0"/>
              <a:t>,  </a:t>
            </a:r>
            <a:r>
              <a:rPr lang="cs-CZ" sz="2000" dirty="0"/>
              <a:t>či zásady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nepsané</a:t>
            </a:r>
            <a:r>
              <a:rPr lang="cs-CZ" sz="2000" dirty="0"/>
              <a:t> /</a:t>
            </a:r>
            <a:r>
              <a:rPr lang="cs-CZ" sz="2000" i="1" dirty="0" err="1"/>
              <a:t>neminem</a:t>
            </a:r>
            <a:r>
              <a:rPr lang="cs-CZ" sz="2000" i="1" dirty="0"/>
              <a:t> </a:t>
            </a:r>
            <a:r>
              <a:rPr lang="cs-CZ" sz="2000" i="1" dirty="0" err="1"/>
              <a:t>laedere</a:t>
            </a:r>
            <a:r>
              <a:rPr lang="cs-CZ" sz="2000" i="1" dirty="0"/>
              <a:t>/</a:t>
            </a:r>
            <a:r>
              <a:rPr lang="cs-CZ" sz="2000" dirty="0"/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116633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Hlediska ( kritéria) pro aplikaci správního uvážení:</a:t>
            </a:r>
            <a:br>
              <a:rPr lang="cs-CZ" sz="2400" b="1" dirty="0">
                <a:latin typeface="+mn-lt"/>
              </a:rPr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49" y="908720"/>
            <a:ext cx="8580453" cy="62646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dirty="0"/>
              <a:t>Dále také:</a:t>
            </a:r>
            <a:r>
              <a:rPr lang="cs-CZ" b="1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/>
              <a:t> </a:t>
            </a:r>
            <a:r>
              <a:rPr lang="cs-CZ" sz="2400" dirty="0"/>
              <a:t>(jež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/>
              <a:t>, či jsou 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(etické</a:t>
            </a:r>
            <a:r>
              <a:rPr lang="cs-CZ" sz="2400" dirty="0"/>
              <a:t>, či směřující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/>
              <a:t> veřejné správy – srov. např.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/>
              <a:t> </a:t>
            </a:r>
            <a:r>
              <a:rPr lang="cs-CZ" sz="2400" dirty="0" err="1"/>
              <a:t>s.ř</a:t>
            </a:r>
            <a:r>
              <a:rPr lang="cs-CZ" sz="2400" dirty="0"/>
              <a:t>.).</a:t>
            </a:r>
            <a:r>
              <a:rPr lang="cs-CZ" sz="2400" b="1" dirty="0"/>
              <a:t> </a:t>
            </a:r>
          </a:p>
          <a:p>
            <a:pPr lvl="0" algn="just">
              <a:lnSpc>
                <a:spcPct val="120000"/>
              </a:lnSpc>
              <a:buNone/>
            </a:pPr>
            <a:r>
              <a:rPr lang="cs-CZ" sz="2400" dirty="0"/>
              <a:t>	K tomu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/>
              <a:t>, nebo Evropským ombudsmanem vydaný 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/>
              <a:t> (2001), čl. 41 LZPEU (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/>
              <a:t>),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/>
              <a:t> Výboru ministrů  Rady Evropy  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o dobré správě</a:t>
            </a:r>
            <a:r>
              <a:rPr lang="cs-CZ" sz="2400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Doporučení Výboru ministrů RE (80)2 </a:t>
            </a:r>
            <a:r>
              <a:rPr lang="cs-CZ" sz="2400" dirty="0"/>
              <a:t>z 11.3.1980, které se týká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>
              <a:buNone/>
            </a:pPr>
            <a:r>
              <a:rPr lang="cs-CZ" sz="2400" b="1" i="1" dirty="0"/>
              <a:t>Závěr k hlediskům pro SU:</a:t>
            </a:r>
          </a:p>
          <a:p>
            <a:pPr algn="just">
              <a:buNone/>
            </a:pPr>
            <a:r>
              <a:rPr lang="cs-CZ" sz="2400" dirty="0"/>
              <a:t>V souhrnu jde o strukturu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obsahovou stránku</a:t>
            </a:r>
            <a:r>
              <a:rPr lang="cs-CZ" sz="2400" i="1" dirty="0"/>
              <a:t> </a:t>
            </a:r>
            <a:r>
              <a:rPr lang="cs-CZ" sz="2400" dirty="0"/>
              <a:t>správního uvážení.</a:t>
            </a:r>
          </a:p>
          <a:p>
            <a:pPr marL="0" indent="0" algn="just">
              <a:buNone/>
            </a:pPr>
            <a:r>
              <a:rPr lang="cs-CZ" sz="2400" dirty="0"/>
              <a:t>V </a:t>
            </a:r>
            <a:r>
              <a:rPr lang="cs-CZ" sz="2400" i="1" dirty="0"/>
              <a:t>prostoru vymezeném </a:t>
            </a:r>
            <a:r>
              <a:rPr lang="cs-CZ" sz="2400" dirty="0"/>
              <a:t>jak po stránce hranic (limitů), tak co do závazných hledisek se rozhodování s volnou úvahou musí pohybovat.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 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Neurčité pojmy (NP):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49" y="1412777"/>
            <a:ext cx="8527187" cy="476418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 -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pojem, vyskytující se v právní normě, přičemž jehož obsah a význam není přesně a úplně 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dirty="0"/>
              <a:t>Ve správním právu hojný výskyt </a:t>
            </a:r>
            <a:r>
              <a:rPr lang="cs-CZ" i="1" dirty="0"/>
              <a:t>(„veřejný pořádek“, „noční klid</a:t>
            </a:r>
            <a:r>
              <a:rPr lang="cs-CZ" dirty="0"/>
              <a:t>“, </a:t>
            </a:r>
            <a:r>
              <a:rPr lang="cs-CZ" i="1" dirty="0"/>
              <a:t>„bezúhonnost“,...).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Při 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NP vyložit, definovat</a:t>
            </a:r>
            <a:r>
              <a:rPr lang="cs-CZ" dirty="0"/>
              <a:t>, 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dirty="0"/>
              <a:t> zkoumaný </a:t>
            </a:r>
            <a:r>
              <a:rPr lang="cs-CZ" b="1" dirty="0"/>
              <a:t>jev</a:t>
            </a:r>
            <a:r>
              <a:rPr lang="cs-CZ" dirty="0"/>
              <a:t> </a:t>
            </a:r>
            <a:r>
              <a:rPr lang="cs-CZ" b="1" dirty="0"/>
              <a:t>či situace</a:t>
            </a:r>
            <a:r>
              <a:rPr lang="cs-CZ" dirty="0"/>
              <a:t> odpovídá vymezeným znakům, 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</a:t>
            </a:r>
            <a:r>
              <a:rPr lang="cs-CZ" dirty="0"/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podřadit.  Poté lze normu aplikovat.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Nutno použít 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0536" y="183707"/>
            <a:ext cx="7467600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Neurčité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7467600" cy="5349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Míra neurčitosti se může </a:t>
            </a:r>
            <a:r>
              <a:rPr lang="cs-CZ" b="1" i="1" dirty="0"/>
              <a:t>v čase i místě měnit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Míru neurčitosti snižují</a:t>
            </a:r>
            <a:r>
              <a:rPr lang="cs-CZ" dirty="0"/>
              <a:t>:</a:t>
            </a:r>
          </a:p>
          <a:p>
            <a:r>
              <a:rPr lang="cs-CZ" dirty="0"/>
              <a:t> </a:t>
            </a:r>
            <a:r>
              <a:rPr lang="cs-CZ" i="1" dirty="0"/>
              <a:t>legální definice</a:t>
            </a:r>
            <a:r>
              <a:rPr lang="cs-CZ" dirty="0"/>
              <a:t> pojmu</a:t>
            </a:r>
          </a:p>
          <a:p>
            <a:r>
              <a:rPr lang="cs-CZ" dirty="0"/>
              <a:t> </a:t>
            </a:r>
            <a:r>
              <a:rPr lang="cs-CZ" i="1" dirty="0" err="1"/>
              <a:t>příkladmé</a:t>
            </a:r>
            <a:r>
              <a:rPr lang="cs-CZ" i="1" dirty="0"/>
              <a:t> výčty </a:t>
            </a:r>
            <a:r>
              <a:rPr lang="cs-CZ" dirty="0"/>
              <a:t>znaků pojmu v zákoně,</a:t>
            </a:r>
          </a:p>
          <a:p>
            <a:r>
              <a:rPr lang="cs-CZ" i="1" dirty="0"/>
              <a:t> prováděcí (podzákonné) předpisy</a:t>
            </a:r>
            <a:r>
              <a:rPr lang="cs-CZ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	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ustálená rozhodovací praxe 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	</a:t>
            </a:r>
            <a:r>
              <a:rPr lang="cs-CZ" i="1" dirty="0"/>
              <a:t>tradice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Společné znaky </a:t>
            </a: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neurčitých pojmů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uvážení: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Zajišťují potřebnou míru </a:t>
            </a:r>
            <a:r>
              <a:rPr lang="cs-CZ" i="1" dirty="0"/>
              <a:t>volnosti </a:t>
            </a:r>
            <a:r>
              <a:rPr lang="cs-CZ" dirty="0"/>
              <a:t>(rozhodovacího </a:t>
            </a:r>
            <a:r>
              <a:rPr lang="cs-CZ" i="1" dirty="0"/>
              <a:t>prostoru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Náročné na identifikaci a aplikaci.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             Liší se: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>
              <a:buFont typeface="Wingdings" pitchFamily="2" charset="2"/>
              <a:buChar char="§"/>
            </a:pPr>
            <a:r>
              <a:rPr lang="cs-CZ" dirty="0"/>
              <a:t>funkcí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/>
              <a:t>způsobem uplatnění pravomoci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/>
              <a:t>zařazením v právní normě.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219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Literatura ke studiu základní: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/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124745"/>
            <a:ext cx="7886700" cy="505221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Průcha, P.: </a:t>
            </a:r>
            <a:r>
              <a:rPr lang="cs-CZ" i="1" dirty="0"/>
              <a:t>Správní právo. Obecná část</a:t>
            </a:r>
            <a:r>
              <a:rPr lang="cs-CZ" dirty="0"/>
              <a:t>. 8. vydání. Brno: MU, 2012.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Další prameny: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Kopecký, M.: </a:t>
            </a:r>
            <a:r>
              <a:rPr lang="cs-CZ" i="1" dirty="0"/>
              <a:t>Správní právo. Obecná část. </a:t>
            </a:r>
            <a:r>
              <a:rPr lang="cs-CZ" i="1" dirty="0" smtClean="0"/>
              <a:t>3. </a:t>
            </a:r>
            <a:r>
              <a:rPr lang="cs-CZ" i="1" dirty="0"/>
              <a:t>vydání </a:t>
            </a:r>
            <a:r>
              <a:rPr lang="cs-CZ" dirty="0"/>
              <a:t>Praha: </a:t>
            </a:r>
            <a:r>
              <a:rPr lang="cs-CZ" dirty="0" err="1"/>
              <a:t>C.H.Beck</a:t>
            </a:r>
            <a:r>
              <a:rPr lang="cs-CZ" dirty="0"/>
              <a:t>, </a:t>
            </a:r>
            <a:r>
              <a:rPr lang="cs-CZ" dirty="0" smtClean="0"/>
              <a:t>2023</a:t>
            </a:r>
            <a:endParaRPr lang="cs-CZ" dirty="0"/>
          </a:p>
          <a:p>
            <a:endParaRPr lang="cs-CZ" dirty="0"/>
          </a:p>
          <a:p>
            <a:r>
              <a:rPr lang="cs-CZ" dirty="0"/>
              <a:t>Skulová, S.: </a:t>
            </a:r>
            <a:r>
              <a:rPr lang="cs-CZ" i="1" dirty="0"/>
              <a:t>Správní uvážení – základní charakteristika a souvislosti pojmu.</a:t>
            </a:r>
            <a:r>
              <a:rPr lang="cs-CZ" dirty="0"/>
              <a:t> Brno: MU, 2003. </a:t>
            </a:r>
            <a:r>
              <a:rPr lang="cs-CZ" i="1" dirty="0"/>
              <a:t>(https://science.law.muni.cz/knihy/skulova_spravni_uvazeni.pdf)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Mates, P.: </a:t>
            </a:r>
            <a:r>
              <a:rPr lang="cs-CZ" i="1" dirty="0"/>
              <a:t>Správní uvážení</a:t>
            </a:r>
            <a:r>
              <a:rPr lang="cs-CZ" dirty="0"/>
              <a:t>. Plzeň: Vydavatelství </a:t>
            </a:r>
            <a:r>
              <a:rPr lang="cs-CZ" dirty="0" err="1"/>
              <a:t>A.Čeněk</a:t>
            </a:r>
            <a:r>
              <a:rPr lang="cs-CZ" dirty="0"/>
              <a:t>, 2013.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242088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Děkuji za pozornost.</a:t>
            </a:r>
            <a:br>
              <a:rPr lang="cs-CZ" i="1" dirty="0"/>
            </a:b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466EE8-E744-6DEF-4F52-487DC9B6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1139"/>
          </a:xfrm>
        </p:spPr>
        <p:txBody>
          <a:bodyPr/>
          <a:lstStyle/>
          <a:p>
            <a:r>
              <a:rPr lang="cs-CZ" dirty="0"/>
              <a:t>2. téma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B977EFF-DDD5-B107-B3B6-7340C2666C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54799"/>
            <a:ext cx="8993168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Správní uvážení jako projev pravomoci správního orgánu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Vztah správního uvážení k veřejným subjektivním právům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 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Uvážení vs. nárok.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2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2776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>
                <a:latin typeface="+mn-lt"/>
              </a:rPr>
              <a:t> Připomenutí: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/>
            </a:r>
            <a:br>
              <a:rPr lang="cs-CZ" sz="2400" b="1" dirty="0">
                <a:latin typeface="+mn-lt"/>
              </a:rPr>
            </a:br>
            <a:r>
              <a:rPr lang="cs-CZ" sz="2700" b="1" dirty="0">
                <a:latin typeface="+mn-lt"/>
              </a:rPr>
              <a:t>Správní uvážení  („SU“) </a:t>
            </a:r>
            <a:r>
              <a:rPr lang="cs-CZ" sz="2700" b="1" dirty="0">
                <a:solidFill>
                  <a:srgbClr val="7030A0"/>
                </a:solidFill>
                <a:latin typeface="+mn-lt"/>
              </a:rPr>
              <a:t>jako specifická součást, resp. projev pravomoci</a:t>
            </a:r>
            <a:r>
              <a:rPr lang="cs-CZ" sz="27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cs-CZ" sz="2700" b="1" dirty="0">
                <a:latin typeface="+mn-lt"/>
              </a:rPr>
              <a:t>správního orgánu:</a:t>
            </a:r>
            <a:br>
              <a:rPr lang="cs-CZ" sz="2700" b="1" dirty="0">
                <a:latin typeface="+mn-lt"/>
              </a:rPr>
            </a:br>
            <a:r>
              <a:rPr lang="cs-CZ" sz="2700" b="1" dirty="0">
                <a:latin typeface="+mn-lt"/>
              </a:rPr>
              <a:t/>
            </a:r>
            <a:br>
              <a:rPr lang="cs-CZ" sz="2700" b="1" dirty="0"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59"/>
            <a:ext cx="8680882" cy="6188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Účelem diskreční pravomoci (SU):  </a:t>
            </a:r>
            <a:r>
              <a:rPr lang="cs-CZ" sz="2000" dirty="0"/>
              <a:t>poskytnout SO prostor pro nalezení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správných, vhodných řešení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000" dirty="0"/>
              <a:t> v konkrétním případě </a:t>
            </a:r>
          </a:p>
          <a:p>
            <a:pPr marL="0" indent="0" algn="just">
              <a:buNone/>
            </a:pPr>
            <a:r>
              <a:rPr lang="cs-CZ" sz="2200" dirty="0"/>
              <a:t>                    =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potřebnou flexibilitu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ovšem při 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rozhodování (právní jistota,  předvídatelnost činnosti VS).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Správní orgán může využívat svou …</a:t>
            </a:r>
            <a:r>
              <a:rPr lang="cs-CZ" sz="2200" i="1" dirty="0"/>
              <a:t>“</a:t>
            </a:r>
            <a:r>
              <a:rPr lang="cs-CZ" sz="2200" b="1" i="1" dirty="0"/>
              <a:t>odbornost,  zkušenost, přizpůsobivost</a:t>
            </a:r>
            <a:r>
              <a:rPr lang="cs-CZ" sz="2200" i="1" dirty="0"/>
              <a:t> nastalým a těžko předvídatelným situacím, a to i z hlediska důsledků zásahu.</a:t>
            </a:r>
            <a:r>
              <a:rPr lang="cs-CZ" sz="2200" dirty="0"/>
              <a:t>  (</a:t>
            </a:r>
            <a:r>
              <a:rPr lang="cs-CZ" sz="2200" i="1" dirty="0" err="1"/>
              <a:t>V.Vopálka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49" y="1412777"/>
            <a:ext cx="8837905" cy="49081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200" b="1" dirty="0"/>
              <a:t>Zda a jaký prostor pro volnou úvahu</a:t>
            </a:r>
            <a:r>
              <a:rPr lang="cs-CZ" sz="2200" dirty="0"/>
              <a:t> bude veřejné správě ponechán - svěřeno především do </a:t>
            </a:r>
            <a:r>
              <a:rPr lang="cs-CZ" sz="2200" b="1" dirty="0"/>
              <a:t>pravomoci zákonodárce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pPr algn="just"/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Zákonodárce</a:t>
            </a:r>
            <a:r>
              <a:rPr lang="cs-CZ" sz="2200" b="1" dirty="0"/>
              <a:t>  </a:t>
            </a:r>
            <a:r>
              <a:rPr lang="cs-CZ" sz="2200" b="1" i="1" dirty="0"/>
              <a:t>nemá</a:t>
            </a:r>
            <a:r>
              <a:rPr lang="cs-CZ" sz="2200" b="1" dirty="0"/>
              <a:t>, co do úpravy volné úvahy veřejné správy</a:t>
            </a:r>
            <a:r>
              <a:rPr lang="cs-CZ" sz="2200" b="1" i="1" dirty="0"/>
              <a:t>,  vlastní volnou úvahu </a:t>
            </a:r>
            <a:r>
              <a:rPr lang="cs-CZ" sz="2200" dirty="0"/>
              <a:t>(</a:t>
            </a:r>
            <a:r>
              <a:rPr lang="cs-CZ" sz="2200" i="1" dirty="0"/>
              <a:t>…zákonodárce je vázán určitými základními hodnotami, jež  Ústava prohlašuje za nedotknutelné.“ </a:t>
            </a:r>
            <a:r>
              <a:rPr lang="cs-CZ" sz="2200" dirty="0"/>
              <a:t>( </a:t>
            </a:r>
            <a:r>
              <a:rPr lang="cs-CZ" sz="2200" dirty="0" err="1"/>
              <a:t>Pl</a:t>
            </a:r>
            <a:r>
              <a:rPr lang="cs-CZ" sz="2200" dirty="0"/>
              <a:t>. ÚS 19/93).</a:t>
            </a:r>
          </a:p>
          <a:p>
            <a:pPr algn="just"/>
            <a:endParaRPr lang="cs-CZ" sz="2200" dirty="0"/>
          </a:p>
          <a:p>
            <a:pPr marL="0" indent="0" algn="just">
              <a:buNone/>
            </a:pPr>
            <a:r>
              <a:rPr lang="cs-CZ" sz="2200" b="1" dirty="0"/>
              <a:t>K tomu klasik:</a:t>
            </a:r>
          </a:p>
          <a:p>
            <a:pPr marL="0" indent="0" algn="just">
              <a:buNone/>
            </a:pPr>
            <a:r>
              <a:rPr lang="cs-CZ" sz="2200" dirty="0"/>
              <a:t>Legislativně-politickým </a:t>
            </a:r>
            <a:r>
              <a:rPr lang="cs-CZ" sz="2200" b="1" dirty="0"/>
              <a:t>důvodem </a:t>
            </a:r>
            <a:r>
              <a:rPr lang="cs-CZ" sz="2200" dirty="0"/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</a:rPr>
              <a:t>není</a:t>
            </a:r>
            <a:r>
              <a:rPr lang="cs-CZ" sz="2200" dirty="0"/>
              <a:t>, aby byla </a:t>
            </a:r>
            <a:r>
              <a:rPr lang="cs-CZ" sz="2200" b="1" dirty="0">
                <a:solidFill>
                  <a:srgbClr val="7030A0"/>
                </a:solidFill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/>
              <a:t>„…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</a:rPr>
              <a:t>aby 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2200" dirty="0"/>
              <a:t>" (</a:t>
            </a:r>
            <a:r>
              <a:rPr lang="cs-CZ" sz="2200" i="1" dirty="0" err="1"/>
              <a:t>A.Merkl</a:t>
            </a:r>
            <a:r>
              <a:rPr lang="cs-CZ" sz="2200" dirty="0"/>
              <a:t>)</a:t>
            </a:r>
          </a:p>
          <a:p>
            <a:pPr algn="just"/>
            <a:endParaRPr lang="cs-CZ" sz="2200" dirty="0"/>
          </a:p>
          <a:p>
            <a:pPr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+mn-lt"/>
              </a:rPr>
              <a:t>K problému tzv. „absolutního volného uvážení“</a:t>
            </a:r>
            <a:br>
              <a:rPr lang="cs-CZ" sz="2400" b="1" dirty="0">
                <a:latin typeface="+mn-lt"/>
              </a:rPr>
            </a:b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49" y="908720"/>
            <a:ext cx="8571575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dirty="0"/>
              <a:t>a/resp. kde </a:t>
            </a:r>
            <a:r>
              <a:rPr lang="cs-CZ" sz="2000" b="1" dirty="0"/>
              <a:t>zákon nestanoví zcela přesná kritéria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udělení státního občanství, azylu, vysílací licence, a d.</a:t>
            </a:r>
            <a:r>
              <a:rPr lang="cs-CZ" sz="20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i="1" dirty="0"/>
              <a:t>AVŠAK: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Každá pravomoc </a:t>
            </a:r>
            <a:r>
              <a:rPr lang="cs-CZ" sz="2000" i="1" dirty="0"/>
              <a:t>má právní limity, a to bez ohledu na to, jak široce je formulován zákon, který ji zakládá.“</a:t>
            </a:r>
            <a:endParaRPr lang="cs-CZ" sz="2000" dirty="0"/>
          </a:p>
          <a:p>
            <a:pPr algn="just"/>
            <a:r>
              <a:rPr lang="cs-CZ" sz="2000" i="1" dirty="0"/>
              <a:t> „Tam, kde panuje vláda práva</a:t>
            </a:r>
            <a:r>
              <a:rPr lang="cs-CZ" sz="2000" b="1" i="1" dirty="0"/>
              <a:t>, nemůže existovat neomezená diskreční pravomoc.</a:t>
            </a:r>
            <a:r>
              <a:rPr lang="cs-CZ" sz="2000" i="1" dirty="0"/>
              <a:t>“</a:t>
            </a:r>
            <a:r>
              <a:rPr lang="cs-CZ" sz="2000" dirty="0"/>
              <a:t>    (</a:t>
            </a:r>
            <a:r>
              <a:rPr lang="cs-CZ" sz="2000" i="1" dirty="0" err="1"/>
              <a:t>H.W.R.Wade</a:t>
            </a:r>
            <a:r>
              <a:rPr lang="cs-CZ" sz="2000" dirty="0"/>
              <a:t>)</a:t>
            </a:r>
          </a:p>
          <a:p>
            <a:pPr>
              <a:buNone/>
            </a:pPr>
            <a:r>
              <a:rPr lang="cs-CZ" sz="2000" dirty="0"/>
              <a:t>TEDY uvedené případy:</a:t>
            </a:r>
          </a:p>
          <a:p>
            <a:pPr algn="just"/>
            <a:r>
              <a:rPr lang="cs-CZ" sz="2000" b="1" dirty="0"/>
              <a:t>jsou variantou SU</a:t>
            </a:r>
            <a:r>
              <a:rPr lang="cs-CZ" sz="2000" dirty="0"/>
              <a:t>, minimálně jsou případem „úvahy jednání“, </a:t>
            </a:r>
          </a:p>
          <a:p>
            <a:pPr algn="just"/>
            <a:r>
              <a:rPr lang="cs-CZ" sz="2000" dirty="0"/>
              <a:t>vztahují se na ně </a:t>
            </a:r>
            <a:r>
              <a:rPr lang="cs-CZ" sz="2000" b="1" dirty="0"/>
              <a:t>obecně požadavky kladené na řádný výkon pravomoci SU</a:t>
            </a:r>
            <a:r>
              <a:rPr lang="cs-CZ" sz="2000" dirty="0"/>
              <a:t>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nemůže jít o libovůli</a:t>
            </a:r>
            <a:r>
              <a:rPr lang="cs-CZ" sz="2000" dirty="0"/>
              <a:t>,</a:t>
            </a:r>
          </a:p>
          <a:p>
            <a:pPr algn="just"/>
            <a:r>
              <a:rPr lang="cs-CZ" sz="2000" b="1" dirty="0"/>
              <a:t>nejsou obecně vyňaty ze soudního přezkumu</a:t>
            </a:r>
            <a:r>
              <a:rPr lang="cs-CZ" sz="2000" dirty="0"/>
              <a:t> (jde minimálně </a:t>
            </a:r>
            <a:r>
              <a:rPr lang="cs-CZ" sz="2000" i="1" dirty="0"/>
              <a:t>o kontrolu nepřekročení mezí SU, jeho nezneužití)</a:t>
            </a:r>
            <a:r>
              <a:rPr lang="cs-CZ" sz="2000" dirty="0"/>
              <a:t>, 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000" b="1" dirty="0">
                <a:latin typeface="+mn-lt"/>
              </a:rPr>
            </a:b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     </a:t>
            </a: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59" y="1518081"/>
            <a:ext cx="8499889" cy="4102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sz="2000" dirty="0"/>
              <a:t>ÚS i NSS: </a:t>
            </a:r>
            <a:r>
              <a:rPr lang="cs-CZ" sz="2000" i="1" dirty="0"/>
              <a:t>„V právním státě je </a:t>
            </a:r>
            <a:r>
              <a:rPr lang="cs-CZ" sz="2000" b="1" i="1" dirty="0"/>
              <a:t>libovůle nepřípustná</a:t>
            </a:r>
            <a:r>
              <a:rPr lang="cs-CZ" sz="2000" i="1" dirty="0"/>
              <a:t>.“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000" i="1" dirty="0"/>
              <a:t>NSS – 906 </a:t>
            </a:r>
            <a:r>
              <a:rPr lang="cs-CZ" sz="2000" i="1" dirty="0" err="1"/>
              <a:t>Sb.NSS</a:t>
            </a:r>
            <a:r>
              <a:rPr lang="cs-CZ" sz="2000" i="1" dirty="0"/>
              <a:t> – 6 A 25/2002-42 ( + RS NSS č.950 </a:t>
            </a:r>
            <a:r>
              <a:rPr lang="cs-CZ" sz="2000" i="1" dirty="0" err="1"/>
              <a:t>Sb.NSS</a:t>
            </a:r>
            <a:r>
              <a:rPr lang="cs-CZ" sz="2000" i="1" dirty="0"/>
              <a:t>):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  <a:r>
              <a:rPr lang="cs-CZ" sz="2000" i="1" dirty="0"/>
              <a:t>“Absolutní či neomezené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 </a:t>
            </a:r>
            <a:r>
              <a:rPr lang="cs-CZ" sz="2000" i="1" dirty="0"/>
              <a:t>v moderním právním státě neexistuje. Každé správní uvážení má své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</a:t>
            </a:r>
            <a:r>
              <a:rPr lang="cs-CZ" sz="2000" i="1" dirty="0"/>
              <a:t>, vyplývající v prvé řadě z ústavních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</a:t>
            </a:r>
            <a:r>
              <a:rPr lang="cs-CZ" sz="2000" i="1" dirty="0"/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podléhá soudnímu přezkumu.</a:t>
            </a:r>
            <a:r>
              <a:rPr lang="cs-CZ" sz="2000" i="1" dirty="0"/>
              <a:t>“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r>
              <a:rPr lang="cs-CZ" sz="2000" dirty="0">
                <a:solidFill>
                  <a:srgbClr val="7030A0"/>
                </a:solidFill>
              </a:rPr>
              <a:t> </a:t>
            </a:r>
          </a:p>
          <a:p>
            <a:pPr marL="0" indent="0">
              <a:buNone/>
            </a:pPr>
            <a:endParaRPr lang="cs-CZ" sz="2600" b="1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642" y="4925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r>
              <a:rPr lang="cs-CZ" sz="2400" b="1" dirty="0">
                <a:latin typeface="+mn-lt"/>
              </a:rPr>
              <a:t/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36712"/>
            <a:ext cx="8565472" cy="6021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i="1" dirty="0"/>
              <a:t>NSS č. 905 Sb. NSS, </a:t>
            </a:r>
            <a:r>
              <a:rPr lang="cs-CZ" b="1" i="1" dirty="0" err="1"/>
              <a:t>č.j</a:t>
            </a:r>
            <a:r>
              <a:rPr lang="cs-CZ" b="1" i="1" dirty="0"/>
              <a:t>. 4 </a:t>
            </a:r>
            <a:r>
              <a:rPr lang="cs-CZ" b="1" i="1" dirty="0" err="1"/>
              <a:t>Aps</a:t>
            </a:r>
            <a:r>
              <a:rPr lang="cs-CZ" b="1" i="1" dirty="0"/>
              <a:t> 3/2005-35:</a:t>
            </a:r>
            <a:endParaRPr lang="cs-CZ" i="1" dirty="0"/>
          </a:p>
          <a:p>
            <a:pPr algn="just"/>
            <a:r>
              <a:rPr lang="cs-CZ" i="1" dirty="0"/>
              <a:t>I.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Pravomoc prezidenta </a:t>
            </a:r>
            <a:r>
              <a:rPr lang="cs-CZ" i="1" dirty="0"/>
              <a:t>republiky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</a:rPr>
              <a:t>jmenovat soudce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i="1" dirty="0"/>
              <a:t>[čl. 63 odst. 1 písm. i) Ústavy] je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/>
              <a:t> 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i="1" dirty="0"/>
              <a:t>.</a:t>
            </a:r>
          </a:p>
          <a:p>
            <a:pPr algn="just"/>
            <a:r>
              <a:rPr lang="cs-CZ" i="1" dirty="0"/>
              <a:t>II. Na jmenování soudcem </a:t>
            </a:r>
            <a:r>
              <a:rPr lang="cs-CZ" b="1" i="1" dirty="0"/>
              <a:t>není právní nárok</a:t>
            </a:r>
            <a:r>
              <a:rPr lang="cs-CZ" i="1" dirty="0"/>
              <a:t>. Funkce soudce je ovšem veřejnou funkcí a justiční čekatel nejmenovaný prezidentem republiky do funkce soudce je oprávněn dovolávat se </a:t>
            </a:r>
            <a:r>
              <a:rPr lang="cs-CZ" b="1" i="1" dirty="0"/>
              <a:t>práva na rovné podmínky přístupu</a:t>
            </a:r>
            <a:r>
              <a:rPr lang="cs-CZ" i="1" dirty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/>
              <a:t>dovolávat se</a:t>
            </a:r>
            <a:r>
              <a:rPr lang="cs-CZ" i="1" dirty="0"/>
              <a:t> toho, </a:t>
            </a:r>
            <a:r>
              <a:rPr lang="cs-CZ" b="1" i="1" dirty="0"/>
              <a:t>aby nebyl na tomto právu diskriminován</a:t>
            </a:r>
            <a:r>
              <a:rPr lang="cs-CZ" i="1" dirty="0"/>
              <a:t> (čl. 1, čl. 3 odst. 1 Listiny), stejně jako je oprávněn</a:t>
            </a:r>
            <a:r>
              <a:rPr lang="cs-CZ" b="1" i="1" dirty="0"/>
              <a:t> i k tomu</a:t>
            </a:r>
            <a:r>
              <a:rPr lang="cs-CZ" i="1" dirty="0"/>
              <a:t>, dovolávat se práva na </a:t>
            </a:r>
            <a:r>
              <a:rPr lang="cs-CZ" b="1" i="1" dirty="0"/>
              <a:t>projednání věci bez zbytečných průtahů</a:t>
            </a:r>
            <a:r>
              <a:rPr lang="cs-CZ" i="1" dirty="0"/>
              <a:t> (čl. 38 odst. 2 Listiny), a to i když sám návrh na projednání věci podat nemohl.</a:t>
            </a:r>
          </a:p>
          <a:p>
            <a:pPr algn="just"/>
            <a:r>
              <a:rPr lang="cs-CZ" i="1" dirty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/>
              <a:t>není s ohledem na znění čl. 36 Listiny</a:t>
            </a:r>
            <a:r>
              <a:rPr lang="cs-CZ" i="1" dirty="0"/>
              <a:t>, a to i ve spojení se zákonem č. 6/2002 Sb., o soudech a soudcích, </a:t>
            </a:r>
            <a:r>
              <a:rPr lang="cs-CZ" b="1" i="1" dirty="0"/>
              <a:t>ze soudního přezkoumání vyloučeno</a:t>
            </a:r>
            <a:r>
              <a:rPr lang="cs-CZ" i="1" dirty="0"/>
              <a:t>. Akty či úkony prezidenta republiky při výkonu jeho pravomoci jmenovat soudce jsou ve spojení s uvedenými právy přezkoumatelné ve správním soudnictví.</a:t>
            </a:r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213285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Problém identifikace 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412777"/>
            <a:ext cx="8713618" cy="476418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=  </a:t>
            </a:r>
            <a:r>
              <a:rPr lang="cs-CZ" dirty="0">
                <a:solidFill>
                  <a:srgbClr val="002060"/>
                </a:solidFill>
              </a:rPr>
              <a:t>které případy  jsou správním uvážením, a které nikoliv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/>
              <a:t>Ne vždy </a:t>
            </a:r>
            <a:r>
              <a:rPr lang="cs-CZ" dirty="0"/>
              <a:t>jde o případ </a:t>
            </a:r>
            <a:r>
              <a:rPr lang="cs-CZ" b="1" dirty="0"/>
              <a:t>SU</a:t>
            </a:r>
            <a:r>
              <a:rPr lang="cs-CZ" dirty="0"/>
              <a:t>, pokud zákon stanoví, že správní orgán něco učinit </a:t>
            </a:r>
            <a:r>
              <a:rPr lang="cs-CZ" b="1" dirty="0"/>
              <a:t>„může“</a:t>
            </a:r>
            <a:r>
              <a:rPr lang="cs-CZ" dirty="0"/>
              <a:t>, resp. že z jeho strany něco učinit</a:t>
            </a:r>
            <a:r>
              <a:rPr lang="cs-CZ" b="1" i="1" dirty="0"/>
              <a:t>  </a:t>
            </a:r>
            <a:r>
              <a:rPr lang="cs-CZ" b="1" dirty="0"/>
              <a:t>„lze“.</a:t>
            </a:r>
          </a:p>
          <a:p>
            <a:pPr marL="0" indent="0" algn="just">
              <a:buNone/>
            </a:pPr>
            <a:r>
              <a:rPr lang="cs-CZ" dirty="0"/>
              <a:t>Může jít o </a:t>
            </a:r>
            <a:r>
              <a:rPr lang="cs-CZ" b="1" dirty="0"/>
              <a:t>povinnost</a:t>
            </a:r>
            <a:r>
              <a:rPr lang="cs-CZ" dirty="0"/>
              <a:t> správního orgánu jednat určitým způsobem - tzv.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„norma kompetenční“</a:t>
            </a:r>
            <a:r>
              <a:rPr lang="cs-CZ" dirty="0"/>
              <a:t>, jež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svým zněním </a:t>
            </a:r>
            <a:r>
              <a:rPr lang="cs-CZ" dirty="0"/>
              <a:t>zakládá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SO vůči adresátům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Vždy proto nutno brát v úvahu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širší právní kontext</a:t>
            </a:r>
            <a:r>
              <a:rPr lang="cs-CZ" dirty="0"/>
              <a:t>, včetně nastavení, resp.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účelu pravomoci</a:t>
            </a:r>
            <a:r>
              <a:rPr lang="cs-CZ" dirty="0"/>
              <a:t> správního orgánu (srov. § 2 odst. 2 </a:t>
            </a:r>
            <a:r>
              <a:rPr lang="cs-CZ" dirty="0" err="1"/>
              <a:t>s.ř</a:t>
            </a:r>
            <a:r>
              <a:rPr lang="cs-CZ" dirty="0"/>
              <a:t>.).</a:t>
            </a:r>
          </a:p>
          <a:p>
            <a:pPr marL="0" indent="0">
              <a:buNone/>
            </a:pPr>
            <a:r>
              <a:rPr lang="cs-CZ" dirty="0"/>
              <a:t>Nutný tedy  také 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systematický</a:t>
            </a:r>
            <a:r>
              <a:rPr lang="cs-CZ" dirty="0"/>
              <a:t>, resp.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teleologický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Zajištění legality správního uvážení: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49" y="1196753"/>
            <a:ext cx="8686985" cy="54437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Obsah a rozsah pravomoci</a:t>
            </a:r>
            <a:r>
              <a:rPr lang="cs-CZ" dirty="0"/>
              <a:t> SO by měly být </a:t>
            </a:r>
            <a:r>
              <a:rPr lang="cs-CZ" i="1" dirty="0"/>
              <a:t>dostatečně určitě </a:t>
            </a:r>
            <a:r>
              <a:rPr lang="cs-CZ" b="1" dirty="0"/>
              <a:t>zákonem stanoveny.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 mezí a způsobu výkonu státní moci zákonem</a:t>
            </a:r>
            <a:r>
              <a:rPr lang="cs-CZ" i="1" dirty="0"/>
              <a:t> / čl. 2 odst. 3 Ústavy/).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b="1" dirty="0"/>
              <a:t>ESLP:</a:t>
            </a:r>
            <a:r>
              <a:rPr lang="cs-CZ" dirty="0"/>
              <a:t> </a:t>
            </a:r>
            <a:r>
              <a:rPr lang="cs-CZ" i="1" dirty="0"/>
              <a:t>Silver  et al</a:t>
            </a:r>
            <a:r>
              <a:rPr lang="cs-CZ" dirty="0"/>
              <a:t>. V. Spojené království, 1983: </a:t>
            </a:r>
          </a:p>
          <a:p>
            <a:pPr marL="0" indent="0" algn="just">
              <a:buNone/>
            </a:pPr>
            <a:r>
              <a:rPr lang="cs-CZ" i="1" dirty="0"/>
              <a:t>„Zákon, který svěřuje diskreční pravomoc, musí stanovit rozsah takové diskrece“…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/>
              <a:t>Metody: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limitů (mezí</a:t>
            </a:r>
            <a:r>
              <a:rPr lang="cs-CZ" b="1" dirty="0"/>
              <a:t>) </a:t>
            </a:r>
            <a:r>
              <a:rPr lang="cs-CZ" dirty="0"/>
              <a:t>= ROZSAHU SU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hledisek (kritérií)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OBSAHU, KVALITY SU</a:t>
            </a: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přezkum </a:t>
            </a:r>
            <a:r>
              <a:rPr lang="cs-CZ" b="1" dirty="0"/>
              <a:t>respektování  hledisek</a:t>
            </a:r>
            <a:r>
              <a:rPr lang="cs-CZ" dirty="0"/>
              <a:t> SU ad 1) a 2)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2600" b="1" dirty="0"/>
              <a:t>POZN.:</a:t>
            </a:r>
            <a:r>
              <a:rPr lang="cs-CZ" sz="2600" i="1" dirty="0"/>
              <a:t>  Pojem </a:t>
            </a:r>
            <a:r>
              <a:rPr lang="cs-CZ" sz="2600" b="1" i="1" dirty="0"/>
              <a:t>„</a:t>
            </a:r>
            <a:r>
              <a:rPr lang="cs-CZ" sz="2600" b="1" i="1" dirty="0" err="1"/>
              <a:t>zákonnost“a</a:t>
            </a:r>
            <a:r>
              <a:rPr lang="cs-CZ" sz="2600" b="1" i="1" dirty="0"/>
              <a:t> „správnost“</a:t>
            </a:r>
            <a:r>
              <a:rPr lang="cs-CZ" sz="2600" i="1" dirty="0"/>
              <a:t> rozhodnutí a postupů /§ 89 odst. 2 </a:t>
            </a:r>
            <a:r>
              <a:rPr lang="cs-CZ" sz="2600" i="1" dirty="0" err="1"/>
              <a:t>s.ř</a:t>
            </a:r>
            <a:r>
              <a:rPr lang="cs-CZ" sz="2600" i="1" dirty="0"/>
              <a:t>./,  soudní přezkum správního uvážení /§ 78 odst. 1 druhá věta, odst. 2 </a:t>
            </a:r>
            <a:r>
              <a:rPr lang="cs-CZ" sz="2600" i="1" dirty="0" err="1"/>
              <a:t>s.ř.s</a:t>
            </a:r>
            <a:r>
              <a:rPr lang="cs-CZ" sz="2600" i="1" dirty="0"/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1053</Words>
  <Application>Microsoft Office PowerPoint</Application>
  <PresentationFormat>Vlastní</PresentationFormat>
  <Paragraphs>141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 NVV06K Diskreční pravomoc veřejné správy   povinně volitelný předmět   23.2.2024  2.téma    doc.JUDr. Soňa Skulová, Ph.D.  </vt:lpstr>
      <vt:lpstr>2. téma</vt:lpstr>
      <vt:lpstr>    Připomenutí:  Správní uvážení  („SU“) jako specifická součást, resp. projev pravomoci správního orgánu:  </vt:lpstr>
      <vt:lpstr>SU jako projev pravomoci správního orgánu:</vt:lpstr>
      <vt:lpstr>K problému tzv. „absolutního volného uvážení“  </vt:lpstr>
      <vt:lpstr>Ad problém tzv. „absolutního volného uvážení“:        </vt:lpstr>
      <vt:lpstr>Ad problém tzv. „absolutního volného uvážení“: </vt:lpstr>
      <vt:lpstr>Problém identifikace SU:</vt:lpstr>
      <vt:lpstr>Zajištění legality správního uvážení:</vt:lpstr>
      <vt:lpstr>Hlediska (kritéria) pro aplikaci správního uvážení:</vt:lpstr>
      <vt:lpstr>Hlediska ( kritéria) pro aplikaci správního uvážení:  </vt:lpstr>
      <vt:lpstr>Neurčité pojmy (NP):</vt:lpstr>
      <vt:lpstr>Neurčité pojmy:</vt:lpstr>
      <vt:lpstr>Společné znaky neurčitých pojmů a správního uvážení:</vt:lpstr>
      <vt:lpstr>Literatura ke studiu základní:  </vt:lpstr>
      <vt:lpstr>  Děkuji za pozornost.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NVV06K Diskreční pravomoc veřejné správy   povinně volitelný předmět   17.2.2023  2.téma    doc.JUDr. Soňa Skulová, Ph.D.  </dc:title>
  <dc:creator>Soňa Skulová</dc:creator>
  <cp:lastModifiedBy>Uzivatel</cp:lastModifiedBy>
  <cp:revision>5</cp:revision>
  <dcterms:created xsi:type="dcterms:W3CDTF">2023-02-16T18:35:04Z</dcterms:created>
  <dcterms:modified xsi:type="dcterms:W3CDTF">2024-02-19T13:49:27Z</dcterms:modified>
</cp:coreProperties>
</file>