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7"/>
  </p:notesMasterIdLst>
  <p:handoutMasterIdLst>
    <p:handoutMasterId r:id="rId28"/>
  </p:handoutMasterIdLst>
  <p:sldIdLst>
    <p:sldId id="257" r:id="rId2"/>
    <p:sldId id="304" r:id="rId3"/>
    <p:sldId id="303" r:id="rId4"/>
    <p:sldId id="299" r:id="rId5"/>
    <p:sldId id="301" r:id="rId6"/>
    <p:sldId id="300" r:id="rId7"/>
    <p:sldId id="302" r:id="rId8"/>
    <p:sldId id="309" r:id="rId9"/>
    <p:sldId id="316" r:id="rId10"/>
    <p:sldId id="317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308" r:id="rId19"/>
    <p:sldId id="295" r:id="rId20"/>
    <p:sldId id="296" r:id="rId21"/>
    <p:sldId id="312" r:id="rId22"/>
    <p:sldId id="313" r:id="rId23"/>
    <p:sldId id="314" r:id="rId24"/>
    <p:sldId id="315" r:id="rId25"/>
    <p:sldId id="294" r:id="rId26"/>
  </p:sldIdLst>
  <p:sldSz cx="9144000" cy="5143500" type="screen16x9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4660"/>
  </p:normalViewPr>
  <p:slideViewPr>
    <p:cSldViewPr>
      <p:cViewPr varScale="1">
        <p:scale>
          <a:sx n="138" d="100"/>
          <a:sy n="138" d="100"/>
        </p:scale>
        <p:origin x="432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9DDA3-F399-4D00-89D4-E06ADBF04159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945659" cy="498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1601"/>
            <a:ext cx="2945659" cy="4982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17B2E-4997-4DD6-9D0A-9FE110DC66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389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C2BD5-DEE7-41EF-93C2-685DB53B6E06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91D03-51E9-4684-BC43-38699C6D0B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5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41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07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237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638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38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73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37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0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0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4D097-2503-483E-BE79-3343727B6653}" type="datetimeFigureOut">
              <a:rPr lang="cs-CZ" smtClean="0"/>
              <a:pPr/>
              <a:t>25.11.2024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5560-8919-4111-9E26-9139156F08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037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11400" y="483518"/>
            <a:ext cx="8437064" cy="2592288"/>
          </a:xfrm>
        </p:spPr>
        <p:txBody>
          <a:bodyPr>
            <a:noAutofit/>
          </a:bodyPr>
          <a:lstStyle/>
          <a:p>
            <a:r>
              <a:rPr lang="cs-CZ" sz="3000" b="1" dirty="0">
                <a:latin typeface="Garamond" panose="02020404030301010803" pitchFamily="18" charset="0"/>
              </a:rPr>
              <a:t>Význam odůvodnění rozhodnutí. </a:t>
            </a:r>
            <a:br>
              <a:rPr lang="cs-CZ" sz="3000" b="1" dirty="0">
                <a:latin typeface="Garamond" panose="02020404030301010803" pitchFamily="18" charset="0"/>
              </a:rPr>
            </a:br>
            <a:r>
              <a:rPr lang="cs-CZ" sz="3000" b="1" dirty="0">
                <a:latin typeface="Garamond" panose="02020404030301010803" pitchFamily="18" charset="0"/>
              </a:rPr>
              <a:t>Nároky kladené na odůvodnění rozhodnutí.</a:t>
            </a:r>
            <a:br>
              <a:rPr lang="cs-CZ" sz="3000" b="1" dirty="0">
                <a:latin typeface="Garamond" panose="02020404030301010803" pitchFamily="18" charset="0"/>
              </a:rPr>
            </a:br>
            <a:br>
              <a:rPr lang="cs-CZ" sz="3000" b="1" dirty="0">
                <a:latin typeface="Garamond" panose="02020404030301010803" pitchFamily="18" charset="0"/>
              </a:rPr>
            </a:br>
            <a:r>
              <a:rPr lang="cs-CZ" sz="3000" b="1" dirty="0">
                <a:latin typeface="Garamond" panose="02020404030301010803" pitchFamily="18" charset="0"/>
              </a:rPr>
              <a:t>Specifika přezkoumání rozhodnutí založených na správním uvážení.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11400" y="3363838"/>
            <a:ext cx="8521200" cy="523873"/>
          </a:xfrm>
        </p:spPr>
        <p:txBody>
          <a:bodyPr>
            <a:normAutofit/>
          </a:bodyPr>
          <a:lstStyle/>
          <a:p>
            <a:r>
              <a:rPr lang="cs-CZ" dirty="0">
                <a:latin typeface="Garamond" panose="02020404030301010803" pitchFamily="18" charset="0"/>
              </a:rPr>
              <a:t>Radislav Bražina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Přezkoumatelnost správního uvážení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i="1" dirty="0"/>
              <a:t>„Z rozhodnutí odvolacího správního orgánu musí vyplývat nejen to, jak tento správní orgán naložil s odvolacími důvody, ale musí z něj i dostatečně srozumitelně vyplývat skutkový a právní závěr, na jehož základě bylo přezkoumávané rozhodnutí vydáno. Odvolací správní orgán je tedy povinen ve svém rozhodnutí objasnit rozhodující skutkové okolnosti projednávané věci a vymezit právní rámec (právní normy), v jehož mezích byl skutkový stav posuzován, a teprve po té je povinen řádně se vypořádat s odvolacími námitkami“</a:t>
            </a:r>
          </a:p>
          <a:p>
            <a:pPr algn="just">
              <a:buNone/>
            </a:pPr>
            <a:r>
              <a:rPr lang="cs-CZ" dirty="0"/>
              <a:t>Podle usnesení rozšířeného senátu Nejvyššího správního soudu ze dne 19. 2. 2008, č. j. 7 Afs 212/2006 – 74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Účel a smysl opravných prostředků?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9763" indent="-385763">
              <a:buFont typeface="+mj-lt"/>
              <a:buAutoNum type="alphaLcPeriod"/>
            </a:pPr>
            <a:r>
              <a:rPr lang="cs-CZ" sz="2800" dirty="0"/>
              <a:t>Zajištění objektivní zákonnosti</a:t>
            </a:r>
          </a:p>
          <a:p>
            <a:pPr marL="439763" indent="-385763">
              <a:buFont typeface="+mj-lt"/>
              <a:buAutoNum type="alphaLcPeriod"/>
            </a:pPr>
            <a:r>
              <a:rPr lang="cs-CZ" sz="2800" dirty="0"/>
              <a:t>Nástroj k ochraně veřejných subjektivních práv</a:t>
            </a:r>
          </a:p>
        </p:txBody>
      </p:sp>
    </p:spTree>
    <p:extLst>
      <p:ext uri="{BB962C8B-B14F-4D97-AF65-F5344CB8AC3E}">
        <p14:creationId xmlns:p14="http://schemas.microsoft.com/office/powerpoint/2010/main" val="2801797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 být přezkoumáváno?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Vady způsobilé ovlivnit výsledek řízení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Jak zajistit efektivní přezkum? Je žádoucí přezkoumávat i bezchybná rozhodnutí? Jaká má být „hloubka přezkumu“ ze strany nadřízeného orgánu? </a:t>
            </a:r>
          </a:p>
        </p:txBody>
      </p:sp>
    </p:spTree>
    <p:extLst>
      <p:ext uri="{BB962C8B-B14F-4D97-AF65-F5344CB8AC3E}">
        <p14:creationId xmlns:p14="http://schemas.microsoft.com/office/powerpoint/2010/main" val="233179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Hlediska přezkumu ve smyslu správního řádu: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zákonnost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správnost v rozsahu námitek, jinak jen vyžaduje-li to veřejný zájem</a:t>
            </a:r>
          </a:p>
        </p:txBody>
      </p:sp>
    </p:spTree>
    <p:extLst>
      <p:ext uri="{BB962C8B-B14F-4D97-AF65-F5344CB8AC3E}">
        <p14:creationId xmlns:p14="http://schemas.microsoft.com/office/powerpoint/2010/main" val="2196621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Soulad se zákony a jinými právními předpisy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Povinnost respektovat obecné právní zásady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Má vágní podobu u správního uvážení a neurčitých právních pojmů.</a:t>
            </a:r>
          </a:p>
        </p:txBody>
      </p:sp>
    </p:spTree>
    <p:extLst>
      <p:ext uri="{BB962C8B-B14F-4D97-AF65-F5344CB8AC3E}">
        <p14:creationId xmlns:p14="http://schemas.microsoft.com/office/powerpoint/2010/main" val="180735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69001"/>
            <a:ext cx="8064900" cy="340199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Jde o správnost ve vztahu k řešené materii.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Kritérium správnosti propojuje zákonnost s obecnými zásadami, které se nutně nemusí uplatnit vždy.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Směřuje k co nejvyšší racionalitě rozhodování veřejné správy jednak z jejího pohledu, tak rovněž i z pohledu účastníka řízení.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i="1" dirty="0"/>
              <a:t>Jsou obě kritéria jednoznačně odlišitelná?</a:t>
            </a:r>
            <a:endParaRPr lang="cs-CZ" sz="2800" i="1" u="sng" dirty="0"/>
          </a:p>
        </p:txBody>
      </p:sp>
    </p:spTree>
    <p:extLst>
      <p:ext uri="{BB962C8B-B14F-4D97-AF65-F5344CB8AC3E}">
        <p14:creationId xmlns:p14="http://schemas.microsoft.com/office/powerpoint/2010/main" val="965078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podle SŘS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Obecně je velmi složité definovat obsah správního uvážení i kritéria, jež jej ovládají, i soudní přezkum je proto velmi náročný.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Obecně se zkoumá, zda je uvážení vůbec založeno, jaký je jeho rozsah a zda bylo či nebylo použito.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800" dirty="0"/>
              <a:t>Následně se řeší, zda bylo užito „správně“, resp. zákonně.</a:t>
            </a:r>
          </a:p>
        </p:txBody>
      </p:sp>
    </p:spTree>
    <p:extLst>
      <p:ext uri="{BB962C8B-B14F-4D97-AF65-F5344CB8AC3E}">
        <p14:creationId xmlns:p14="http://schemas.microsoft.com/office/powerpoint/2010/main" val="406869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podle SŘS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Cílem je zkoumat, zda nebyl narušen zákonný rámec – nikoliv hledání ideálního řešení.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Základní východisko: možnosti přezkumu končí (</a:t>
            </a:r>
            <a:r>
              <a:rPr lang="cs-CZ" sz="2800" i="1" dirty="0"/>
              <a:t>mají končit</a:t>
            </a:r>
            <a:r>
              <a:rPr lang="cs-CZ" sz="2800" dirty="0"/>
              <a:t>) tam, kde končí vázanost veřejné správy právem.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/>
              <a:t>Narušení nastíněného pravidla u přestupků</a:t>
            </a:r>
          </a:p>
          <a:p>
            <a:pPr algn="just"/>
            <a:r>
              <a:rPr lang="cs-CZ" sz="2800" dirty="0"/>
              <a:t>Přezkum správnosti (4 As 20/2013 – 72)?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i="1" dirty="0"/>
              <a:t>Přezkum podle části páté OSŘ</a:t>
            </a:r>
          </a:p>
        </p:txBody>
      </p:sp>
    </p:spTree>
    <p:extLst>
      <p:ext uri="{BB962C8B-B14F-4D97-AF65-F5344CB8AC3E}">
        <p14:creationId xmlns:p14="http://schemas.microsoft.com/office/powerpoint/2010/main" val="3034185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Soudní přezkum podle SŘS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65080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i="1" dirty="0"/>
              <a:t>„Úkolem soudu zajisté není nahradit správní orgán v jeho odborné dozorové kompetenci ani nahradit správní uvážení uvážením soudním, ale naopak posoudit, zda se správní orgán v napadeném rozhodnutí dostatečně vypořádal se zjištěným skutkovým stavem, resp. zda řádně a úplně zjistil skutkový stav, a zda tam, kde se jeho rozhodnutí opíralo o správní uvážení, nedošlo k vybočení z mezí a hledisek stanovených zákonem. I když správní orgán rozhoduje na základě volné správní úvahy, musí být jeho rozhodnutí přezkoumatelné a musí být zřejmé, že z mezí a hledisek správního uvážení nevybočil. I v těchto případech musí správní orgán respektovat stanovené procesní postupy i elementární právní principy správního rozhodování.</a:t>
            </a:r>
          </a:p>
          <a:p>
            <a:pPr marL="0" indent="0" algn="just">
              <a:buNone/>
            </a:pPr>
            <a:r>
              <a:rPr lang="cs-CZ" i="1" dirty="0"/>
              <a:t>Jedním z esenciálních znaků právního státu je princip přiměřenosti, který předpokládá, že opatření, omezující základní lidská práva a svobody, nesmějí svými negativními důsledky přesahovat pozitiva, která představuje veřejný zájem na těchto opatřeních. </a:t>
            </a:r>
          </a:p>
          <a:p>
            <a:pPr marL="0" indent="0" algn="just">
              <a:buNone/>
            </a:pPr>
            <a:r>
              <a:rPr lang="cs-CZ" i="1" dirty="0"/>
              <a:t>Je nutné současně konstatovat, že rozhodování správních orgánů nemůže podléhat libovůli. Libovůle při rozhodovací činnosti správních orgánů by totiž zjevně odporovala charakteru státní správy jako činnosti podzákonné a zákonem řízené.</a:t>
            </a:r>
          </a:p>
          <a:p>
            <a:pPr marL="0" indent="0" algn="just">
              <a:buNone/>
            </a:pPr>
            <a:r>
              <a:rPr lang="cs-CZ" i="1" dirty="0"/>
              <a:t>Pokud by bylo správní uvážení při posuzování zákonem stanovených hledisek dále kombinováno s volností při stanovení podmínek dalších, byl by tím správnímu orgánu umožněn čirý rozhodovací voluntarismus, nesouladný s pojmem racionální a dobré správy.“</a:t>
            </a:r>
          </a:p>
          <a:p>
            <a:pPr marL="0" indent="0" algn="just">
              <a:buNone/>
            </a:pPr>
            <a:r>
              <a:rPr lang="cs-CZ" dirty="0"/>
              <a:t>Podle rozsudku Nejvyššího správního soudu ze dne 20. 8. 2009, č. j. 5 As 39/2009 – 81.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Úplný soudní přezkum?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i="1" dirty="0"/>
              <a:t>„Na rozdíl od omezeného soudního přezkumu správního uvážení (§ 78 odst. 1 druhá věta s. ř. s.) jsou výklad neurčitého právního pojmu a jeho aplikace na konkrétní skutkový stav v souladu s § 75 s. ř. s. plně a meritorně přezkoumatelné soudem. Zruší-li soud rozhodnutí správního orgánu, nebo vysloví-li jeho nicotnost, je v dalším řízení správní orgán podle § 78 odst. 5 s. ř. s. vázán výkladem neurčitého právního pojmu, jak jej provedl soud, i jeho posouzením, zda skutkové okolnosti případu tento pojem naplňují či nikoliv.“ </a:t>
            </a:r>
          </a:p>
          <a:p>
            <a:pPr marL="0" indent="0" algn="just">
              <a:buNone/>
            </a:pPr>
            <a:r>
              <a:rPr lang="cs-CZ" sz="2400" dirty="0"/>
              <a:t>Podle rozsudku Nejvyššího správního soudu ze dne 28. 1. 2015, č. j. 1 </a:t>
            </a:r>
            <a:r>
              <a:rPr lang="cs-CZ" sz="2400" dirty="0" err="1"/>
              <a:t>Azs</a:t>
            </a:r>
            <a:r>
              <a:rPr lang="cs-CZ" sz="2400" dirty="0"/>
              <a:t> 200/2014 – 27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dirty="0"/>
              <a:t>Odůvodnění, můžeme charakterizovat jako </a:t>
            </a:r>
            <a:r>
              <a:rPr lang="cs-CZ" i="1" dirty="0"/>
              <a:t>„uvedení důvodů, posílení, stvrzení, podepření důvody.“ 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Odůvodnění představuje souhrn důvodů vedoucích k přijetí určitých závěrů či rozhodnutí, a to v nejširším slova smyslu. 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Odůvodnění je ucelený celek či soubor důvodů spojených do logického argumentačního celku, který ve svém souhrnu podporuje daný konkrétní závěr.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0" y="4767263"/>
            <a:ext cx="2895600" cy="274637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Stírání rozdílů mezi správností a zákonností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347614"/>
            <a:ext cx="8229600" cy="35283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i="1" dirty="0">
                <a:latin typeface="+mj-lt"/>
              </a:rPr>
              <a:t>„Posuzuje-li správní orgán ve společném řízení dvě bezvadné žádosti o zřízení stanice technické kontroly, přičemž regulace pokrytí území podle § 54 odst. 3 zákona č. 56/2001 Sb., o podmínkách provozu vozidel na pozemních komunikacích, umožňuje udělit oprávnění pouze jednomu z žadatelů, vyhodnotí, který z nich spíše vyhoví potřebám daného území. Soud je oprávněn posoudit, zda podklady a kritéria pro takové hodnocení byly správné, úplné, relevantní a přípustné.“</a:t>
            </a:r>
          </a:p>
          <a:p>
            <a:pPr marL="0" indent="0" algn="just">
              <a:buNone/>
            </a:pPr>
            <a:r>
              <a:rPr lang="cs-CZ" sz="2400" dirty="0">
                <a:latin typeface="+mj-lt"/>
              </a:rPr>
              <a:t>Podle rozsudku Nejvyššího správního soudu ze dne 4. 10. 2017, č. j. 2 As 73/2017 – 44).</a:t>
            </a:r>
          </a:p>
          <a:p>
            <a:endParaRPr lang="cs-CZ" sz="2400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BB00B-DEA6-4E74-959F-E3B72E79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Moderační právo soudu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EDF307-D63F-40BF-98FD-0E98C1C1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i="1" dirty="0"/>
              <a:t>„Moderační právo soudu v řízení o žalobě proti rozhodnutí správního orgánu umožňuje soudu k návrhu žalobce buď snížit uložený trest, nebo od něj upustit (§ 78 odst. 2 s. ř. s.). To je ve správním soudnictví poměrně výjimečné: zde je totiž pravidlem kasační přezkum (ať už na úrovni krajského soudu ve vztahu k rozhodnutí správního orgánu, nebo u Nejvyššího správního soudu ve vztahu k rozhodnutí krajského soudu), který nedává správnímu soudu pravomoc k tomu, aby rozhodnutí sám měnil, a skýtá mu pouze dvě základní možnosti: zamítnout nedůvodný návrh (žalobu či kasační stížnost), nebo napadené rozhodnutí k důvodnému návrhu zrušit (a nejčastěji vrátit k dalšímu řízení), případně vyslovit nicotnost správního rozhodnutí.“</a:t>
            </a:r>
          </a:p>
          <a:p>
            <a:pPr marL="0" indent="0" algn="just">
              <a:buNone/>
            </a:pPr>
            <a:r>
              <a:rPr lang="cs-CZ" dirty="0"/>
              <a:t>Podle rozsudku Nejvyššího správního soudu ze dne 30. 11. 2005, č. j. 1 As 30/2004 - 82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834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28140-80A7-432C-97C8-9D6DC01AB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Moderační právo soudu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DC8083-FC22-4824-B674-4B8E291FE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i="1" dirty="0"/>
              <a:t>„Pro zásah do správního uvážení při výměře pokuty nepostačí běžná nepřiměřenost, ale je nutné, aby nepřiměřenost sankce dosáhla kvalitativně vyšší míry a byla zjevně nepřiměřená. Při takové úvaze jistě nepostačí vyjít pouze z konkrétní výše pokuty v dané věci, ale v prvé řadě je třeba se zaměřit na rozpětí pokuty stanovené zákonodárcem. Právě on nastavením rozpětí pokut určuje typovou závažnost příslušného postihovaného protiprávního jednání. Přiměřenost v individuálním případě se pak musí posuzovat zejména s ohledem na maximální možnou výši pokuty. V posuzované věci představuje uložená pokuta 6 % z maximální možné výše. To lze jen těžko považovat za nepřiměřené, natožpak za zjevně nepřiměřené.“</a:t>
            </a:r>
          </a:p>
          <a:p>
            <a:pPr marL="0" indent="0" algn="just">
              <a:buNone/>
            </a:pPr>
            <a:r>
              <a:rPr lang="cs-CZ" dirty="0"/>
              <a:t>Podle rozsudku Nejvyššího správního soudu ze dne 24. 4. 2018, č. j. 9 As 55/2017 - 93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72637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9E219-DDBD-4A57-A712-16C535FF6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Moderační právo soudu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FA9B3C-7A0D-4A2D-9AAE-EB5244704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/>
              <a:t>„Soudy se nemohou „pasovat“ do role správního orgánu a nahradit jeho činnost činností svou, byť by to bylo provázeno sebelepšími úmysly (např. rychlostí a efektivitou procesu - jako je tomu ostatně i v projednávané věci). Úloha soudní kontroly nespočívá v tom, že by rozhodovala namísto veřejné správy, a to ani v případě uplatnění tzv. moderačního práva podle § 65 odst. 3 a § 78 odst. 2 s. ř. s. Jde naopak o kontrolu správnosti a zákonnosti postupů veřejné správy ze strany nezávislé moci soudní (srov. rovněž Potěšil, L., Šimíček, V. a kol. Soudní řád správní. Komentář. Praha: Leges, 2014, s. 45-46).“</a:t>
            </a:r>
          </a:p>
          <a:p>
            <a:pPr marL="0" indent="0" algn="just">
              <a:buNone/>
            </a:pPr>
            <a:r>
              <a:rPr lang="cs-CZ" dirty="0"/>
              <a:t>Podle rozsudku Nejvyššího správního soudu ze dne 7. 3. 2019, č. j. 1 </a:t>
            </a:r>
            <a:r>
              <a:rPr lang="cs-CZ" dirty="0" err="1"/>
              <a:t>Azs</a:t>
            </a:r>
            <a:r>
              <a:rPr lang="cs-CZ" dirty="0"/>
              <a:t> 459/2018 - 26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141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3AA2F-7A4A-4976-B080-C0CA80396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Moderační právo soudu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ACB70-71E8-4A3C-8142-B6549626A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nebo </a:t>
            </a:r>
            <a:r>
              <a:rPr lang="cs-CZ" b="1" dirty="0"/>
              <a:t>povinnost</a:t>
            </a:r>
            <a:r>
              <a:rPr lang="cs-CZ" dirty="0"/>
              <a:t>?</a:t>
            </a:r>
          </a:p>
          <a:p>
            <a:r>
              <a:rPr lang="cs-CZ" dirty="0"/>
              <a:t>Platí stejná východiska jako pro správní uvážení</a:t>
            </a:r>
          </a:p>
          <a:p>
            <a:r>
              <a:rPr lang="cs-CZ" dirty="0"/>
              <a:t>Soud posuzuje výši sankce a okolnosti s tím spojené ke dni svého rozhodování.</a:t>
            </a:r>
          </a:p>
          <a:p>
            <a:pPr algn="just"/>
            <a:r>
              <a:rPr lang="cs-CZ" dirty="0"/>
              <a:t>Povinnost užít moderace v případě, že je pokuta </a:t>
            </a:r>
            <a:r>
              <a:rPr lang="cs-CZ" b="1" u="sng" dirty="0"/>
              <a:t>zjevně</a:t>
            </a:r>
            <a:r>
              <a:rPr lang="cs-CZ" dirty="0"/>
              <a:t> nepřiměřená a o vině pachatele nejsou pochybnosti – nezákonnost rozhodnutí je dána </a:t>
            </a:r>
            <a:r>
              <a:rPr lang="cs-CZ" i="1" dirty="0"/>
              <a:t>„jen“ </a:t>
            </a:r>
            <a:r>
              <a:rPr lang="cs-CZ" dirty="0"/>
              <a:t>výší sankce.</a:t>
            </a:r>
          </a:p>
          <a:p>
            <a:r>
              <a:rPr lang="cs-CZ" dirty="0"/>
              <a:t>Omezení uvážení návrhem žalobce.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71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radislav.brazina</a:t>
            </a:r>
            <a:r>
              <a:rPr lang="cs-CZ" dirty="0"/>
              <a:t>@mail.</a:t>
            </a:r>
            <a:r>
              <a:rPr lang="cs-CZ" dirty="0" err="1"/>
              <a:t>muni.cz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00" y="457201"/>
            <a:ext cx="8064900" cy="809367"/>
          </a:xfrm>
        </p:spPr>
        <p:txBody>
          <a:bodyPr>
            <a:normAutofit fontScale="90000"/>
          </a:bodyPr>
          <a:lstStyle/>
          <a:p>
            <a:r>
              <a:rPr lang="cs-CZ" dirty="0"/>
              <a:t>„Klíčové“ ustanovení § 68 odst. 3 správního řádu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635646"/>
            <a:ext cx="8064900" cy="3237470"/>
          </a:xfrm>
        </p:spPr>
        <p:txBody>
          <a:bodyPr/>
          <a:lstStyle/>
          <a:p>
            <a:pPr algn="just"/>
            <a:r>
              <a:rPr lang="cs-CZ" sz="2300" dirty="0"/>
              <a:t>V odůvodnění se uvedou důvody výroku nebo výroků rozhodnutí, podklady pro jeho vydání, úvahy, kterými se správní orgán řídil při jejich hodnocení a při výkladu právních předpisů, a informace o tom, jak se správní orgán vypořádal s návrhy a námitkami účastníků a s jejich vyjádřením k podkladům rozhodnutí.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0" y="4767263"/>
            <a:ext cx="2895600" cy="274637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8"/>
            <a:ext cx="7886700" cy="3362771"/>
          </a:xfrm>
        </p:spPr>
        <p:txBody>
          <a:bodyPr>
            <a:noAutofit/>
          </a:bodyPr>
          <a:lstStyle/>
          <a:p>
            <a:pPr algn="just"/>
            <a:r>
              <a:rPr lang="cs-CZ" sz="2300" dirty="0"/>
              <a:t>Pro náležitosti odůvodnění správního rozhodnutí platí, že jsou silně formovány významnou vazbou mezi odůvodněním, resp. právem na odůvodnění, a právem na spravedlivý proces, kdy právo na odůvodnění můžeme chápat jako součást širšího konceptu práva na spravedlivý proces. Proto i odůvodnění správního rozhodnutí musí splňovat požadavky plynoucí z práva na spravedlivý proces.</a:t>
            </a:r>
          </a:p>
          <a:p>
            <a:pPr algn="just"/>
            <a:r>
              <a:rPr lang="cs-CZ" sz="2300" dirty="0"/>
              <a:t>Pro funkce odůvodnění platí, že u správního rozhodnutí vyčnívají funkce ochranná, proaktivní a přesvědčovací. Právě tyto funkce má mít správní orgán na paměti.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Judikatura Ústavního soudu prosazuje právo na odůvodnění v jeho materiálním pojetí. Obecně lze z judikatury Ústavního soudu vysledovat její příklon k chápání odůvodnění rozhodnutí jako prostředku ochrany práv účastníků řízení, přičemž právo na odůvodnění chápe jako ústavní zásadu. </a:t>
            </a:r>
          </a:p>
          <a:p>
            <a:pPr algn="just"/>
            <a:r>
              <a:rPr lang="cs-CZ" dirty="0"/>
              <a:t>Na požadavky čl. 36 odst. 1 LZPS navazuje § 68 odst. 3 správního řádu. V něm obsažené požadavky lze chápat jako tzv. minimální požadavky kladené na odůvodnění. Lze poukázat na vnitřní vazbu obsaženou ve správním řádu, a to mezi procesními právy účastníků řízení ve smyslu § 36 a následné povinnosti správního orgánu na jejich uplatnění reagovat. Právě vypořádání návrhů a námitek hraje z hlediska přesvědčivosti rozhodnutí nejdůležitější roli.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Obsahovou stránku odůvodnění formuje judikatura ESLP i SDEU.</a:t>
            </a:r>
          </a:p>
          <a:p>
            <a:pPr algn="just"/>
            <a:r>
              <a:rPr lang="cs-CZ" sz="2800" dirty="0"/>
              <a:t>O významu odůvodnění (nejen) rozhodnutí svědčí i skutečnost, že požadavek, aby rozhodnutí obsahovalo odůvodnění, výslovně zařadila mezi aspekty práva na dobrou správu zakotvené v čl. 41 LZPEU.</a:t>
            </a:r>
          </a:p>
          <a:p>
            <a:pPr algn="just"/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800" dirty="0"/>
              <a:t>Pro nároky na odůvodnění rozhodnutí o uložení správního trestu mělo zásadní význam přijetí nového přestupkového zákona, který sjednotil režim projednávání většiny správních deliktů. Nový přestupkový zákon sice přinesl jen implicitní (zejména § 37 až 40) požadavky na odůvodnění rozhodnutí, lze jej však chápat jako významný posun jak z hlediska pohledu adresátů, tak i správních orgánů.  </a:t>
            </a:r>
          </a:p>
          <a:p>
            <a:pPr algn="just"/>
            <a:r>
              <a:rPr lang="cs-CZ" sz="2800" i="1" dirty="0"/>
              <a:t>Pozn. německá teorie zdůrazňuje, že správní orgány mají uvést důvody, které se v daném rozhodnutí pravidelně objevují, jsou pro posuzování věci typické. </a:t>
            </a:r>
          </a:p>
          <a:p>
            <a:pPr algn="just"/>
            <a:endParaRPr lang="cs-CZ" sz="2800" dirty="0"/>
          </a:p>
          <a:p>
            <a:pPr algn="just"/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Odůvodnění rozhodnutí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/>
              <a:t>„Správní akt jako výsledek rozhodovacího procesu musí obsahovat průběh a výsledek tohoto procesu. Tato zásada se odráží právě v právu účastníka správního řízení na odůvodnění rozhodnutí. Právo na odůvodnění znamená, že rozhodnutí má obsahovat základ a důvody rozhodnutí tak, aby na něj mohl jeho příjemce účinně a přiměřeně reagovat. Odůvodnění má odpovídat povaze rozhodnutí a má jeho příjemci umožnit jej vyhodnotit. Individuální správní akt musí být na základě stejných důvodů přezkoumatelný soudem. Jen tak může být splněn požadavek transparentnosti rozhodování.“</a:t>
            </a:r>
          </a:p>
          <a:p>
            <a:pPr marL="0" indent="0" algn="just">
              <a:buNone/>
            </a:pPr>
            <a:r>
              <a:rPr lang="cs-CZ" dirty="0"/>
              <a:t>Podle rozsudku Nejvyššího správního soudu ze dne 11. 9. 2007, č. j. 5 As 37/2006 – 67.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Přezkoumatelnost správního uvážení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i="1" dirty="0"/>
              <a:t>„Správní orgán je tak povinen se při ukládání sankce zabývat podrobně všemi hledisky, které zákon předpokládá, </a:t>
            </a:r>
            <a:r>
              <a:rPr lang="cs-CZ" b="1" i="1" dirty="0"/>
              <a:t>přesvědčivě odůvodnit, ke kterému hledisku přihlédl</a:t>
            </a:r>
            <a:r>
              <a:rPr lang="cs-CZ" i="1" dirty="0"/>
              <a:t>, a uvést, </a:t>
            </a:r>
            <a:r>
              <a:rPr lang="cs-CZ" b="1" i="1" dirty="0"/>
              <a:t>jaký vliv mělo toto hledisko na konečnou výši ukládané sankce</a:t>
            </a:r>
            <a:r>
              <a:rPr lang="cs-CZ" i="1" dirty="0"/>
              <a:t>. Výše uložené sankce tak musí být v každém rozhodnutí zdůvodněna způsobem nepřipouštějícím rozumné pochyby o tom, že právě taková její výše odpovídá konkrétním okolnostem individuálního případu.“</a:t>
            </a:r>
          </a:p>
          <a:p>
            <a:pPr algn="just">
              <a:buNone/>
            </a:pPr>
            <a:r>
              <a:rPr lang="cs-CZ" dirty="0"/>
              <a:t>Podle rozsudku Nejvyššího správního soudu ze dne 6. 10. 2016, č. j. 2 As 161/2016 – 52.</a:t>
            </a:r>
          </a:p>
          <a:p>
            <a:pPr algn="just">
              <a:buNone/>
            </a:pPr>
            <a:r>
              <a:rPr lang="cs-CZ" i="1" dirty="0"/>
              <a:t>Pozn. o přezkoumatelnosti úvah pravidelně svědčí i to, že s odůvodněním účastník řízení věcně polemizuje.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Vlastní 1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Words>2114</Words>
  <Application>Microsoft Office PowerPoint</Application>
  <PresentationFormat>Předvádění na obrazovce (16:9)</PresentationFormat>
  <Paragraphs>92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Garamond</vt:lpstr>
      <vt:lpstr>Wingdings</vt:lpstr>
      <vt:lpstr>Office Theme</vt:lpstr>
      <vt:lpstr>Význam odůvodnění rozhodnutí.  Nároky kladené na odůvodnění rozhodnutí.  Specifika přezkoumání rozhodnutí založených na správním uvážení.</vt:lpstr>
      <vt:lpstr>Odůvodnění rozhodnutí</vt:lpstr>
      <vt:lpstr>„Klíčové“ ustanovení § 68 odst. 3 správního řádu</vt:lpstr>
      <vt:lpstr>Odůvodnění rozhodnutí</vt:lpstr>
      <vt:lpstr>Odůvodnění rozhodnutí</vt:lpstr>
      <vt:lpstr>Odůvodnění rozhodnutí</vt:lpstr>
      <vt:lpstr>Odůvodnění rozhodnutí</vt:lpstr>
      <vt:lpstr>Odůvodnění rozhodnutí</vt:lpstr>
      <vt:lpstr>Přezkoumatelnost správního uvážení</vt:lpstr>
      <vt:lpstr>Přezkoumatelnost správního uvážení</vt:lpstr>
      <vt:lpstr>Účel a smysl opravných prostředků?</vt:lpstr>
      <vt:lpstr>Co má být přezkoumáváno?</vt:lpstr>
      <vt:lpstr>Odvolání</vt:lpstr>
      <vt:lpstr>Zákonnost</vt:lpstr>
      <vt:lpstr>Správnost</vt:lpstr>
      <vt:lpstr>Soudní přezkum podle SŘS</vt:lpstr>
      <vt:lpstr>Soudní přezkum podle SŘS</vt:lpstr>
      <vt:lpstr>Soudní přezkum podle SŘS</vt:lpstr>
      <vt:lpstr>Úplný soudní přezkum?</vt:lpstr>
      <vt:lpstr>Stírání rozdílů mezi správností a zákonností</vt:lpstr>
      <vt:lpstr>Moderační právo soudu</vt:lpstr>
      <vt:lpstr>Moderační právo soudu</vt:lpstr>
      <vt:lpstr>Moderační právo soudu</vt:lpstr>
      <vt:lpstr>Moderační právo soudu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uvážení a správní orgány</dc:title>
  <dc:creator>Radislav Bražina</dc:creator>
  <cp:lastModifiedBy>Radislav Bražina</cp:lastModifiedBy>
  <cp:revision>35</cp:revision>
  <cp:lastPrinted>2019-10-09T15:34:25Z</cp:lastPrinted>
  <dcterms:created xsi:type="dcterms:W3CDTF">2019-10-04T05:59:32Z</dcterms:created>
  <dcterms:modified xsi:type="dcterms:W3CDTF">2024-11-25T09:39:30Z</dcterms:modified>
</cp:coreProperties>
</file>