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5"/>
  </p:notesMasterIdLst>
  <p:handoutMasterIdLst>
    <p:handoutMasterId r:id="rId26"/>
  </p:handoutMasterIdLst>
  <p:sldIdLst>
    <p:sldId id="380" r:id="rId2"/>
    <p:sldId id="257" r:id="rId3"/>
    <p:sldId id="387" r:id="rId4"/>
    <p:sldId id="260" r:id="rId5"/>
    <p:sldId id="261" r:id="rId6"/>
    <p:sldId id="388" r:id="rId7"/>
    <p:sldId id="389" r:id="rId8"/>
    <p:sldId id="317" r:id="rId9"/>
    <p:sldId id="318" r:id="rId10"/>
    <p:sldId id="391" r:id="rId11"/>
    <p:sldId id="392" r:id="rId12"/>
    <p:sldId id="393" r:id="rId13"/>
    <p:sldId id="394" r:id="rId14"/>
    <p:sldId id="395" r:id="rId15"/>
    <p:sldId id="322" r:id="rId16"/>
    <p:sldId id="396" r:id="rId17"/>
    <p:sldId id="397" r:id="rId18"/>
    <p:sldId id="400" r:id="rId19"/>
    <p:sldId id="401" r:id="rId20"/>
    <p:sldId id="375" r:id="rId21"/>
    <p:sldId id="402" r:id="rId22"/>
    <p:sldId id="403" r:id="rId23"/>
    <p:sldId id="379" r:id="rId24"/>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CCA666-3F46-4E65-AA94-3E737DB1C8D8}" v="1" dt="2024-05-09T11:36:31.275"/>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69" autoAdjust="0"/>
    <p:restoredTop sz="96754" autoAdjust="0"/>
  </p:normalViewPr>
  <p:slideViewPr>
    <p:cSldViewPr snapToGrid="0">
      <p:cViewPr varScale="1">
        <p:scale>
          <a:sx n="125" d="100"/>
          <a:sy n="125" d="100"/>
        </p:scale>
        <p:origin x="132" y="13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áš Svoboda" userId="ea19919b-7fae-4885-9822-7be6ea3f8f78" providerId="ADAL" clId="{FDCCA666-3F46-4E65-AA94-3E737DB1C8D8}"/>
    <pc:docChg chg="modSld">
      <pc:chgData name="Tomáš Svoboda" userId="ea19919b-7fae-4885-9822-7be6ea3f8f78" providerId="ADAL" clId="{FDCCA666-3F46-4E65-AA94-3E737DB1C8D8}" dt="2024-05-09T14:22:04.705" v="19" actId="113"/>
      <pc:docMkLst>
        <pc:docMk/>
      </pc:docMkLst>
      <pc:sldChg chg="modSp mod">
        <pc:chgData name="Tomáš Svoboda" userId="ea19919b-7fae-4885-9822-7be6ea3f8f78" providerId="ADAL" clId="{FDCCA666-3F46-4E65-AA94-3E737DB1C8D8}" dt="2024-05-09T14:22:04.705" v="19" actId="113"/>
        <pc:sldMkLst>
          <pc:docMk/>
          <pc:sldMk cId="2771854484" sldId="379"/>
        </pc:sldMkLst>
        <pc:spChg chg="mod">
          <ac:chgData name="Tomáš Svoboda" userId="ea19919b-7fae-4885-9822-7be6ea3f8f78" providerId="ADAL" clId="{FDCCA666-3F46-4E65-AA94-3E737DB1C8D8}" dt="2024-05-09T14:22:04.705" v="19" actId="113"/>
          <ac:spMkLst>
            <pc:docMk/>
            <pc:sldMk cId="2771854484" sldId="379"/>
            <ac:spMk id="5" creationId="{00000000-0000-0000-0000-000000000000}"/>
          </ac:spMkLst>
        </pc:spChg>
      </pc:sldChg>
      <pc:sldChg chg="modSp mod">
        <pc:chgData name="Tomáš Svoboda" userId="ea19919b-7fae-4885-9822-7be6ea3f8f78" providerId="ADAL" clId="{FDCCA666-3F46-4E65-AA94-3E737DB1C8D8}" dt="2024-05-09T11:35:39.984" v="9" actId="113"/>
        <pc:sldMkLst>
          <pc:docMk/>
          <pc:sldMk cId="0" sldId="380"/>
        </pc:sldMkLst>
        <pc:spChg chg="mod">
          <ac:chgData name="Tomáš Svoboda" userId="ea19919b-7fae-4885-9822-7be6ea3f8f78" providerId="ADAL" clId="{FDCCA666-3F46-4E65-AA94-3E737DB1C8D8}" dt="2024-05-09T11:35:39.984" v="9" actId="113"/>
          <ac:spMkLst>
            <pc:docMk/>
            <pc:sldMk cId="0" sldId="380"/>
            <ac:spMk id="4" creationId="{00000000-0000-0000-0000-000000000000}"/>
          </ac:spMkLst>
        </pc:spChg>
        <pc:spChg chg="mod">
          <ac:chgData name="Tomáš Svoboda" userId="ea19919b-7fae-4885-9822-7be6ea3f8f78" providerId="ADAL" clId="{FDCCA666-3F46-4E65-AA94-3E737DB1C8D8}" dt="2024-05-09T11:34:43.665" v="3" actId="20577"/>
          <ac:spMkLst>
            <pc:docMk/>
            <pc:sldMk cId="0" sldId="380"/>
            <ac:spMk id="5"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A5FA9D-DBA8-4A37-871C-B58DBF76BD0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cs-CZ"/>
        </a:p>
      </dgm:t>
    </dgm:pt>
    <dgm:pt modelId="{BD257B34-AFC6-49DA-A2CC-13A492276265}">
      <dgm:prSet phldrT="[Text]" custT="1"/>
      <dgm:spPr/>
      <dgm:t>
        <a:bodyPr/>
        <a:lstStyle/>
        <a:p>
          <a:r>
            <a:rPr lang="cs-CZ" sz="2400" b="0" dirty="0" err="1"/>
            <a:t>Administrative</a:t>
          </a:r>
          <a:r>
            <a:rPr lang="cs-CZ" sz="2400" b="0" dirty="0"/>
            <a:t> </a:t>
          </a:r>
          <a:r>
            <a:rPr lang="cs-CZ" sz="2400" b="0" dirty="0" err="1"/>
            <a:t>Law</a:t>
          </a:r>
          <a:endParaRPr lang="cs-CZ" sz="2400" b="0" dirty="0"/>
        </a:p>
      </dgm:t>
    </dgm:pt>
    <dgm:pt modelId="{F65303C0-16D8-4584-A6B2-2B17C64DA9C6}" type="parTrans" cxnId="{DB856ADB-8C4D-40D6-B4F7-8FE4A44C079A}">
      <dgm:prSet/>
      <dgm:spPr/>
      <dgm:t>
        <a:bodyPr/>
        <a:lstStyle/>
        <a:p>
          <a:endParaRPr lang="cs-CZ"/>
        </a:p>
      </dgm:t>
    </dgm:pt>
    <dgm:pt modelId="{33100A8A-5A0F-4DC8-A27A-39E55645B8D6}" type="sibTrans" cxnId="{DB856ADB-8C4D-40D6-B4F7-8FE4A44C079A}">
      <dgm:prSet/>
      <dgm:spPr/>
      <dgm:t>
        <a:bodyPr/>
        <a:lstStyle/>
        <a:p>
          <a:endParaRPr lang="cs-CZ"/>
        </a:p>
      </dgm:t>
    </dgm:pt>
    <dgm:pt modelId="{669DA475-6A3E-4BAF-A96D-9A8493D84842}">
      <dgm:prSet phldrT="[Text]" custT="1"/>
      <dgm:spPr/>
      <dgm:t>
        <a:bodyPr/>
        <a:lstStyle/>
        <a:p>
          <a:r>
            <a:rPr lang="cs-CZ" sz="2400" b="0" dirty="0"/>
            <a:t>General part</a:t>
          </a:r>
        </a:p>
      </dgm:t>
    </dgm:pt>
    <dgm:pt modelId="{A8A537E4-5BDA-4E1F-998F-347813524532}" type="parTrans" cxnId="{CAA1DF6F-B444-42E5-993C-523C94CB8936}">
      <dgm:prSet/>
      <dgm:spPr/>
      <dgm:t>
        <a:bodyPr/>
        <a:lstStyle/>
        <a:p>
          <a:endParaRPr lang="cs-CZ"/>
        </a:p>
      </dgm:t>
    </dgm:pt>
    <dgm:pt modelId="{8893D231-E34F-4B04-B099-54DEA1325D06}" type="sibTrans" cxnId="{CAA1DF6F-B444-42E5-993C-523C94CB8936}">
      <dgm:prSet/>
      <dgm:spPr/>
      <dgm:t>
        <a:bodyPr/>
        <a:lstStyle/>
        <a:p>
          <a:endParaRPr lang="cs-CZ"/>
        </a:p>
      </dgm:t>
    </dgm:pt>
    <dgm:pt modelId="{0727E797-A8A1-4EE6-93E5-8CFFF502902A}">
      <dgm:prSet phldrT="[Text]" custT="1"/>
      <dgm:spPr/>
      <dgm:t>
        <a:bodyPr/>
        <a:lstStyle/>
        <a:p>
          <a:r>
            <a:rPr lang="en-US" sz="1600" b="1" noProof="0" dirty="0"/>
            <a:t>What is common: </a:t>
          </a:r>
          <a:r>
            <a:rPr lang="en-US" sz="1600" noProof="0" dirty="0"/>
            <a:t>general rules, institutes, organization, sources of legal regulation, forms of activity, liability, control of public administration, etc., also different </a:t>
          </a:r>
          <a:r>
            <a:rPr lang="en-US" sz="1600" b="1" noProof="0" dirty="0">
              <a:solidFill>
                <a:srgbClr val="F01928"/>
              </a:solidFill>
            </a:rPr>
            <a:t>procedural aspects </a:t>
          </a:r>
          <a:r>
            <a:rPr lang="en-US" sz="1600" b="0" noProof="0" dirty="0">
              <a:solidFill>
                <a:srgbClr val="F01928"/>
              </a:solidFill>
            </a:rPr>
            <a:t>of conducting public administration</a:t>
          </a:r>
        </a:p>
      </dgm:t>
    </dgm:pt>
    <dgm:pt modelId="{12E5E82A-85FB-4EE1-917E-1E5CF29E0E7D}" type="parTrans" cxnId="{F2E9ABA0-36A8-4931-862F-9E051E545814}">
      <dgm:prSet/>
      <dgm:spPr/>
      <dgm:t>
        <a:bodyPr/>
        <a:lstStyle/>
        <a:p>
          <a:endParaRPr lang="cs-CZ"/>
        </a:p>
      </dgm:t>
    </dgm:pt>
    <dgm:pt modelId="{E1AF5641-C8B6-49DD-BC26-920568D1D7B6}" type="sibTrans" cxnId="{F2E9ABA0-36A8-4931-862F-9E051E545814}">
      <dgm:prSet/>
      <dgm:spPr/>
      <dgm:t>
        <a:bodyPr/>
        <a:lstStyle/>
        <a:p>
          <a:endParaRPr lang="cs-CZ"/>
        </a:p>
      </dgm:t>
    </dgm:pt>
    <dgm:pt modelId="{1EB0F0C3-7160-45E8-B607-EE95AF99F741}">
      <dgm:prSet phldrT="[Text]" custT="1"/>
      <dgm:spPr/>
      <dgm:t>
        <a:bodyPr/>
        <a:lstStyle/>
        <a:p>
          <a:r>
            <a:rPr lang="en-US" sz="2400" b="0" noProof="0" dirty="0"/>
            <a:t>Special</a:t>
          </a:r>
          <a:r>
            <a:rPr lang="cs-CZ" sz="2400" b="0" dirty="0"/>
            <a:t> part</a:t>
          </a:r>
        </a:p>
      </dgm:t>
    </dgm:pt>
    <dgm:pt modelId="{559F4FF4-3B1E-495F-AB53-D0896D4D4189}" type="parTrans" cxnId="{F4A6525D-5330-4E02-9311-08A93F9D4759}">
      <dgm:prSet/>
      <dgm:spPr/>
      <dgm:t>
        <a:bodyPr/>
        <a:lstStyle/>
        <a:p>
          <a:endParaRPr lang="cs-CZ"/>
        </a:p>
      </dgm:t>
    </dgm:pt>
    <dgm:pt modelId="{5906BEEE-BC53-4F2F-9526-85CF6BD269D5}" type="sibTrans" cxnId="{F4A6525D-5330-4E02-9311-08A93F9D4759}">
      <dgm:prSet/>
      <dgm:spPr/>
      <dgm:t>
        <a:bodyPr/>
        <a:lstStyle/>
        <a:p>
          <a:endParaRPr lang="cs-CZ"/>
        </a:p>
      </dgm:t>
    </dgm:pt>
    <dgm:pt modelId="{561433E5-CA20-4CA2-9E43-93751CA85942}">
      <dgm:prSet phldrT="[Text]" custT="1"/>
      <dgm:spPr/>
      <dgm:t>
        <a:bodyPr/>
        <a:lstStyle/>
        <a:p>
          <a:r>
            <a:rPr lang="en-US" sz="1600" b="1" noProof="0" dirty="0"/>
            <a:t>Legal regulation of different „branches“ of public administration and administrative law </a:t>
          </a:r>
          <a:r>
            <a:rPr lang="en-US" sz="1600" noProof="0" dirty="0"/>
            <a:t>– „building law“, „healthcare law“, „education law“, „cultural law“, „police law“, „refugee law“, law of electronic communication, expropriation</a:t>
          </a:r>
          <a:r>
            <a:rPr lang="cs-CZ" sz="1600" noProof="0" dirty="0"/>
            <a:t>, </a:t>
          </a:r>
          <a:r>
            <a:rPr lang="en-US" sz="1600" noProof="0" dirty="0"/>
            <a:t>etc. (hundreds of laws and other norms, also law of the EU) </a:t>
          </a:r>
        </a:p>
      </dgm:t>
    </dgm:pt>
    <dgm:pt modelId="{2736EE9B-CEF3-49FF-9B80-9FA48D7CB29E}" type="parTrans" cxnId="{B16CDA61-32F1-436E-986D-0F497DCF7061}">
      <dgm:prSet/>
      <dgm:spPr/>
      <dgm:t>
        <a:bodyPr/>
        <a:lstStyle/>
        <a:p>
          <a:endParaRPr lang="cs-CZ"/>
        </a:p>
      </dgm:t>
    </dgm:pt>
    <dgm:pt modelId="{92866807-0DC7-406D-A418-D59848FBE813}" type="sibTrans" cxnId="{B16CDA61-32F1-436E-986D-0F497DCF7061}">
      <dgm:prSet/>
      <dgm:spPr/>
      <dgm:t>
        <a:bodyPr/>
        <a:lstStyle/>
        <a:p>
          <a:endParaRPr lang="cs-CZ"/>
        </a:p>
      </dgm:t>
    </dgm:pt>
    <dgm:pt modelId="{850FDC3D-F343-4E23-B7D9-17056CEAE790}" type="pres">
      <dgm:prSet presAssocID="{60A5FA9D-DBA8-4A37-871C-B58DBF76BD08}" presName="diagram" presStyleCnt="0">
        <dgm:presLayoutVars>
          <dgm:chPref val="1"/>
          <dgm:dir/>
          <dgm:animOne val="branch"/>
          <dgm:animLvl val="lvl"/>
          <dgm:resizeHandles val="exact"/>
        </dgm:presLayoutVars>
      </dgm:prSet>
      <dgm:spPr/>
    </dgm:pt>
    <dgm:pt modelId="{8816C1EF-58AF-482E-AA9B-EFD0B37306C8}" type="pres">
      <dgm:prSet presAssocID="{BD257B34-AFC6-49DA-A2CC-13A492276265}" presName="root1" presStyleCnt="0"/>
      <dgm:spPr/>
    </dgm:pt>
    <dgm:pt modelId="{1C3B0728-9677-45B1-892F-C015B5A6691F}" type="pres">
      <dgm:prSet presAssocID="{BD257B34-AFC6-49DA-A2CC-13A492276265}" presName="LevelOneTextNode" presStyleLbl="node0" presStyleIdx="0" presStyleCnt="1">
        <dgm:presLayoutVars>
          <dgm:chPref val="3"/>
        </dgm:presLayoutVars>
      </dgm:prSet>
      <dgm:spPr/>
    </dgm:pt>
    <dgm:pt modelId="{63CA058E-967F-4D88-9ED0-BAD8D46FAD80}" type="pres">
      <dgm:prSet presAssocID="{BD257B34-AFC6-49DA-A2CC-13A492276265}" presName="level2hierChild" presStyleCnt="0"/>
      <dgm:spPr/>
    </dgm:pt>
    <dgm:pt modelId="{B219823F-2E93-4B1E-909F-943EB5626074}" type="pres">
      <dgm:prSet presAssocID="{A8A537E4-5BDA-4E1F-998F-347813524532}" presName="conn2-1" presStyleLbl="parChTrans1D2" presStyleIdx="0" presStyleCnt="2"/>
      <dgm:spPr/>
    </dgm:pt>
    <dgm:pt modelId="{2CDFC16A-F687-4A0D-8A72-05C36825BF81}" type="pres">
      <dgm:prSet presAssocID="{A8A537E4-5BDA-4E1F-998F-347813524532}" presName="connTx" presStyleLbl="parChTrans1D2" presStyleIdx="0" presStyleCnt="2"/>
      <dgm:spPr/>
    </dgm:pt>
    <dgm:pt modelId="{BB7FAF1A-E211-4A1F-BD02-8487E09F1889}" type="pres">
      <dgm:prSet presAssocID="{669DA475-6A3E-4BAF-A96D-9A8493D84842}" presName="root2" presStyleCnt="0"/>
      <dgm:spPr/>
    </dgm:pt>
    <dgm:pt modelId="{2C9398DE-E90B-4966-8291-0EB76D39E238}" type="pres">
      <dgm:prSet presAssocID="{669DA475-6A3E-4BAF-A96D-9A8493D84842}" presName="LevelTwoTextNode" presStyleLbl="node2" presStyleIdx="0" presStyleCnt="2">
        <dgm:presLayoutVars>
          <dgm:chPref val="3"/>
        </dgm:presLayoutVars>
      </dgm:prSet>
      <dgm:spPr/>
    </dgm:pt>
    <dgm:pt modelId="{9EAEFD81-6060-43CB-8134-6A6049039B8A}" type="pres">
      <dgm:prSet presAssocID="{669DA475-6A3E-4BAF-A96D-9A8493D84842}" presName="level3hierChild" presStyleCnt="0"/>
      <dgm:spPr/>
    </dgm:pt>
    <dgm:pt modelId="{D102984E-F4B2-496D-9C55-4CCAE16CA83F}" type="pres">
      <dgm:prSet presAssocID="{12E5E82A-85FB-4EE1-917E-1E5CF29E0E7D}" presName="conn2-1" presStyleLbl="parChTrans1D3" presStyleIdx="0" presStyleCnt="2"/>
      <dgm:spPr/>
    </dgm:pt>
    <dgm:pt modelId="{58C6856E-239D-434D-99D2-735423F5C417}" type="pres">
      <dgm:prSet presAssocID="{12E5E82A-85FB-4EE1-917E-1E5CF29E0E7D}" presName="connTx" presStyleLbl="parChTrans1D3" presStyleIdx="0" presStyleCnt="2"/>
      <dgm:spPr/>
    </dgm:pt>
    <dgm:pt modelId="{AE06E795-D260-483A-9D06-CB116F5E10ED}" type="pres">
      <dgm:prSet presAssocID="{0727E797-A8A1-4EE6-93E5-8CFFF502902A}" presName="root2" presStyleCnt="0"/>
      <dgm:spPr/>
    </dgm:pt>
    <dgm:pt modelId="{7D1D0EBF-6113-43DD-A273-77E59EE3CCEC}" type="pres">
      <dgm:prSet presAssocID="{0727E797-A8A1-4EE6-93E5-8CFFF502902A}" presName="LevelTwoTextNode" presStyleLbl="node3" presStyleIdx="0" presStyleCnt="2" custScaleX="236959" custScaleY="155808" custLinFactNeighborX="-10498" custLinFactNeighborY="-27645">
        <dgm:presLayoutVars>
          <dgm:chPref val="3"/>
        </dgm:presLayoutVars>
      </dgm:prSet>
      <dgm:spPr/>
    </dgm:pt>
    <dgm:pt modelId="{2D023CFD-ED8B-4939-B7FE-5CA09038BCE3}" type="pres">
      <dgm:prSet presAssocID="{0727E797-A8A1-4EE6-93E5-8CFFF502902A}" presName="level3hierChild" presStyleCnt="0"/>
      <dgm:spPr/>
    </dgm:pt>
    <dgm:pt modelId="{EA7A4862-ED29-4F41-9C44-17D901796754}" type="pres">
      <dgm:prSet presAssocID="{559F4FF4-3B1E-495F-AB53-D0896D4D4189}" presName="conn2-1" presStyleLbl="parChTrans1D2" presStyleIdx="1" presStyleCnt="2"/>
      <dgm:spPr/>
    </dgm:pt>
    <dgm:pt modelId="{2ED18627-E14E-4FE6-9BC8-D2708CB4FCD2}" type="pres">
      <dgm:prSet presAssocID="{559F4FF4-3B1E-495F-AB53-D0896D4D4189}" presName="connTx" presStyleLbl="parChTrans1D2" presStyleIdx="1" presStyleCnt="2"/>
      <dgm:spPr/>
    </dgm:pt>
    <dgm:pt modelId="{A795DAD1-C940-47A6-8DA8-E7DD9C769C1B}" type="pres">
      <dgm:prSet presAssocID="{1EB0F0C3-7160-45E8-B607-EE95AF99F741}" presName="root2" presStyleCnt="0"/>
      <dgm:spPr/>
    </dgm:pt>
    <dgm:pt modelId="{2247B4CE-DEC2-4171-8081-1D4677D67DA4}" type="pres">
      <dgm:prSet presAssocID="{1EB0F0C3-7160-45E8-B607-EE95AF99F741}" presName="LevelTwoTextNode" presStyleLbl="node2" presStyleIdx="1" presStyleCnt="2">
        <dgm:presLayoutVars>
          <dgm:chPref val="3"/>
        </dgm:presLayoutVars>
      </dgm:prSet>
      <dgm:spPr/>
    </dgm:pt>
    <dgm:pt modelId="{11265002-019F-4FF5-B75C-D32A6ECA5C8D}" type="pres">
      <dgm:prSet presAssocID="{1EB0F0C3-7160-45E8-B607-EE95AF99F741}" presName="level3hierChild" presStyleCnt="0"/>
      <dgm:spPr/>
    </dgm:pt>
    <dgm:pt modelId="{556329A5-F029-443E-8773-BD97CC4CE7A7}" type="pres">
      <dgm:prSet presAssocID="{2736EE9B-CEF3-49FF-9B80-9FA48D7CB29E}" presName="conn2-1" presStyleLbl="parChTrans1D3" presStyleIdx="1" presStyleCnt="2"/>
      <dgm:spPr/>
    </dgm:pt>
    <dgm:pt modelId="{FB2672EB-7618-49AE-A418-55D399A469CF}" type="pres">
      <dgm:prSet presAssocID="{2736EE9B-CEF3-49FF-9B80-9FA48D7CB29E}" presName="connTx" presStyleLbl="parChTrans1D3" presStyleIdx="1" presStyleCnt="2"/>
      <dgm:spPr/>
    </dgm:pt>
    <dgm:pt modelId="{347FC671-E7A0-44E7-810E-63F05768C6E0}" type="pres">
      <dgm:prSet presAssocID="{561433E5-CA20-4CA2-9E43-93751CA85942}" presName="root2" presStyleCnt="0"/>
      <dgm:spPr/>
    </dgm:pt>
    <dgm:pt modelId="{454718C4-1FE6-44B1-863D-1E0545BA6AF5}" type="pres">
      <dgm:prSet presAssocID="{561433E5-CA20-4CA2-9E43-93751CA85942}" presName="LevelTwoTextNode" presStyleLbl="node3" presStyleIdx="1" presStyleCnt="2" custScaleX="241874" custScaleY="188514" custLinFactNeighborX="-9648" custLinFactNeighborY="8136">
        <dgm:presLayoutVars>
          <dgm:chPref val="3"/>
        </dgm:presLayoutVars>
      </dgm:prSet>
      <dgm:spPr/>
    </dgm:pt>
    <dgm:pt modelId="{33C92607-E7E6-47D3-9E47-33E2D9007045}" type="pres">
      <dgm:prSet presAssocID="{561433E5-CA20-4CA2-9E43-93751CA85942}" presName="level3hierChild" presStyleCnt="0"/>
      <dgm:spPr/>
    </dgm:pt>
  </dgm:ptLst>
  <dgm:cxnLst>
    <dgm:cxn modelId="{AFBE9C16-B997-4758-8772-11EB1D916258}" type="presOf" srcId="{12E5E82A-85FB-4EE1-917E-1E5CF29E0E7D}" destId="{58C6856E-239D-434D-99D2-735423F5C417}" srcOrd="1" destOrd="0" presId="urn:microsoft.com/office/officeart/2005/8/layout/hierarchy2"/>
    <dgm:cxn modelId="{67F49C22-3FF5-4A38-9284-FF929833EE3C}" type="presOf" srcId="{559F4FF4-3B1E-495F-AB53-D0896D4D4189}" destId="{2ED18627-E14E-4FE6-9BC8-D2708CB4FCD2}" srcOrd="1" destOrd="0" presId="urn:microsoft.com/office/officeart/2005/8/layout/hierarchy2"/>
    <dgm:cxn modelId="{F4A6525D-5330-4E02-9311-08A93F9D4759}" srcId="{BD257B34-AFC6-49DA-A2CC-13A492276265}" destId="{1EB0F0C3-7160-45E8-B607-EE95AF99F741}" srcOrd="1" destOrd="0" parTransId="{559F4FF4-3B1E-495F-AB53-D0896D4D4189}" sibTransId="{5906BEEE-BC53-4F2F-9526-85CF6BD269D5}"/>
    <dgm:cxn modelId="{B16CDA61-32F1-436E-986D-0F497DCF7061}" srcId="{1EB0F0C3-7160-45E8-B607-EE95AF99F741}" destId="{561433E5-CA20-4CA2-9E43-93751CA85942}" srcOrd="0" destOrd="0" parTransId="{2736EE9B-CEF3-49FF-9B80-9FA48D7CB29E}" sibTransId="{92866807-0DC7-406D-A418-D59848FBE813}"/>
    <dgm:cxn modelId="{8398FC63-EF03-4241-9089-C6EF11154520}" type="presOf" srcId="{2736EE9B-CEF3-49FF-9B80-9FA48D7CB29E}" destId="{FB2672EB-7618-49AE-A418-55D399A469CF}" srcOrd="1" destOrd="0" presId="urn:microsoft.com/office/officeart/2005/8/layout/hierarchy2"/>
    <dgm:cxn modelId="{8BEB2E66-C0FE-4A79-905B-8E33803C7AC0}" type="presOf" srcId="{2736EE9B-CEF3-49FF-9B80-9FA48D7CB29E}" destId="{556329A5-F029-443E-8773-BD97CC4CE7A7}" srcOrd="0" destOrd="0" presId="urn:microsoft.com/office/officeart/2005/8/layout/hierarchy2"/>
    <dgm:cxn modelId="{A3AE2167-354A-42EB-80B5-CCF6C1842FBE}" type="presOf" srcId="{A8A537E4-5BDA-4E1F-998F-347813524532}" destId="{B219823F-2E93-4B1E-909F-943EB5626074}" srcOrd="0" destOrd="0" presId="urn:microsoft.com/office/officeart/2005/8/layout/hierarchy2"/>
    <dgm:cxn modelId="{CAA1DF6F-B444-42E5-993C-523C94CB8936}" srcId="{BD257B34-AFC6-49DA-A2CC-13A492276265}" destId="{669DA475-6A3E-4BAF-A96D-9A8493D84842}" srcOrd="0" destOrd="0" parTransId="{A8A537E4-5BDA-4E1F-998F-347813524532}" sibTransId="{8893D231-E34F-4B04-B099-54DEA1325D06}"/>
    <dgm:cxn modelId="{73C32071-973D-49DF-9A35-4842E28C9793}" type="presOf" srcId="{A8A537E4-5BDA-4E1F-998F-347813524532}" destId="{2CDFC16A-F687-4A0D-8A72-05C36825BF81}" srcOrd="1" destOrd="0" presId="urn:microsoft.com/office/officeart/2005/8/layout/hierarchy2"/>
    <dgm:cxn modelId="{5F20CB83-5638-4CFB-9CF0-564C9B419FB8}" type="presOf" srcId="{12E5E82A-85FB-4EE1-917E-1E5CF29E0E7D}" destId="{D102984E-F4B2-496D-9C55-4CCAE16CA83F}" srcOrd="0" destOrd="0" presId="urn:microsoft.com/office/officeart/2005/8/layout/hierarchy2"/>
    <dgm:cxn modelId="{3422A48D-FD47-45DE-A6F5-A5A0477A81FE}" type="presOf" srcId="{669DA475-6A3E-4BAF-A96D-9A8493D84842}" destId="{2C9398DE-E90B-4966-8291-0EB76D39E238}" srcOrd="0" destOrd="0" presId="urn:microsoft.com/office/officeart/2005/8/layout/hierarchy2"/>
    <dgm:cxn modelId="{A4E0389B-2D92-480C-8735-5260D5CF593A}" type="presOf" srcId="{BD257B34-AFC6-49DA-A2CC-13A492276265}" destId="{1C3B0728-9677-45B1-892F-C015B5A6691F}" srcOrd="0" destOrd="0" presId="urn:microsoft.com/office/officeart/2005/8/layout/hierarchy2"/>
    <dgm:cxn modelId="{F2E9ABA0-36A8-4931-862F-9E051E545814}" srcId="{669DA475-6A3E-4BAF-A96D-9A8493D84842}" destId="{0727E797-A8A1-4EE6-93E5-8CFFF502902A}" srcOrd="0" destOrd="0" parTransId="{12E5E82A-85FB-4EE1-917E-1E5CF29E0E7D}" sibTransId="{E1AF5641-C8B6-49DD-BC26-920568D1D7B6}"/>
    <dgm:cxn modelId="{B3B6E1B8-786F-438B-ACFB-D97AA40CD0CC}" type="presOf" srcId="{0727E797-A8A1-4EE6-93E5-8CFFF502902A}" destId="{7D1D0EBF-6113-43DD-A273-77E59EE3CCEC}" srcOrd="0" destOrd="0" presId="urn:microsoft.com/office/officeart/2005/8/layout/hierarchy2"/>
    <dgm:cxn modelId="{769C6DC6-CA5B-4A0F-92FB-4C49320790BD}" type="presOf" srcId="{559F4FF4-3B1E-495F-AB53-D0896D4D4189}" destId="{EA7A4862-ED29-4F41-9C44-17D901796754}" srcOrd="0" destOrd="0" presId="urn:microsoft.com/office/officeart/2005/8/layout/hierarchy2"/>
    <dgm:cxn modelId="{5B6F17C7-26C4-4084-AB1C-2844E0497C42}" type="presOf" srcId="{60A5FA9D-DBA8-4A37-871C-B58DBF76BD08}" destId="{850FDC3D-F343-4E23-B7D9-17056CEAE790}" srcOrd="0" destOrd="0" presId="urn:microsoft.com/office/officeart/2005/8/layout/hierarchy2"/>
    <dgm:cxn modelId="{B62B6FCA-A4C8-4077-91D3-A916589DCE3B}" type="presOf" srcId="{1EB0F0C3-7160-45E8-B607-EE95AF99F741}" destId="{2247B4CE-DEC2-4171-8081-1D4677D67DA4}" srcOrd="0" destOrd="0" presId="urn:microsoft.com/office/officeart/2005/8/layout/hierarchy2"/>
    <dgm:cxn modelId="{DB856ADB-8C4D-40D6-B4F7-8FE4A44C079A}" srcId="{60A5FA9D-DBA8-4A37-871C-B58DBF76BD08}" destId="{BD257B34-AFC6-49DA-A2CC-13A492276265}" srcOrd="0" destOrd="0" parTransId="{F65303C0-16D8-4584-A6B2-2B17C64DA9C6}" sibTransId="{33100A8A-5A0F-4DC8-A27A-39E55645B8D6}"/>
    <dgm:cxn modelId="{880864FA-E3F9-436D-92AD-EA89121C32E0}" type="presOf" srcId="{561433E5-CA20-4CA2-9E43-93751CA85942}" destId="{454718C4-1FE6-44B1-863D-1E0545BA6AF5}" srcOrd="0" destOrd="0" presId="urn:microsoft.com/office/officeart/2005/8/layout/hierarchy2"/>
    <dgm:cxn modelId="{6ECB0DF3-9C66-4D15-8F5B-9FA78C4DB37D}" type="presParOf" srcId="{850FDC3D-F343-4E23-B7D9-17056CEAE790}" destId="{8816C1EF-58AF-482E-AA9B-EFD0B37306C8}" srcOrd="0" destOrd="0" presId="urn:microsoft.com/office/officeart/2005/8/layout/hierarchy2"/>
    <dgm:cxn modelId="{250C39FB-3719-4942-A4C9-E3390BD15048}" type="presParOf" srcId="{8816C1EF-58AF-482E-AA9B-EFD0B37306C8}" destId="{1C3B0728-9677-45B1-892F-C015B5A6691F}" srcOrd="0" destOrd="0" presId="urn:microsoft.com/office/officeart/2005/8/layout/hierarchy2"/>
    <dgm:cxn modelId="{1C534855-2B35-4ED6-9A38-EFBB64D691B2}" type="presParOf" srcId="{8816C1EF-58AF-482E-AA9B-EFD0B37306C8}" destId="{63CA058E-967F-4D88-9ED0-BAD8D46FAD80}" srcOrd="1" destOrd="0" presId="urn:microsoft.com/office/officeart/2005/8/layout/hierarchy2"/>
    <dgm:cxn modelId="{546E76B4-6B3C-41B9-96FE-FFB22ED5C5B0}" type="presParOf" srcId="{63CA058E-967F-4D88-9ED0-BAD8D46FAD80}" destId="{B219823F-2E93-4B1E-909F-943EB5626074}" srcOrd="0" destOrd="0" presId="urn:microsoft.com/office/officeart/2005/8/layout/hierarchy2"/>
    <dgm:cxn modelId="{66DA1B31-825C-4C79-A38F-F0D0A99E7C1D}" type="presParOf" srcId="{B219823F-2E93-4B1E-909F-943EB5626074}" destId="{2CDFC16A-F687-4A0D-8A72-05C36825BF81}" srcOrd="0" destOrd="0" presId="urn:microsoft.com/office/officeart/2005/8/layout/hierarchy2"/>
    <dgm:cxn modelId="{30C54505-595C-4A20-B472-EEB38F74626B}" type="presParOf" srcId="{63CA058E-967F-4D88-9ED0-BAD8D46FAD80}" destId="{BB7FAF1A-E211-4A1F-BD02-8487E09F1889}" srcOrd="1" destOrd="0" presId="urn:microsoft.com/office/officeart/2005/8/layout/hierarchy2"/>
    <dgm:cxn modelId="{1E466CB7-F3E8-4542-942E-4606701378F0}" type="presParOf" srcId="{BB7FAF1A-E211-4A1F-BD02-8487E09F1889}" destId="{2C9398DE-E90B-4966-8291-0EB76D39E238}" srcOrd="0" destOrd="0" presId="urn:microsoft.com/office/officeart/2005/8/layout/hierarchy2"/>
    <dgm:cxn modelId="{16434029-E9E4-4E0A-8765-32242DD07790}" type="presParOf" srcId="{BB7FAF1A-E211-4A1F-BD02-8487E09F1889}" destId="{9EAEFD81-6060-43CB-8134-6A6049039B8A}" srcOrd="1" destOrd="0" presId="urn:microsoft.com/office/officeart/2005/8/layout/hierarchy2"/>
    <dgm:cxn modelId="{09CC6C78-DF61-49C2-9E1C-79A8B207425D}" type="presParOf" srcId="{9EAEFD81-6060-43CB-8134-6A6049039B8A}" destId="{D102984E-F4B2-496D-9C55-4CCAE16CA83F}" srcOrd="0" destOrd="0" presId="urn:microsoft.com/office/officeart/2005/8/layout/hierarchy2"/>
    <dgm:cxn modelId="{BDDD645B-69FA-4C6E-89CB-621797156D5F}" type="presParOf" srcId="{D102984E-F4B2-496D-9C55-4CCAE16CA83F}" destId="{58C6856E-239D-434D-99D2-735423F5C417}" srcOrd="0" destOrd="0" presId="urn:microsoft.com/office/officeart/2005/8/layout/hierarchy2"/>
    <dgm:cxn modelId="{85D62A40-CA71-446C-AE82-D218C6A30AD4}" type="presParOf" srcId="{9EAEFD81-6060-43CB-8134-6A6049039B8A}" destId="{AE06E795-D260-483A-9D06-CB116F5E10ED}" srcOrd="1" destOrd="0" presId="urn:microsoft.com/office/officeart/2005/8/layout/hierarchy2"/>
    <dgm:cxn modelId="{2F717901-F704-426C-B78D-70ADB5E8E1F8}" type="presParOf" srcId="{AE06E795-D260-483A-9D06-CB116F5E10ED}" destId="{7D1D0EBF-6113-43DD-A273-77E59EE3CCEC}" srcOrd="0" destOrd="0" presId="urn:microsoft.com/office/officeart/2005/8/layout/hierarchy2"/>
    <dgm:cxn modelId="{0682922C-1CAA-4ED6-BF70-AC152ED48CD5}" type="presParOf" srcId="{AE06E795-D260-483A-9D06-CB116F5E10ED}" destId="{2D023CFD-ED8B-4939-B7FE-5CA09038BCE3}" srcOrd="1" destOrd="0" presId="urn:microsoft.com/office/officeart/2005/8/layout/hierarchy2"/>
    <dgm:cxn modelId="{9277B33D-E923-42CA-91A5-5688F687A9D1}" type="presParOf" srcId="{63CA058E-967F-4D88-9ED0-BAD8D46FAD80}" destId="{EA7A4862-ED29-4F41-9C44-17D901796754}" srcOrd="2" destOrd="0" presId="urn:microsoft.com/office/officeart/2005/8/layout/hierarchy2"/>
    <dgm:cxn modelId="{0412C162-D427-4218-99BE-14E8C382F389}" type="presParOf" srcId="{EA7A4862-ED29-4F41-9C44-17D901796754}" destId="{2ED18627-E14E-4FE6-9BC8-D2708CB4FCD2}" srcOrd="0" destOrd="0" presId="urn:microsoft.com/office/officeart/2005/8/layout/hierarchy2"/>
    <dgm:cxn modelId="{50D75DC9-FF3A-428E-8D39-94643C1CEE3D}" type="presParOf" srcId="{63CA058E-967F-4D88-9ED0-BAD8D46FAD80}" destId="{A795DAD1-C940-47A6-8DA8-E7DD9C769C1B}" srcOrd="3" destOrd="0" presId="urn:microsoft.com/office/officeart/2005/8/layout/hierarchy2"/>
    <dgm:cxn modelId="{4715CA71-D18D-437D-BD88-FCA21B10CE68}" type="presParOf" srcId="{A795DAD1-C940-47A6-8DA8-E7DD9C769C1B}" destId="{2247B4CE-DEC2-4171-8081-1D4677D67DA4}" srcOrd="0" destOrd="0" presId="urn:microsoft.com/office/officeart/2005/8/layout/hierarchy2"/>
    <dgm:cxn modelId="{AB1E1648-BCA3-4CB4-B065-C224962CF8DF}" type="presParOf" srcId="{A795DAD1-C940-47A6-8DA8-E7DD9C769C1B}" destId="{11265002-019F-4FF5-B75C-D32A6ECA5C8D}" srcOrd="1" destOrd="0" presId="urn:microsoft.com/office/officeart/2005/8/layout/hierarchy2"/>
    <dgm:cxn modelId="{2AA3E844-A85C-4BAD-B9FA-1F76ADF6A606}" type="presParOf" srcId="{11265002-019F-4FF5-B75C-D32A6ECA5C8D}" destId="{556329A5-F029-443E-8773-BD97CC4CE7A7}" srcOrd="0" destOrd="0" presId="urn:microsoft.com/office/officeart/2005/8/layout/hierarchy2"/>
    <dgm:cxn modelId="{6DAD2919-383A-4AA3-8F6E-42D47215BD22}" type="presParOf" srcId="{556329A5-F029-443E-8773-BD97CC4CE7A7}" destId="{FB2672EB-7618-49AE-A418-55D399A469CF}" srcOrd="0" destOrd="0" presId="urn:microsoft.com/office/officeart/2005/8/layout/hierarchy2"/>
    <dgm:cxn modelId="{34389008-CE7E-475C-944F-1CC582F56329}" type="presParOf" srcId="{11265002-019F-4FF5-B75C-D32A6ECA5C8D}" destId="{347FC671-E7A0-44E7-810E-63F05768C6E0}" srcOrd="1" destOrd="0" presId="urn:microsoft.com/office/officeart/2005/8/layout/hierarchy2"/>
    <dgm:cxn modelId="{A97DD6C0-3611-4CCB-B98E-00AA1069B06F}" type="presParOf" srcId="{347FC671-E7A0-44E7-810E-63F05768C6E0}" destId="{454718C4-1FE6-44B1-863D-1E0545BA6AF5}" srcOrd="0" destOrd="0" presId="urn:microsoft.com/office/officeart/2005/8/layout/hierarchy2"/>
    <dgm:cxn modelId="{EE860BAD-FFB2-4E89-BAE8-B7D4295F97E4}" type="presParOf" srcId="{347FC671-E7A0-44E7-810E-63F05768C6E0}" destId="{33C92607-E7E6-47D3-9E47-33E2D9007045}"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50BD7-949A-4DDB-9E35-1BFCEE037ACF}"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cs-CZ"/>
        </a:p>
      </dgm:t>
    </dgm:pt>
    <dgm:pt modelId="{B7D27C2F-6AA1-4C37-8C99-69F3E0C5255B}">
      <dgm:prSet phldrT="[Text]" custT="1"/>
      <dgm:spPr/>
      <dgm:t>
        <a:bodyPr/>
        <a:lstStyle/>
        <a:p>
          <a:r>
            <a:rPr lang="en-US" sz="1400" b="1" noProof="0" dirty="0"/>
            <a:t>Administrative Law</a:t>
          </a:r>
        </a:p>
      </dgm:t>
    </dgm:pt>
    <dgm:pt modelId="{36358969-04C6-4707-A8E8-711D33996E18}" type="parTrans" cxnId="{6699E6D5-F2DA-49BE-8B8B-2579E16D6C6B}">
      <dgm:prSet/>
      <dgm:spPr/>
      <dgm:t>
        <a:bodyPr/>
        <a:lstStyle/>
        <a:p>
          <a:endParaRPr lang="cs-CZ"/>
        </a:p>
      </dgm:t>
    </dgm:pt>
    <dgm:pt modelId="{B79B02D0-FA3B-4E58-98B0-F73EA12DFDEF}" type="sibTrans" cxnId="{6699E6D5-F2DA-49BE-8B8B-2579E16D6C6B}">
      <dgm:prSet/>
      <dgm:spPr/>
      <dgm:t>
        <a:bodyPr/>
        <a:lstStyle/>
        <a:p>
          <a:endParaRPr lang="cs-CZ"/>
        </a:p>
      </dgm:t>
    </dgm:pt>
    <dgm:pt modelId="{DD53DA3A-461E-4D8C-A724-32BF21F61667}" type="asst">
      <dgm:prSet phldrT="[Text]" custT="1"/>
      <dgm:spPr/>
      <dgm:t>
        <a:bodyPr/>
        <a:lstStyle/>
        <a:p>
          <a:r>
            <a:rPr lang="en-US" sz="1400" b="1" noProof="0" dirty="0"/>
            <a:t>Organizational</a:t>
          </a:r>
          <a:r>
            <a:rPr lang="en-US" sz="1400" noProof="0" dirty="0"/>
            <a:t> Administrative Law</a:t>
          </a:r>
        </a:p>
      </dgm:t>
    </dgm:pt>
    <dgm:pt modelId="{411B910F-4DC1-4308-83C3-B5F3403070EA}" type="parTrans" cxnId="{DB367BB4-570B-44E6-A006-10C2757B480B}">
      <dgm:prSet custT="1"/>
      <dgm:spPr/>
      <dgm:t>
        <a:bodyPr/>
        <a:lstStyle/>
        <a:p>
          <a:endParaRPr lang="cs-CZ" sz="1400"/>
        </a:p>
      </dgm:t>
    </dgm:pt>
    <dgm:pt modelId="{0851D1DB-EBA8-4C8E-8F12-7420668C5CF4}" type="sibTrans" cxnId="{DB367BB4-570B-44E6-A006-10C2757B480B}">
      <dgm:prSet/>
      <dgm:spPr/>
      <dgm:t>
        <a:bodyPr/>
        <a:lstStyle/>
        <a:p>
          <a:endParaRPr lang="cs-CZ"/>
        </a:p>
      </dgm:t>
    </dgm:pt>
    <dgm:pt modelId="{61622F02-2421-48DB-83CB-22FDCB1E98CC}">
      <dgm:prSet phldrT="[Text]" custT="1"/>
      <dgm:spPr/>
      <dgm:t>
        <a:bodyPr/>
        <a:lstStyle/>
        <a:p>
          <a:r>
            <a:rPr lang="en-US" sz="1400" b="1" noProof="0" dirty="0">
              <a:solidFill>
                <a:srgbClr val="FF0000"/>
              </a:solidFill>
            </a:rPr>
            <a:t>Procedural </a:t>
          </a:r>
          <a:r>
            <a:rPr lang="en-US" sz="1400" noProof="0" dirty="0">
              <a:solidFill>
                <a:srgbClr val="FF0000"/>
              </a:solidFill>
            </a:rPr>
            <a:t>Administrative Law</a:t>
          </a:r>
        </a:p>
      </dgm:t>
    </dgm:pt>
    <dgm:pt modelId="{7B27271B-9D8B-4692-A82E-B01A05291B09}" type="parTrans" cxnId="{E7C9E0FC-3B9A-45F2-AA9E-7535D64D3AF2}">
      <dgm:prSet custT="1"/>
      <dgm:spPr/>
      <dgm:t>
        <a:bodyPr/>
        <a:lstStyle/>
        <a:p>
          <a:endParaRPr lang="cs-CZ" sz="1400"/>
        </a:p>
      </dgm:t>
    </dgm:pt>
    <dgm:pt modelId="{13E21E1E-99AB-414E-B6DE-7C13788EE01A}" type="sibTrans" cxnId="{E7C9E0FC-3B9A-45F2-AA9E-7535D64D3AF2}">
      <dgm:prSet/>
      <dgm:spPr/>
      <dgm:t>
        <a:bodyPr/>
        <a:lstStyle/>
        <a:p>
          <a:endParaRPr lang="cs-CZ"/>
        </a:p>
      </dgm:t>
    </dgm:pt>
    <dgm:pt modelId="{947ABD91-C220-4061-85DB-3B5ABC942358}">
      <dgm:prSet phldrT="[Text]" custT="1"/>
      <dgm:spPr/>
      <dgm:t>
        <a:bodyPr/>
        <a:lstStyle/>
        <a:p>
          <a:r>
            <a:rPr lang="en-US" sz="1400" b="1" noProof="0" dirty="0"/>
            <a:t>Substantive </a:t>
          </a:r>
          <a:r>
            <a:rPr lang="en-US" sz="1400" noProof="0" dirty="0"/>
            <a:t>Administrative Law</a:t>
          </a:r>
        </a:p>
      </dgm:t>
    </dgm:pt>
    <dgm:pt modelId="{8B0D01FD-2D0D-4DF2-A130-CD80A2132C95}" type="parTrans" cxnId="{4BECC3B3-C15F-4EAE-ABF9-8BCF31E9971C}">
      <dgm:prSet custT="1"/>
      <dgm:spPr/>
      <dgm:t>
        <a:bodyPr/>
        <a:lstStyle/>
        <a:p>
          <a:endParaRPr lang="cs-CZ" sz="1400"/>
        </a:p>
      </dgm:t>
    </dgm:pt>
    <dgm:pt modelId="{7EE6B246-BF7B-4AB8-84D3-13FF5B27107E}" type="sibTrans" cxnId="{4BECC3B3-C15F-4EAE-ABF9-8BCF31E9971C}">
      <dgm:prSet/>
      <dgm:spPr/>
      <dgm:t>
        <a:bodyPr/>
        <a:lstStyle/>
        <a:p>
          <a:endParaRPr lang="cs-CZ"/>
        </a:p>
      </dgm:t>
    </dgm:pt>
    <dgm:pt modelId="{88BDB1F9-2F84-40B1-BE48-8338AA032954}">
      <dgm:prSet phldrT="[Text]" custT="1"/>
      <dgm:spPr/>
      <dgm:t>
        <a:bodyPr/>
        <a:lstStyle/>
        <a:p>
          <a:r>
            <a:rPr lang="en-US" sz="1400" noProof="0" dirty="0"/>
            <a:t>Administrative </a:t>
          </a:r>
          <a:r>
            <a:rPr lang="en-US" sz="1400" b="1" noProof="0" dirty="0"/>
            <a:t>Punishment Law</a:t>
          </a:r>
          <a:r>
            <a:rPr lang="en-US" sz="1400" noProof="0" dirty="0"/>
            <a:t>/Criminal Administrative Law</a:t>
          </a:r>
        </a:p>
      </dgm:t>
    </dgm:pt>
    <dgm:pt modelId="{E5B02EC2-A3FE-4E3A-8D3B-1D26AE39A3B5}" type="parTrans" cxnId="{95B03CC4-7498-49F6-9049-F196163CC3FC}">
      <dgm:prSet custT="1"/>
      <dgm:spPr/>
      <dgm:t>
        <a:bodyPr/>
        <a:lstStyle/>
        <a:p>
          <a:endParaRPr lang="cs-CZ" sz="1400"/>
        </a:p>
      </dgm:t>
    </dgm:pt>
    <dgm:pt modelId="{A626C031-B4A4-426E-B036-CDF9EF15EF8A}" type="sibTrans" cxnId="{95B03CC4-7498-49F6-9049-F196163CC3FC}">
      <dgm:prSet/>
      <dgm:spPr/>
      <dgm:t>
        <a:bodyPr/>
        <a:lstStyle/>
        <a:p>
          <a:endParaRPr lang="cs-CZ"/>
        </a:p>
      </dgm:t>
    </dgm:pt>
    <dgm:pt modelId="{12C5D7B7-58A5-49BA-B18F-F529FA796823}">
      <dgm:prSet custT="1"/>
      <dgm:spPr/>
      <dgm:t>
        <a:bodyPr/>
        <a:lstStyle/>
        <a:p>
          <a:r>
            <a:rPr lang="en-US" sz="1400" b="1" dirty="0"/>
            <a:t> </a:t>
          </a:r>
          <a:r>
            <a:rPr lang="en-US" sz="1400" b="1" noProof="0" dirty="0"/>
            <a:t>„Who“ </a:t>
          </a:r>
          <a:r>
            <a:rPr lang="en-US" sz="1400" noProof="0" dirty="0"/>
            <a:t>– legal regulation of organization of public administration – state administration (central, regional, local), self government,…</a:t>
          </a:r>
        </a:p>
      </dgm:t>
    </dgm:pt>
    <dgm:pt modelId="{1C166B77-24A9-440B-87E3-CA48ACCD1CE0}" type="parTrans" cxnId="{CF7D8E1E-27E8-40D3-8C04-E12726EF7642}">
      <dgm:prSet custT="1"/>
      <dgm:spPr/>
      <dgm:t>
        <a:bodyPr/>
        <a:lstStyle/>
        <a:p>
          <a:endParaRPr lang="cs-CZ" sz="1400"/>
        </a:p>
      </dgm:t>
    </dgm:pt>
    <dgm:pt modelId="{ED6C5FC7-1BE5-4B7A-8BC9-0239AD7D1B49}" type="sibTrans" cxnId="{CF7D8E1E-27E8-40D3-8C04-E12726EF7642}">
      <dgm:prSet/>
      <dgm:spPr/>
      <dgm:t>
        <a:bodyPr/>
        <a:lstStyle/>
        <a:p>
          <a:endParaRPr lang="cs-CZ"/>
        </a:p>
      </dgm:t>
    </dgm:pt>
    <dgm:pt modelId="{3830B3EE-56C4-445C-BCC9-1195E0FB3FCA}">
      <dgm:prSet custT="1"/>
      <dgm:spPr/>
      <dgm:t>
        <a:bodyPr/>
        <a:lstStyle/>
        <a:p>
          <a:r>
            <a:rPr lang="en-US" sz="1400" noProof="0" dirty="0">
              <a:solidFill>
                <a:srgbClr val="FF0000"/>
              </a:solidFill>
            </a:rPr>
            <a:t>„</a:t>
          </a:r>
          <a:r>
            <a:rPr lang="en-US" sz="1400" b="1" noProof="0" dirty="0">
              <a:solidFill>
                <a:srgbClr val="FF0000"/>
              </a:solidFill>
            </a:rPr>
            <a:t>How“ </a:t>
          </a:r>
          <a:r>
            <a:rPr lang="en-US" sz="1400" noProof="0" dirty="0"/>
            <a:t>– </a:t>
          </a:r>
          <a:r>
            <a:rPr lang="en-US" sz="1400" noProof="0" dirty="0">
              <a:solidFill>
                <a:srgbClr val="FF0000"/>
              </a:solidFill>
            </a:rPr>
            <a:t>different procedural aspects of administrative law, procedural forms of activity, </a:t>
          </a:r>
          <a:r>
            <a:rPr lang="en-US" sz="1400" noProof="0" dirty="0"/>
            <a:t>also (subsequent) judicial control – administrative justice</a:t>
          </a:r>
        </a:p>
      </dgm:t>
    </dgm:pt>
    <dgm:pt modelId="{F0992ADA-3F0B-4E5C-9777-5956E3AD6106}" type="parTrans" cxnId="{1A763BA4-B96E-45AE-9AAB-AB8BD87A41C8}">
      <dgm:prSet custT="1"/>
      <dgm:spPr/>
      <dgm:t>
        <a:bodyPr/>
        <a:lstStyle/>
        <a:p>
          <a:endParaRPr lang="cs-CZ" sz="1400"/>
        </a:p>
      </dgm:t>
    </dgm:pt>
    <dgm:pt modelId="{AC4562EC-3D76-441B-AFA2-699E1C3AAFAE}" type="sibTrans" cxnId="{1A763BA4-B96E-45AE-9AAB-AB8BD87A41C8}">
      <dgm:prSet/>
      <dgm:spPr/>
      <dgm:t>
        <a:bodyPr/>
        <a:lstStyle/>
        <a:p>
          <a:endParaRPr lang="cs-CZ"/>
        </a:p>
      </dgm:t>
    </dgm:pt>
    <dgm:pt modelId="{36F51FFD-0095-4C38-90E2-FA264D3C61BD}">
      <dgm:prSet custT="1"/>
      <dgm:spPr/>
      <dgm:t>
        <a:bodyPr/>
        <a:lstStyle/>
        <a:p>
          <a:r>
            <a:rPr lang="en-US" sz="1400" b="1" dirty="0"/>
            <a:t> </a:t>
          </a:r>
          <a:r>
            <a:rPr lang="cs-CZ" sz="1400" b="1" dirty="0"/>
            <a:t>„</a:t>
          </a:r>
          <a:r>
            <a:rPr lang="en-US" sz="1400" b="1" noProof="0" dirty="0"/>
            <a:t>What“ </a:t>
          </a:r>
          <a:r>
            <a:rPr lang="en-US" sz="1400" noProof="0" dirty="0"/>
            <a:t>– rights and duties at different branches of public administration</a:t>
          </a:r>
        </a:p>
      </dgm:t>
    </dgm:pt>
    <dgm:pt modelId="{015EEC93-EC82-4CCD-AB3C-C6188C3283AA}" type="parTrans" cxnId="{77D102D0-AB50-4538-A70A-3D2DBA73F16E}">
      <dgm:prSet custT="1"/>
      <dgm:spPr/>
      <dgm:t>
        <a:bodyPr/>
        <a:lstStyle/>
        <a:p>
          <a:endParaRPr lang="cs-CZ" sz="1400"/>
        </a:p>
      </dgm:t>
    </dgm:pt>
    <dgm:pt modelId="{576F31E1-A8A2-49D2-BB9C-A8C25FCB0126}" type="sibTrans" cxnId="{77D102D0-AB50-4538-A70A-3D2DBA73F16E}">
      <dgm:prSet/>
      <dgm:spPr/>
      <dgm:t>
        <a:bodyPr/>
        <a:lstStyle/>
        <a:p>
          <a:endParaRPr lang="cs-CZ"/>
        </a:p>
      </dgm:t>
    </dgm:pt>
    <dgm:pt modelId="{A9537898-7ED9-4B9D-B9C1-C7395803E10C}">
      <dgm:prSet custT="1"/>
      <dgm:spPr/>
      <dgm:t>
        <a:bodyPr/>
        <a:lstStyle/>
        <a:p>
          <a:r>
            <a:rPr lang="en-US" sz="1400" b="1" dirty="0"/>
            <a:t> </a:t>
          </a:r>
          <a:r>
            <a:rPr lang="en-US" sz="1400" b="1" noProof="0" dirty="0"/>
            <a:t>„What will happen if the regulation is violated</a:t>
          </a:r>
          <a:r>
            <a:rPr lang="en-US" sz="1400" noProof="0" dirty="0"/>
            <a:t>“; it contains all features of organization, procedural and substantive administrative law</a:t>
          </a:r>
        </a:p>
      </dgm:t>
    </dgm:pt>
    <dgm:pt modelId="{10DF945D-D982-44BC-A9F3-39F90D8C9B69}" type="parTrans" cxnId="{70C766A8-58AA-40D0-AF91-9B10CE3013BB}">
      <dgm:prSet custT="1"/>
      <dgm:spPr/>
      <dgm:t>
        <a:bodyPr/>
        <a:lstStyle/>
        <a:p>
          <a:endParaRPr lang="cs-CZ" sz="1400"/>
        </a:p>
      </dgm:t>
    </dgm:pt>
    <dgm:pt modelId="{3028F140-2077-442E-A50D-8D66F45B0BB5}" type="sibTrans" cxnId="{70C766A8-58AA-40D0-AF91-9B10CE3013BB}">
      <dgm:prSet/>
      <dgm:spPr/>
      <dgm:t>
        <a:bodyPr/>
        <a:lstStyle/>
        <a:p>
          <a:endParaRPr lang="cs-CZ"/>
        </a:p>
      </dgm:t>
    </dgm:pt>
    <dgm:pt modelId="{91E45ABC-7F73-4C2E-8DCE-29822641B26F}" type="pres">
      <dgm:prSet presAssocID="{49250BD7-949A-4DDB-9E35-1BFCEE037ACF}" presName="Name0" presStyleCnt="0">
        <dgm:presLayoutVars>
          <dgm:chPref val="1"/>
          <dgm:dir/>
          <dgm:animOne val="branch"/>
          <dgm:animLvl val="lvl"/>
          <dgm:resizeHandles val="exact"/>
        </dgm:presLayoutVars>
      </dgm:prSet>
      <dgm:spPr/>
    </dgm:pt>
    <dgm:pt modelId="{EB1EBED3-26EF-47D8-B411-8D9638EB1BEF}" type="pres">
      <dgm:prSet presAssocID="{B7D27C2F-6AA1-4C37-8C99-69F3E0C5255B}" presName="root1" presStyleCnt="0"/>
      <dgm:spPr/>
    </dgm:pt>
    <dgm:pt modelId="{C30D6976-3D7E-410B-8DFC-45FD02616467}" type="pres">
      <dgm:prSet presAssocID="{B7D27C2F-6AA1-4C37-8C99-69F3E0C5255B}" presName="LevelOneTextNode" presStyleLbl="node0" presStyleIdx="0" presStyleCnt="1" custAng="5400000" custScaleX="155490" custScaleY="41639" custLinFactNeighborX="-48762" custLinFactNeighborY="625">
        <dgm:presLayoutVars>
          <dgm:chPref val="3"/>
        </dgm:presLayoutVars>
      </dgm:prSet>
      <dgm:spPr/>
    </dgm:pt>
    <dgm:pt modelId="{DD1648C5-BE03-4A96-823A-A93AFBD19BC7}" type="pres">
      <dgm:prSet presAssocID="{B7D27C2F-6AA1-4C37-8C99-69F3E0C5255B}" presName="level2hierChild" presStyleCnt="0"/>
      <dgm:spPr/>
    </dgm:pt>
    <dgm:pt modelId="{C40F87CA-CF33-40DA-B13C-9135F97ABA7C}" type="pres">
      <dgm:prSet presAssocID="{411B910F-4DC1-4308-83C3-B5F3403070EA}" presName="conn2-1" presStyleLbl="parChTrans1D2" presStyleIdx="0" presStyleCnt="4" custScaleX="2000000" custScaleY="886388"/>
      <dgm:spPr/>
    </dgm:pt>
    <dgm:pt modelId="{5D93FEEA-F257-4050-AE05-FB31B7E29BE6}" type="pres">
      <dgm:prSet presAssocID="{411B910F-4DC1-4308-83C3-B5F3403070EA}" presName="connTx" presStyleLbl="parChTrans1D2" presStyleIdx="0" presStyleCnt="4"/>
      <dgm:spPr/>
    </dgm:pt>
    <dgm:pt modelId="{16C78DC7-31CD-493B-99D2-6C53C105498D}" type="pres">
      <dgm:prSet presAssocID="{DD53DA3A-461E-4D8C-A724-32BF21F61667}" presName="root2" presStyleCnt="0"/>
      <dgm:spPr/>
    </dgm:pt>
    <dgm:pt modelId="{4235D83C-8DCD-4F88-A679-29200987DAC8}" type="pres">
      <dgm:prSet presAssocID="{DD53DA3A-461E-4D8C-A724-32BF21F61667}" presName="LevelTwoTextNode" presStyleLbl="asst1" presStyleIdx="0" presStyleCnt="1" custScaleX="124493" custScaleY="100665">
        <dgm:presLayoutVars>
          <dgm:chPref val="3"/>
        </dgm:presLayoutVars>
      </dgm:prSet>
      <dgm:spPr/>
    </dgm:pt>
    <dgm:pt modelId="{2ADDC187-FF38-48AD-A03E-7550BFB65380}" type="pres">
      <dgm:prSet presAssocID="{DD53DA3A-461E-4D8C-A724-32BF21F61667}" presName="level3hierChild" presStyleCnt="0"/>
      <dgm:spPr/>
    </dgm:pt>
    <dgm:pt modelId="{003C64AF-39EB-4B4A-803D-44651332DE0E}" type="pres">
      <dgm:prSet presAssocID="{1C166B77-24A9-440B-87E3-CA48ACCD1CE0}" presName="conn2-1" presStyleLbl="parChTrans1D3" presStyleIdx="0" presStyleCnt="4" custScaleX="2000000" custScaleY="51238"/>
      <dgm:spPr/>
    </dgm:pt>
    <dgm:pt modelId="{E44A6490-381E-41CC-AB1A-D2C953DAB2E2}" type="pres">
      <dgm:prSet presAssocID="{1C166B77-24A9-440B-87E3-CA48ACCD1CE0}" presName="connTx" presStyleLbl="parChTrans1D3" presStyleIdx="0" presStyleCnt="4"/>
      <dgm:spPr/>
    </dgm:pt>
    <dgm:pt modelId="{572194F3-2E2B-4A2E-A860-42E141011BCD}" type="pres">
      <dgm:prSet presAssocID="{12C5D7B7-58A5-49BA-B18F-F529FA796823}" presName="root2" presStyleCnt="0"/>
      <dgm:spPr/>
    </dgm:pt>
    <dgm:pt modelId="{1BB25BC0-0C22-434C-A68A-41D57F3F0322}" type="pres">
      <dgm:prSet presAssocID="{12C5D7B7-58A5-49BA-B18F-F529FA796823}" presName="LevelTwoTextNode" presStyleLbl="node3" presStyleIdx="0" presStyleCnt="4" custScaleX="149931" custScaleY="100665">
        <dgm:presLayoutVars>
          <dgm:chPref val="3"/>
        </dgm:presLayoutVars>
      </dgm:prSet>
      <dgm:spPr/>
    </dgm:pt>
    <dgm:pt modelId="{A3F4EB4E-9766-401D-A70A-C3280A7BD823}" type="pres">
      <dgm:prSet presAssocID="{12C5D7B7-58A5-49BA-B18F-F529FA796823}" presName="level3hierChild" presStyleCnt="0"/>
      <dgm:spPr/>
    </dgm:pt>
    <dgm:pt modelId="{08EF205C-D2A7-44C3-BAE8-DFCC2A9C3801}" type="pres">
      <dgm:prSet presAssocID="{7B27271B-9D8B-4692-A82E-B01A05291B09}" presName="conn2-1" presStyleLbl="parChTrans1D2" presStyleIdx="1" presStyleCnt="4" custScaleX="2000000" custScaleY="305651"/>
      <dgm:spPr/>
    </dgm:pt>
    <dgm:pt modelId="{6F58F294-10EE-4267-A99B-8EB64BAC742C}" type="pres">
      <dgm:prSet presAssocID="{7B27271B-9D8B-4692-A82E-B01A05291B09}" presName="connTx" presStyleLbl="parChTrans1D2" presStyleIdx="1" presStyleCnt="4"/>
      <dgm:spPr/>
    </dgm:pt>
    <dgm:pt modelId="{C77D744D-C6F6-4C10-8293-0ABE40E08627}" type="pres">
      <dgm:prSet presAssocID="{61622F02-2421-48DB-83CB-22FDCB1E98CC}" presName="root2" presStyleCnt="0"/>
      <dgm:spPr/>
    </dgm:pt>
    <dgm:pt modelId="{0B5B6432-D3F9-4BAC-95EE-BA07C5FB5C34}" type="pres">
      <dgm:prSet presAssocID="{61622F02-2421-48DB-83CB-22FDCB1E98CC}" presName="LevelTwoTextNode" presStyleLbl="node2" presStyleIdx="0" presStyleCnt="3" custScaleX="124493" custScaleY="100665" custLinFactNeighborX="-330" custLinFactNeighborY="3812">
        <dgm:presLayoutVars>
          <dgm:chPref val="3"/>
        </dgm:presLayoutVars>
      </dgm:prSet>
      <dgm:spPr/>
    </dgm:pt>
    <dgm:pt modelId="{14EE1884-FDE0-46F1-8D9F-D979F723789E}" type="pres">
      <dgm:prSet presAssocID="{61622F02-2421-48DB-83CB-22FDCB1E98CC}" presName="level3hierChild" presStyleCnt="0"/>
      <dgm:spPr/>
    </dgm:pt>
    <dgm:pt modelId="{F7C42689-23ED-4771-B1B1-5A2C7247B964}" type="pres">
      <dgm:prSet presAssocID="{F0992ADA-3F0B-4E5C-9777-5956E3AD6106}" presName="conn2-1" presStyleLbl="parChTrans1D3" presStyleIdx="1" presStyleCnt="4" custScaleX="2000000" custScaleY="51238"/>
      <dgm:spPr/>
    </dgm:pt>
    <dgm:pt modelId="{96976374-B826-496A-94B6-21C6162559A2}" type="pres">
      <dgm:prSet presAssocID="{F0992ADA-3F0B-4E5C-9777-5956E3AD6106}" presName="connTx" presStyleLbl="parChTrans1D3" presStyleIdx="1" presStyleCnt="4"/>
      <dgm:spPr/>
    </dgm:pt>
    <dgm:pt modelId="{EE2506BE-6ECF-412D-8DD9-23328223357F}" type="pres">
      <dgm:prSet presAssocID="{3830B3EE-56C4-445C-BCC9-1195E0FB3FCA}" presName="root2" presStyleCnt="0"/>
      <dgm:spPr/>
    </dgm:pt>
    <dgm:pt modelId="{8B97EB10-20AE-405D-9F98-7C6D9E977207}" type="pres">
      <dgm:prSet presAssocID="{3830B3EE-56C4-445C-BCC9-1195E0FB3FCA}" presName="LevelTwoTextNode" presStyleLbl="node3" presStyleIdx="1" presStyleCnt="4" custScaleX="148338" custScaleY="100665">
        <dgm:presLayoutVars>
          <dgm:chPref val="3"/>
        </dgm:presLayoutVars>
      </dgm:prSet>
      <dgm:spPr/>
    </dgm:pt>
    <dgm:pt modelId="{3612D7D2-E0AD-4057-B401-423D376359B4}" type="pres">
      <dgm:prSet presAssocID="{3830B3EE-56C4-445C-BCC9-1195E0FB3FCA}" presName="level3hierChild" presStyleCnt="0"/>
      <dgm:spPr/>
    </dgm:pt>
    <dgm:pt modelId="{555428B8-4C24-4000-B0D5-B97536025C48}" type="pres">
      <dgm:prSet presAssocID="{8B0D01FD-2D0D-4DF2-A130-CD80A2132C95}" presName="conn2-1" presStyleLbl="parChTrans1D2" presStyleIdx="2" presStyleCnt="4" custScaleX="2000000" custScaleY="275085"/>
      <dgm:spPr/>
    </dgm:pt>
    <dgm:pt modelId="{7A72A503-705A-4539-B76D-4C819730B74F}" type="pres">
      <dgm:prSet presAssocID="{8B0D01FD-2D0D-4DF2-A130-CD80A2132C95}" presName="connTx" presStyleLbl="parChTrans1D2" presStyleIdx="2" presStyleCnt="4"/>
      <dgm:spPr/>
    </dgm:pt>
    <dgm:pt modelId="{6173A9B0-6750-4E73-B2B4-92942F071194}" type="pres">
      <dgm:prSet presAssocID="{947ABD91-C220-4061-85DB-3B5ABC942358}" presName="root2" presStyleCnt="0"/>
      <dgm:spPr/>
    </dgm:pt>
    <dgm:pt modelId="{4E33D529-8265-402C-9F46-56D6CB446404}" type="pres">
      <dgm:prSet presAssocID="{947ABD91-C220-4061-85DB-3B5ABC942358}" presName="LevelTwoTextNode" presStyleLbl="node2" presStyleIdx="1" presStyleCnt="3" custScaleX="124493" custScaleY="100665">
        <dgm:presLayoutVars>
          <dgm:chPref val="3"/>
        </dgm:presLayoutVars>
      </dgm:prSet>
      <dgm:spPr/>
    </dgm:pt>
    <dgm:pt modelId="{4474214E-4C9A-4A55-BDA6-EDFDD2C88B71}" type="pres">
      <dgm:prSet presAssocID="{947ABD91-C220-4061-85DB-3B5ABC942358}" presName="level3hierChild" presStyleCnt="0"/>
      <dgm:spPr/>
    </dgm:pt>
    <dgm:pt modelId="{BD108735-1E1D-44A4-893F-99DD2E8C28DB}" type="pres">
      <dgm:prSet presAssocID="{015EEC93-EC82-4CCD-AB3C-C6188C3283AA}" presName="conn2-1" presStyleLbl="parChTrans1D3" presStyleIdx="2" presStyleCnt="4" custScaleX="2000000" custScaleY="51238"/>
      <dgm:spPr/>
    </dgm:pt>
    <dgm:pt modelId="{E6C6FFD0-BE7E-4118-9412-C17C9959B9BC}" type="pres">
      <dgm:prSet presAssocID="{015EEC93-EC82-4CCD-AB3C-C6188C3283AA}" presName="connTx" presStyleLbl="parChTrans1D3" presStyleIdx="2" presStyleCnt="4"/>
      <dgm:spPr/>
    </dgm:pt>
    <dgm:pt modelId="{6C4DCCB2-ECD7-477B-857E-0157392438AA}" type="pres">
      <dgm:prSet presAssocID="{36F51FFD-0095-4C38-90E2-FA264D3C61BD}" presName="root2" presStyleCnt="0"/>
      <dgm:spPr/>
    </dgm:pt>
    <dgm:pt modelId="{D8C0C767-BCCB-495E-A0DC-98E2CCC66960}" type="pres">
      <dgm:prSet presAssocID="{36F51FFD-0095-4C38-90E2-FA264D3C61BD}" presName="LevelTwoTextNode" presStyleLbl="node3" presStyleIdx="2" presStyleCnt="4" custScaleX="147679" custScaleY="100665">
        <dgm:presLayoutVars>
          <dgm:chPref val="3"/>
        </dgm:presLayoutVars>
      </dgm:prSet>
      <dgm:spPr/>
    </dgm:pt>
    <dgm:pt modelId="{D09ACBC7-3701-4A89-8176-5803237C2EBF}" type="pres">
      <dgm:prSet presAssocID="{36F51FFD-0095-4C38-90E2-FA264D3C61BD}" presName="level3hierChild" presStyleCnt="0"/>
      <dgm:spPr/>
    </dgm:pt>
    <dgm:pt modelId="{C0C09DAB-DBD4-4999-A77B-C702487DDDBC}" type="pres">
      <dgm:prSet presAssocID="{E5B02EC2-A3FE-4E3A-8D3B-1D26AE39A3B5}" presName="conn2-1" presStyleLbl="parChTrans1D2" presStyleIdx="3" presStyleCnt="4" custScaleX="2000000" custScaleY="855822"/>
      <dgm:spPr/>
    </dgm:pt>
    <dgm:pt modelId="{2435F454-AF54-4047-B1AC-0A6F2839A016}" type="pres">
      <dgm:prSet presAssocID="{E5B02EC2-A3FE-4E3A-8D3B-1D26AE39A3B5}" presName="connTx" presStyleLbl="parChTrans1D2" presStyleIdx="3" presStyleCnt="4"/>
      <dgm:spPr/>
    </dgm:pt>
    <dgm:pt modelId="{FDD13289-49B5-4972-AE92-F2ED7149A97C}" type="pres">
      <dgm:prSet presAssocID="{88BDB1F9-2F84-40B1-BE48-8338AA032954}" presName="root2" presStyleCnt="0"/>
      <dgm:spPr/>
    </dgm:pt>
    <dgm:pt modelId="{18D6D8DD-C212-4EFE-B450-97E4BC7F9786}" type="pres">
      <dgm:prSet presAssocID="{88BDB1F9-2F84-40B1-BE48-8338AA032954}" presName="LevelTwoTextNode" presStyleLbl="node2" presStyleIdx="2" presStyleCnt="3" custScaleX="124493" custScaleY="100665">
        <dgm:presLayoutVars>
          <dgm:chPref val="3"/>
        </dgm:presLayoutVars>
      </dgm:prSet>
      <dgm:spPr/>
    </dgm:pt>
    <dgm:pt modelId="{1DFF7365-3B82-402E-9D45-E230FD316847}" type="pres">
      <dgm:prSet presAssocID="{88BDB1F9-2F84-40B1-BE48-8338AA032954}" presName="level3hierChild" presStyleCnt="0"/>
      <dgm:spPr/>
    </dgm:pt>
    <dgm:pt modelId="{1485496B-7AF5-403B-B5F4-260C35040065}" type="pres">
      <dgm:prSet presAssocID="{10DF945D-D982-44BC-A9F3-39F90D8C9B69}" presName="conn2-1" presStyleLbl="parChTrans1D3" presStyleIdx="3" presStyleCnt="4" custScaleX="2000000" custScaleY="51238"/>
      <dgm:spPr/>
    </dgm:pt>
    <dgm:pt modelId="{9122B591-FD20-4DD1-97AE-62E14C3DB25F}" type="pres">
      <dgm:prSet presAssocID="{10DF945D-D982-44BC-A9F3-39F90D8C9B69}" presName="connTx" presStyleLbl="parChTrans1D3" presStyleIdx="3" presStyleCnt="4"/>
      <dgm:spPr/>
    </dgm:pt>
    <dgm:pt modelId="{0E579AAF-B064-482A-8002-15B5D73F8FC1}" type="pres">
      <dgm:prSet presAssocID="{A9537898-7ED9-4B9D-B9C1-C7395803E10C}" presName="root2" presStyleCnt="0"/>
      <dgm:spPr/>
    </dgm:pt>
    <dgm:pt modelId="{C180100B-7740-412C-883C-3BF9D616AB89}" type="pres">
      <dgm:prSet presAssocID="{A9537898-7ED9-4B9D-B9C1-C7395803E10C}" presName="LevelTwoTextNode" presStyleLbl="node3" presStyleIdx="3" presStyleCnt="4" custScaleX="145975" custScaleY="100665">
        <dgm:presLayoutVars>
          <dgm:chPref val="3"/>
        </dgm:presLayoutVars>
      </dgm:prSet>
      <dgm:spPr/>
    </dgm:pt>
    <dgm:pt modelId="{B7212A15-B3C1-4FBD-9F54-5A890638DCFD}" type="pres">
      <dgm:prSet presAssocID="{A9537898-7ED9-4B9D-B9C1-C7395803E10C}" presName="level3hierChild" presStyleCnt="0"/>
      <dgm:spPr/>
    </dgm:pt>
  </dgm:ptLst>
  <dgm:cxnLst>
    <dgm:cxn modelId="{92E6FC1C-A625-40DB-88D3-41A0EBFE7607}" type="presOf" srcId="{7B27271B-9D8B-4692-A82E-B01A05291B09}" destId="{6F58F294-10EE-4267-A99B-8EB64BAC742C}" srcOrd="1" destOrd="0" presId="urn:microsoft.com/office/officeart/2008/layout/HorizontalMultiLevelHierarchy"/>
    <dgm:cxn modelId="{CF7D8E1E-27E8-40D3-8C04-E12726EF7642}" srcId="{DD53DA3A-461E-4D8C-A724-32BF21F61667}" destId="{12C5D7B7-58A5-49BA-B18F-F529FA796823}" srcOrd="0" destOrd="0" parTransId="{1C166B77-24A9-440B-87E3-CA48ACCD1CE0}" sibTransId="{ED6C5FC7-1BE5-4B7A-8BC9-0239AD7D1B49}"/>
    <dgm:cxn modelId="{4F2C5522-A601-4DAF-8F36-38EB6067D22F}" type="presOf" srcId="{F0992ADA-3F0B-4E5C-9777-5956E3AD6106}" destId="{F7C42689-23ED-4771-B1B1-5A2C7247B964}" srcOrd="0" destOrd="0" presId="urn:microsoft.com/office/officeart/2008/layout/HorizontalMultiLevelHierarchy"/>
    <dgm:cxn modelId="{1F9D4127-DE65-4D32-AC3A-79E110F7D71C}" type="presOf" srcId="{8B0D01FD-2D0D-4DF2-A130-CD80A2132C95}" destId="{7A72A503-705A-4539-B76D-4C819730B74F}" srcOrd="1" destOrd="0" presId="urn:microsoft.com/office/officeart/2008/layout/HorizontalMultiLevelHierarchy"/>
    <dgm:cxn modelId="{BCB38527-F43E-4F02-8DAE-549066FEDC9A}" type="presOf" srcId="{015EEC93-EC82-4CCD-AB3C-C6188C3283AA}" destId="{BD108735-1E1D-44A4-893F-99DD2E8C28DB}" srcOrd="0" destOrd="0" presId="urn:microsoft.com/office/officeart/2008/layout/HorizontalMultiLevelHierarchy"/>
    <dgm:cxn modelId="{03D92340-3A99-484B-A192-EC89CC63616B}" type="presOf" srcId="{10DF945D-D982-44BC-A9F3-39F90D8C9B69}" destId="{9122B591-FD20-4DD1-97AE-62E14C3DB25F}" srcOrd="1" destOrd="0" presId="urn:microsoft.com/office/officeart/2008/layout/HorizontalMultiLevelHierarchy"/>
    <dgm:cxn modelId="{7F854951-C634-4DE3-A5A6-8DF80F70F5DF}" type="presOf" srcId="{49250BD7-949A-4DDB-9E35-1BFCEE037ACF}" destId="{91E45ABC-7F73-4C2E-8DCE-29822641B26F}" srcOrd="0" destOrd="0" presId="urn:microsoft.com/office/officeart/2008/layout/HorizontalMultiLevelHierarchy"/>
    <dgm:cxn modelId="{8EF37A53-885B-470F-8541-66F2D4A8E2ED}" type="presOf" srcId="{015EEC93-EC82-4CCD-AB3C-C6188C3283AA}" destId="{E6C6FFD0-BE7E-4118-9412-C17C9959B9BC}" srcOrd="1" destOrd="0" presId="urn:microsoft.com/office/officeart/2008/layout/HorizontalMultiLevelHierarchy"/>
    <dgm:cxn modelId="{C98F7E59-A4E2-406D-92DC-722C38E69BE1}" type="presOf" srcId="{3830B3EE-56C4-445C-BCC9-1195E0FB3FCA}" destId="{8B97EB10-20AE-405D-9F98-7C6D9E977207}" srcOrd="0" destOrd="0" presId="urn:microsoft.com/office/officeart/2008/layout/HorizontalMultiLevelHierarchy"/>
    <dgm:cxn modelId="{FAD4197A-AAC3-4F1A-8A8E-1C76B5110681}" type="presOf" srcId="{10DF945D-D982-44BC-A9F3-39F90D8C9B69}" destId="{1485496B-7AF5-403B-B5F4-260C35040065}" srcOrd="0" destOrd="0" presId="urn:microsoft.com/office/officeart/2008/layout/HorizontalMultiLevelHierarchy"/>
    <dgm:cxn modelId="{99D54D5A-147E-457D-B78B-5C0FBB6F52A3}" type="presOf" srcId="{411B910F-4DC1-4308-83C3-B5F3403070EA}" destId="{C40F87CA-CF33-40DA-B13C-9135F97ABA7C}" srcOrd="0" destOrd="0" presId="urn:microsoft.com/office/officeart/2008/layout/HorizontalMultiLevelHierarchy"/>
    <dgm:cxn modelId="{A781437E-6C04-4D75-A37A-36DE379C6261}" type="presOf" srcId="{E5B02EC2-A3FE-4E3A-8D3B-1D26AE39A3B5}" destId="{C0C09DAB-DBD4-4999-A77B-C702487DDDBC}" srcOrd="0" destOrd="0" presId="urn:microsoft.com/office/officeart/2008/layout/HorizontalMultiLevelHierarchy"/>
    <dgm:cxn modelId="{4FFD978B-5E85-48CE-BEC0-0F37E195C9FA}" type="presOf" srcId="{947ABD91-C220-4061-85DB-3B5ABC942358}" destId="{4E33D529-8265-402C-9F46-56D6CB446404}" srcOrd="0" destOrd="0" presId="urn:microsoft.com/office/officeart/2008/layout/HorizontalMultiLevelHierarchy"/>
    <dgm:cxn modelId="{00A59096-97C2-4C8A-9952-27E4C7A2415E}" type="presOf" srcId="{1C166B77-24A9-440B-87E3-CA48ACCD1CE0}" destId="{003C64AF-39EB-4B4A-803D-44651332DE0E}" srcOrd="0" destOrd="0" presId="urn:microsoft.com/office/officeart/2008/layout/HorizontalMultiLevelHierarchy"/>
    <dgm:cxn modelId="{70D1199D-61DC-4217-AFB6-F2A8A2BDF447}" type="presOf" srcId="{411B910F-4DC1-4308-83C3-B5F3403070EA}" destId="{5D93FEEA-F257-4050-AE05-FB31B7E29BE6}" srcOrd="1" destOrd="0" presId="urn:microsoft.com/office/officeart/2008/layout/HorizontalMultiLevelHierarchy"/>
    <dgm:cxn modelId="{1A763BA4-B96E-45AE-9AAB-AB8BD87A41C8}" srcId="{61622F02-2421-48DB-83CB-22FDCB1E98CC}" destId="{3830B3EE-56C4-445C-BCC9-1195E0FB3FCA}" srcOrd="0" destOrd="0" parTransId="{F0992ADA-3F0B-4E5C-9777-5956E3AD6106}" sibTransId="{AC4562EC-3D76-441B-AFA2-699E1C3AAFAE}"/>
    <dgm:cxn modelId="{70C766A8-58AA-40D0-AF91-9B10CE3013BB}" srcId="{88BDB1F9-2F84-40B1-BE48-8338AA032954}" destId="{A9537898-7ED9-4B9D-B9C1-C7395803E10C}" srcOrd="0" destOrd="0" parTransId="{10DF945D-D982-44BC-A9F3-39F90D8C9B69}" sibTransId="{3028F140-2077-442E-A50D-8D66F45B0BB5}"/>
    <dgm:cxn modelId="{B6270DAC-E42D-4243-9A64-8E2F3D3738D2}" type="presOf" srcId="{61622F02-2421-48DB-83CB-22FDCB1E98CC}" destId="{0B5B6432-D3F9-4BAC-95EE-BA07C5FB5C34}" srcOrd="0" destOrd="0" presId="urn:microsoft.com/office/officeart/2008/layout/HorizontalMultiLevelHierarchy"/>
    <dgm:cxn modelId="{4BECC3B3-C15F-4EAE-ABF9-8BCF31E9971C}" srcId="{B7D27C2F-6AA1-4C37-8C99-69F3E0C5255B}" destId="{947ABD91-C220-4061-85DB-3B5ABC942358}" srcOrd="2" destOrd="0" parTransId="{8B0D01FD-2D0D-4DF2-A130-CD80A2132C95}" sibTransId="{7EE6B246-BF7B-4AB8-84D3-13FF5B27107E}"/>
    <dgm:cxn modelId="{DB367BB4-570B-44E6-A006-10C2757B480B}" srcId="{B7D27C2F-6AA1-4C37-8C99-69F3E0C5255B}" destId="{DD53DA3A-461E-4D8C-A724-32BF21F61667}" srcOrd="0" destOrd="0" parTransId="{411B910F-4DC1-4308-83C3-B5F3403070EA}" sibTransId="{0851D1DB-EBA8-4C8E-8F12-7420668C5CF4}"/>
    <dgm:cxn modelId="{C046A6C1-2B5C-4E26-BDBE-39F900D10FE4}" type="presOf" srcId="{12C5D7B7-58A5-49BA-B18F-F529FA796823}" destId="{1BB25BC0-0C22-434C-A68A-41D57F3F0322}" srcOrd="0" destOrd="0" presId="urn:microsoft.com/office/officeart/2008/layout/HorizontalMultiLevelHierarchy"/>
    <dgm:cxn modelId="{FCF2F2C1-0B30-4217-B0FB-9CF2DA4076FB}" type="presOf" srcId="{1C166B77-24A9-440B-87E3-CA48ACCD1CE0}" destId="{E44A6490-381E-41CC-AB1A-D2C953DAB2E2}" srcOrd="1" destOrd="0" presId="urn:microsoft.com/office/officeart/2008/layout/HorizontalMultiLevelHierarchy"/>
    <dgm:cxn modelId="{95B03CC4-7498-49F6-9049-F196163CC3FC}" srcId="{B7D27C2F-6AA1-4C37-8C99-69F3E0C5255B}" destId="{88BDB1F9-2F84-40B1-BE48-8338AA032954}" srcOrd="3" destOrd="0" parTransId="{E5B02EC2-A3FE-4E3A-8D3B-1D26AE39A3B5}" sibTransId="{A626C031-B4A4-426E-B036-CDF9EF15EF8A}"/>
    <dgm:cxn modelId="{C74C53CA-38D4-425C-85F0-2C33700A987B}" type="presOf" srcId="{8B0D01FD-2D0D-4DF2-A130-CD80A2132C95}" destId="{555428B8-4C24-4000-B0D5-B97536025C48}" srcOrd="0" destOrd="0" presId="urn:microsoft.com/office/officeart/2008/layout/HorizontalMultiLevelHierarchy"/>
    <dgm:cxn modelId="{77D102D0-AB50-4538-A70A-3D2DBA73F16E}" srcId="{947ABD91-C220-4061-85DB-3B5ABC942358}" destId="{36F51FFD-0095-4C38-90E2-FA264D3C61BD}" srcOrd="0" destOrd="0" parTransId="{015EEC93-EC82-4CCD-AB3C-C6188C3283AA}" sibTransId="{576F31E1-A8A2-49D2-BB9C-A8C25FCB0126}"/>
    <dgm:cxn modelId="{153FC1D3-816F-4F84-A136-F4463A50EC3A}" type="presOf" srcId="{7B27271B-9D8B-4692-A82E-B01A05291B09}" destId="{08EF205C-D2A7-44C3-BAE8-DFCC2A9C3801}" srcOrd="0" destOrd="0" presId="urn:microsoft.com/office/officeart/2008/layout/HorizontalMultiLevelHierarchy"/>
    <dgm:cxn modelId="{6699E6D5-F2DA-49BE-8B8B-2579E16D6C6B}" srcId="{49250BD7-949A-4DDB-9E35-1BFCEE037ACF}" destId="{B7D27C2F-6AA1-4C37-8C99-69F3E0C5255B}" srcOrd="0" destOrd="0" parTransId="{36358969-04C6-4707-A8E8-711D33996E18}" sibTransId="{B79B02D0-FA3B-4E58-98B0-F73EA12DFDEF}"/>
    <dgm:cxn modelId="{974BC5DA-705A-48FD-AB66-7F9BAA4FEB53}" type="presOf" srcId="{B7D27C2F-6AA1-4C37-8C99-69F3E0C5255B}" destId="{C30D6976-3D7E-410B-8DFC-45FD02616467}" srcOrd="0" destOrd="0" presId="urn:microsoft.com/office/officeart/2008/layout/HorizontalMultiLevelHierarchy"/>
    <dgm:cxn modelId="{05851EE0-0B39-4028-A260-2D706C57D225}" type="presOf" srcId="{F0992ADA-3F0B-4E5C-9777-5956E3AD6106}" destId="{96976374-B826-496A-94B6-21C6162559A2}" srcOrd="1" destOrd="0" presId="urn:microsoft.com/office/officeart/2008/layout/HorizontalMultiLevelHierarchy"/>
    <dgm:cxn modelId="{8FA4DCE1-1B85-43AD-90EE-1B344B82F50A}" type="presOf" srcId="{E5B02EC2-A3FE-4E3A-8D3B-1D26AE39A3B5}" destId="{2435F454-AF54-4047-B1AC-0A6F2839A016}" srcOrd="1" destOrd="0" presId="urn:microsoft.com/office/officeart/2008/layout/HorizontalMultiLevelHierarchy"/>
    <dgm:cxn modelId="{3E19B3E5-23C9-4B7E-94AA-125EC84B3A46}" type="presOf" srcId="{88BDB1F9-2F84-40B1-BE48-8338AA032954}" destId="{18D6D8DD-C212-4EFE-B450-97E4BC7F9786}" srcOrd="0" destOrd="0" presId="urn:microsoft.com/office/officeart/2008/layout/HorizontalMultiLevelHierarchy"/>
    <dgm:cxn modelId="{6545EBEE-8034-4C0E-B5B9-3A5F8A47F79F}" type="presOf" srcId="{DD53DA3A-461E-4D8C-A724-32BF21F61667}" destId="{4235D83C-8DCD-4F88-A679-29200987DAC8}" srcOrd="0" destOrd="0" presId="urn:microsoft.com/office/officeart/2008/layout/HorizontalMultiLevelHierarchy"/>
    <dgm:cxn modelId="{9A89E7FB-5AD6-4407-A3CB-80FAE8690EBF}" type="presOf" srcId="{36F51FFD-0095-4C38-90E2-FA264D3C61BD}" destId="{D8C0C767-BCCB-495E-A0DC-98E2CCC66960}" srcOrd="0" destOrd="0" presId="urn:microsoft.com/office/officeart/2008/layout/HorizontalMultiLevelHierarchy"/>
    <dgm:cxn modelId="{E7C9E0FC-3B9A-45F2-AA9E-7535D64D3AF2}" srcId="{B7D27C2F-6AA1-4C37-8C99-69F3E0C5255B}" destId="{61622F02-2421-48DB-83CB-22FDCB1E98CC}" srcOrd="1" destOrd="0" parTransId="{7B27271B-9D8B-4692-A82E-B01A05291B09}" sibTransId="{13E21E1E-99AB-414E-B6DE-7C13788EE01A}"/>
    <dgm:cxn modelId="{A10874FD-BFB9-453D-8207-4C23E895D2A8}" type="presOf" srcId="{A9537898-7ED9-4B9D-B9C1-C7395803E10C}" destId="{C180100B-7740-412C-883C-3BF9D616AB89}" srcOrd="0" destOrd="0" presId="urn:microsoft.com/office/officeart/2008/layout/HorizontalMultiLevelHierarchy"/>
    <dgm:cxn modelId="{B0D37534-9B35-4803-9712-AFF61AAD8335}" type="presParOf" srcId="{91E45ABC-7F73-4C2E-8DCE-29822641B26F}" destId="{EB1EBED3-26EF-47D8-B411-8D9638EB1BEF}" srcOrd="0" destOrd="0" presId="urn:microsoft.com/office/officeart/2008/layout/HorizontalMultiLevelHierarchy"/>
    <dgm:cxn modelId="{19E91320-A20A-4777-A951-B2B170A9EAFD}" type="presParOf" srcId="{EB1EBED3-26EF-47D8-B411-8D9638EB1BEF}" destId="{C30D6976-3D7E-410B-8DFC-45FD02616467}" srcOrd="0" destOrd="0" presId="urn:microsoft.com/office/officeart/2008/layout/HorizontalMultiLevelHierarchy"/>
    <dgm:cxn modelId="{9E83D8C0-B415-485A-894F-60184A26DAE0}" type="presParOf" srcId="{EB1EBED3-26EF-47D8-B411-8D9638EB1BEF}" destId="{DD1648C5-BE03-4A96-823A-A93AFBD19BC7}" srcOrd="1" destOrd="0" presId="urn:microsoft.com/office/officeart/2008/layout/HorizontalMultiLevelHierarchy"/>
    <dgm:cxn modelId="{C2508A73-CFE3-4460-A911-3CB039A11D73}" type="presParOf" srcId="{DD1648C5-BE03-4A96-823A-A93AFBD19BC7}" destId="{C40F87CA-CF33-40DA-B13C-9135F97ABA7C}" srcOrd="0" destOrd="0" presId="urn:microsoft.com/office/officeart/2008/layout/HorizontalMultiLevelHierarchy"/>
    <dgm:cxn modelId="{FDBB1283-80D9-4E92-BF93-816CE2F6BF73}" type="presParOf" srcId="{C40F87CA-CF33-40DA-B13C-9135F97ABA7C}" destId="{5D93FEEA-F257-4050-AE05-FB31B7E29BE6}" srcOrd="0" destOrd="0" presId="urn:microsoft.com/office/officeart/2008/layout/HorizontalMultiLevelHierarchy"/>
    <dgm:cxn modelId="{B1022C4E-EA4F-43E2-9CC6-AE70BED3483B}" type="presParOf" srcId="{DD1648C5-BE03-4A96-823A-A93AFBD19BC7}" destId="{16C78DC7-31CD-493B-99D2-6C53C105498D}" srcOrd="1" destOrd="0" presId="urn:microsoft.com/office/officeart/2008/layout/HorizontalMultiLevelHierarchy"/>
    <dgm:cxn modelId="{890E663D-CAA6-487B-897B-46D390C1CBA9}" type="presParOf" srcId="{16C78DC7-31CD-493B-99D2-6C53C105498D}" destId="{4235D83C-8DCD-4F88-A679-29200987DAC8}" srcOrd="0" destOrd="0" presId="urn:microsoft.com/office/officeart/2008/layout/HorizontalMultiLevelHierarchy"/>
    <dgm:cxn modelId="{29F4CDC0-9974-470C-B649-041A1619AEE7}" type="presParOf" srcId="{16C78DC7-31CD-493B-99D2-6C53C105498D}" destId="{2ADDC187-FF38-48AD-A03E-7550BFB65380}" srcOrd="1" destOrd="0" presId="urn:microsoft.com/office/officeart/2008/layout/HorizontalMultiLevelHierarchy"/>
    <dgm:cxn modelId="{DD67F82F-3004-4F49-A6DC-81D2F330A86B}" type="presParOf" srcId="{2ADDC187-FF38-48AD-A03E-7550BFB65380}" destId="{003C64AF-39EB-4B4A-803D-44651332DE0E}" srcOrd="0" destOrd="0" presId="urn:microsoft.com/office/officeart/2008/layout/HorizontalMultiLevelHierarchy"/>
    <dgm:cxn modelId="{7A976561-4051-47D3-8310-6E2BF60AB5A5}" type="presParOf" srcId="{003C64AF-39EB-4B4A-803D-44651332DE0E}" destId="{E44A6490-381E-41CC-AB1A-D2C953DAB2E2}" srcOrd="0" destOrd="0" presId="urn:microsoft.com/office/officeart/2008/layout/HorizontalMultiLevelHierarchy"/>
    <dgm:cxn modelId="{04FE77DF-17C7-45D5-A100-284B1ECB1C4C}" type="presParOf" srcId="{2ADDC187-FF38-48AD-A03E-7550BFB65380}" destId="{572194F3-2E2B-4A2E-A860-42E141011BCD}" srcOrd="1" destOrd="0" presId="urn:microsoft.com/office/officeart/2008/layout/HorizontalMultiLevelHierarchy"/>
    <dgm:cxn modelId="{B0B66E5A-1319-471C-A462-7E5CF7DCAD6F}" type="presParOf" srcId="{572194F3-2E2B-4A2E-A860-42E141011BCD}" destId="{1BB25BC0-0C22-434C-A68A-41D57F3F0322}" srcOrd="0" destOrd="0" presId="urn:microsoft.com/office/officeart/2008/layout/HorizontalMultiLevelHierarchy"/>
    <dgm:cxn modelId="{934C8616-F9FB-47B4-95A9-408D4B6D034E}" type="presParOf" srcId="{572194F3-2E2B-4A2E-A860-42E141011BCD}" destId="{A3F4EB4E-9766-401D-A70A-C3280A7BD823}" srcOrd="1" destOrd="0" presId="urn:microsoft.com/office/officeart/2008/layout/HorizontalMultiLevelHierarchy"/>
    <dgm:cxn modelId="{29C54BD4-8912-4E58-A4B1-9F2DFDB487FB}" type="presParOf" srcId="{DD1648C5-BE03-4A96-823A-A93AFBD19BC7}" destId="{08EF205C-D2A7-44C3-BAE8-DFCC2A9C3801}" srcOrd="2" destOrd="0" presId="urn:microsoft.com/office/officeart/2008/layout/HorizontalMultiLevelHierarchy"/>
    <dgm:cxn modelId="{9CAE06A0-63F1-4B93-B67B-F76F07D747B6}" type="presParOf" srcId="{08EF205C-D2A7-44C3-BAE8-DFCC2A9C3801}" destId="{6F58F294-10EE-4267-A99B-8EB64BAC742C}" srcOrd="0" destOrd="0" presId="urn:microsoft.com/office/officeart/2008/layout/HorizontalMultiLevelHierarchy"/>
    <dgm:cxn modelId="{A9EEA524-B54A-4BBA-BB92-6113FCABF7F4}" type="presParOf" srcId="{DD1648C5-BE03-4A96-823A-A93AFBD19BC7}" destId="{C77D744D-C6F6-4C10-8293-0ABE40E08627}" srcOrd="3" destOrd="0" presId="urn:microsoft.com/office/officeart/2008/layout/HorizontalMultiLevelHierarchy"/>
    <dgm:cxn modelId="{F203A497-634F-457D-9625-E0F3BBF0D240}" type="presParOf" srcId="{C77D744D-C6F6-4C10-8293-0ABE40E08627}" destId="{0B5B6432-D3F9-4BAC-95EE-BA07C5FB5C34}" srcOrd="0" destOrd="0" presId="urn:microsoft.com/office/officeart/2008/layout/HorizontalMultiLevelHierarchy"/>
    <dgm:cxn modelId="{BF672B6C-4AA9-4580-88AE-EAB8C8861CD5}" type="presParOf" srcId="{C77D744D-C6F6-4C10-8293-0ABE40E08627}" destId="{14EE1884-FDE0-46F1-8D9F-D979F723789E}" srcOrd="1" destOrd="0" presId="urn:microsoft.com/office/officeart/2008/layout/HorizontalMultiLevelHierarchy"/>
    <dgm:cxn modelId="{D37459EF-0B1F-4324-B681-BAF0A590DB68}" type="presParOf" srcId="{14EE1884-FDE0-46F1-8D9F-D979F723789E}" destId="{F7C42689-23ED-4771-B1B1-5A2C7247B964}" srcOrd="0" destOrd="0" presId="urn:microsoft.com/office/officeart/2008/layout/HorizontalMultiLevelHierarchy"/>
    <dgm:cxn modelId="{EEBE7118-BF40-48B6-8F91-F56CFE9BF0F2}" type="presParOf" srcId="{F7C42689-23ED-4771-B1B1-5A2C7247B964}" destId="{96976374-B826-496A-94B6-21C6162559A2}" srcOrd="0" destOrd="0" presId="urn:microsoft.com/office/officeart/2008/layout/HorizontalMultiLevelHierarchy"/>
    <dgm:cxn modelId="{35A357C8-165B-4B76-9B9D-50ABE1BAF4B9}" type="presParOf" srcId="{14EE1884-FDE0-46F1-8D9F-D979F723789E}" destId="{EE2506BE-6ECF-412D-8DD9-23328223357F}" srcOrd="1" destOrd="0" presId="urn:microsoft.com/office/officeart/2008/layout/HorizontalMultiLevelHierarchy"/>
    <dgm:cxn modelId="{3067E9BB-4252-4443-A9FC-31C203945F7B}" type="presParOf" srcId="{EE2506BE-6ECF-412D-8DD9-23328223357F}" destId="{8B97EB10-20AE-405D-9F98-7C6D9E977207}" srcOrd="0" destOrd="0" presId="urn:microsoft.com/office/officeart/2008/layout/HorizontalMultiLevelHierarchy"/>
    <dgm:cxn modelId="{3D6D7ADB-A7BF-4D48-878D-81ABADE7DCDF}" type="presParOf" srcId="{EE2506BE-6ECF-412D-8DD9-23328223357F}" destId="{3612D7D2-E0AD-4057-B401-423D376359B4}" srcOrd="1" destOrd="0" presId="urn:microsoft.com/office/officeart/2008/layout/HorizontalMultiLevelHierarchy"/>
    <dgm:cxn modelId="{30B777BE-BB7C-4934-B2AE-13BA7CE3381F}" type="presParOf" srcId="{DD1648C5-BE03-4A96-823A-A93AFBD19BC7}" destId="{555428B8-4C24-4000-B0D5-B97536025C48}" srcOrd="4" destOrd="0" presId="urn:microsoft.com/office/officeart/2008/layout/HorizontalMultiLevelHierarchy"/>
    <dgm:cxn modelId="{0B082340-E8F3-4717-A60D-4EBDF02267F6}" type="presParOf" srcId="{555428B8-4C24-4000-B0D5-B97536025C48}" destId="{7A72A503-705A-4539-B76D-4C819730B74F}" srcOrd="0" destOrd="0" presId="urn:microsoft.com/office/officeart/2008/layout/HorizontalMultiLevelHierarchy"/>
    <dgm:cxn modelId="{EEDA0555-A1BD-4507-88B9-0B5224C901C8}" type="presParOf" srcId="{DD1648C5-BE03-4A96-823A-A93AFBD19BC7}" destId="{6173A9B0-6750-4E73-B2B4-92942F071194}" srcOrd="5" destOrd="0" presId="urn:microsoft.com/office/officeart/2008/layout/HorizontalMultiLevelHierarchy"/>
    <dgm:cxn modelId="{B7D7A45B-F65E-4755-A0E0-F461CDBFDC74}" type="presParOf" srcId="{6173A9B0-6750-4E73-B2B4-92942F071194}" destId="{4E33D529-8265-402C-9F46-56D6CB446404}" srcOrd="0" destOrd="0" presId="urn:microsoft.com/office/officeart/2008/layout/HorizontalMultiLevelHierarchy"/>
    <dgm:cxn modelId="{B3E94EFD-D970-4037-9CF1-D1CB2FE69B72}" type="presParOf" srcId="{6173A9B0-6750-4E73-B2B4-92942F071194}" destId="{4474214E-4C9A-4A55-BDA6-EDFDD2C88B71}" srcOrd="1" destOrd="0" presId="urn:microsoft.com/office/officeart/2008/layout/HorizontalMultiLevelHierarchy"/>
    <dgm:cxn modelId="{82EC1815-ED83-4DE1-AA79-2AC0B7B78F65}" type="presParOf" srcId="{4474214E-4C9A-4A55-BDA6-EDFDD2C88B71}" destId="{BD108735-1E1D-44A4-893F-99DD2E8C28DB}" srcOrd="0" destOrd="0" presId="urn:microsoft.com/office/officeart/2008/layout/HorizontalMultiLevelHierarchy"/>
    <dgm:cxn modelId="{E9042594-6E9A-4FCC-8DB8-137E070E0B0A}" type="presParOf" srcId="{BD108735-1E1D-44A4-893F-99DD2E8C28DB}" destId="{E6C6FFD0-BE7E-4118-9412-C17C9959B9BC}" srcOrd="0" destOrd="0" presId="urn:microsoft.com/office/officeart/2008/layout/HorizontalMultiLevelHierarchy"/>
    <dgm:cxn modelId="{2EBF2B8E-2EAE-4A0D-8CC0-59D7FA1B9A8C}" type="presParOf" srcId="{4474214E-4C9A-4A55-BDA6-EDFDD2C88B71}" destId="{6C4DCCB2-ECD7-477B-857E-0157392438AA}" srcOrd="1" destOrd="0" presId="urn:microsoft.com/office/officeart/2008/layout/HorizontalMultiLevelHierarchy"/>
    <dgm:cxn modelId="{935DF986-4879-41DB-8B67-A232710A4DF6}" type="presParOf" srcId="{6C4DCCB2-ECD7-477B-857E-0157392438AA}" destId="{D8C0C767-BCCB-495E-A0DC-98E2CCC66960}" srcOrd="0" destOrd="0" presId="urn:microsoft.com/office/officeart/2008/layout/HorizontalMultiLevelHierarchy"/>
    <dgm:cxn modelId="{3C31F11D-C543-4DD1-8B73-3A7FCD8651F8}" type="presParOf" srcId="{6C4DCCB2-ECD7-477B-857E-0157392438AA}" destId="{D09ACBC7-3701-4A89-8176-5803237C2EBF}" srcOrd="1" destOrd="0" presId="urn:microsoft.com/office/officeart/2008/layout/HorizontalMultiLevelHierarchy"/>
    <dgm:cxn modelId="{6B3501D3-24E2-4408-9F7A-87C338EB55FE}" type="presParOf" srcId="{DD1648C5-BE03-4A96-823A-A93AFBD19BC7}" destId="{C0C09DAB-DBD4-4999-A77B-C702487DDDBC}" srcOrd="6" destOrd="0" presId="urn:microsoft.com/office/officeart/2008/layout/HorizontalMultiLevelHierarchy"/>
    <dgm:cxn modelId="{5BCDE44E-2889-4D6E-9BD5-DC0B6FCE4C26}" type="presParOf" srcId="{C0C09DAB-DBD4-4999-A77B-C702487DDDBC}" destId="{2435F454-AF54-4047-B1AC-0A6F2839A016}" srcOrd="0" destOrd="0" presId="urn:microsoft.com/office/officeart/2008/layout/HorizontalMultiLevelHierarchy"/>
    <dgm:cxn modelId="{1999FA7A-C1D6-4C9E-8165-AEDE5CFE317E}" type="presParOf" srcId="{DD1648C5-BE03-4A96-823A-A93AFBD19BC7}" destId="{FDD13289-49B5-4972-AE92-F2ED7149A97C}" srcOrd="7" destOrd="0" presId="urn:microsoft.com/office/officeart/2008/layout/HorizontalMultiLevelHierarchy"/>
    <dgm:cxn modelId="{B4AA7214-9717-4C0A-B549-A6D325198FD2}" type="presParOf" srcId="{FDD13289-49B5-4972-AE92-F2ED7149A97C}" destId="{18D6D8DD-C212-4EFE-B450-97E4BC7F9786}" srcOrd="0" destOrd="0" presId="urn:microsoft.com/office/officeart/2008/layout/HorizontalMultiLevelHierarchy"/>
    <dgm:cxn modelId="{F83DD306-BF5D-4B8F-99F4-6ECF377A542B}" type="presParOf" srcId="{FDD13289-49B5-4972-AE92-F2ED7149A97C}" destId="{1DFF7365-3B82-402E-9D45-E230FD316847}" srcOrd="1" destOrd="0" presId="urn:microsoft.com/office/officeart/2008/layout/HorizontalMultiLevelHierarchy"/>
    <dgm:cxn modelId="{346BD8D5-19AA-4D0B-B49D-F602AAE4F70F}" type="presParOf" srcId="{1DFF7365-3B82-402E-9D45-E230FD316847}" destId="{1485496B-7AF5-403B-B5F4-260C35040065}" srcOrd="0" destOrd="0" presId="urn:microsoft.com/office/officeart/2008/layout/HorizontalMultiLevelHierarchy"/>
    <dgm:cxn modelId="{47978817-CE04-49E9-8012-E355935FD5AA}" type="presParOf" srcId="{1485496B-7AF5-403B-B5F4-260C35040065}" destId="{9122B591-FD20-4DD1-97AE-62E14C3DB25F}" srcOrd="0" destOrd="0" presId="urn:microsoft.com/office/officeart/2008/layout/HorizontalMultiLevelHierarchy"/>
    <dgm:cxn modelId="{E04141E3-CC83-4E54-B69B-6AFB79056BAA}" type="presParOf" srcId="{1DFF7365-3B82-402E-9D45-E230FD316847}" destId="{0E579AAF-B064-482A-8002-15B5D73F8FC1}" srcOrd="1" destOrd="0" presId="urn:microsoft.com/office/officeart/2008/layout/HorizontalMultiLevelHierarchy"/>
    <dgm:cxn modelId="{83B2414B-8E5C-403E-AB3A-C698A0880976}" type="presParOf" srcId="{0E579AAF-B064-482A-8002-15B5D73F8FC1}" destId="{C180100B-7740-412C-883C-3BF9D616AB89}" srcOrd="0" destOrd="0" presId="urn:microsoft.com/office/officeart/2008/layout/HorizontalMultiLevelHierarchy"/>
    <dgm:cxn modelId="{00E55C7C-866B-44A3-805E-7A8FB0AE33F9}" type="presParOf" srcId="{0E579AAF-B064-482A-8002-15B5D73F8FC1}" destId="{B7212A15-B3C1-4FBD-9F54-5A890638DCF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78F4EAB-E649-45B7-B8EA-7CB481F99CFD}" type="doc">
      <dgm:prSet loTypeId="urn:microsoft.com/office/officeart/2005/8/layout/equation1" loCatId="relationship" qsTypeId="urn:microsoft.com/office/officeart/2005/8/quickstyle/simple1" qsCatId="simple" csTypeId="urn:microsoft.com/office/officeart/2005/8/colors/accent1_2" csCatId="accent1" phldr="1"/>
      <dgm:spPr/>
    </dgm:pt>
    <dgm:pt modelId="{59FFBE8C-DCBB-4BA7-9AC6-6CEF83929AB3}">
      <dgm:prSet phldrT="[Text]"/>
      <dgm:spPr/>
      <dgm:t>
        <a:bodyPr/>
        <a:lstStyle/>
        <a:p>
          <a:r>
            <a:rPr lang="cs-CZ" b="1" dirty="0" err="1"/>
            <a:t>State</a:t>
          </a:r>
          <a:r>
            <a:rPr lang="cs-CZ" b="1" dirty="0"/>
            <a:t> </a:t>
          </a:r>
          <a:r>
            <a:rPr lang="cs-CZ" dirty="0" err="1"/>
            <a:t>administration</a:t>
          </a:r>
          <a:endParaRPr lang="cs-CZ" dirty="0"/>
        </a:p>
      </dgm:t>
    </dgm:pt>
    <dgm:pt modelId="{6B63DCDE-FDC2-4280-A5F7-BF2D74D17C2C}" type="parTrans" cxnId="{412BE636-42FF-4454-9464-A4BA23986F0A}">
      <dgm:prSet/>
      <dgm:spPr/>
      <dgm:t>
        <a:bodyPr/>
        <a:lstStyle/>
        <a:p>
          <a:endParaRPr lang="cs-CZ"/>
        </a:p>
      </dgm:t>
    </dgm:pt>
    <dgm:pt modelId="{E8C0BD72-9B3D-4B09-A634-4105F272FDF6}" type="sibTrans" cxnId="{412BE636-42FF-4454-9464-A4BA23986F0A}">
      <dgm:prSet/>
      <dgm:spPr/>
      <dgm:t>
        <a:bodyPr/>
        <a:lstStyle/>
        <a:p>
          <a:endParaRPr lang="cs-CZ"/>
        </a:p>
      </dgm:t>
    </dgm:pt>
    <dgm:pt modelId="{D7828841-7380-4106-8A8C-2A63DF92EF4F}">
      <dgm:prSet phldrT="[Text]"/>
      <dgm:spPr/>
      <dgm:t>
        <a:bodyPr/>
        <a:lstStyle/>
        <a:p>
          <a:r>
            <a:rPr lang="cs-CZ" b="1" dirty="0" err="1"/>
            <a:t>Self</a:t>
          </a:r>
          <a:r>
            <a:rPr lang="cs-CZ" b="1" dirty="0"/>
            <a:t> </a:t>
          </a:r>
          <a:r>
            <a:rPr lang="cs-CZ" dirty="0" err="1"/>
            <a:t>government</a:t>
          </a:r>
          <a:endParaRPr lang="cs-CZ" dirty="0"/>
        </a:p>
      </dgm:t>
    </dgm:pt>
    <dgm:pt modelId="{2BB54B36-B06D-484E-841F-58081224ACEB}" type="parTrans" cxnId="{8FD6A98A-73FB-48DD-86D1-6C08779AE794}">
      <dgm:prSet/>
      <dgm:spPr/>
      <dgm:t>
        <a:bodyPr/>
        <a:lstStyle/>
        <a:p>
          <a:endParaRPr lang="cs-CZ"/>
        </a:p>
      </dgm:t>
    </dgm:pt>
    <dgm:pt modelId="{6296E516-2305-4BB5-A79E-59C6DD7F463E}" type="sibTrans" cxnId="{8FD6A98A-73FB-48DD-86D1-6C08779AE794}">
      <dgm:prSet/>
      <dgm:spPr/>
      <dgm:t>
        <a:bodyPr/>
        <a:lstStyle/>
        <a:p>
          <a:endParaRPr lang="cs-CZ"/>
        </a:p>
      </dgm:t>
    </dgm:pt>
    <dgm:pt modelId="{E9300AF8-2E56-4E5D-8BD2-169900DFB21D}">
      <dgm:prSet phldrT="[Text]"/>
      <dgm:spPr/>
      <dgm:t>
        <a:bodyPr/>
        <a:lstStyle/>
        <a:p>
          <a:r>
            <a:rPr lang="cs-CZ" dirty="0"/>
            <a:t>Public </a:t>
          </a:r>
          <a:r>
            <a:rPr lang="cs-CZ" dirty="0" err="1"/>
            <a:t>administration</a:t>
          </a:r>
          <a:endParaRPr lang="cs-CZ" dirty="0"/>
        </a:p>
      </dgm:t>
    </dgm:pt>
    <dgm:pt modelId="{10328537-0092-4BD7-B791-E1B522105CDF}" type="parTrans" cxnId="{106DC7EC-A60E-43D8-882C-763D8F936FD3}">
      <dgm:prSet/>
      <dgm:spPr/>
      <dgm:t>
        <a:bodyPr/>
        <a:lstStyle/>
        <a:p>
          <a:endParaRPr lang="cs-CZ"/>
        </a:p>
      </dgm:t>
    </dgm:pt>
    <dgm:pt modelId="{0B5B1650-C8F2-41FB-8E03-BA4D62E544A4}" type="sibTrans" cxnId="{106DC7EC-A60E-43D8-882C-763D8F936FD3}">
      <dgm:prSet/>
      <dgm:spPr/>
      <dgm:t>
        <a:bodyPr/>
        <a:lstStyle/>
        <a:p>
          <a:endParaRPr lang="cs-CZ"/>
        </a:p>
      </dgm:t>
    </dgm:pt>
    <dgm:pt modelId="{5FA5DBD2-E876-4575-9FF0-8D5A70778D21}" type="pres">
      <dgm:prSet presAssocID="{E78F4EAB-E649-45B7-B8EA-7CB481F99CFD}" presName="linearFlow" presStyleCnt="0">
        <dgm:presLayoutVars>
          <dgm:dir/>
          <dgm:resizeHandles val="exact"/>
        </dgm:presLayoutVars>
      </dgm:prSet>
      <dgm:spPr/>
    </dgm:pt>
    <dgm:pt modelId="{3523B471-A573-48D8-867C-E8AEEA10F387}" type="pres">
      <dgm:prSet presAssocID="{59FFBE8C-DCBB-4BA7-9AC6-6CEF83929AB3}" presName="node" presStyleLbl="node1" presStyleIdx="0" presStyleCnt="3" custLinFactNeighborX="-1302" custLinFactNeighborY="-55675">
        <dgm:presLayoutVars>
          <dgm:bulletEnabled val="1"/>
        </dgm:presLayoutVars>
      </dgm:prSet>
      <dgm:spPr/>
    </dgm:pt>
    <dgm:pt modelId="{D1C78DA6-5728-4362-8F40-C6BCF8D7AB00}" type="pres">
      <dgm:prSet presAssocID="{E8C0BD72-9B3D-4B09-A634-4105F272FDF6}" presName="spacerL" presStyleCnt="0"/>
      <dgm:spPr/>
    </dgm:pt>
    <dgm:pt modelId="{C1A95F2F-EF6C-41C5-B3C4-B69EC79CA512}" type="pres">
      <dgm:prSet presAssocID="{E8C0BD72-9B3D-4B09-A634-4105F272FDF6}" presName="sibTrans" presStyleLbl="sibTrans2D1" presStyleIdx="0" presStyleCnt="2" custLinFactNeighborX="-59885" custLinFactNeighborY="-92223"/>
      <dgm:spPr/>
    </dgm:pt>
    <dgm:pt modelId="{0597ACFA-1296-48BD-9BCD-43C617AA4311}" type="pres">
      <dgm:prSet presAssocID="{E8C0BD72-9B3D-4B09-A634-4105F272FDF6}" presName="spacerR" presStyleCnt="0"/>
      <dgm:spPr/>
    </dgm:pt>
    <dgm:pt modelId="{79E9121E-9551-46D1-B31A-F77DC65DEF71}" type="pres">
      <dgm:prSet presAssocID="{D7828841-7380-4106-8A8C-2A63DF92EF4F}" presName="node" presStyleLbl="node1" presStyleIdx="1" presStyleCnt="3" custLinFactX="-995" custLinFactNeighborX="-100000" custLinFactNeighborY="-55675">
        <dgm:presLayoutVars>
          <dgm:bulletEnabled val="1"/>
        </dgm:presLayoutVars>
      </dgm:prSet>
      <dgm:spPr/>
    </dgm:pt>
    <dgm:pt modelId="{3D7AF58A-7190-4699-8834-B9B72F70AD32}" type="pres">
      <dgm:prSet presAssocID="{6296E516-2305-4BB5-A79E-59C6DD7F463E}" presName="spacerL" presStyleCnt="0"/>
      <dgm:spPr/>
    </dgm:pt>
    <dgm:pt modelId="{71D4DA09-8CFB-407C-89BD-2453AED9654C}" type="pres">
      <dgm:prSet presAssocID="{6296E516-2305-4BB5-A79E-59C6DD7F463E}" presName="sibTrans" presStyleLbl="sibTrans2D1" presStyleIdx="1" presStyleCnt="2" custLinFactX="-3250" custLinFactNeighborX="-100000" custLinFactNeighborY="-92868"/>
      <dgm:spPr/>
    </dgm:pt>
    <dgm:pt modelId="{F2FB5B57-9D35-4EB8-8FB8-18DB45AD95DA}" type="pres">
      <dgm:prSet presAssocID="{6296E516-2305-4BB5-A79E-59C6DD7F463E}" presName="spacerR" presStyleCnt="0"/>
      <dgm:spPr/>
    </dgm:pt>
    <dgm:pt modelId="{E03D73B8-0273-4E5B-BCC9-8B0D02D0DC61}" type="pres">
      <dgm:prSet presAssocID="{E9300AF8-2E56-4E5D-8BD2-169900DFB21D}" presName="node" presStyleLbl="node1" presStyleIdx="2" presStyleCnt="3" custLinFactX="-109" custLinFactNeighborX="-100000" custLinFactNeighborY="-55675">
        <dgm:presLayoutVars>
          <dgm:bulletEnabled val="1"/>
        </dgm:presLayoutVars>
      </dgm:prSet>
      <dgm:spPr/>
    </dgm:pt>
  </dgm:ptLst>
  <dgm:cxnLst>
    <dgm:cxn modelId="{C6BD021E-7926-40CD-B48D-A4E34A2B2DBA}" type="presOf" srcId="{E9300AF8-2E56-4E5D-8BD2-169900DFB21D}" destId="{E03D73B8-0273-4E5B-BCC9-8B0D02D0DC61}" srcOrd="0" destOrd="0" presId="urn:microsoft.com/office/officeart/2005/8/layout/equation1"/>
    <dgm:cxn modelId="{3609DC21-A4E2-47CB-A9C4-6A42C0E0DBED}" type="presOf" srcId="{59FFBE8C-DCBB-4BA7-9AC6-6CEF83929AB3}" destId="{3523B471-A573-48D8-867C-E8AEEA10F387}" srcOrd="0" destOrd="0" presId="urn:microsoft.com/office/officeart/2005/8/layout/equation1"/>
    <dgm:cxn modelId="{412BE636-42FF-4454-9464-A4BA23986F0A}" srcId="{E78F4EAB-E649-45B7-B8EA-7CB481F99CFD}" destId="{59FFBE8C-DCBB-4BA7-9AC6-6CEF83929AB3}" srcOrd="0" destOrd="0" parTransId="{6B63DCDE-FDC2-4280-A5F7-BF2D74D17C2C}" sibTransId="{E8C0BD72-9B3D-4B09-A634-4105F272FDF6}"/>
    <dgm:cxn modelId="{8363FC3E-1DE8-49B0-BC85-3A2C1AF61E4C}" type="presOf" srcId="{D7828841-7380-4106-8A8C-2A63DF92EF4F}" destId="{79E9121E-9551-46D1-B31A-F77DC65DEF71}" srcOrd="0" destOrd="0" presId="urn:microsoft.com/office/officeart/2005/8/layout/equation1"/>
    <dgm:cxn modelId="{A66EA75F-97AB-4926-8F8B-90B4E051FBC8}" type="presOf" srcId="{E8C0BD72-9B3D-4B09-A634-4105F272FDF6}" destId="{C1A95F2F-EF6C-41C5-B3C4-B69EC79CA512}" srcOrd="0" destOrd="0" presId="urn:microsoft.com/office/officeart/2005/8/layout/equation1"/>
    <dgm:cxn modelId="{8FD6A98A-73FB-48DD-86D1-6C08779AE794}" srcId="{E78F4EAB-E649-45B7-B8EA-7CB481F99CFD}" destId="{D7828841-7380-4106-8A8C-2A63DF92EF4F}" srcOrd="1" destOrd="0" parTransId="{2BB54B36-B06D-484E-841F-58081224ACEB}" sibTransId="{6296E516-2305-4BB5-A79E-59C6DD7F463E}"/>
    <dgm:cxn modelId="{A03AF9C5-4495-4DD1-AF43-5E515A46BE4F}" type="presOf" srcId="{E78F4EAB-E649-45B7-B8EA-7CB481F99CFD}" destId="{5FA5DBD2-E876-4575-9FF0-8D5A70778D21}" srcOrd="0" destOrd="0" presId="urn:microsoft.com/office/officeart/2005/8/layout/equation1"/>
    <dgm:cxn modelId="{106DC7EC-A60E-43D8-882C-763D8F936FD3}" srcId="{E78F4EAB-E649-45B7-B8EA-7CB481F99CFD}" destId="{E9300AF8-2E56-4E5D-8BD2-169900DFB21D}" srcOrd="2" destOrd="0" parTransId="{10328537-0092-4BD7-B791-E1B522105CDF}" sibTransId="{0B5B1650-C8F2-41FB-8E03-BA4D62E544A4}"/>
    <dgm:cxn modelId="{E88A50F0-4173-49AF-9FE8-771FA0B5ECF5}" type="presOf" srcId="{6296E516-2305-4BB5-A79E-59C6DD7F463E}" destId="{71D4DA09-8CFB-407C-89BD-2453AED9654C}" srcOrd="0" destOrd="0" presId="urn:microsoft.com/office/officeart/2005/8/layout/equation1"/>
    <dgm:cxn modelId="{3C211746-3F72-4339-B687-C5CF41587AA6}" type="presParOf" srcId="{5FA5DBD2-E876-4575-9FF0-8D5A70778D21}" destId="{3523B471-A573-48D8-867C-E8AEEA10F387}" srcOrd="0" destOrd="0" presId="urn:microsoft.com/office/officeart/2005/8/layout/equation1"/>
    <dgm:cxn modelId="{A5C50A2F-FCC4-4A6F-AC01-70120D4E0FF4}" type="presParOf" srcId="{5FA5DBD2-E876-4575-9FF0-8D5A70778D21}" destId="{D1C78DA6-5728-4362-8F40-C6BCF8D7AB00}" srcOrd="1" destOrd="0" presId="urn:microsoft.com/office/officeart/2005/8/layout/equation1"/>
    <dgm:cxn modelId="{C6527C12-C723-499A-85B7-35941C08F9FF}" type="presParOf" srcId="{5FA5DBD2-E876-4575-9FF0-8D5A70778D21}" destId="{C1A95F2F-EF6C-41C5-B3C4-B69EC79CA512}" srcOrd="2" destOrd="0" presId="urn:microsoft.com/office/officeart/2005/8/layout/equation1"/>
    <dgm:cxn modelId="{671B3C1A-CDC0-4347-9DE5-2068645D4207}" type="presParOf" srcId="{5FA5DBD2-E876-4575-9FF0-8D5A70778D21}" destId="{0597ACFA-1296-48BD-9BCD-43C617AA4311}" srcOrd="3" destOrd="0" presId="urn:microsoft.com/office/officeart/2005/8/layout/equation1"/>
    <dgm:cxn modelId="{922A8FEE-0FB8-4B2D-A0AA-E39036554777}" type="presParOf" srcId="{5FA5DBD2-E876-4575-9FF0-8D5A70778D21}" destId="{79E9121E-9551-46D1-B31A-F77DC65DEF71}" srcOrd="4" destOrd="0" presId="urn:microsoft.com/office/officeart/2005/8/layout/equation1"/>
    <dgm:cxn modelId="{D53BC789-D766-44AD-9379-21AD3554745C}" type="presParOf" srcId="{5FA5DBD2-E876-4575-9FF0-8D5A70778D21}" destId="{3D7AF58A-7190-4699-8834-B9B72F70AD32}" srcOrd="5" destOrd="0" presId="urn:microsoft.com/office/officeart/2005/8/layout/equation1"/>
    <dgm:cxn modelId="{15F59088-6993-4E9A-A54E-886F1B3EB042}" type="presParOf" srcId="{5FA5DBD2-E876-4575-9FF0-8D5A70778D21}" destId="{71D4DA09-8CFB-407C-89BD-2453AED9654C}" srcOrd="6" destOrd="0" presId="urn:microsoft.com/office/officeart/2005/8/layout/equation1"/>
    <dgm:cxn modelId="{66159094-1A30-4EF0-94EA-444A22F6CA91}" type="presParOf" srcId="{5FA5DBD2-E876-4575-9FF0-8D5A70778D21}" destId="{F2FB5B57-9D35-4EB8-8FB8-18DB45AD95DA}" srcOrd="7" destOrd="0" presId="urn:microsoft.com/office/officeart/2005/8/layout/equation1"/>
    <dgm:cxn modelId="{ED4AFB27-0AA0-4613-AA0A-0CEB92CD2E62}" type="presParOf" srcId="{5FA5DBD2-E876-4575-9FF0-8D5A70778D21}" destId="{E03D73B8-0273-4E5B-BCC9-8B0D02D0DC61}"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A1E265-E3A4-45EA-AD32-1D5FD2006B54}"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cs-CZ"/>
        </a:p>
      </dgm:t>
    </dgm:pt>
    <dgm:pt modelId="{6B2E5B2F-884E-43BD-AAD8-3C0AB3E6ACE5}">
      <dgm:prSet phldrT="[Text]" custT="1"/>
      <dgm:spPr/>
      <dgm:t>
        <a:bodyPr/>
        <a:lstStyle/>
        <a:p>
          <a:pPr algn="just"/>
          <a:r>
            <a:rPr lang="en-US" sz="1400" b="1" noProof="0" dirty="0"/>
            <a:t>Government</a:t>
          </a:r>
          <a:r>
            <a:rPr lang="cs-CZ" sz="1400" dirty="0"/>
            <a:t> and </a:t>
          </a:r>
          <a:r>
            <a:rPr lang="en-US" sz="1400" b="1" noProof="0" dirty="0"/>
            <a:t>ministries</a:t>
          </a:r>
          <a:r>
            <a:rPr lang="cs-CZ" sz="1400" b="1" dirty="0"/>
            <a:t> (14) </a:t>
          </a:r>
          <a:r>
            <a:rPr lang="cs-CZ" sz="1400" dirty="0"/>
            <a:t>(and </a:t>
          </a:r>
          <a:r>
            <a:rPr lang="en-US" sz="1400" b="1" noProof="0" dirty="0"/>
            <a:t>other central administrative bodies</a:t>
          </a:r>
          <a:r>
            <a:rPr lang="cs-CZ" sz="1400" b="1" dirty="0"/>
            <a:t> – 17:  </a:t>
          </a:r>
          <a:r>
            <a:rPr lang="en-US" sz="1400" b="0" i="1" dirty="0"/>
            <a:t>1. Czech Statistical Office,</a:t>
          </a:r>
          <a:r>
            <a:rPr lang="cs-CZ" sz="1400" b="0" i="1" dirty="0"/>
            <a:t> </a:t>
          </a:r>
          <a:r>
            <a:rPr lang="en-US" sz="1400" b="0" i="1" dirty="0"/>
            <a:t>2. Czech Office for Surveying, Mapping and </a:t>
          </a:r>
          <a:r>
            <a:rPr lang="en-US" sz="1400" b="0" i="1" noProof="0" dirty="0"/>
            <a:t>Cadaster</a:t>
          </a:r>
          <a:r>
            <a:rPr lang="en-US" sz="1400" b="0" i="1" dirty="0"/>
            <a:t>,</a:t>
          </a:r>
          <a:r>
            <a:rPr lang="cs-CZ" sz="1400" b="0" i="1" dirty="0"/>
            <a:t> </a:t>
          </a:r>
          <a:r>
            <a:rPr lang="en-US" sz="1400" b="0" i="1" dirty="0"/>
            <a:t>3. Czech Mining Authority,</a:t>
          </a:r>
          <a:r>
            <a:rPr lang="cs-CZ" sz="1400" b="0" i="1" dirty="0"/>
            <a:t> </a:t>
          </a:r>
          <a:r>
            <a:rPr lang="en-US" sz="1400" b="0" i="1" dirty="0"/>
            <a:t>4. Industrial Property Office,</a:t>
          </a:r>
          <a:r>
            <a:rPr lang="cs-CZ" sz="1400" b="0" i="1" dirty="0"/>
            <a:t> </a:t>
          </a:r>
          <a:r>
            <a:rPr lang="en-US" sz="1400" b="0" i="1" dirty="0"/>
            <a:t>5. Office for the Protection of Competition,</a:t>
          </a:r>
          <a:r>
            <a:rPr lang="cs-CZ" sz="1400" b="0" i="1" dirty="0"/>
            <a:t> </a:t>
          </a:r>
          <a:r>
            <a:rPr lang="en-US" sz="1400" b="0" i="1" dirty="0"/>
            <a:t>6. Administration of State Material Reserves,</a:t>
          </a:r>
          <a:r>
            <a:rPr lang="cs-CZ" sz="1400" b="0" i="1" dirty="0"/>
            <a:t> </a:t>
          </a:r>
          <a:r>
            <a:rPr lang="en-US" sz="1400" b="0" i="1" dirty="0"/>
            <a:t>7. State Office for Nuclear Safety,</a:t>
          </a:r>
          <a:r>
            <a:rPr lang="cs-CZ" sz="1400" b="0" i="1" dirty="0"/>
            <a:t> </a:t>
          </a:r>
          <a:r>
            <a:rPr lang="en-US" sz="1400" b="0" i="1" dirty="0"/>
            <a:t>8. National Security Authority,</a:t>
          </a:r>
          <a:r>
            <a:rPr lang="cs-CZ" sz="1400" b="0" i="1" dirty="0"/>
            <a:t> </a:t>
          </a:r>
          <a:r>
            <a:rPr lang="en-US" sz="1400" b="0" i="1" dirty="0"/>
            <a:t>9. Energy Regulatory Office,</a:t>
          </a:r>
          <a:r>
            <a:rPr lang="cs-CZ" sz="1400" b="0" i="1" dirty="0"/>
            <a:t> </a:t>
          </a:r>
          <a:r>
            <a:rPr lang="en-US" sz="1400" b="0" i="1" dirty="0"/>
            <a:t>10. Office of the Government of the Czech Republic,</a:t>
          </a:r>
          <a:r>
            <a:rPr lang="cs-CZ" sz="1400" b="0" i="1" dirty="0"/>
            <a:t> </a:t>
          </a:r>
          <a:r>
            <a:rPr lang="en-US" sz="1400" b="0" i="1" dirty="0"/>
            <a:t>11. Czech Telecommunication Office,</a:t>
          </a:r>
          <a:r>
            <a:rPr lang="cs-CZ" sz="1400" b="0" i="1" dirty="0"/>
            <a:t> </a:t>
          </a:r>
          <a:r>
            <a:rPr lang="en-US" sz="1400" b="0" i="1" dirty="0"/>
            <a:t>12. Office for Personal Data Protection,</a:t>
          </a:r>
          <a:r>
            <a:rPr lang="cs-CZ" sz="1400" b="0" i="1" dirty="0"/>
            <a:t> </a:t>
          </a:r>
          <a:r>
            <a:rPr lang="en-US" sz="1400" b="0" i="1" dirty="0"/>
            <a:t>13. The Council for Radio and Television Broadcasting,</a:t>
          </a:r>
          <a:r>
            <a:rPr lang="cs-CZ" sz="1400" b="0" i="1" dirty="0"/>
            <a:t> </a:t>
          </a:r>
          <a:r>
            <a:rPr lang="en-US" sz="1400" b="0" i="1" dirty="0"/>
            <a:t>14. Office for the Supervision of the Management of Political Parties and Political Movements;</a:t>
          </a:r>
          <a:r>
            <a:rPr lang="cs-CZ" sz="1400" b="0" i="1" dirty="0"/>
            <a:t> </a:t>
          </a:r>
          <a:r>
            <a:rPr lang="en-US" sz="1400" b="0" i="1" dirty="0"/>
            <a:t>15. Office for Access to Transport Infrastructure</a:t>
          </a:r>
          <a:r>
            <a:rPr lang="cs-CZ" sz="1400" b="0" i="1" dirty="0"/>
            <a:t>, </a:t>
          </a:r>
          <a:r>
            <a:rPr lang="en-US" sz="1400" b="0" i="1" dirty="0"/>
            <a:t>16. National Office for Cyber and Information Security</a:t>
          </a:r>
          <a:r>
            <a:rPr lang="cs-CZ" sz="1400" b="0" i="1" dirty="0"/>
            <a:t>, </a:t>
          </a:r>
          <a:r>
            <a:rPr lang="en-US" sz="1400" b="0" i="1" dirty="0"/>
            <a:t>17. National Sports Agency</a:t>
          </a:r>
          <a:r>
            <a:rPr lang="cs-CZ" sz="1400" b="0" i="1" dirty="0"/>
            <a:t> </a:t>
          </a:r>
          <a:r>
            <a:rPr lang="cs-CZ" sz="1400" b="0" i="0" dirty="0"/>
            <a:t>and „independent“ </a:t>
          </a:r>
          <a:r>
            <a:rPr lang="en-US" sz="1400" b="0" i="0" noProof="0" dirty="0"/>
            <a:t>bodies as </a:t>
          </a:r>
          <a:r>
            <a:rPr lang="en-US" sz="1400" b="0" i="1" noProof="0" dirty="0"/>
            <a:t>Czech National Bank </a:t>
          </a:r>
          <a:r>
            <a:rPr lang="en-US" sz="1400" b="0" i="0" noProof="0" dirty="0"/>
            <a:t>or </a:t>
          </a:r>
          <a:r>
            <a:rPr lang="en-US" sz="1400" b="0" i="1" noProof="0" dirty="0"/>
            <a:t>Supreme Control </a:t>
          </a:r>
          <a:r>
            <a:rPr lang="cs-CZ" sz="1400" b="0" i="1" dirty="0"/>
            <a:t>Office</a:t>
          </a:r>
          <a:endParaRPr lang="cs-CZ" sz="1400" i="1" dirty="0"/>
        </a:p>
      </dgm:t>
    </dgm:pt>
    <dgm:pt modelId="{BC506FB8-B43F-432D-86FC-E2C4F3D26E3D}" type="parTrans" cxnId="{28B5FFE0-B95B-4BF1-B2E8-F7BD74997B74}">
      <dgm:prSet/>
      <dgm:spPr/>
      <dgm:t>
        <a:bodyPr/>
        <a:lstStyle/>
        <a:p>
          <a:endParaRPr lang="cs-CZ"/>
        </a:p>
      </dgm:t>
    </dgm:pt>
    <dgm:pt modelId="{6BEBDE22-693B-4E6C-91D5-F522366D5D06}" type="sibTrans" cxnId="{28B5FFE0-B95B-4BF1-B2E8-F7BD74997B74}">
      <dgm:prSet/>
      <dgm:spPr/>
      <dgm:t>
        <a:bodyPr/>
        <a:lstStyle/>
        <a:p>
          <a:endParaRPr lang="cs-CZ"/>
        </a:p>
      </dgm:t>
    </dgm:pt>
    <dgm:pt modelId="{49A9718A-F4CF-4152-8543-8CD014180637}">
      <dgm:prSet phldrT="[Text]" custT="1"/>
      <dgm:spPr/>
      <dgm:t>
        <a:bodyPr/>
        <a:lstStyle/>
        <a:p>
          <a:pPr algn="just"/>
          <a:r>
            <a:rPr lang="en-US" sz="1400" noProof="0" dirty="0"/>
            <a:t>State administrative bodies with the </a:t>
          </a:r>
          <a:r>
            <a:rPr lang="en-US" sz="1400" b="1" noProof="0" dirty="0"/>
            <a:t>whole state/national scope: </a:t>
          </a:r>
          <a:r>
            <a:rPr lang="en-US" sz="1400" b="0" i="1" dirty="0"/>
            <a:t>National Heritage Institute, Czech Social Security Administration, Labor Office, State Labor Inspection Office, Civil Aviation Office, General Financial Directorate, Specialized Tax Office, Railway Authority, Office for International Legal Protection of Children, State Institute for Drug Control, National Accreditation Office</a:t>
          </a:r>
          <a:endParaRPr lang="cs-CZ" sz="1400" b="0" i="1" dirty="0"/>
        </a:p>
      </dgm:t>
    </dgm:pt>
    <dgm:pt modelId="{F93839D3-4B87-457F-A850-E0627394AC90}" type="parTrans" cxnId="{FC571653-CB31-4647-9D58-C1481799EA83}">
      <dgm:prSet/>
      <dgm:spPr/>
      <dgm:t>
        <a:bodyPr/>
        <a:lstStyle/>
        <a:p>
          <a:endParaRPr lang="cs-CZ"/>
        </a:p>
      </dgm:t>
    </dgm:pt>
    <dgm:pt modelId="{710A3B1D-7164-48B7-8BA9-A028EA59F769}" type="sibTrans" cxnId="{FC571653-CB31-4647-9D58-C1481799EA83}">
      <dgm:prSet/>
      <dgm:spPr/>
      <dgm:t>
        <a:bodyPr/>
        <a:lstStyle/>
        <a:p>
          <a:endParaRPr lang="cs-CZ"/>
        </a:p>
      </dgm:t>
    </dgm:pt>
    <dgm:pt modelId="{73BC8CBC-BD55-4DEA-B136-24FCDE06DF05}">
      <dgm:prSet phldrT="[Text]" custT="1"/>
      <dgm:spPr/>
      <dgm:t>
        <a:bodyPr/>
        <a:lstStyle/>
        <a:p>
          <a:r>
            <a:rPr lang="en-US" sz="1400" b="1" noProof="0" dirty="0"/>
            <a:t>Local Specialized bodies: </a:t>
          </a:r>
          <a:r>
            <a:rPr lang="en-US" sz="1400" i="1" dirty="0"/>
            <a:t>Tax offices</a:t>
          </a:r>
          <a:r>
            <a:rPr lang="cs-CZ" sz="1400" i="1" dirty="0"/>
            <a:t> (14)</a:t>
          </a:r>
          <a:r>
            <a:rPr lang="en-US" sz="1400" i="1" dirty="0"/>
            <a:t>, regional sanitary stations</a:t>
          </a:r>
          <a:r>
            <a:rPr lang="cs-CZ" sz="1400" i="1" dirty="0"/>
            <a:t> (14)</a:t>
          </a:r>
          <a:r>
            <a:rPr lang="en-US" sz="1400" i="1" dirty="0"/>
            <a:t>, regional military headquarters</a:t>
          </a:r>
          <a:r>
            <a:rPr lang="cs-CZ" sz="1400" i="1" dirty="0"/>
            <a:t> (14)</a:t>
          </a:r>
          <a:r>
            <a:rPr lang="en-US" sz="1400" i="1" dirty="0"/>
            <a:t>, district social security administration</a:t>
          </a:r>
          <a:r>
            <a:rPr lang="cs-CZ" sz="1400" i="1" dirty="0"/>
            <a:t> (84)</a:t>
          </a:r>
          <a:r>
            <a:rPr lang="en-US" sz="1400" i="1" dirty="0"/>
            <a:t>, district mining offices</a:t>
          </a:r>
          <a:r>
            <a:rPr lang="cs-CZ" sz="1400" i="1" dirty="0"/>
            <a:t> (8)</a:t>
          </a:r>
          <a:r>
            <a:rPr lang="en-US" sz="1400" i="1" dirty="0"/>
            <a:t>, cadastral offices, inspectorates</a:t>
          </a:r>
          <a:r>
            <a:rPr lang="cs-CZ" sz="1400" i="1" dirty="0"/>
            <a:t> (84)</a:t>
          </a:r>
        </a:p>
      </dgm:t>
    </dgm:pt>
    <dgm:pt modelId="{F1715A17-0A6D-4FF4-B802-336D000AD94F}" type="parTrans" cxnId="{5F513782-AD9B-4B39-8DE4-9D792E9D5DF9}">
      <dgm:prSet/>
      <dgm:spPr/>
      <dgm:t>
        <a:bodyPr/>
        <a:lstStyle/>
        <a:p>
          <a:endParaRPr lang="cs-CZ"/>
        </a:p>
      </dgm:t>
    </dgm:pt>
    <dgm:pt modelId="{A7E15BA7-683E-4934-A214-57A97AA9BF6A}" type="sibTrans" cxnId="{5F513782-AD9B-4B39-8DE4-9D792E9D5DF9}">
      <dgm:prSet/>
      <dgm:spPr/>
      <dgm:t>
        <a:bodyPr/>
        <a:lstStyle/>
        <a:p>
          <a:endParaRPr lang="cs-CZ"/>
        </a:p>
      </dgm:t>
    </dgm:pt>
    <dgm:pt modelId="{5DDC799F-30D3-42E7-BE0D-A8B30EF3507A}">
      <dgm:prSet/>
      <dgm:spPr/>
      <dgm:t>
        <a:bodyPr/>
        <a:lstStyle/>
        <a:p>
          <a:r>
            <a:rPr lang="en-US" b="1" noProof="0" dirty="0"/>
            <a:t>Indirect state administration </a:t>
          </a:r>
          <a:r>
            <a:rPr lang="en-US" noProof="0" dirty="0"/>
            <a:t>performed by the bodies of regions and municipalities</a:t>
          </a:r>
        </a:p>
      </dgm:t>
    </dgm:pt>
    <dgm:pt modelId="{0CB76CE1-15ED-4D18-886E-51291C931507}" type="parTrans" cxnId="{8219889B-4569-4490-84AA-C9AC14492C48}">
      <dgm:prSet/>
      <dgm:spPr/>
      <dgm:t>
        <a:bodyPr/>
        <a:lstStyle/>
        <a:p>
          <a:endParaRPr lang="cs-CZ"/>
        </a:p>
      </dgm:t>
    </dgm:pt>
    <dgm:pt modelId="{6E46A515-0A1C-4165-9890-9BA871FB3412}" type="sibTrans" cxnId="{8219889B-4569-4490-84AA-C9AC14492C48}">
      <dgm:prSet/>
      <dgm:spPr/>
      <dgm:t>
        <a:bodyPr/>
        <a:lstStyle/>
        <a:p>
          <a:endParaRPr lang="cs-CZ"/>
        </a:p>
      </dgm:t>
    </dgm:pt>
    <dgm:pt modelId="{6F927BE9-6B00-4690-8878-969BDE23FEE5}" type="pres">
      <dgm:prSet presAssocID="{D0A1E265-E3A4-45EA-AD32-1D5FD2006B54}" presName="compositeShape" presStyleCnt="0">
        <dgm:presLayoutVars>
          <dgm:dir/>
          <dgm:resizeHandles/>
        </dgm:presLayoutVars>
      </dgm:prSet>
      <dgm:spPr/>
    </dgm:pt>
    <dgm:pt modelId="{0E896B2F-D560-4E4E-BFC2-C1D3E44E3B96}" type="pres">
      <dgm:prSet presAssocID="{D0A1E265-E3A4-45EA-AD32-1D5FD2006B54}" presName="pyramid" presStyleLbl="node1" presStyleIdx="0" presStyleCnt="1" custScaleY="90805" custLinFactNeighborX="28859" custLinFactNeighborY="4382"/>
      <dgm:spPr/>
    </dgm:pt>
    <dgm:pt modelId="{A9353E33-7484-4CF8-94C9-FB9A0BF4D9CC}" type="pres">
      <dgm:prSet presAssocID="{D0A1E265-E3A4-45EA-AD32-1D5FD2006B54}" presName="theList" presStyleCnt="0"/>
      <dgm:spPr/>
    </dgm:pt>
    <dgm:pt modelId="{0F1DAB82-A021-4ECC-A38D-4B9215930E5D}" type="pres">
      <dgm:prSet presAssocID="{6B2E5B2F-884E-43BD-AAD8-3C0AB3E6ACE5}" presName="aNode" presStyleLbl="fgAcc1" presStyleIdx="0" presStyleCnt="4" custScaleX="320775" custScaleY="1856608" custLinFactY="9533" custLinFactNeighborX="50470" custLinFactNeighborY="100000">
        <dgm:presLayoutVars>
          <dgm:bulletEnabled val="1"/>
        </dgm:presLayoutVars>
      </dgm:prSet>
      <dgm:spPr/>
    </dgm:pt>
    <dgm:pt modelId="{A3151AC4-B54B-4000-937B-236474484980}" type="pres">
      <dgm:prSet presAssocID="{6B2E5B2F-884E-43BD-AAD8-3C0AB3E6ACE5}" presName="aSpace" presStyleCnt="0"/>
      <dgm:spPr/>
    </dgm:pt>
    <dgm:pt modelId="{F474A57D-985A-441D-A987-3D264B7F1657}" type="pres">
      <dgm:prSet presAssocID="{49A9718A-F4CF-4152-8543-8CD014180637}" presName="aNode" presStyleLbl="fgAcc1" presStyleIdx="1" presStyleCnt="4" custScaleX="326998" custScaleY="819440" custLinFactY="256139" custLinFactNeighborX="43643" custLinFactNeighborY="300000">
        <dgm:presLayoutVars>
          <dgm:bulletEnabled val="1"/>
        </dgm:presLayoutVars>
      </dgm:prSet>
      <dgm:spPr/>
    </dgm:pt>
    <dgm:pt modelId="{D553D605-50CD-453C-A9F1-77E85096210F}" type="pres">
      <dgm:prSet presAssocID="{49A9718A-F4CF-4152-8543-8CD014180637}" presName="aSpace" presStyleCnt="0"/>
      <dgm:spPr/>
    </dgm:pt>
    <dgm:pt modelId="{12261021-7ACC-4D74-9B72-45FE340D3577}" type="pres">
      <dgm:prSet presAssocID="{73BC8CBC-BD55-4DEA-B136-24FCDE06DF05}" presName="aNode" presStyleLbl="fgAcc1" presStyleIdx="2" presStyleCnt="4" custScaleX="174847" custScaleY="1115053" custLinFactY="500000" custLinFactNeighborX="70893" custLinFactNeighborY="557810">
        <dgm:presLayoutVars>
          <dgm:bulletEnabled val="1"/>
        </dgm:presLayoutVars>
      </dgm:prSet>
      <dgm:spPr/>
    </dgm:pt>
    <dgm:pt modelId="{9EF698B4-7B14-4457-9C38-501521FCECF5}" type="pres">
      <dgm:prSet presAssocID="{73BC8CBC-BD55-4DEA-B136-24FCDE06DF05}" presName="aSpace" presStyleCnt="0"/>
      <dgm:spPr/>
    </dgm:pt>
    <dgm:pt modelId="{7EF220EA-F0EE-438E-8030-75A4DA88A994}" type="pres">
      <dgm:prSet presAssocID="{5DDC799F-30D3-42E7-BE0D-A8B30EF3507A}" presName="aNode" presStyleLbl="fgAcc1" presStyleIdx="3" presStyleCnt="4" custScaleX="137779" custScaleY="725629" custLinFactX="-20578" custLinFactY="167003" custLinFactNeighborX="-100000" custLinFactNeighborY="200000">
        <dgm:presLayoutVars>
          <dgm:bulletEnabled val="1"/>
        </dgm:presLayoutVars>
      </dgm:prSet>
      <dgm:spPr/>
    </dgm:pt>
    <dgm:pt modelId="{AC580519-A044-4386-8F6F-0678A4B5BB1F}" type="pres">
      <dgm:prSet presAssocID="{5DDC799F-30D3-42E7-BE0D-A8B30EF3507A}" presName="aSpace" presStyleCnt="0"/>
      <dgm:spPr/>
    </dgm:pt>
  </dgm:ptLst>
  <dgm:cxnLst>
    <dgm:cxn modelId="{B9DCF00C-0802-4B75-AEDD-7664CF58BD10}" type="presOf" srcId="{6B2E5B2F-884E-43BD-AAD8-3C0AB3E6ACE5}" destId="{0F1DAB82-A021-4ECC-A38D-4B9215930E5D}" srcOrd="0" destOrd="0" presId="urn:microsoft.com/office/officeart/2005/8/layout/pyramid2"/>
    <dgm:cxn modelId="{AAEBA25C-F118-42CB-A7C5-12C019BD3902}" type="presOf" srcId="{5DDC799F-30D3-42E7-BE0D-A8B30EF3507A}" destId="{7EF220EA-F0EE-438E-8030-75A4DA88A994}" srcOrd="0" destOrd="0" presId="urn:microsoft.com/office/officeart/2005/8/layout/pyramid2"/>
    <dgm:cxn modelId="{0110165D-ABB6-4ECA-A8A1-E126B5327B2B}" type="presOf" srcId="{49A9718A-F4CF-4152-8543-8CD014180637}" destId="{F474A57D-985A-441D-A987-3D264B7F1657}" srcOrd="0" destOrd="0" presId="urn:microsoft.com/office/officeart/2005/8/layout/pyramid2"/>
    <dgm:cxn modelId="{FC571653-CB31-4647-9D58-C1481799EA83}" srcId="{D0A1E265-E3A4-45EA-AD32-1D5FD2006B54}" destId="{49A9718A-F4CF-4152-8543-8CD014180637}" srcOrd="1" destOrd="0" parTransId="{F93839D3-4B87-457F-A850-E0627394AC90}" sibTransId="{710A3B1D-7164-48B7-8BA9-A028EA59F769}"/>
    <dgm:cxn modelId="{5F513782-AD9B-4B39-8DE4-9D792E9D5DF9}" srcId="{D0A1E265-E3A4-45EA-AD32-1D5FD2006B54}" destId="{73BC8CBC-BD55-4DEA-B136-24FCDE06DF05}" srcOrd="2" destOrd="0" parTransId="{F1715A17-0A6D-4FF4-B802-336D000AD94F}" sibTransId="{A7E15BA7-683E-4934-A214-57A97AA9BF6A}"/>
    <dgm:cxn modelId="{7789ED8B-73A1-4BDD-843C-458BC1FB7BC1}" type="presOf" srcId="{D0A1E265-E3A4-45EA-AD32-1D5FD2006B54}" destId="{6F927BE9-6B00-4690-8878-969BDE23FEE5}" srcOrd="0" destOrd="0" presId="urn:microsoft.com/office/officeart/2005/8/layout/pyramid2"/>
    <dgm:cxn modelId="{8219889B-4569-4490-84AA-C9AC14492C48}" srcId="{D0A1E265-E3A4-45EA-AD32-1D5FD2006B54}" destId="{5DDC799F-30D3-42E7-BE0D-A8B30EF3507A}" srcOrd="3" destOrd="0" parTransId="{0CB76CE1-15ED-4D18-886E-51291C931507}" sibTransId="{6E46A515-0A1C-4165-9890-9BA871FB3412}"/>
    <dgm:cxn modelId="{28B5FFE0-B95B-4BF1-B2E8-F7BD74997B74}" srcId="{D0A1E265-E3A4-45EA-AD32-1D5FD2006B54}" destId="{6B2E5B2F-884E-43BD-AAD8-3C0AB3E6ACE5}" srcOrd="0" destOrd="0" parTransId="{BC506FB8-B43F-432D-86FC-E2C4F3D26E3D}" sibTransId="{6BEBDE22-693B-4E6C-91D5-F522366D5D06}"/>
    <dgm:cxn modelId="{A3D7B7E4-4584-4DFC-A60E-DBBEA1F56CEB}" type="presOf" srcId="{73BC8CBC-BD55-4DEA-B136-24FCDE06DF05}" destId="{12261021-7ACC-4D74-9B72-45FE340D3577}" srcOrd="0" destOrd="0" presId="urn:microsoft.com/office/officeart/2005/8/layout/pyramid2"/>
    <dgm:cxn modelId="{827A69D6-861F-45EC-818A-A93E00B592C2}" type="presParOf" srcId="{6F927BE9-6B00-4690-8878-969BDE23FEE5}" destId="{0E896B2F-D560-4E4E-BFC2-C1D3E44E3B96}" srcOrd="0" destOrd="0" presId="urn:microsoft.com/office/officeart/2005/8/layout/pyramid2"/>
    <dgm:cxn modelId="{49359065-B03C-4942-B7E0-5DCB396208FD}" type="presParOf" srcId="{6F927BE9-6B00-4690-8878-969BDE23FEE5}" destId="{A9353E33-7484-4CF8-94C9-FB9A0BF4D9CC}" srcOrd="1" destOrd="0" presId="urn:microsoft.com/office/officeart/2005/8/layout/pyramid2"/>
    <dgm:cxn modelId="{BAAF59B7-E971-4BD2-B4F6-10AE15D33D9A}" type="presParOf" srcId="{A9353E33-7484-4CF8-94C9-FB9A0BF4D9CC}" destId="{0F1DAB82-A021-4ECC-A38D-4B9215930E5D}" srcOrd="0" destOrd="0" presId="urn:microsoft.com/office/officeart/2005/8/layout/pyramid2"/>
    <dgm:cxn modelId="{9C4CB186-92BD-4433-AA01-FE04D83A41D0}" type="presParOf" srcId="{A9353E33-7484-4CF8-94C9-FB9A0BF4D9CC}" destId="{A3151AC4-B54B-4000-937B-236474484980}" srcOrd="1" destOrd="0" presId="urn:microsoft.com/office/officeart/2005/8/layout/pyramid2"/>
    <dgm:cxn modelId="{B94D3314-0911-4055-82C0-7FD8BFA40531}" type="presParOf" srcId="{A9353E33-7484-4CF8-94C9-FB9A0BF4D9CC}" destId="{F474A57D-985A-441D-A987-3D264B7F1657}" srcOrd="2" destOrd="0" presId="urn:microsoft.com/office/officeart/2005/8/layout/pyramid2"/>
    <dgm:cxn modelId="{42E2064E-F4A2-4FE2-AC9C-5463990B5EF3}" type="presParOf" srcId="{A9353E33-7484-4CF8-94C9-FB9A0BF4D9CC}" destId="{D553D605-50CD-453C-A9F1-77E85096210F}" srcOrd="3" destOrd="0" presId="urn:microsoft.com/office/officeart/2005/8/layout/pyramid2"/>
    <dgm:cxn modelId="{6739B30A-FF0F-4769-A7E4-1977F06260B4}" type="presParOf" srcId="{A9353E33-7484-4CF8-94C9-FB9A0BF4D9CC}" destId="{12261021-7ACC-4D74-9B72-45FE340D3577}" srcOrd="4" destOrd="0" presId="urn:microsoft.com/office/officeart/2005/8/layout/pyramid2"/>
    <dgm:cxn modelId="{51185188-C59F-4FAC-9B2F-DAD23F5C239A}" type="presParOf" srcId="{A9353E33-7484-4CF8-94C9-FB9A0BF4D9CC}" destId="{9EF698B4-7B14-4457-9C38-501521FCECF5}" srcOrd="5" destOrd="0" presId="urn:microsoft.com/office/officeart/2005/8/layout/pyramid2"/>
    <dgm:cxn modelId="{3903576A-F3D1-46BD-AA8F-26940083B553}" type="presParOf" srcId="{A9353E33-7484-4CF8-94C9-FB9A0BF4D9CC}" destId="{7EF220EA-F0EE-438E-8030-75A4DA88A994}" srcOrd="6" destOrd="0" presId="urn:microsoft.com/office/officeart/2005/8/layout/pyramid2"/>
    <dgm:cxn modelId="{5A520E77-E460-4556-9180-848A4AACE5E2}" type="presParOf" srcId="{A9353E33-7484-4CF8-94C9-FB9A0BF4D9CC}" destId="{AC580519-A044-4386-8F6F-0678A4B5BB1F}"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3B0728-9677-45B1-892F-C015B5A6691F}">
      <dsp:nvSpPr>
        <dsp:cNvPr id="0" name=""/>
        <dsp:cNvSpPr/>
      </dsp:nvSpPr>
      <dsp:spPr>
        <a:xfrm>
          <a:off x="8930" y="1663975"/>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b="0" kern="1200" dirty="0" err="1"/>
            <a:t>Administrative</a:t>
          </a:r>
          <a:r>
            <a:rPr lang="cs-CZ" sz="2400" b="0" kern="1200" dirty="0"/>
            <a:t> </a:t>
          </a:r>
          <a:r>
            <a:rPr lang="cs-CZ" sz="2400" b="0" kern="1200" dirty="0" err="1"/>
            <a:t>Law</a:t>
          </a:r>
          <a:endParaRPr lang="cs-CZ" sz="2400" b="0" kern="1200" dirty="0"/>
        </a:p>
      </dsp:txBody>
      <dsp:txXfrm>
        <a:off x="39055" y="1694100"/>
        <a:ext cx="1996824" cy="968287"/>
      </dsp:txXfrm>
    </dsp:sp>
    <dsp:sp modelId="{B219823F-2E93-4B1E-909F-943EB5626074}">
      <dsp:nvSpPr>
        <dsp:cNvPr id="0" name=""/>
        <dsp:cNvSpPr/>
      </dsp:nvSpPr>
      <dsp:spPr>
        <a:xfrm rot="18631586">
          <a:off x="1844278" y="1676530"/>
          <a:ext cx="1266284" cy="40917"/>
        </a:xfrm>
        <a:custGeom>
          <a:avLst/>
          <a:gdLst/>
          <a:ahLst/>
          <a:cxnLst/>
          <a:rect l="0" t="0" r="0" b="0"/>
          <a:pathLst>
            <a:path>
              <a:moveTo>
                <a:pt x="0" y="20458"/>
              </a:moveTo>
              <a:lnTo>
                <a:pt x="1266284" y="20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445763" y="1665332"/>
        <a:ext cx="63314" cy="63314"/>
      </dsp:txXfrm>
    </dsp:sp>
    <dsp:sp modelId="{2C9398DE-E90B-4966-8291-0EB76D39E238}">
      <dsp:nvSpPr>
        <dsp:cNvPr id="0" name=""/>
        <dsp:cNvSpPr/>
      </dsp:nvSpPr>
      <dsp:spPr>
        <a:xfrm>
          <a:off x="2888835" y="701465"/>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cs-CZ" sz="2400" b="0" kern="1200" dirty="0"/>
            <a:t>General part</a:t>
          </a:r>
        </a:p>
      </dsp:txBody>
      <dsp:txXfrm>
        <a:off x="2918960" y="731590"/>
        <a:ext cx="1996824" cy="968287"/>
      </dsp:txXfrm>
    </dsp:sp>
    <dsp:sp modelId="{D102984E-F4B2-496D-9C55-4CCAE16CA83F}">
      <dsp:nvSpPr>
        <dsp:cNvPr id="0" name=""/>
        <dsp:cNvSpPr/>
      </dsp:nvSpPr>
      <dsp:spPr>
        <a:xfrm rot="20093737">
          <a:off x="4914256" y="1053106"/>
          <a:ext cx="670186" cy="40917"/>
        </a:xfrm>
        <a:custGeom>
          <a:avLst/>
          <a:gdLst/>
          <a:ahLst/>
          <a:cxnLst/>
          <a:rect l="0" t="0" r="0" b="0"/>
          <a:pathLst>
            <a:path>
              <a:moveTo>
                <a:pt x="0" y="20458"/>
              </a:moveTo>
              <a:lnTo>
                <a:pt x="670186" y="20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5232594" y="1056809"/>
        <a:ext cx="33509" cy="33509"/>
      </dsp:txXfrm>
    </dsp:sp>
    <dsp:sp modelId="{7D1D0EBF-6113-43DD-A273-77E59EE3CCEC}">
      <dsp:nvSpPr>
        <dsp:cNvPr id="0" name=""/>
        <dsp:cNvSpPr/>
      </dsp:nvSpPr>
      <dsp:spPr>
        <a:xfrm>
          <a:off x="5552788" y="130123"/>
          <a:ext cx="4874423" cy="16025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What is common: </a:t>
          </a:r>
          <a:r>
            <a:rPr lang="en-US" sz="1600" kern="1200" noProof="0" dirty="0"/>
            <a:t>general rules, institutes, organization, sources of legal regulation, forms of activity, liability, control of public administration, etc., also different </a:t>
          </a:r>
          <a:r>
            <a:rPr lang="en-US" sz="1600" b="1" kern="1200" noProof="0" dirty="0">
              <a:solidFill>
                <a:srgbClr val="F01928"/>
              </a:solidFill>
            </a:rPr>
            <a:t>procedural aspects </a:t>
          </a:r>
          <a:r>
            <a:rPr lang="en-US" sz="1600" b="0" kern="1200" noProof="0" dirty="0">
              <a:solidFill>
                <a:srgbClr val="F01928"/>
              </a:solidFill>
            </a:rPr>
            <a:t>of conducting public administration</a:t>
          </a:r>
        </a:p>
      </dsp:txBody>
      <dsp:txXfrm>
        <a:off x="5599725" y="177060"/>
        <a:ext cx="4780549" cy="1508669"/>
      </dsp:txXfrm>
    </dsp:sp>
    <dsp:sp modelId="{EA7A4862-ED29-4F41-9C44-17D901796754}">
      <dsp:nvSpPr>
        <dsp:cNvPr id="0" name=""/>
        <dsp:cNvSpPr/>
      </dsp:nvSpPr>
      <dsp:spPr>
        <a:xfrm rot="2968414">
          <a:off x="1844278" y="2639041"/>
          <a:ext cx="1266284" cy="40917"/>
        </a:xfrm>
        <a:custGeom>
          <a:avLst/>
          <a:gdLst/>
          <a:ahLst/>
          <a:cxnLst/>
          <a:rect l="0" t="0" r="0" b="0"/>
          <a:pathLst>
            <a:path>
              <a:moveTo>
                <a:pt x="0" y="20458"/>
              </a:moveTo>
              <a:lnTo>
                <a:pt x="1266284" y="204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2445763" y="2627842"/>
        <a:ext cx="63314" cy="63314"/>
      </dsp:txXfrm>
    </dsp:sp>
    <dsp:sp modelId="{2247B4CE-DEC2-4171-8081-1D4677D67DA4}">
      <dsp:nvSpPr>
        <dsp:cNvPr id="0" name=""/>
        <dsp:cNvSpPr/>
      </dsp:nvSpPr>
      <dsp:spPr>
        <a:xfrm>
          <a:off x="2888835" y="2626486"/>
          <a:ext cx="2057074" cy="102853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0" kern="1200" noProof="0" dirty="0"/>
            <a:t>Special</a:t>
          </a:r>
          <a:r>
            <a:rPr lang="cs-CZ" sz="2400" b="0" kern="1200" dirty="0"/>
            <a:t> part</a:t>
          </a:r>
        </a:p>
      </dsp:txBody>
      <dsp:txXfrm>
        <a:off x="2918960" y="2656611"/>
        <a:ext cx="1996824" cy="968287"/>
      </dsp:txXfrm>
    </dsp:sp>
    <dsp:sp modelId="{556329A5-F029-443E-8773-BD97CC4CE7A7}">
      <dsp:nvSpPr>
        <dsp:cNvPr id="0" name=""/>
        <dsp:cNvSpPr/>
      </dsp:nvSpPr>
      <dsp:spPr>
        <a:xfrm rot="458023">
          <a:off x="4943118" y="3162137"/>
          <a:ext cx="629946" cy="40917"/>
        </a:xfrm>
        <a:custGeom>
          <a:avLst/>
          <a:gdLst/>
          <a:ahLst/>
          <a:cxnLst/>
          <a:rect l="0" t="0" r="0" b="0"/>
          <a:pathLst>
            <a:path>
              <a:moveTo>
                <a:pt x="0" y="20458"/>
              </a:moveTo>
              <a:lnTo>
                <a:pt x="629946" y="2045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cs-CZ" sz="500" kern="1200"/>
        </a:p>
      </dsp:txBody>
      <dsp:txXfrm>
        <a:off x="5242343" y="3166847"/>
        <a:ext cx="31497" cy="31497"/>
      </dsp:txXfrm>
    </dsp:sp>
    <dsp:sp modelId="{454718C4-1FE6-44B1-863D-1E0545BA6AF5}">
      <dsp:nvSpPr>
        <dsp:cNvPr id="0" name=""/>
        <dsp:cNvSpPr/>
      </dsp:nvSpPr>
      <dsp:spPr>
        <a:xfrm>
          <a:off x="5570273" y="2254968"/>
          <a:ext cx="4975529" cy="19389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Legal regulation of different „branches“ of public administration and administrative law </a:t>
          </a:r>
          <a:r>
            <a:rPr lang="en-US" sz="1600" kern="1200" noProof="0" dirty="0"/>
            <a:t>– „building law“, „healthcare law“, „education law“, „cultural law“, „police law“, „refugee law“, law of electronic communication, expropriation</a:t>
          </a:r>
          <a:r>
            <a:rPr lang="cs-CZ" sz="1600" kern="1200" noProof="0" dirty="0"/>
            <a:t>, </a:t>
          </a:r>
          <a:r>
            <a:rPr lang="en-US" sz="1600" kern="1200" noProof="0" dirty="0"/>
            <a:t>etc. (hundreds of laws and other norms, also law of the EU) </a:t>
          </a:r>
        </a:p>
      </dsp:txBody>
      <dsp:txXfrm>
        <a:off x="5627062" y="2311757"/>
        <a:ext cx="4861951" cy="18253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85496B-7AF5-403B-B5F4-260C35040065}">
      <dsp:nvSpPr>
        <dsp:cNvPr id="0" name=""/>
        <dsp:cNvSpPr/>
      </dsp:nvSpPr>
      <dsp:spPr>
        <a:xfrm>
          <a:off x="5864372" y="3703279"/>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3742032"/>
        <a:ext cx="543897" cy="13934"/>
      </dsp:txXfrm>
    </dsp:sp>
    <dsp:sp modelId="{C0C09DAB-DBD4-4999-A77B-C702487DDDBC}">
      <dsp:nvSpPr>
        <dsp:cNvPr id="0" name=""/>
        <dsp:cNvSpPr/>
      </dsp:nvSpPr>
      <dsp:spPr>
        <a:xfrm>
          <a:off x="1553104" y="2213416"/>
          <a:ext cx="925693" cy="1535583"/>
        </a:xfrm>
        <a:custGeom>
          <a:avLst/>
          <a:gdLst/>
          <a:ahLst/>
          <a:cxnLst/>
          <a:rect l="0" t="0" r="0" b="0"/>
          <a:pathLst>
            <a:path>
              <a:moveTo>
                <a:pt x="0" y="0"/>
              </a:moveTo>
              <a:lnTo>
                <a:pt x="462846" y="0"/>
              </a:lnTo>
              <a:lnTo>
                <a:pt x="462846" y="1535583"/>
              </a:lnTo>
              <a:lnTo>
                <a:pt x="925693" y="153558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119441" y="2597581"/>
        <a:ext cx="1793021" cy="767253"/>
      </dsp:txXfrm>
    </dsp:sp>
    <dsp:sp modelId="{BD108735-1E1D-44A4-893F-99DD2E8C28DB}">
      <dsp:nvSpPr>
        <dsp:cNvPr id="0" name=""/>
        <dsp:cNvSpPr/>
      </dsp:nvSpPr>
      <dsp:spPr>
        <a:xfrm>
          <a:off x="5864372" y="2661375"/>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2700128"/>
        <a:ext cx="543897" cy="13934"/>
      </dsp:txXfrm>
    </dsp:sp>
    <dsp:sp modelId="{555428B8-4C24-4000-B0D5-B97536025C48}">
      <dsp:nvSpPr>
        <dsp:cNvPr id="0" name=""/>
        <dsp:cNvSpPr/>
      </dsp:nvSpPr>
      <dsp:spPr>
        <a:xfrm>
          <a:off x="1553104" y="2213416"/>
          <a:ext cx="925693" cy="493678"/>
        </a:xfrm>
        <a:custGeom>
          <a:avLst/>
          <a:gdLst/>
          <a:ahLst/>
          <a:cxnLst/>
          <a:rect l="0" t="0" r="0" b="0"/>
          <a:pathLst>
            <a:path>
              <a:moveTo>
                <a:pt x="0" y="0"/>
              </a:moveTo>
              <a:lnTo>
                <a:pt x="462846" y="0"/>
              </a:lnTo>
              <a:lnTo>
                <a:pt x="462846" y="493678"/>
              </a:lnTo>
              <a:lnTo>
                <a:pt x="925693" y="4936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491397" y="2388107"/>
        <a:ext cx="1049107" cy="144296"/>
      </dsp:txXfrm>
    </dsp:sp>
    <dsp:sp modelId="{F7C42689-23ED-4771-B1B1-5A2C7247B964}">
      <dsp:nvSpPr>
        <dsp:cNvPr id="0" name=""/>
        <dsp:cNvSpPr/>
      </dsp:nvSpPr>
      <dsp:spPr>
        <a:xfrm>
          <a:off x="5855397" y="1619470"/>
          <a:ext cx="552872" cy="91440"/>
        </a:xfrm>
        <a:custGeom>
          <a:avLst/>
          <a:gdLst/>
          <a:ahLst/>
          <a:cxnLst/>
          <a:rect l="0" t="0" r="0" b="0"/>
          <a:pathLst>
            <a:path>
              <a:moveTo>
                <a:pt x="0" y="77325"/>
              </a:moveTo>
              <a:lnTo>
                <a:pt x="276436" y="77325"/>
              </a:lnTo>
              <a:lnTo>
                <a:pt x="276436" y="45720"/>
              </a:lnTo>
              <a:lnTo>
                <a:pt x="552872"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54946" y="1658097"/>
        <a:ext cx="553774" cy="14187"/>
      </dsp:txXfrm>
    </dsp:sp>
    <dsp:sp modelId="{08EF205C-D2A7-44C3-BAE8-DFCC2A9C3801}">
      <dsp:nvSpPr>
        <dsp:cNvPr id="0" name=""/>
        <dsp:cNvSpPr/>
      </dsp:nvSpPr>
      <dsp:spPr>
        <a:xfrm>
          <a:off x="1553104" y="1696796"/>
          <a:ext cx="916719" cy="516619"/>
        </a:xfrm>
        <a:custGeom>
          <a:avLst/>
          <a:gdLst/>
          <a:ahLst/>
          <a:cxnLst/>
          <a:rect l="0" t="0" r="0" b="0"/>
          <a:pathLst>
            <a:path>
              <a:moveTo>
                <a:pt x="0" y="516619"/>
              </a:moveTo>
              <a:lnTo>
                <a:pt x="458359" y="516619"/>
              </a:lnTo>
              <a:lnTo>
                <a:pt x="458359" y="0"/>
              </a:lnTo>
              <a:lnTo>
                <a:pt x="916719"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485329" y="1874699"/>
        <a:ext cx="1052269" cy="160813"/>
      </dsp:txXfrm>
    </dsp:sp>
    <dsp:sp modelId="{003C64AF-39EB-4B4A-803D-44651332DE0E}">
      <dsp:nvSpPr>
        <dsp:cNvPr id="0" name=""/>
        <dsp:cNvSpPr/>
      </dsp:nvSpPr>
      <dsp:spPr>
        <a:xfrm>
          <a:off x="5864372" y="577566"/>
          <a:ext cx="543897" cy="91440"/>
        </a:xfrm>
        <a:custGeom>
          <a:avLst/>
          <a:gdLst/>
          <a:ahLst/>
          <a:cxnLst/>
          <a:rect l="0" t="0" r="0" b="0"/>
          <a:pathLst>
            <a:path>
              <a:moveTo>
                <a:pt x="0" y="45720"/>
              </a:moveTo>
              <a:lnTo>
                <a:pt x="54389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5864372" y="616319"/>
        <a:ext cx="543897" cy="13934"/>
      </dsp:txXfrm>
    </dsp:sp>
    <dsp:sp modelId="{C40F87CA-CF33-40DA-B13C-9135F97ABA7C}">
      <dsp:nvSpPr>
        <dsp:cNvPr id="0" name=""/>
        <dsp:cNvSpPr/>
      </dsp:nvSpPr>
      <dsp:spPr>
        <a:xfrm>
          <a:off x="1553104" y="623286"/>
          <a:ext cx="925693" cy="1590129"/>
        </a:xfrm>
        <a:custGeom>
          <a:avLst/>
          <a:gdLst/>
          <a:ahLst/>
          <a:cxnLst/>
          <a:rect l="0" t="0" r="0" b="0"/>
          <a:pathLst>
            <a:path>
              <a:moveTo>
                <a:pt x="0" y="1590129"/>
              </a:moveTo>
              <a:lnTo>
                <a:pt x="462846" y="1590129"/>
              </a:lnTo>
              <a:lnTo>
                <a:pt x="462846" y="0"/>
              </a:lnTo>
              <a:lnTo>
                <a:pt x="92569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lang="cs-CZ" sz="1400" kern="1200"/>
        </a:p>
      </dsp:txBody>
      <dsp:txXfrm>
        <a:off x="1095975" y="1010623"/>
        <a:ext cx="1839951" cy="815455"/>
      </dsp:txXfrm>
    </dsp:sp>
    <dsp:sp modelId="{C30D6976-3D7E-410B-8DFC-45FD02616467}">
      <dsp:nvSpPr>
        <dsp:cNvPr id="0" name=""/>
        <dsp:cNvSpPr/>
      </dsp:nvSpPr>
      <dsp:spPr>
        <a:xfrm>
          <a:off x="0" y="1568822"/>
          <a:ext cx="1817022" cy="128918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Administrative Law</a:t>
          </a:r>
        </a:p>
      </dsp:txBody>
      <dsp:txXfrm>
        <a:off x="0" y="1568822"/>
        <a:ext cx="1817022" cy="1289187"/>
      </dsp:txXfrm>
    </dsp:sp>
    <dsp:sp modelId="{4235D83C-8DCD-4F88-A679-29200987DAC8}">
      <dsp:nvSpPr>
        <dsp:cNvPr id="0" name=""/>
        <dsp:cNvSpPr/>
      </dsp:nvSpPr>
      <dsp:spPr>
        <a:xfrm>
          <a:off x="2478798" y="205973"/>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Organizational</a:t>
          </a:r>
          <a:r>
            <a:rPr lang="en-US" sz="1400" kern="1200" noProof="0" dirty="0"/>
            <a:t> Administrative Law</a:t>
          </a:r>
        </a:p>
      </dsp:txBody>
      <dsp:txXfrm>
        <a:off x="2478798" y="205973"/>
        <a:ext cx="3385573" cy="834626"/>
      </dsp:txXfrm>
    </dsp:sp>
    <dsp:sp modelId="{1BB25BC0-0C22-434C-A68A-41D57F3F0322}">
      <dsp:nvSpPr>
        <dsp:cNvPr id="0" name=""/>
        <dsp:cNvSpPr/>
      </dsp:nvSpPr>
      <dsp:spPr>
        <a:xfrm>
          <a:off x="6408270" y="205973"/>
          <a:ext cx="4077357"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en-US" sz="1400" b="1" kern="1200" noProof="0" dirty="0"/>
            <a:t>„Who“ </a:t>
          </a:r>
          <a:r>
            <a:rPr lang="en-US" sz="1400" kern="1200" noProof="0" dirty="0"/>
            <a:t>– legal regulation of organization of public administration – state administration (central, regional, local), self government,…</a:t>
          </a:r>
        </a:p>
      </dsp:txBody>
      <dsp:txXfrm>
        <a:off x="6408270" y="205973"/>
        <a:ext cx="4077357" cy="834626"/>
      </dsp:txXfrm>
    </dsp:sp>
    <dsp:sp modelId="{0B5B6432-D3F9-4BAC-95EE-BA07C5FB5C34}">
      <dsp:nvSpPr>
        <dsp:cNvPr id="0" name=""/>
        <dsp:cNvSpPr/>
      </dsp:nvSpPr>
      <dsp:spPr>
        <a:xfrm>
          <a:off x="2469824" y="1279483"/>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solidFill>
                <a:srgbClr val="FF0000"/>
              </a:solidFill>
            </a:rPr>
            <a:t>Procedural </a:t>
          </a:r>
          <a:r>
            <a:rPr lang="en-US" sz="1400" kern="1200" noProof="0" dirty="0">
              <a:solidFill>
                <a:srgbClr val="FF0000"/>
              </a:solidFill>
            </a:rPr>
            <a:t>Administrative Law</a:t>
          </a:r>
        </a:p>
      </dsp:txBody>
      <dsp:txXfrm>
        <a:off x="2469824" y="1279483"/>
        <a:ext cx="3385573" cy="834626"/>
      </dsp:txXfrm>
    </dsp:sp>
    <dsp:sp modelId="{8B97EB10-20AE-405D-9F98-7C6D9E977207}">
      <dsp:nvSpPr>
        <dsp:cNvPr id="0" name=""/>
        <dsp:cNvSpPr/>
      </dsp:nvSpPr>
      <dsp:spPr>
        <a:xfrm>
          <a:off x="6408270" y="1247877"/>
          <a:ext cx="4034036"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noProof="0" dirty="0">
              <a:solidFill>
                <a:srgbClr val="FF0000"/>
              </a:solidFill>
            </a:rPr>
            <a:t>„</a:t>
          </a:r>
          <a:r>
            <a:rPr lang="en-US" sz="1400" b="1" kern="1200" noProof="0" dirty="0">
              <a:solidFill>
                <a:srgbClr val="FF0000"/>
              </a:solidFill>
            </a:rPr>
            <a:t>How“ </a:t>
          </a:r>
          <a:r>
            <a:rPr lang="en-US" sz="1400" kern="1200" noProof="0" dirty="0"/>
            <a:t>– </a:t>
          </a:r>
          <a:r>
            <a:rPr lang="en-US" sz="1400" kern="1200" noProof="0" dirty="0">
              <a:solidFill>
                <a:srgbClr val="FF0000"/>
              </a:solidFill>
            </a:rPr>
            <a:t>different procedural aspects of administrative law, procedural forms of activity, </a:t>
          </a:r>
          <a:r>
            <a:rPr lang="en-US" sz="1400" kern="1200" noProof="0" dirty="0"/>
            <a:t>also (subsequent) judicial control – administrative justice</a:t>
          </a:r>
        </a:p>
      </dsp:txBody>
      <dsp:txXfrm>
        <a:off x="6408270" y="1247877"/>
        <a:ext cx="4034036" cy="834626"/>
      </dsp:txXfrm>
    </dsp:sp>
    <dsp:sp modelId="{4E33D529-8265-402C-9F46-56D6CB446404}">
      <dsp:nvSpPr>
        <dsp:cNvPr id="0" name=""/>
        <dsp:cNvSpPr/>
      </dsp:nvSpPr>
      <dsp:spPr>
        <a:xfrm>
          <a:off x="2478798" y="2289782"/>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Substantive </a:t>
          </a:r>
          <a:r>
            <a:rPr lang="en-US" sz="1400" kern="1200" noProof="0" dirty="0"/>
            <a:t>Administrative Law</a:t>
          </a:r>
        </a:p>
      </dsp:txBody>
      <dsp:txXfrm>
        <a:off x="2478798" y="2289782"/>
        <a:ext cx="3385573" cy="834626"/>
      </dsp:txXfrm>
    </dsp:sp>
    <dsp:sp modelId="{D8C0C767-BCCB-495E-A0DC-98E2CCC66960}">
      <dsp:nvSpPr>
        <dsp:cNvPr id="0" name=""/>
        <dsp:cNvSpPr/>
      </dsp:nvSpPr>
      <dsp:spPr>
        <a:xfrm>
          <a:off x="6408270" y="2289782"/>
          <a:ext cx="4016114"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cs-CZ" sz="1400" b="1" kern="1200" dirty="0"/>
            <a:t>„</a:t>
          </a:r>
          <a:r>
            <a:rPr lang="en-US" sz="1400" b="1" kern="1200" noProof="0" dirty="0"/>
            <a:t>What“ </a:t>
          </a:r>
          <a:r>
            <a:rPr lang="en-US" sz="1400" kern="1200" noProof="0" dirty="0"/>
            <a:t>– rights and duties at different branches of public administration</a:t>
          </a:r>
        </a:p>
      </dsp:txBody>
      <dsp:txXfrm>
        <a:off x="6408270" y="2289782"/>
        <a:ext cx="4016114" cy="834626"/>
      </dsp:txXfrm>
    </dsp:sp>
    <dsp:sp modelId="{18D6D8DD-C212-4EFE-B450-97E4BC7F9786}">
      <dsp:nvSpPr>
        <dsp:cNvPr id="0" name=""/>
        <dsp:cNvSpPr/>
      </dsp:nvSpPr>
      <dsp:spPr>
        <a:xfrm>
          <a:off x="2478798" y="3331686"/>
          <a:ext cx="3385573"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kern="1200" noProof="0" dirty="0"/>
            <a:t>Administrative </a:t>
          </a:r>
          <a:r>
            <a:rPr lang="en-US" sz="1400" b="1" kern="1200" noProof="0" dirty="0"/>
            <a:t>Punishment Law</a:t>
          </a:r>
          <a:r>
            <a:rPr lang="en-US" sz="1400" kern="1200" noProof="0" dirty="0"/>
            <a:t>/Criminal Administrative Law</a:t>
          </a:r>
        </a:p>
      </dsp:txBody>
      <dsp:txXfrm>
        <a:off x="2478798" y="3331686"/>
        <a:ext cx="3385573" cy="834626"/>
      </dsp:txXfrm>
    </dsp:sp>
    <dsp:sp modelId="{C180100B-7740-412C-883C-3BF9D616AB89}">
      <dsp:nvSpPr>
        <dsp:cNvPr id="0" name=""/>
        <dsp:cNvSpPr/>
      </dsp:nvSpPr>
      <dsp:spPr>
        <a:xfrm>
          <a:off x="6408270" y="3331686"/>
          <a:ext cx="3969774" cy="83462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 </a:t>
          </a:r>
          <a:r>
            <a:rPr lang="en-US" sz="1400" b="1" kern="1200" noProof="0" dirty="0"/>
            <a:t>„What will happen if the regulation is violated</a:t>
          </a:r>
          <a:r>
            <a:rPr lang="en-US" sz="1400" kern="1200" noProof="0" dirty="0"/>
            <a:t>“; it contains all features of organization, procedural and substantive administrative law</a:t>
          </a:r>
        </a:p>
      </dsp:txBody>
      <dsp:txXfrm>
        <a:off x="6408270" y="3331686"/>
        <a:ext cx="3969774" cy="83462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3B471-A573-48D8-867C-E8AEEA10F387}">
      <dsp:nvSpPr>
        <dsp:cNvPr id="0" name=""/>
        <dsp:cNvSpPr/>
      </dsp:nvSpPr>
      <dsp:spPr>
        <a:xfrm>
          <a:off x="0"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dirty="0" err="1"/>
            <a:t>State</a:t>
          </a:r>
          <a:r>
            <a:rPr lang="cs-CZ" sz="2000" b="1" kern="1200" dirty="0"/>
            <a:t> </a:t>
          </a:r>
          <a:r>
            <a:rPr lang="cs-CZ" sz="2000" kern="1200" dirty="0" err="1"/>
            <a:t>administration</a:t>
          </a:r>
          <a:endParaRPr lang="cs-CZ" sz="2000" kern="1200" dirty="0"/>
        </a:p>
      </dsp:txBody>
      <dsp:txXfrm>
        <a:off x="350993" y="350993"/>
        <a:ext cx="1694744" cy="1694744"/>
      </dsp:txXfrm>
    </dsp:sp>
    <dsp:sp modelId="{C1A95F2F-EF6C-41C5-B3C4-B69EC79CA512}">
      <dsp:nvSpPr>
        <dsp:cNvPr id="0" name=""/>
        <dsp:cNvSpPr/>
      </dsp:nvSpPr>
      <dsp:spPr>
        <a:xfrm>
          <a:off x="2476608" y="0"/>
          <a:ext cx="1390103" cy="1390103"/>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2660866" y="531575"/>
        <a:ext cx="1021587" cy="326953"/>
      </dsp:txXfrm>
    </dsp:sp>
    <dsp:sp modelId="{79E9121E-9551-46D1-B31A-F77DC65DEF71}">
      <dsp:nvSpPr>
        <dsp:cNvPr id="0" name=""/>
        <dsp:cNvSpPr/>
      </dsp:nvSpPr>
      <dsp:spPr>
        <a:xfrm>
          <a:off x="3959410"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b="1" kern="1200" dirty="0" err="1"/>
            <a:t>Self</a:t>
          </a:r>
          <a:r>
            <a:rPr lang="cs-CZ" sz="2000" b="1" kern="1200" dirty="0"/>
            <a:t> </a:t>
          </a:r>
          <a:r>
            <a:rPr lang="cs-CZ" sz="2000" kern="1200" dirty="0" err="1"/>
            <a:t>government</a:t>
          </a:r>
          <a:endParaRPr lang="cs-CZ" sz="2000" kern="1200" dirty="0"/>
        </a:p>
      </dsp:txBody>
      <dsp:txXfrm>
        <a:off x="4310403" y="350993"/>
        <a:ext cx="1694744" cy="1694744"/>
      </dsp:txXfrm>
    </dsp:sp>
    <dsp:sp modelId="{71D4DA09-8CFB-407C-89BD-2453AED9654C}">
      <dsp:nvSpPr>
        <dsp:cNvPr id="0" name=""/>
        <dsp:cNvSpPr/>
      </dsp:nvSpPr>
      <dsp:spPr>
        <a:xfrm>
          <a:off x="6529424" y="0"/>
          <a:ext cx="1390103" cy="1390103"/>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cs-CZ" sz="1600" kern="1200"/>
        </a:p>
      </dsp:txBody>
      <dsp:txXfrm>
        <a:off x="6713682" y="286361"/>
        <a:ext cx="1021587" cy="817381"/>
      </dsp:txXfrm>
    </dsp:sp>
    <dsp:sp modelId="{E03D73B8-0273-4E5B-BCC9-8B0D02D0DC61}">
      <dsp:nvSpPr>
        <dsp:cNvPr id="0" name=""/>
        <dsp:cNvSpPr/>
      </dsp:nvSpPr>
      <dsp:spPr>
        <a:xfrm>
          <a:off x="8156708" y="0"/>
          <a:ext cx="2396730" cy="239673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cs-CZ" sz="2000" kern="1200" dirty="0"/>
            <a:t>Public </a:t>
          </a:r>
          <a:r>
            <a:rPr lang="cs-CZ" sz="2000" kern="1200" dirty="0" err="1"/>
            <a:t>administration</a:t>
          </a:r>
          <a:endParaRPr lang="cs-CZ" sz="2000" kern="1200" dirty="0"/>
        </a:p>
      </dsp:txBody>
      <dsp:txXfrm>
        <a:off x="8507701" y="350993"/>
        <a:ext cx="1694744" cy="169474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896B2F-D560-4E4E-BFC2-C1D3E44E3B96}">
      <dsp:nvSpPr>
        <dsp:cNvPr id="0" name=""/>
        <dsp:cNvSpPr/>
      </dsp:nvSpPr>
      <dsp:spPr>
        <a:xfrm>
          <a:off x="2709011" y="446465"/>
          <a:ext cx="4972050" cy="451487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1DAB82-A021-4ECC-A38D-4B9215930E5D}">
      <dsp:nvSpPr>
        <dsp:cNvPr id="0" name=""/>
        <dsp:cNvSpPr/>
      </dsp:nvSpPr>
      <dsp:spPr>
        <a:xfrm>
          <a:off x="385227" y="517871"/>
          <a:ext cx="10366910" cy="1615901"/>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b="1" kern="1200" noProof="0" dirty="0"/>
            <a:t>Government</a:t>
          </a:r>
          <a:r>
            <a:rPr lang="cs-CZ" sz="1400" kern="1200" dirty="0"/>
            <a:t> and </a:t>
          </a:r>
          <a:r>
            <a:rPr lang="en-US" sz="1400" b="1" kern="1200" noProof="0" dirty="0"/>
            <a:t>ministries</a:t>
          </a:r>
          <a:r>
            <a:rPr lang="cs-CZ" sz="1400" b="1" kern="1200" dirty="0"/>
            <a:t> (14) </a:t>
          </a:r>
          <a:r>
            <a:rPr lang="cs-CZ" sz="1400" kern="1200" dirty="0"/>
            <a:t>(and </a:t>
          </a:r>
          <a:r>
            <a:rPr lang="en-US" sz="1400" b="1" kern="1200" noProof="0" dirty="0"/>
            <a:t>other central administrative bodies</a:t>
          </a:r>
          <a:r>
            <a:rPr lang="cs-CZ" sz="1400" b="1" kern="1200" dirty="0"/>
            <a:t> – 17:  </a:t>
          </a:r>
          <a:r>
            <a:rPr lang="en-US" sz="1400" b="0" i="1" kern="1200" dirty="0"/>
            <a:t>1. Czech Statistical Office,</a:t>
          </a:r>
          <a:r>
            <a:rPr lang="cs-CZ" sz="1400" b="0" i="1" kern="1200" dirty="0"/>
            <a:t> </a:t>
          </a:r>
          <a:r>
            <a:rPr lang="en-US" sz="1400" b="0" i="1" kern="1200" dirty="0"/>
            <a:t>2. Czech Office for Surveying, Mapping and </a:t>
          </a:r>
          <a:r>
            <a:rPr lang="en-US" sz="1400" b="0" i="1" kern="1200" noProof="0" dirty="0"/>
            <a:t>Cadaster</a:t>
          </a:r>
          <a:r>
            <a:rPr lang="en-US" sz="1400" b="0" i="1" kern="1200" dirty="0"/>
            <a:t>,</a:t>
          </a:r>
          <a:r>
            <a:rPr lang="cs-CZ" sz="1400" b="0" i="1" kern="1200" dirty="0"/>
            <a:t> </a:t>
          </a:r>
          <a:r>
            <a:rPr lang="en-US" sz="1400" b="0" i="1" kern="1200" dirty="0"/>
            <a:t>3. Czech Mining Authority,</a:t>
          </a:r>
          <a:r>
            <a:rPr lang="cs-CZ" sz="1400" b="0" i="1" kern="1200" dirty="0"/>
            <a:t> </a:t>
          </a:r>
          <a:r>
            <a:rPr lang="en-US" sz="1400" b="0" i="1" kern="1200" dirty="0"/>
            <a:t>4. Industrial Property Office,</a:t>
          </a:r>
          <a:r>
            <a:rPr lang="cs-CZ" sz="1400" b="0" i="1" kern="1200" dirty="0"/>
            <a:t> </a:t>
          </a:r>
          <a:r>
            <a:rPr lang="en-US" sz="1400" b="0" i="1" kern="1200" dirty="0"/>
            <a:t>5. Office for the Protection of Competition,</a:t>
          </a:r>
          <a:r>
            <a:rPr lang="cs-CZ" sz="1400" b="0" i="1" kern="1200" dirty="0"/>
            <a:t> </a:t>
          </a:r>
          <a:r>
            <a:rPr lang="en-US" sz="1400" b="0" i="1" kern="1200" dirty="0"/>
            <a:t>6. Administration of State Material Reserves,</a:t>
          </a:r>
          <a:r>
            <a:rPr lang="cs-CZ" sz="1400" b="0" i="1" kern="1200" dirty="0"/>
            <a:t> </a:t>
          </a:r>
          <a:r>
            <a:rPr lang="en-US" sz="1400" b="0" i="1" kern="1200" dirty="0"/>
            <a:t>7. State Office for Nuclear Safety,</a:t>
          </a:r>
          <a:r>
            <a:rPr lang="cs-CZ" sz="1400" b="0" i="1" kern="1200" dirty="0"/>
            <a:t> </a:t>
          </a:r>
          <a:r>
            <a:rPr lang="en-US" sz="1400" b="0" i="1" kern="1200" dirty="0"/>
            <a:t>8. National Security Authority,</a:t>
          </a:r>
          <a:r>
            <a:rPr lang="cs-CZ" sz="1400" b="0" i="1" kern="1200" dirty="0"/>
            <a:t> </a:t>
          </a:r>
          <a:r>
            <a:rPr lang="en-US" sz="1400" b="0" i="1" kern="1200" dirty="0"/>
            <a:t>9. Energy Regulatory Office,</a:t>
          </a:r>
          <a:r>
            <a:rPr lang="cs-CZ" sz="1400" b="0" i="1" kern="1200" dirty="0"/>
            <a:t> </a:t>
          </a:r>
          <a:r>
            <a:rPr lang="en-US" sz="1400" b="0" i="1" kern="1200" dirty="0"/>
            <a:t>10. Office of the Government of the Czech Republic,</a:t>
          </a:r>
          <a:r>
            <a:rPr lang="cs-CZ" sz="1400" b="0" i="1" kern="1200" dirty="0"/>
            <a:t> </a:t>
          </a:r>
          <a:r>
            <a:rPr lang="en-US" sz="1400" b="0" i="1" kern="1200" dirty="0"/>
            <a:t>11. Czech Telecommunication Office,</a:t>
          </a:r>
          <a:r>
            <a:rPr lang="cs-CZ" sz="1400" b="0" i="1" kern="1200" dirty="0"/>
            <a:t> </a:t>
          </a:r>
          <a:r>
            <a:rPr lang="en-US" sz="1400" b="0" i="1" kern="1200" dirty="0"/>
            <a:t>12. Office for Personal Data Protection,</a:t>
          </a:r>
          <a:r>
            <a:rPr lang="cs-CZ" sz="1400" b="0" i="1" kern="1200" dirty="0"/>
            <a:t> </a:t>
          </a:r>
          <a:r>
            <a:rPr lang="en-US" sz="1400" b="0" i="1" kern="1200" dirty="0"/>
            <a:t>13. The Council for Radio and Television Broadcasting,</a:t>
          </a:r>
          <a:r>
            <a:rPr lang="cs-CZ" sz="1400" b="0" i="1" kern="1200" dirty="0"/>
            <a:t> </a:t>
          </a:r>
          <a:r>
            <a:rPr lang="en-US" sz="1400" b="0" i="1" kern="1200" dirty="0"/>
            <a:t>14. Office for the Supervision of the Management of Political Parties and Political Movements;</a:t>
          </a:r>
          <a:r>
            <a:rPr lang="cs-CZ" sz="1400" b="0" i="1" kern="1200" dirty="0"/>
            <a:t> </a:t>
          </a:r>
          <a:r>
            <a:rPr lang="en-US" sz="1400" b="0" i="1" kern="1200" dirty="0"/>
            <a:t>15. Office for Access to Transport Infrastructure</a:t>
          </a:r>
          <a:r>
            <a:rPr lang="cs-CZ" sz="1400" b="0" i="1" kern="1200" dirty="0"/>
            <a:t>, </a:t>
          </a:r>
          <a:r>
            <a:rPr lang="en-US" sz="1400" b="0" i="1" kern="1200" dirty="0"/>
            <a:t>16. National Office for Cyber and Information Security</a:t>
          </a:r>
          <a:r>
            <a:rPr lang="cs-CZ" sz="1400" b="0" i="1" kern="1200" dirty="0"/>
            <a:t>, </a:t>
          </a:r>
          <a:r>
            <a:rPr lang="en-US" sz="1400" b="0" i="1" kern="1200" dirty="0"/>
            <a:t>17. National Sports Agency</a:t>
          </a:r>
          <a:r>
            <a:rPr lang="cs-CZ" sz="1400" b="0" i="1" kern="1200" dirty="0"/>
            <a:t> </a:t>
          </a:r>
          <a:r>
            <a:rPr lang="cs-CZ" sz="1400" b="0" i="0" kern="1200" dirty="0"/>
            <a:t>and „independent“ </a:t>
          </a:r>
          <a:r>
            <a:rPr lang="en-US" sz="1400" b="0" i="0" kern="1200" noProof="0" dirty="0"/>
            <a:t>bodies as </a:t>
          </a:r>
          <a:r>
            <a:rPr lang="en-US" sz="1400" b="0" i="1" kern="1200" noProof="0" dirty="0"/>
            <a:t>Czech National Bank </a:t>
          </a:r>
          <a:r>
            <a:rPr lang="en-US" sz="1400" b="0" i="0" kern="1200" noProof="0" dirty="0"/>
            <a:t>or </a:t>
          </a:r>
          <a:r>
            <a:rPr lang="en-US" sz="1400" b="0" i="1" kern="1200" noProof="0" dirty="0"/>
            <a:t>Supreme Control </a:t>
          </a:r>
          <a:r>
            <a:rPr lang="cs-CZ" sz="1400" b="0" i="1" kern="1200" dirty="0"/>
            <a:t>Office</a:t>
          </a:r>
          <a:endParaRPr lang="cs-CZ" sz="1400" i="1" kern="1200" dirty="0"/>
        </a:p>
      </dsp:txBody>
      <dsp:txXfrm>
        <a:off x="464109" y="596753"/>
        <a:ext cx="10209146" cy="1458137"/>
      </dsp:txXfrm>
    </dsp:sp>
    <dsp:sp modelId="{F474A57D-985A-441D-A987-3D264B7F1657}">
      <dsp:nvSpPr>
        <dsp:cNvPr id="0" name=""/>
        <dsp:cNvSpPr/>
      </dsp:nvSpPr>
      <dsp:spPr>
        <a:xfrm>
          <a:off x="184110" y="2381044"/>
          <a:ext cx="10568027" cy="713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n-US" sz="1400" kern="1200" noProof="0" dirty="0"/>
            <a:t>State administrative bodies with the </a:t>
          </a:r>
          <a:r>
            <a:rPr lang="en-US" sz="1400" b="1" kern="1200" noProof="0" dirty="0"/>
            <a:t>whole state/national scope: </a:t>
          </a:r>
          <a:r>
            <a:rPr lang="en-US" sz="1400" b="0" i="1" kern="1200" dirty="0"/>
            <a:t>National Heritage Institute, Czech Social Security Administration, Labor Office, State Labor Inspection Office, Civil Aviation Office, General Financial Directorate, Specialized Tax Office, Railway Authority, Office for International Legal Protection of Children, State Institute for Drug Control, National Accreditation Office</a:t>
          </a:r>
          <a:endParaRPr lang="cs-CZ" sz="1400" b="0" i="1" kern="1200" dirty="0"/>
        </a:p>
      </dsp:txBody>
      <dsp:txXfrm>
        <a:off x="218926" y="2415860"/>
        <a:ext cx="10498395" cy="643568"/>
      </dsp:txXfrm>
    </dsp:sp>
    <dsp:sp modelId="{12261021-7ACC-4D74-9B72-45FE340D3577}">
      <dsp:nvSpPr>
        <dsp:cNvPr id="0" name=""/>
        <dsp:cNvSpPr/>
      </dsp:nvSpPr>
      <dsp:spPr>
        <a:xfrm>
          <a:off x="4841830" y="3345418"/>
          <a:ext cx="5650762" cy="97048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1" kern="1200" noProof="0" dirty="0"/>
            <a:t>Local Specialized bodies: </a:t>
          </a:r>
          <a:r>
            <a:rPr lang="en-US" sz="1400" i="1" kern="1200" dirty="0"/>
            <a:t>Tax offices</a:t>
          </a:r>
          <a:r>
            <a:rPr lang="cs-CZ" sz="1400" i="1" kern="1200" dirty="0"/>
            <a:t> (14)</a:t>
          </a:r>
          <a:r>
            <a:rPr lang="en-US" sz="1400" i="1" kern="1200" dirty="0"/>
            <a:t>, regional sanitary stations</a:t>
          </a:r>
          <a:r>
            <a:rPr lang="cs-CZ" sz="1400" i="1" kern="1200" dirty="0"/>
            <a:t> (14)</a:t>
          </a:r>
          <a:r>
            <a:rPr lang="en-US" sz="1400" i="1" kern="1200" dirty="0"/>
            <a:t>, regional military headquarters</a:t>
          </a:r>
          <a:r>
            <a:rPr lang="cs-CZ" sz="1400" i="1" kern="1200" dirty="0"/>
            <a:t> (14)</a:t>
          </a:r>
          <a:r>
            <a:rPr lang="en-US" sz="1400" i="1" kern="1200" dirty="0"/>
            <a:t>, district social security administration</a:t>
          </a:r>
          <a:r>
            <a:rPr lang="cs-CZ" sz="1400" i="1" kern="1200" dirty="0"/>
            <a:t> (84)</a:t>
          </a:r>
          <a:r>
            <a:rPr lang="en-US" sz="1400" i="1" kern="1200" dirty="0"/>
            <a:t>, district mining offices</a:t>
          </a:r>
          <a:r>
            <a:rPr lang="cs-CZ" sz="1400" i="1" kern="1200" dirty="0"/>
            <a:t> (8)</a:t>
          </a:r>
          <a:r>
            <a:rPr lang="en-US" sz="1400" i="1" kern="1200" dirty="0"/>
            <a:t>, cadastral offices, inspectorates</a:t>
          </a:r>
          <a:r>
            <a:rPr lang="cs-CZ" sz="1400" i="1" kern="1200" dirty="0"/>
            <a:t> (84)</a:t>
          </a:r>
        </a:p>
      </dsp:txBody>
      <dsp:txXfrm>
        <a:off x="4889205" y="3392793"/>
        <a:ext cx="5556012" cy="875738"/>
      </dsp:txXfrm>
    </dsp:sp>
    <dsp:sp modelId="{7EF220EA-F0EE-438E-8030-75A4DA88A994}">
      <dsp:nvSpPr>
        <dsp:cNvPr id="0" name=""/>
        <dsp:cNvSpPr/>
      </dsp:nvSpPr>
      <dsp:spPr>
        <a:xfrm>
          <a:off x="0" y="3998033"/>
          <a:ext cx="4452786" cy="6315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noProof="0" dirty="0"/>
            <a:t>Indirect state administration </a:t>
          </a:r>
          <a:r>
            <a:rPr lang="en-US" sz="1600" kern="1200" noProof="0" dirty="0"/>
            <a:t>performed by the bodies of regions and municipalities</a:t>
          </a:r>
        </a:p>
      </dsp:txBody>
      <dsp:txXfrm>
        <a:off x="30830" y="4028863"/>
        <a:ext cx="4391126" cy="5698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dirty="0"/>
              <a:t>Definujte zápatí - název prezentace / pracoviště</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05482295"/>
      </p:ext>
    </p:extLst>
  </p:cSld>
  <p:clrMapOvr>
    <a:masterClrMapping/>
  </p:clrMapOvr>
  <p:hf hdr="0" dt="0"/>
  <p:extLst>
    <p:ext uri="{DCECCB84-F9BA-43D5-87BE-67443E8EF086}">
      <p15:sldGuideLst xmlns:p15="http://schemas.microsoft.com/office/powerpoint/2012/main">
        <p15:guide id="1" orient="horz" pos="3997">
          <p15:clr>
            <a:srgbClr val="FBAE40"/>
          </p15:clr>
        </p15:guide>
        <p15:guide id="2" pos="43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5"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hyperlink" Target="https://rm.coe.int/16807096b9" TargetMode="Externa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ochrance.cz/en/" TargetMode="Externa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2409092"/>
            <a:ext cx="11361600" cy="1662853"/>
          </a:xfrm>
        </p:spPr>
        <p:txBody>
          <a:bodyPr/>
          <a:lstStyle/>
          <a:p>
            <a:r>
              <a:rPr lang="en-US" sz="3600" b="0" dirty="0"/>
              <a:t>Administrative Procedural Law</a:t>
            </a:r>
            <a:br>
              <a:rPr lang="en-US" sz="3600" b="0" dirty="0"/>
            </a:br>
            <a:r>
              <a:rPr lang="en-US" sz="3600" b="0" dirty="0"/>
              <a:t>Legal Guarantees in Public Administration</a:t>
            </a:r>
            <a:r>
              <a:rPr lang="cs-CZ" sz="3600" b="0" dirty="0"/>
              <a:t> </a:t>
            </a:r>
            <a:r>
              <a:rPr lang="en-US" sz="3600" b="0" dirty="0"/>
              <a:t>         </a:t>
            </a:r>
            <a:r>
              <a:rPr lang="cs-CZ" sz="3600" b="0" dirty="0"/>
              <a:t>(</a:t>
            </a:r>
            <a:r>
              <a:rPr lang="en-US" sz="3600" b="0" dirty="0"/>
              <a:t>Judicial Review, Ombudsman</a:t>
            </a:r>
            <a:r>
              <a:rPr lang="cs-CZ" sz="3600" b="0" dirty="0"/>
              <a:t>)</a:t>
            </a:r>
          </a:p>
        </p:txBody>
      </p:sp>
      <p:sp>
        <p:nvSpPr>
          <p:cNvPr id="5" name="Podnadpis 4"/>
          <p:cNvSpPr>
            <a:spLocks noGrp="1"/>
          </p:cNvSpPr>
          <p:nvPr>
            <p:ph type="subTitle" idx="1"/>
          </p:nvPr>
        </p:nvSpPr>
        <p:spPr/>
        <p:txBody>
          <a:bodyPr/>
          <a:lstStyle/>
          <a:p>
            <a:r>
              <a:rPr lang="en-GB" b="1" dirty="0"/>
              <a:t>Lecture </a:t>
            </a:r>
            <a:r>
              <a:rPr lang="cs-CZ" b="1" dirty="0"/>
              <a:t>3</a:t>
            </a:r>
            <a:r>
              <a:rPr lang="en-GB" b="1" dirty="0"/>
              <a:t>: </a:t>
            </a:r>
            <a:r>
              <a:rPr lang="cs-CZ" b="1" dirty="0"/>
              <a:t>15th </a:t>
            </a:r>
            <a:r>
              <a:rPr lang="en-US" b="1" dirty="0"/>
              <a:t>April</a:t>
            </a:r>
            <a:r>
              <a:rPr lang="en-GB" b="1" dirty="0"/>
              <a:t> 202</a:t>
            </a:r>
            <a:r>
              <a:rPr lang="cs-CZ" b="1" dirty="0"/>
              <a:t>4</a:t>
            </a:r>
            <a:endParaRPr lang="en-GB" b="1" dirty="0"/>
          </a:p>
          <a:p>
            <a:r>
              <a:rPr lang="en-US" i="1" dirty="0"/>
              <a:t>SOC003</a:t>
            </a:r>
            <a:r>
              <a:rPr lang="cs-CZ" i="1" dirty="0"/>
              <a:t>:</a:t>
            </a:r>
            <a:r>
              <a:rPr lang="en-US" i="1" dirty="0"/>
              <a:t> Public Administration in the Czech Republic</a:t>
            </a:r>
            <a:r>
              <a:rPr lang="en-US" dirty="0"/>
              <a:t> </a:t>
            </a:r>
            <a:br>
              <a:rPr lang="cs-CZ" dirty="0"/>
            </a:br>
            <a:r>
              <a:rPr lang="cs-CZ" dirty="0"/>
              <a:t>dr. Tomáš Svoboda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10</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fontAlgn="t">
              <a:lnSpc>
                <a:spcPct val="100000"/>
              </a:lnSpc>
            </a:pPr>
            <a:r>
              <a:rPr lang="en-US" sz="2800" b="1" dirty="0"/>
              <a:t>Sources of regulation</a:t>
            </a:r>
          </a:p>
          <a:p>
            <a:pPr lvl="1" algn="just" fontAlgn="t"/>
            <a:r>
              <a:rPr lang="cs-CZ" dirty="0"/>
              <a:t>In </a:t>
            </a:r>
            <a:r>
              <a:rPr lang="en-US" dirty="0"/>
              <a:t>general</a:t>
            </a:r>
            <a:r>
              <a:rPr lang="cs-CZ" dirty="0"/>
              <a:t> </a:t>
            </a:r>
            <a:r>
              <a:rPr lang="cs-CZ" b="1" dirty="0"/>
              <a:t>CAP</a:t>
            </a:r>
            <a:r>
              <a:rPr lang="cs-CZ" dirty="0"/>
              <a:t> (art. 1 sec. 2)</a:t>
            </a:r>
            <a:r>
              <a:rPr lang="en-US" dirty="0"/>
              <a:t> </a:t>
            </a:r>
            <a:r>
              <a:rPr lang="cs-CZ" dirty="0"/>
              <a:t>– </a:t>
            </a:r>
            <a:r>
              <a:rPr lang="cs-CZ" dirty="0">
                <a:solidFill>
                  <a:srgbClr val="0000DC"/>
                </a:solidFill>
              </a:rPr>
              <a:t>„</a:t>
            </a:r>
            <a:r>
              <a:rPr lang="en-US" i="1" dirty="0">
                <a:solidFill>
                  <a:srgbClr val="0000DC"/>
                </a:solidFill>
              </a:rPr>
              <a:t>This Act or its individual provisions shall apply unless a special law provides otherwise</a:t>
            </a:r>
            <a:r>
              <a:rPr lang="en-US" dirty="0">
                <a:solidFill>
                  <a:srgbClr val="0000DC"/>
                </a:solidFill>
              </a:rPr>
              <a:t>.</a:t>
            </a:r>
            <a:r>
              <a:rPr lang="cs-CZ" dirty="0">
                <a:solidFill>
                  <a:srgbClr val="0000DC"/>
                </a:solidFill>
              </a:rPr>
              <a:t>“</a:t>
            </a:r>
            <a:endParaRPr lang="en-US" dirty="0">
              <a:solidFill>
                <a:srgbClr val="0000DC"/>
              </a:solidFill>
            </a:endParaRPr>
          </a:p>
          <a:p>
            <a:pPr lvl="1" algn="just"/>
            <a:r>
              <a:rPr lang="en-US" altLang="cs-CZ" dirty="0"/>
              <a:t>But also in </a:t>
            </a:r>
            <a:r>
              <a:rPr lang="en-US" altLang="cs-CZ" b="1" dirty="0"/>
              <a:t>various special laws </a:t>
            </a:r>
            <a:r>
              <a:rPr lang="en-US" altLang="cs-CZ" dirty="0"/>
              <a:t>(special procedural regulations </a:t>
            </a:r>
            <a:r>
              <a:rPr lang="cs-CZ" altLang="cs-CZ" dirty="0"/>
              <a:t>– </a:t>
            </a:r>
            <a:r>
              <a:rPr lang="en-US" dirty="0"/>
              <a:t>about 300 laws</a:t>
            </a:r>
            <a:r>
              <a:rPr lang="en-US" altLang="cs-CZ" dirty="0"/>
              <a:t>)</a:t>
            </a:r>
          </a:p>
          <a:p>
            <a:pPr marL="1200150" lvl="2" indent="-285750" algn="just">
              <a:buFont typeface="Wingdings" panose="05000000000000000000" pitchFamily="2" charset="2"/>
              <a:buChar char="Ø"/>
            </a:pPr>
            <a:r>
              <a:rPr lang="en-US" altLang="cs-CZ" dirty="0"/>
              <a:t>Special regulation of Building proceedings under Building Act etc.</a:t>
            </a:r>
          </a:p>
          <a:p>
            <a:pPr marL="1200150" lvl="2" indent="-285750" algn="just">
              <a:buFont typeface="Wingdings" panose="05000000000000000000" pitchFamily="2" charset="2"/>
              <a:buChar char="Ø"/>
            </a:pPr>
            <a:r>
              <a:rPr lang="en-US" altLang="cs-CZ" dirty="0"/>
              <a:t>Various modifications of CAP procedure</a:t>
            </a:r>
          </a:p>
          <a:p>
            <a:pPr marL="1200150" lvl="2" indent="-285750" algn="just">
              <a:buFont typeface="Wingdings" panose="05000000000000000000" pitchFamily="2" charset="2"/>
              <a:buChar char="Ø"/>
            </a:pPr>
            <a:endParaRPr lang="en-US" b="1" dirty="0"/>
          </a:p>
          <a:p>
            <a:pPr algn="just" fontAlgn="t">
              <a:lnSpc>
                <a:spcPct val="100000"/>
              </a:lnSpc>
            </a:pPr>
            <a:r>
              <a:rPr lang="en-US" sz="2800" b="1" dirty="0"/>
              <a:t>CAP</a:t>
            </a:r>
            <a:endParaRPr lang="en-US" dirty="0"/>
          </a:p>
          <a:p>
            <a:pPr lvl="1" algn="just" fontAlgn="t"/>
            <a:r>
              <a:rPr lang="en-US" dirty="0"/>
              <a:t>about </a:t>
            </a:r>
            <a:r>
              <a:rPr lang="en-US" b="1" dirty="0"/>
              <a:t>180 provisions</a:t>
            </a:r>
            <a:r>
              <a:rPr lang="en-US" dirty="0"/>
              <a:t>, in effect since </a:t>
            </a:r>
            <a:r>
              <a:rPr lang="en-US" b="1" dirty="0"/>
              <a:t>2006</a:t>
            </a:r>
          </a:p>
          <a:p>
            <a:pPr lvl="1" algn="just" fontAlgn="t"/>
            <a:r>
              <a:rPr lang="en-US" dirty="0"/>
              <a:t>can be </a:t>
            </a:r>
            <a:r>
              <a:rPr lang="en-US" b="1" dirty="0"/>
              <a:t>excluded</a:t>
            </a:r>
            <a:r>
              <a:rPr lang="en-US" dirty="0"/>
              <a:t> by lex </a:t>
            </a:r>
            <a:r>
              <a:rPr lang="en-US" dirty="0" err="1"/>
              <a:t>specialis</a:t>
            </a:r>
            <a:r>
              <a:rPr lang="en-US" dirty="0"/>
              <a:t>, but its not possible to exclude CAP without special regulation in place </a:t>
            </a:r>
          </a:p>
          <a:p>
            <a:pPr lvl="1" algn="just" fontAlgn="t"/>
            <a:r>
              <a:rPr lang="en-US" dirty="0"/>
              <a:t>Regulates also</a:t>
            </a:r>
            <a:r>
              <a:rPr lang="cs-CZ" dirty="0">
                <a:solidFill>
                  <a:srgbClr val="0000DC"/>
                </a:solidFill>
              </a:rPr>
              <a:t> </a:t>
            </a:r>
            <a:r>
              <a:rPr lang="en-US" b="1" i="1" dirty="0">
                <a:solidFill>
                  <a:srgbClr val="0000DC"/>
                </a:solidFill>
              </a:rPr>
              <a:t>basic principles </a:t>
            </a:r>
            <a:r>
              <a:rPr lang="en-US" i="1" dirty="0">
                <a:solidFill>
                  <a:srgbClr val="0000DC"/>
                </a:solidFill>
              </a:rPr>
              <a:t>of administrative bodies activities </a:t>
            </a:r>
            <a:r>
              <a:rPr lang="cs-CZ" dirty="0"/>
              <a:t>(art. 2 – 8 CAP)</a:t>
            </a:r>
            <a:endParaRPr lang="en-US" dirty="0"/>
          </a:p>
          <a:p>
            <a:pPr lvl="2" algn="just" fontAlgn="t"/>
            <a:r>
              <a:rPr lang="en-US" dirty="0"/>
              <a:t>Those are </a:t>
            </a:r>
            <a:r>
              <a:rPr lang="en-US" b="1" dirty="0"/>
              <a:t>legal principles </a:t>
            </a:r>
            <a:r>
              <a:rPr lang="cs-CZ" dirty="0"/>
              <a:t>(</a:t>
            </a:r>
            <a:r>
              <a:rPr lang="en-US" dirty="0"/>
              <a:t>are legally binding for authorities</a:t>
            </a:r>
            <a:r>
              <a:rPr lang="cs-CZ" dirty="0"/>
              <a:t>)</a:t>
            </a:r>
            <a:r>
              <a:rPr lang="en-US" dirty="0"/>
              <a:t>, many of them are </a:t>
            </a:r>
            <a:r>
              <a:rPr lang="en-US" b="1" dirty="0"/>
              <a:t>principles of good administration</a:t>
            </a:r>
            <a:r>
              <a:rPr lang="en-US" dirty="0"/>
              <a:t> in nature</a:t>
            </a:r>
          </a:p>
        </p:txBody>
      </p:sp>
    </p:spTree>
    <p:extLst>
      <p:ext uri="{BB962C8B-B14F-4D97-AF65-F5344CB8AC3E}">
        <p14:creationId xmlns:p14="http://schemas.microsoft.com/office/powerpoint/2010/main" val="849865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11</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b="1" i="0" u="none" strike="noStrike" kern="0" cap="none" spc="0" normalizeH="0" baseline="0" dirty="0">
                <a:ln>
                  <a:noFill/>
                </a:ln>
                <a:solidFill>
                  <a:srgbClr val="000000"/>
                </a:solidFill>
                <a:effectLst/>
                <a:uLnTx/>
                <a:uFillTx/>
                <a:latin typeface="Arial"/>
                <a:ea typeface="+mn-ea"/>
                <a:cs typeface="+mn-cs"/>
              </a:rPr>
              <a:t>Administrative procedure in CAP</a:t>
            </a:r>
          </a:p>
          <a:p>
            <a:pPr lvl="1" algn="just">
              <a:buClr>
                <a:srgbClr val="0000DC"/>
              </a:buClr>
              <a:defRPr/>
            </a:pPr>
            <a:r>
              <a:rPr lang="en-US" dirty="0">
                <a:solidFill>
                  <a:srgbClr val="000000"/>
                </a:solidFill>
              </a:rPr>
              <a:t>Is </a:t>
            </a:r>
            <a:r>
              <a:rPr lang="en-US" b="1" dirty="0">
                <a:solidFill>
                  <a:srgbClr val="000000"/>
                </a:solidFill>
              </a:rPr>
              <a:t>one of the procedural forms</a:t>
            </a:r>
            <a:r>
              <a:rPr lang="en-US" dirty="0">
                <a:solidFill>
                  <a:srgbClr val="000000"/>
                </a:solidFill>
              </a:rPr>
              <a:t> (not the only one), that are regulated by CAP</a:t>
            </a:r>
          </a:p>
          <a:p>
            <a:pPr lvl="2" indent="-180000" algn="just">
              <a:lnSpc>
                <a:spcPct val="100000"/>
              </a:lnSpc>
              <a:buClr>
                <a:srgbClr val="0000DC"/>
              </a:buClr>
              <a:buSzPct val="100000"/>
              <a:buFont typeface="Arial" panose="020B0604020202020204" pitchFamily="34" charset="0"/>
              <a:buChar char="̶"/>
              <a:defRPr/>
            </a:pPr>
            <a:r>
              <a:rPr lang="en-US" dirty="0">
                <a:solidFill>
                  <a:srgbClr val="000000"/>
                </a:solidFill>
              </a:rPr>
              <a:t>CAP ≠ administrative procedure, but CAP ≥ administrative procedure</a:t>
            </a:r>
            <a:endParaRPr lang="en-US" dirty="0">
              <a:solidFill>
                <a:srgbClr val="000000"/>
              </a:solidFill>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lang="en-US" dirty="0">
                <a:solidFill>
                  <a:srgbClr val="000000"/>
                </a:solidFill>
                <a:latin typeface="Arial"/>
              </a:rPr>
              <a:t>Regulation f</a:t>
            </a:r>
            <a:r>
              <a:rPr kumimoji="0" lang="en-US" b="0" i="0" u="none" strike="noStrike" kern="0" cap="none" spc="0" normalizeH="0" baseline="0" dirty="0">
                <a:ln>
                  <a:noFill/>
                </a:ln>
                <a:solidFill>
                  <a:srgbClr val="000000"/>
                </a:solidFill>
                <a:effectLst/>
                <a:uLnTx/>
                <a:uFillTx/>
                <a:latin typeface="Arial"/>
              </a:rPr>
              <a:t>or </a:t>
            </a:r>
            <a:r>
              <a:rPr kumimoji="0" lang="en-US" b="0" i="0" u="none" strike="noStrike" kern="0" cap="none" spc="0" normalizeH="0" baseline="0" dirty="0">
                <a:ln>
                  <a:noFill/>
                </a:ln>
                <a:solidFill>
                  <a:srgbClr val="0000DC"/>
                </a:solidFill>
                <a:effectLst/>
                <a:uLnTx/>
                <a:uFillTx/>
                <a:latin typeface="Arial"/>
              </a:rPr>
              <a:t>issuing </a:t>
            </a:r>
            <a:r>
              <a:rPr kumimoji="0" lang="en-US" b="1" i="0" u="none" strike="noStrike" kern="0" cap="none" spc="0" normalizeH="0" baseline="0" dirty="0">
                <a:ln>
                  <a:noFill/>
                </a:ln>
                <a:solidFill>
                  <a:srgbClr val="0000DC"/>
                </a:solidFill>
                <a:effectLst/>
                <a:uLnTx/>
                <a:uFillTx/>
                <a:latin typeface="Arial"/>
              </a:rPr>
              <a:t>administrative decisions </a:t>
            </a:r>
            <a:endParaRPr kumimoji="0" lang="en-US"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b="0" i="0" u="none" strike="noStrike" kern="0" cap="none" spc="0" normalizeH="0" baseline="0" dirty="0">
                <a:ln>
                  <a:noFill/>
                </a:ln>
                <a:solidFill>
                  <a:srgbClr val="000000"/>
                </a:solidFill>
                <a:effectLst/>
                <a:uLnTx/>
                <a:uFillTx/>
                <a:latin typeface="Arial"/>
              </a:rPr>
              <a:t>Is important </a:t>
            </a:r>
            <a:r>
              <a:rPr kumimoji="0" lang="en-US" b="1" i="0" u="none" strike="noStrike" kern="0" cap="none" spc="0" normalizeH="0" baseline="0" dirty="0">
                <a:ln>
                  <a:noFill/>
                </a:ln>
                <a:solidFill>
                  <a:srgbClr val="000000"/>
                </a:solidFill>
                <a:effectLst/>
                <a:uLnTx/>
                <a:uFillTx/>
                <a:latin typeface="Arial"/>
              </a:rPr>
              <a:t>part of public administration</a:t>
            </a:r>
            <a:endParaRPr kumimoji="0" lang="en-US" b="0" i="0" u="none" strike="noStrike" kern="0" cap="none" spc="0" normalizeH="0" baseline="0" dirty="0">
              <a:ln>
                <a:noFill/>
              </a:ln>
              <a:solidFill>
                <a:srgbClr val="000000"/>
              </a:solidFill>
              <a:effectLst/>
              <a:uLnTx/>
              <a:uFillTx/>
              <a:latin typeface="Arial"/>
            </a:endParaRPr>
          </a:p>
          <a:p>
            <a:pPr lvl="2" indent="-180000" algn="just">
              <a:lnSpc>
                <a:spcPct val="100000"/>
              </a:lnSpc>
              <a:buClr>
                <a:srgbClr val="0000DC"/>
              </a:buClr>
              <a:buSzPct val="100000"/>
              <a:buFont typeface="Arial" panose="020B0604020202020204" pitchFamily="34" charset="0"/>
              <a:buChar char="̶"/>
              <a:defRPr/>
            </a:pPr>
            <a:r>
              <a:rPr lang="en-US" dirty="0">
                <a:solidFill>
                  <a:srgbClr val="000000"/>
                </a:solidFill>
                <a:latin typeface="Arial"/>
              </a:rPr>
              <a:t>T</a:t>
            </a:r>
            <a:r>
              <a:rPr kumimoji="0" lang="en-US" b="0" i="0" u="none" strike="noStrike" kern="0" cap="none" spc="0" normalizeH="0" baseline="0" dirty="0">
                <a:ln>
                  <a:noFill/>
                </a:ln>
                <a:solidFill>
                  <a:srgbClr val="000000"/>
                </a:solidFill>
                <a:effectLst/>
                <a:uLnTx/>
                <a:uFillTx/>
                <a:latin typeface="Arial"/>
              </a:rPr>
              <a:t>he decision enables/permits/constitutes </a:t>
            </a:r>
            <a:r>
              <a:rPr kumimoji="0" lang="en-US" b="1" i="0" u="none" strike="noStrike" kern="0" cap="none" spc="0" normalizeH="0" baseline="0" dirty="0">
                <a:ln>
                  <a:noFill/>
                </a:ln>
                <a:solidFill>
                  <a:srgbClr val="000000"/>
                </a:solidFill>
                <a:effectLst/>
                <a:uLnTx/>
                <a:uFillTx/>
                <a:latin typeface="Arial"/>
              </a:rPr>
              <a:t>new right </a:t>
            </a:r>
            <a:r>
              <a:rPr kumimoji="0" lang="en-US" b="0" i="0" u="none" strike="noStrike" kern="0" cap="none" spc="0" normalizeH="0" baseline="0" dirty="0">
                <a:ln>
                  <a:noFill/>
                </a:ln>
                <a:solidFill>
                  <a:srgbClr val="000000"/>
                </a:solidFill>
                <a:effectLst/>
                <a:uLnTx/>
                <a:uFillTx/>
                <a:latin typeface="Arial"/>
              </a:rPr>
              <a:t>(e.g. to study, to build, to do business, to drive, grant social benefit, authorization…), but also </a:t>
            </a:r>
            <a:r>
              <a:rPr kumimoji="0" lang="en-US" b="1" i="0" u="none" strike="noStrike" kern="0" cap="none" spc="0" normalizeH="0" baseline="0" dirty="0">
                <a:ln>
                  <a:noFill/>
                </a:ln>
                <a:solidFill>
                  <a:srgbClr val="000000"/>
                </a:solidFill>
                <a:effectLst/>
                <a:uLnTx/>
                <a:uFillTx/>
                <a:latin typeface="Arial"/>
              </a:rPr>
              <a:t>constitutes duties </a:t>
            </a:r>
            <a:r>
              <a:rPr kumimoji="0" lang="en-US" b="0" i="0" u="none" strike="noStrike" kern="0" cap="none" spc="0" normalizeH="0" baseline="0" dirty="0">
                <a:ln>
                  <a:noFill/>
                </a:ln>
                <a:solidFill>
                  <a:srgbClr val="000000"/>
                </a:solidFill>
                <a:effectLst/>
                <a:uLnTx/>
                <a:uFillTx/>
                <a:latin typeface="Arial"/>
              </a:rPr>
              <a:t>(e.g. to pay a fine); sometimes is the decision is in the beginning, sometimes it follows what happened (administrative offence)</a:t>
            </a:r>
          </a:p>
          <a:p>
            <a:pPr lvl="2" indent="-180000" algn="just">
              <a:lnSpc>
                <a:spcPct val="100000"/>
              </a:lnSpc>
              <a:buClr>
                <a:srgbClr val="0000DC"/>
              </a:buClr>
              <a:buSzPct val="100000"/>
              <a:buFont typeface="Arial" panose="020B0604020202020204" pitchFamily="34" charset="0"/>
              <a:buChar char="̶"/>
              <a:defRPr/>
            </a:pPr>
            <a:endParaRPr kumimoji="0" lang="en-US"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b="0" i="0" u="none" strike="noStrike" kern="0" cap="none" spc="0" normalizeH="0" baseline="0" dirty="0">
                <a:ln>
                  <a:noFill/>
                </a:ln>
                <a:solidFill>
                  <a:srgbClr val="000000"/>
                </a:solidFill>
                <a:effectLst/>
                <a:uLnTx/>
                <a:uFillTx/>
                <a:latin typeface="Arial"/>
                <a:ea typeface="+mn-ea"/>
                <a:cs typeface="+mn-cs"/>
              </a:rPr>
              <a:t>Needs to have its </a:t>
            </a:r>
            <a:r>
              <a:rPr kumimoji="0" lang="en-US" b="1" i="0" u="none" strike="noStrike" kern="0" cap="none" spc="0" normalizeH="0" baseline="0" dirty="0">
                <a:ln>
                  <a:noFill/>
                </a:ln>
                <a:solidFill>
                  <a:srgbClr val="000000"/>
                </a:solidFill>
                <a:effectLst/>
                <a:uLnTx/>
                <a:uFillTx/>
                <a:latin typeface="Arial"/>
                <a:ea typeface="+mn-ea"/>
                <a:cs typeface="+mn-cs"/>
              </a:rPr>
              <a:t>participants</a:t>
            </a:r>
            <a:r>
              <a:rPr kumimoji="0" lang="en-US" b="0" i="0" u="none" strike="noStrike" kern="0" cap="none" spc="0" normalizeH="0" baseline="0" dirty="0">
                <a:ln>
                  <a:noFill/>
                </a:ln>
                <a:solidFill>
                  <a:srgbClr val="000000"/>
                </a:solidFill>
                <a:effectLst/>
                <a:uLnTx/>
                <a:uFillTx/>
                <a:latin typeface="Arial"/>
                <a:ea typeface="+mn-ea"/>
                <a:cs typeface="+mn-cs"/>
              </a:rPr>
              <a:t>, who have different rights and duties among the procedure; these are also </a:t>
            </a:r>
            <a:r>
              <a:rPr kumimoji="0" lang="en-US" b="1" i="0" u="none" strike="noStrike" kern="0" cap="none" spc="0" normalizeH="0" baseline="0" dirty="0">
                <a:ln>
                  <a:noFill/>
                </a:ln>
                <a:solidFill>
                  <a:srgbClr val="000000"/>
                </a:solidFill>
                <a:effectLst/>
                <a:uLnTx/>
                <a:uFillTx/>
                <a:latin typeface="Arial"/>
                <a:ea typeface="+mn-ea"/>
                <a:cs typeface="+mn-cs"/>
              </a:rPr>
              <a:t>addressee of the final decision</a:t>
            </a:r>
          </a:p>
          <a:p>
            <a:pPr lvl="1" algn="just">
              <a:buClr>
                <a:srgbClr val="0000DC"/>
              </a:buClr>
              <a:defRPr/>
            </a:pPr>
            <a:r>
              <a:rPr kumimoji="0" lang="en-US" b="0" i="0" u="none" strike="noStrike" kern="0" cap="none" spc="0" normalizeH="0" baseline="0" dirty="0">
                <a:ln>
                  <a:noFill/>
                </a:ln>
                <a:solidFill>
                  <a:srgbClr val="000000"/>
                </a:solidFill>
                <a:effectLst/>
                <a:uLnTx/>
                <a:uFillTx/>
                <a:latin typeface="Arial"/>
                <a:ea typeface="+mn-ea"/>
                <a:cs typeface="+mn-cs"/>
              </a:rPr>
              <a:t>If started, should be ended with a decision </a:t>
            </a:r>
            <a:r>
              <a:rPr lang="cs-CZ" dirty="0">
                <a:solidFill>
                  <a:srgbClr val="000000"/>
                </a:solidFill>
                <a:ea typeface="+mn-ea"/>
                <a:cs typeface="+mn-cs"/>
              </a:rPr>
              <a:t>(</a:t>
            </a:r>
            <a:r>
              <a:rPr lang="en-US" dirty="0">
                <a:solidFill>
                  <a:srgbClr val="000000"/>
                </a:solidFill>
                <a:ea typeface="+mn-ea"/>
                <a:cs typeface="+mn-cs"/>
              </a:rPr>
              <a:t>but usually takes some time, but should be reasonable time</a:t>
            </a:r>
            <a:r>
              <a:rPr lang="cs-CZ" dirty="0">
                <a:solidFill>
                  <a:srgbClr val="000000"/>
                </a:solidFill>
                <a:ea typeface="+mn-ea"/>
                <a:cs typeface="+mn-cs"/>
              </a:rPr>
              <a:t>)</a:t>
            </a:r>
            <a:r>
              <a:rPr lang="en-US" dirty="0">
                <a:solidFill>
                  <a:srgbClr val="000000"/>
                </a:solidFill>
                <a:ea typeface="+mn-ea"/>
                <a:cs typeface="+mn-cs"/>
              </a:rPr>
              <a:t> – if not </a:t>
            </a:r>
            <a:r>
              <a:rPr kumimoji="0" lang="en-US" i="0" u="none" strike="noStrike" kern="0" cap="none" spc="0" normalizeH="0" baseline="0" dirty="0">
                <a:ln>
                  <a:noFill/>
                </a:ln>
                <a:solidFill>
                  <a:srgbClr val="000000"/>
                </a:solidFill>
                <a:effectLst/>
                <a:uLnTx/>
                <a:uFillTx/>
                <a:latin typeface="Arial"/>
                <a:ea typeface="+mn-ea"/>
                <a:cs typeface="+mn-cs"/>
              </a:rPr>
              <a:t>administrative silence/inactivity </a:t>
            </a:r>
          </a:p>
          <a:p>
            <a:pPr lvl="1" algn="just">
              <a:buClr>
                <a:srgbClr val="0000DC"/>
              </a:buClr>
              <a:defRPr/>
            </a:pPr>
            <a:r>
              <a:rPr kumimoji="0" lang="en-US" b="0" i="0" u="none" strike="noStrike" kern="0" cap="none" spc="0" normalizeH="0" baseline="0" dirty="0">
                <a:ln>
                  <a:noFill/>
                </a:ln>
                <a:solidFill>
                  <a:srgbClr val="000000"/>
                </a:solidFill>
                <a:effectLst/>
                <a:uLnTx/>
                <a:uFillTx/>
                <a:latin typeface="Arial"/>
                <a:ea typeface="+mn-ea"/>
                <a:cs typeface="+mn-cs"/>
              </a:rPr>
              <a:t>Can be </a:t>
            </a:r>
            <a:r>
              <a:rPr kumimoji="0" lang="en-US" b="1" i="0" u="none" strike="noStrike" kern="0" cap="none" spc="0" normalizeH="0" baseline="0" dirty="0">
                <a:ln>
                  <a:noFill/>
                </a:ln>
                <a:solidFill>
                  <a:srgbClr val="000000"/>
                </a:solidFill>
                <a:effectLst/>
                <a:uLnTx/>
                <a:uFillTx/>
                <a:latin typeface="Arial"/>
                <a:ea typeface="+mn-ea"/>
                <a:cs typeface="+mn-cs"/>
              </a:rPr>
              <a:t>reviewed</a:t>
            </a:r>
            <a:r>
              <a:rPr kumimoji="0" lang="en-US" b="0" i="0" u="none" strike="noStrike" kern="0" cap="none" spc="0" normalizeH="0" baseline="0" dirty="0">
                <a:ln>
                  <a:noFill/>
                </a:ln>
                <a:solidFill>
                  <a:srgbClr val="000000"/>
                </a:solidFill>
                <a:effectLst/>
                <a:uLnTx/>
                <a:uFillTx/>
                <a:latin typeface="Arial"/>
                <a:ea typeface="+mn-ea"/>
                <a:cs typeface="+mn-cs"/>
              </a:rPr>
              <a:t> by superior administrative bodies and later by the administrative courts</a:t>
            </a:r>
            <a:endParaRPr kumimoji="0" lang="en-US" b="0" i="0" u="none" strike="noStrike" kern="0" cap="none" spc="0" normalizeH="0" baseline="0" dirty="0">
              <a:ln>
                <a:noFill/>
              </a:ln>
              <a:solidFill>
                <a:srgbClr val="000000"/>
              </a:solidFill>
              <a:effectLst/>
              <a:uLnTx/>
              <a:uFillTx/>
              <a:latin typeface="Arial"/>
            </a:endParaRPr>
          </a:p>
          <a:p>
            <a:pPr algn="just" fontAlgn="t"/>
            <a:endParaRPr lang="en-US" i="1" dirty="0">
              <a:solidFill>
                <a:srgbClr val="0000DC"/>
              </a:solidFill>
            </a:endParaRPr>
          </a:p>
          <a:p>
            <a:pPr lvl="1" algn="just" fontAlgn="t"/>
            <a:endParaRPr lang="en-US" dirty="0"/>
          </a:p>
          <a:p>
            <a:pPr algn="just" fontAlgn="t">
              <a:lnSpc>
                <a:spcPct val="100000"/>
              </a:lnSpc>
            </a:pPr>
            <a:endParaRPr lang="en-US" sz="2800" b="1" dirty="0"/>
          </a:p>
          <a:p>
            <a:endParaRPr lang="en-GB" i="1" dirty="0"/>
          </a:p>
        </p:txBody>
      </p:sp>
    </p:spTree>
    <p:extLst>
      <p:ext uri="{BB962C8B-B14F-4D97-AF65-F5344CB8AC3E}">
        <p14:creationId xmlns:p14="http://schemas.microsoft.com/office/powerpoint/2010/main" val="2629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12</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b="1" i="0" u="none" strike="noStrike" kern="0" cap="none" spc="0" normalizeH="0" baseline="0" dirty="0">
                <a:ln>
                  <a:noFill/>
                </a:ln>
                <a:solidFill>
                  <a:srgbClr val="000000"/>
                </a:solidFill>
                <a:effectLst/>
                <a:uLnTx/>
                <a:uFillTx/>
                <a:latin typeface="Arial"/>
                <a:ea typeface="+mn-ea"/>
                <a:cs typeface="+mn-cs"/>
              </a:rPr>
              <a:t>Administrative procedure in CAP</a:t>
            </a:r>
          </a:p>
          <a:p>
            <a:pPr lvl="1" algn="just">
              <a:buClr>
                <a:srgbClr val="0000DC"/>
              </a:buClr>
              <a:defRPr/>
            </a:pPr>
            <a:r>
              <a:rPr lang="en-US" dirty="0">
                <a:solidFill>
                  <a:srgbClr val="000000"/>
                </a:solidFill>
                <a:ea typeface="+mn-ea"/>
                <a:cs typeface="+mn-cs"/>
              </a:rPr>
              <a:t>The proceedings are conducted by a </a:t>
            </a:r>
            <a:r>
              <a:rPr lang="en-US" dirty="0">
                <a:solidFill>
                  <a:srgbClr val="0000DC"/>
                </a:solidFill>
                <a:ea typeface="+mn-ea"/>
                <a:cs typeface="+mn-cs"/>
              </a:rPr>
              <a:t>competent </a:t>
            </a:r>
            <a:r>
              <a:rPr lang="en-US" b="1" dirty="0">
                <a:solidFill>
                  <a:srgbClr val="0000DC"/>
                </a:solidFill>
                <a:ea typeface="+mn-ea"/>
                <a:cs typeface="+mn-cs"/>
              </a:rPr>
              <a:t>administrative body </a:t>
            </a:r>
            <a:r>
              <a:rPr lang="en-US" dirty="0">
                <a:solidFill>
                  <a:srgbClr val="000000"/>
                </a:solidFill>
                <a:ea typeface="+mn-ea"/>
                <a:cs typeface="+mn-cs"/>
              </a:rPr>
              <a:t>and authorized </a:t>
            </a:r>
            <a:r>
              <a:rPr lang="en-US" dirty="0">
                <a:solidFill>
                  <a:srgbClr val="0000DC"/>
                </a:solidFill>
                <a:ea typeface="+mn-ea"/>
                <a:cs typeface="+mn-cs"/>
              </a:rPr>
              <a:t>public officials</a:t>
            </a:r>
          </a:p>
          <a:p>
            <a:pPr lvl="1" algn="just">
              <a:buClr>
                <a:srgbClr val="0000DC"/>
              </a:buClr>
              <a:defRPr/>
            </a:pPr>
            <a:r>
              <a:rPr lang="cs-CZ" dirty="0">
                <a:solidFill>
                  <a:srgbClr val="000000"/>
                </a:solidFill>
                <a:latin typeface="Arial"/>
                <a:ea typeface="+mn-ea"/>
                <a:cs typeface="+mn-cs"/>
              </a:rPr>
              <a:t>T</a:t>
            </a:r>
            <a:r>
              <a:rPr kumimoji="0" lang="en-US" b="0" i="0" u="none" strike="noStrike" kern="0" cap="none" spc="0" normalizeH="0" baseline="0" noProof="0" dirty="0">
                <a:ln>
                  <a:noFill/>
                </a:ln>
                <a:solidFill>
                  <a:srgbClr val="000000"/>
                </a:solidFill>
                <a:effectLst/>
                <a:uLnTx/>
                <a:uFillTx/>
                <a:latin typeface="Arial"/>
                <a:ea typeface="+mn-ea"/>
                <a:cs typeface="+mn-cs"/>
              </a:rPr>
              <a:t>he </a:t>
            </a:r>
            <a:r>
              <a:rPr kumimoji="0" lang="en-US" i="0" u="none" strike="noStrike" kern="0" cap="none" spc="0" normalizeH="0" baseline="0" dirty="0">
                <a:ln>
                  <a:noFill/>
                </a:ln>
                <a:solidFill>
                  <a:srgbClr val="000000"/>
                </a:solidFill>
                <a:effectLst/>
                <a:uLnTx/>
                <a:uFillTx/>
                <a:latin typeface="Arial"/>
                <a:ea typeface="+mn-ea"/>
                <a:cs typeface="+mn-cs"/>
              </a:rPr>
              <a:t>participants</a:t>
            </a:r>
            <a:r>
              <a:rPr kumimoji="0" lang="cs-CZ" i="0" u="none" strike="noStrike" kern="0" cap="none" spc="0" normalizeH="0" baseline="0" noProof="0" dirty="0">
                <a:ln>
                  <a:noFill/>
                </a:ln>
                <a:solidFill>
                  <a:srgbClr val="000000"/>
                </a:solidFill>
                <a:effectLst/>
                <a:uLnTx/>
                <a:uFillTx/>
                <a:latin typeface="Arial"/>
                <a:ea typeface="+mn-ea"/>
                <a:cs typeface="+mn-cs"/>
              </a:rPr>
              <a:t> </a:t>
            </a:r>
            <a:r>
              <a:rPr kumimoji="0" lang="en-US" i="0" u="none" strike="noStrike" kern="0" cap="none" spc="0" normalizeH="0" baseline="0" noProof="0" dirty="0">
                <a:ln>
                  <a:noFill/>
                </a:ln>
                <a:solidFill>
                  <a:srgbClr val="000000"/>
                </a:solidFill>
                <a:effectLst/>
                <a:uLnTx/>
                <a:uFillTx/>
                <a:latin typeface="Arial"/>
                <a:ea typeface="+mn-ea"/>
                <a:cs typeface="+mn-cs"/>
              </a:rPr>
              <a:t>have the right to propose and demand</a:t>
            </a:r>
            <a:r>
              <a:rPr kumimoji="0" lang="cs-CZ" i="0" u="none" strike="noStrike" kern="0" cap="none" spc="0" normalizeH="0" baseline="0" noProof="0" dirty="0">
                <a:ln>
                  <a:noFill/>
                </a:ln>
                <a:solidFill>
                  <a:srgbClr val="000000"/>
                </a:solidFill>
                <a:effectLst/>
                <a:uLnTx/>
                <a:uFillTx/>
                <a:latin typeface="Arial"/>
                <a:ea typeface="+mn-ea"/>
                <a:cs typeface="+mn-cs"/>
              </a:rPr>
              <a:t> and </a:t>
            </a:r>
            <a:r>
              <a:rPr kumimoji="0" lang="cs-CZ" i="0" u="none" strike="noStrike" kern="0" cap="none" spc="0" normalizeH="0" baseline="0" noProof="0" dirty="0">
                <a:ln>
                  <a:noFill/>
                </a:ln>
                <a:solidFill>
                  <a:srgbClr val="0000DC"/>
                </a:solidFill>
                <a:effectLst/>
                <a:uLnTx/>
                <a:uFillTx/>
                <a:latin typeface="Arial"/>
                <a:ea typeface="+mn-ea"/>
                <a:cs typeface="+mn-cs"/>
              </a:rPr>
              <a:t>many </a:t>
            </a:r>
            <a:r>
              <a:rPr kumimoji="0" lang="en-US" i="0" u="none" strike="noStrike" kern="0" cap="none" spc="0" normalizeH="0" baseline="0" dirty="0">
                <a:ln>
                  <a:noFill/>
                </a:ln>
                <a:solidFill>
                  <a:srgbClr val="0000DC"/>
                </a:solidFill>
                <a:effectLst/>
                <a:uLnTx/>
                <a:uFillTx/>
                <a:latin typeface="Arial"/>
                <a:ea typeface="+mn-ea"/>
                <a:cs typeface="+mn-cs"/>
              </a:rPr>
              <a:t>other </a:t>
            </a:r>
            <a:r>
              <a:rPr kumimoji="0" lang="en-US" b="1" i="0" u="none" strike="noStrike" kern="0" cap="none" spc="0" normalizeH="0" baseline="0" dirty="0">
                <a:ln>
                  <a:noFill/>
                </a:ln>
                <a:solidFill>
                  <a:srgbClr val="0000DC"/>
                </a:solidFill>
                <a:effectLst/>
                <a:uLnTx/>
                <a:uFillTx/>
                <a:latin typeface="Arial"/>
                <a:ea typeface="+mn-ea"/>
                <a:cs typeface="+mn-cs"/>
              </a:rPr>
              <a:t>procedural rights</a:t>
            </a:r>
            <a:endParaRPr kumimoji="0" lang="en-US" i="0" u="none" strike="noStrike" kern="0" cap="none" spc="0" normalizeH="0" baseline="0" noProof="0" dirty="0">
              <a:ln>
                <a:noFill/>
              </a:ln>
              <a:solidFill>
                <a:srgbClr val="000000"/>
              </a:solidFill>
              <a:effectLst/>
              <a:uLnTx/>
              <a:uFillTx/>
              <a:latin typeface="Arial"/>
              <a:ea typeface="+mn-ea"/>
              <a:cs typeface="+mn-cs"/>
            </a:endParaRP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Make proposals/demands/objections </a:t>
            </a: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To comment, explanate</a:t>
            </a: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Access to the files…</a:t>
            </a:r>
          </a:p>
          <a:p>
            <a:pPr marL="1200150" lvl="2" indent="-285750" algn="just">
              <a:buClr>
                <a:srgbClr val="0000DC"/>
              </a:buClr>
              <a:buFont typeface="Wingdings" panose="05000000000000000000" pitchFamily="2" charset="2"/>
              <a:buChar char="Ø"/>
              <a:defRPr/>
            </a:pPr>
            <a:endParaRPr kumimoji="0" lang="en-US"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lang="en-US" b="1" dirty="0">
                <a:solidFill>
                  <a:srgbClr val="000000"/>
                </a:solidFill>
                <a:latin typeface="Arial"/>
                <a:ea typeface="+mn-ea"/>
                <a:cs typeface="+mn-cs"/>
              </a:rPr>
              <a:t>Various</a:t>
            </a:r>
            <a:r>
              <a:rPr lang="cs-CZ" b="1" dirty="0">
                <a:solidFill>
                  <a:srgbClr val="000000"/>
                </a:solidFill>
                <a:latin typeface="Arial"/>
                <a:ea typeface="+mn-ea"/>
                <a:cs typeface="+mn-cs"/>
              </a:rPr>
              <a:t> </a:t>
            </a:r>
            <a:r>
              <a:rPr kumimoji="0" lang="en-US" b="1" i="0" u="none" strike="noStrike" kern="0" cap="none" spc="0" normalizeH="0" baseline="0" dirty="0">
                <a:ln>
                  <a:noFill/>
                </a:ln>
                <a:solidFill>
                  <a:srgbClr val="000000"/>
                </a:solidFill>
                <a:effectLst/>
                <a:uLnTx/>
                <a:uFillTx/>
                <a:latin typeface="Arial"/>
                <a:ea typeface="+mn-ea"/>
                <a:cs typeface="+mn-cs"/>
              </a:rPr>
              <a:t>activities</a:t>
            </a:r>
            <a:r>
              <a:rPr kumimoji="0" lang="en-US" b="1" i="0" u="none" strike="noStrike" kern="0" cap="none" spc="0" normalizeH="0" baseline="0" noProof="0" dirty="0">
                <a:ln>
                  <a:noFill/>
                </a:ln>
                <a:solidFill>
                  <a:srgbClr val="000000"/>
                </a:solidFill>
                <a:effectLst/>
                <a:uLnTx/>
                <a:uFillTx/>
                <a:latin typeface="Arial"/>
                <a:ea typeface="+mn-ea"/>
                <a:cs typeface="+mn-cs"/>
              </a:rPr>
              <a:t> </a:t>
            </a:r>
            <a:r>
              <a:rPr kumimoji="0" lang="en-US" b="0" i="0" u="none" strike="noStrike" kern="0" cap="none" spc="0" normalizeH="0" baseline="0" noProof="0" dirty="0">
                <a:ln>
                  <a:noFill/>
                </a:ln>
                <a:solidFill>
                  <a:srgbClr val="000000"/>
                </a:solidFill>
                <a:effectLst/>
                <a:uLnTx/>
                <a:uFillTx/>
                <a:latin typeface="Arial"/>
                <a:ea typeface="+mn-ea"/>
                <a:cs typeface="+mn-cs"/>
              </a:rPr>
              <a:t>of the administrative body </a:t>
            </a:r>
            <a:r>
              <a:rPr kumimoji="0" lang="en-US" i="0" u="none" strike="noStrike" kern="0" cap="none" spc="0" normalizeH="0" baseline="0" noProof="0" dirty="0">
                <a:ln>
                  <a:noFill/>
                </a:ln>
                <a:effectLst/>
                <a:uLnTx/>
                <a:uFillTx/>
                <a:latin typeface="Arial"/>
                <a:ea typeface="+mn-ea"/>
                <a:cs typeface="+mn-cs"/>
              </a:rPr>
              <a:t>before, during and after </a:t>
            </a:r>
            <a:r>
              <a:rPr kumimoji="0" lang="en-US" b="0" i="0" u="none" strike="noStrike" kern="0" cap="none" spc="0" normalizeH="0" baseline="0" noProof="0" dirty="0">
                <a:ln>
                  <a:noFill/>
                </a:ln>
                <a:solidFill>
                  <a:srgbClr val="000000"/>
                </a:solidFill>
                <a:effectLst/>
                <a:uLnTx/>
                <a:uFillTx/>
                <a:latin typeface="Arial"/>
                <a:ea typeface="+mn-ea"/>
                <a:cs typeface="+mn-cs"/>
              </a:rPr>
              <a:t>the proceedings</a:t>
            </a:r>
            <a:endParaRPr lang="en-US" dirty="0">
              <a:solidFill>
                <a:srgbClr val="000000"/>
              </a:solidFill>
              <a:latin typeface="Arial"/>
              <a:ea typeface="+mn-ea"/>
              <a:cs typeface="+mn-cs"/>
            </a:endParaRPr>
          </a:p>
          <a:p>
            <a:pPr marL="1200150" lvl="2" indent="-285750" algn="just">
              <a:buClr>
                <a:srgbClr val="0000DC"/>
              </a:buClr>
              <a:buFont typeface="Wingdings" panose="05000000000000000000" pitchFamily="2" charset="2"/>
              <a:buChar char="Ø"/>
              <a:defRPr/>
            </a:pPr>
            <a:r>
              <a:rPr lang="en-US" dirty="0">
                <a:solidFill>
                  <a:srgbClr val="000000"/>
                </a:solidFill>
                <a:latin typeface="Arial"/>
                <a:ea typeface="+mn-ea"/>
                <a:cs typeface="+mn-cs"/>
              </a:rPr>
              <a:t>S</a:t>
            </a:r>
            <a:r>
              <a:rPr kumimoji="0" lang="en-US" b="0" i="0" u="none" strike="noStrike" kern="0" cap="none" spc="0" normalizeH="0" baseline="0" dirty="0">
                <a:ln>
                  <a:noFill/>
                </a:ln>
                <a:solidFill>
                  <a:srgbClr val="000000"/>
                </a:solidFill>
                <a:effectLst/>
                <a:uLnTx/>
                <a:uFillTx/>
                <a:latin typeface="Arial"/>
                <a:ea typeface="+mn-ea"/>
                <a:cs typeface="+mn-cs"/>
              </a:rPr>
              <a:t>ome</a:t>
            </a:r>
            <a:r>
              <a:rPr kumimoji="0" lang="en-US" b="0" i="0" u="none" strike="noStrike" kern="0" cap="none" spc="0" normalizeH="0" baseline="0" noProof="0" dirty="0">
                <a:ln>
                  <a:noFill/>
                </a:ln>
                <a:solidFill>
                  <a:srgbClr val="000000"/>
                </a:solidFill>
                <a:effectLst/>
                <a:uLnTx/>
                <a:uFillTx/>
                <a:latin typeface="Arial"/>
                <a:ea typeface="+mn-ea"/>
                <a:cs typeface="+mn-cs"/>
              </a:rPr>
              <a:t> pre-litigation procedures</a:t>
            </a:r>
            <a:r>
              <a:rPr lang="en-US" dirty="0">
                <a:solidFill>
                  <a:srgbClr val="000000"/>
                </a:solidFill>
                <a:ea typeface="+mn-ea"/>
                <a:cs typeface="+mn-cs"/>
              </a:rPr>
              <a:t>, oral hearing during the proceedings</a:t>
            </a:r>
            <a:r>
              <a:rPr lang="cs-CZ" dirty="0">
                <a:solidFill>
                  <a:srgbClr val="000000"/>
                </a:solidFill>
                <a:ea typeface="+mn-ea"/>
                <a:cs typeface="+mn-cs"/>
              </a:rPr>
              <a:t>, </a:t>
            </a:r>
            <a:r>
              <a:rPr lang="en-US" dirty="0">
                <a:solidFill>
                  <a:srgbClr val="000000"/>
                </a:solidFill>
                <a:ea typeface="+mn-ea"/>
                <a:cs typeface="+mn-cs"/>
              </a:rPr>
              <a:t>appellate</a:t>
            </a:r>
            <a:r>
              <a:rPr lang="cs-CZ" dirty="0">
                <a:solidFill>
                  <a:srgbClr val="000000"/>
                </a:solidFill>
                <a:ea typeface="+mn-ea"/>
                <a:cs typeface="+mn-cs"/>
              </a:rPr>
              <a:t> </a:t>
            </a:r>
            <a:r>
              <a:rPr lang="en-US" dirty="0">
                <a:solidFill>
                  <a:srgbClr val="000000"/>
                </a:solidFill>
                <a:ea typeface="+mn-ea"/>
                <a:cs typeface="+mn-cs"/>
              </a:rPr>
              <a:t>proceedings etc.</a:t>
            </a:r>
            <a:endParaRPr kumimoji="0" lang="en-US" b="0"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kumimoji="0" lang="en-US" b="0" i="0" u="none" strike="noStrike" kern="0" cap="none" spc="0" normalizeH="0" baseline="0" noProof="0" dirty="0">
                <a:ln>
                  <a:noFill/>
                </a:ln>
                <a:solidFill>
                  <a:srgbClr val="000000"/>
                </a:solidFill>
                <a:effectLst/>
                <a:uLnTx/>
                <a:uFillTx/>
                <a:latin typeface="Arial"/>
                <a:ea typeface="+mn-ea"/>
                <a:cs typeface="+mn-cs"/>
              </a:rPr>
              <a:t>Initiation of proceedings </a:t>
            </a:r>
            <a:r>
              <a:rPr kumimoji="0" lang="cs-CZ" b="0" i="0" u="none" strike="noStrike" kern="0" cap="none" spc="0" normalizeH="0" baseline="0" noProof="0" dirty="0">
                <a:ln>
                  <a:noFill/>
                </a:ln>
                <a:solidFill>
                  <a:srgbClr val="000000"/>
                </a:solidFill>
                <a:effectLst/>
                <a:uLnTx/>
                <a:uFillTx/>
                <a:latin typeface="Arial"/>
                <a:ea typeface="+mn-ea"/>
                <a:cs typeface="+mn-cs"/>
              </a:rPr>
              <a:t>– </a:t>
            </a:r>
            <a:r>
              <a:rPr kumimoji="0" lang="en-US" b="0" i="0" u="none" strike="noStrike" kern="0" cap="none" spc="0" normalizeH="0" baseline="0" noProof="0" dirty="0">
                <a:ln>
                  <a:noFill/>
                </a:ln>
                <a:solidFill>
                  <a:srgbClr val="0000DC"/>
                </a:solidFill>
                <a:effectLst/>
                <a:uLnTx/>
                <a:uFillTx/>
                <a:latin typeface="Arial"/>
                <a:ea typeface="+mn-ea"/>
                <a:cs typeface="+mn-cs"/>
              </a:rPr>
              <a:t>upon request </a:t>
            </a:r>
            <a:r>
              <a:rPr kumimoji="0" lang="en-US" b="0" i="0" u="none" strike="noStrike" kern="0" cap="none" spc="0" normalizeH="0" baseline="0" noProof="0" dirty="0">
                <a:ln>
                  <a:noFill/>
                </a:ln>
                <a:effectLst/>
                <a:uLnTx/>
                <a:uFillTx/>
                <a:latin typeface="Arial"/>
                <a:ea typeface="+mn-ea"/>
                <a:cs typeface="+mn-cs"/>
              </a:rPr>
              <a:t>or</a:t>
            </a:r>
            <a:r>
              <a:rPr kumimoji="0" lang="en-US" b="0" i="0" u="none" strike="noStrike" kern="0" cap="none" spc="0" normalizeH="0" baseline="0" noProof="0" dirty="0">
                <a:ln>
                  <a:noFill/>
                </a:ln>
                <a:solidFill>
                  <a:srgbClr val="0000DC"/>
                </a:solidFill>
                <a:effectLst/>
                <a:uLnTx/>
                <a:uFillTx/>
                <a:latin typeface="Arial"/>
                <a:ea typeface="+mn-ea"/>
                <a:cs typeface="+mn-cs"/>
              </a:rPr>
              <a:t> </a:t>
            </a:r>
            <a:r>
              <a:rPr kumimoji="0" lang="en-US" b="0" i="1" u="none" strike="noStrike" kern="0" cap="none" spc="0" normalizeH="0" baseline="0" noProof="0" dirty="0">
                <a:ln>
                  <a:noFill/>
                </a:ln>
                <a:solidFill>
                  <a:srgbClr val="0000DC"/>
                </a:solidFill>
                <a:effectLst/>
                <a:uLnTx/>
                <a:uFillTx/>
                <a:latin typeface="Arial"/>
                <a:ea typeface="+mn-ea"/>
                <a:cs typeface="+mn-cs"/>
              </a:rPr>
              <a:t>ex officio</a:t>
            </a:r>
          </a:p>
          <a:p>
            <a:pPr lvl="2" algn="just">
              <a:buClr>
                <a:srgbClr val="0000DC"/>
              </a:buClr>
              <a:defRPr/>
            </a:pPr>
            <a:endParaRPr kumimoji="0" lang="en-US" b="0" i="0" u="none" strike="noStrike" kern="0" cap="none" spc="0" normalizeH="0" baseline="0" noProof="0" dirty="0">
              <a:ln>
                <a:noFill/>
              </a:ln>
              <a:solidFill>
                <a:srgbClr val="000000"/>
              </a:solidFill>
              <a:effectLst/>
              <a:uLnTx/>
              <a:uFillTx/>
              <a:latin typeface="Arial"/>
              <a:ea typeface="+mn-ea"/>
              <a:cs typeface="+mn-cs"/>
            </a:endParaRPr>
          </a:p>
          <a:p>
            <a:pPr lvl="1" algn="just">
              <a:buClr>
                <a:srgbClr val="0000DC"/>
              </a:buClr>
              <a:defRPr/>
            </a:pPr>
            <a:r>
              <a:rPr kumimoji="0" lang="en-US" b="1" i="0" u="none" strike="noStrike" kern="0" cap="none" spc="0" normalizeH="0" baseline="0" noProof="0" dirty="0">
                <a:ln>
                  <a:noFill/>
                </a:ln>
                <a:solidFill>
                  <a:srgbClr val="000000"/>
                </a:solidFill>
                <a:effectLst/>
                <a:uLnTx/>
                <a:uFillTx/>
                <a:latin typeface="Arial"/>
                <a:ea typeface="+mn-ea"/>
                <a:cs typeface="+mn-cs"/>
              </a:rPr>
              <a:t>Written form </a:t>
            </a:r>
            <a:r>
              <a:rPr kumimoji="0" lang="en-US" b="0" i="0" u="none" strike="noStrike" kern="0" cap="none" spc="0" normalizeH="0" baseline="0" noProof="0" dirty="0">
                <a:ln>
                  <a:noFill/>
                </a:ln>
                <a:solidFill>
                  <a:srgbClr val="000000"/>
                </a:solidFill>
                <a:effectLst/>
                <a:uLnTx/>
                <a:uFillTx/>
                <a:latin typeface="Arial"/>
                <a:ea typeface="+mn-ea"/>
                <a:cs typeface="+mn-cs"/>
              </a:rPr>
              <a:t>is dominating, but also oral hearings (but written protocol)</a:t>
            </a:r>
          </a:p>
          <a:p>
            <a:pPr lvl="1" algn="just">
              <a:buClr>
                <a:srgbClr val="0000DC"/>
              </a:buClr>
              <a:defRPr/>
            </a:pPr>
            <a:r>
              <a:rPr lang="en-US" dirty="0">
                <a:solidFill>
                  <a:srgbClr val="000000"/>
                </a:solidFill>
                <a:latin typeface="Arial"/>
                <a:ea typeface="+mn-ea"/>
                <a:cs typeface="+mn-cs"/>
              </a:rPr>
              <a:t>An </a:t>
            </a:r>
            <a:r>
              <a:rPr kumimoji="0" lang="en-US" b="0" i="0" u="none" strike="noStrike" kern="0" cap="none" spc="0" normalizeH="0" baseline="0" noProof="0" dirty="0">
                <a:ln>
                  <a:noFill/>
                </a:ln>
                <a:solidFill>
                  <a:srgbClr val="000000"/>
                </a:solidFill>
                <a:effectLst/>
                <a:uLnTx/>
                <a:uFillTx/>
                <a:latin typeface="Arial"/>
                <a:ea typeface="+mn-ea"/>
                <a:cs typeface="+mn-cs"/>
              </a:rPr>
              <a:t>administrative file is established and maintained in each case</a:t>
            </a:r>
          </a:p>
          <a:p>
            <a:pPr lvl="1" algn="just">
              <a:buClr>
                <a:srgbClr val="0000DC"/>
              </a:buClr>
              <a:defRPr/>
            </a:pPr>
            <a:endParaRPr lang="en-US" b="1" i="1" dirty="0">
              <a:solidFill>
                <a:srgbClr val="0000DC"/>
              </a:solidFill>
            </a:endParaRPr>
          </a:p>
          <a:p>
            <a:pPr lvl="1" algn="just" fontAlgn="t"/>
            <a:endParaRPr lang="en-US" dirty="0"/>
          </a:p>
          <a:p>
            <a:pPr algn="just" fontAlgn="t">
              <a:lnSpc>
                <a:spcPct val="100000"/>
              </a:lnSpc>
            </a:pPr>
            <a:endParaRPr lang="en-US" sz="2800" b="1" dirty="0"/>
          </a:p>
          <a:p>
            <a:endParaRPr lang="en-GB" i="1" dirty="0"/>
          </a:p>
        </p:txBody>
      </p:sp>
    </p:spTree>
    <p:extLst>
      <p:ext uri="{BB962C8B-B14F-4D97-AF65-F5344CB8AC3E}">
        <p14:creationId xmlns:p14="http://schemas.microsoft.com/office/powerpoint/2010/main" val="733359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13</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a:r>
              <a:rPr lang="en-US" b="1" dirty="0"/>
              <a:t>Administrative decision </a:t>
            </a:r>
          </a:p>
          <a:p>
            <a:pPr lvl="1" algn="just"/>
            <a:r>
              <a:rPr lang="en-US" dirty="0"/>
              <a:t>Specifying the rights and duties </a:t>
            </a:r>
            <a:r>
              <a:rPr lang="en-US" b="1" dirty="0"/>
              <a:t>for a given case and circumstances </a:t>
            </a:r>
            <a:r>
              <a:rPr lang="en-US" dirty="0"/>
              <a:t>(</a:t>
            </a:r>
            <a:r>
              <a:rPr lang="en-US" b="1" i="1" dirty="0">
                <a:solidFill>
                  <a:srgbClr val="0000DC"/>
                </a:solidFill>
              </a:rPr>
              <a:t>act of application of law</a:t>
            </a:r>
            <a:r>
              <a:rPr lang="en-US" dirty="0"/>
              <a:t>), creates decision-making practice – binding in the future </a:t>
            </a:r>
          </a:p>
          <a:p>
            <a:pPr lvl="1" algn="just"/>
            <a:r>
              <a:rPr lang="en-US" dirty="0"/>
              <a:t>“Parts”</a:t>
            </a:r>
          </a:p>
          <a:p>
            <a:pPr marL="1200150" lvl="2" indent="-285750" algn="just">
              <a:buFont typeface="Wingdings" panose="05000000000000000000" pitchFamily="2" charset="2"/>
              <a:buChar char="Ø"/>
            </a:pPr>
            <a:r>
              <a:rPr lang="en-US" i="1" dirty="0">
                <a:solidFill>
                  <a:srgbClr val="0000DC"/>
                </a:solidFill>
              </a:rPr>
              <a:t>Statement</a:t>
            </a:r>
          </a:p>
          <a:p>
            <a:pPr marL="1200150" lvl="2" indent="-285750" algn="just">
              <a:buFont typeface="Wingdings" panose="05000000000000000000" pitchFamily="2" charset="2"/>
              <a:buChar char="Ø"/>
            </a:pPr>
            <a:r>
              <a:rPr lang="en-US" i="1" dirty="0">
                <a:solidFill>
                  <a:srgbClr val="0000DC"/>
                </a:solidFill>
              </a:rPr>
              <a:t>Justifications/reasoning</a:t>
            </a:r>
          </a:p>
          <a:p>
            <a:pPr marL="1200150" lvl="2" indent="-285750" algn="just">
              <a:buFont typeface="Wingdings" panose="05000000000000000000" pitchFamily="2" charset="2"/>
              <a:buChar char="Ø"/>
            </a:pPr>
            <a:r>
              <a:rPr lang="en-US" i="1" dirty="0">
                <a:solidFill>
                  <a:srgbClr val="0000DC"/>
                </a:solidFill>
              </a:rPr>
              <a:t>Information about remedies</a:t>
            </a:r>
          </a:p>
          <a:p>
            <a:pPr marL="1200150" lvl="2" indent="-285750" algn="just">
              <a:buFont typeface="Wingdings" panose="05000000000000000000" pitchFamily="2" charset="2"/>
              <a:buChar char="Ø"/>
            </a:pPr>
            <a:endParaRPr lang="en-US" dirty="0"/>
          </a:p>
          <a:p>
            <a:pPr lvl="1" algn="just"/>
            <a:r>
              <a:rPr lang="en-US" b="1" dirty="0"/>
              <a:t>Review</a:t>
            </a:r>
          </a:p>
          <a:p>
            <a:pPr lvl="1" algn="just"/>
            <a:r>
              <a:rPr lang="en-US" dirty="0"/>
              <a:t>Principle of </a:t>
            </a:r>
            <a:r>
              <a:rPr lang="en-US" dirty="0">
                <a:solidFill>
                  <a:srgbClr val="0000DC"/>
                </a:solidFill>
              </a:rPr>
              <a:t>two instances </a:t>
            </a:r>
            <a:r>
              <a:rPr lang="cs-CZ" dirty="0"/>
              <a:t>–</a:t>
            </a:r>
            <a:r>
              <a:rPr lang="en-US" dirty="0"/>
              <a:t> common principle of the administrative law </a:t>
            </a:r>
            <a:r>
              <a:rPr lang="cs-CZ" dirty="0"/>
              <a:t>(</a:t>
            </a:r>
            <a:r>
              <a:rPr lang="en-US" dirty="0"/>
              <a:t>in the Czech law not constitutionally guarantied but generally respected</a:t>
            </a:r>
            <a:r>
              <a:rPr lang="cs-CZ" dirty="0"/>
              <a:t>)</a:t>
            </a:r>
            <a:endParaRPr lang="en-US" dirty="0"/>
          </a:p>
          <a:p>
            <a:pPr marL="1200150" lvl="2" indent="-285750" algn="just">
              <a:buFont typeface="Wingdings" panose="05000000000000000000" pitchFamily="2" charset="2"/>
              <a:buChar char="Ø"/>
            </a:pPr>
            <a:r>
              <a:rPr lang="en-US" b="1" i="1" dirty="0">
                <a:solidFill>
                  <a:srgbClr val="0000DC"/>
                </a:solidFill>
              </a:rPr>
              <a:t>Appeal </a:t>
            </a:r>
            <a:r>
              <a:rPr lang="cs-CZ" dirty="0"/>
              <a:t>= </a:t>
            </a:r>
            <a:r>
              <a:rPr lang="en-US" dirty="0"/>
              <a:t>ordinary form of remedy against a decision</a:t>
            </a:r>
          </a:p>
          <a:p>
            <a:pPr marL="1200150" lvl="2" indent="-285750" algn="just">
              <a:buFont typeface="Wingdings" panose="05000000000000000000" pitchFamily="2" charset="2"/>
              <a:buChar char="Ø"/>
            </a:pPr>
            <a:r>
              <a:rPr lang="en-US" i="1" dirty="0">
                <a:solidFill>
                  <a:srgbClr val="0000DC"/>
                </a:solidFill>
              </a:rPr>
              <a:t>Remonstrance</a:t>
            </a:r>
            <a:r>
              <a:rPr lang="en-US" dirty="0"/>
              <a:t> </a:t>
            </a:r>
            <a:r>
              <a:rPr lang="cs-CZ" dirty="0"/>
              <a:t>= </a:t>
            </a:r>
            <a:r>
              <a:rPr lang="en-US" dirty="0"/>
              <a:t>special</a:t>
            </a:r>
            <a:r>
              <a:rPr lang="cs-CZ" dirty="0"/>
              <a:t> </a:t>
            </a:r>
            <a:r>
              <a:rPr lang="en-US" dirty="0"/>
              <a:t>form</a:t>
            </a:r>
            <a:r>
              <a:rPr lang="cs-CZ" dirty="0"/>
              <a:t> </a:t>
            </a:r>
            <a:r>
              <a:rPr lang="en-US" dirty="0"/>
              <a:t>of appeal against decisions of ministries or other central administrative bodies</a:t>
            </a:r>
            <a:endParaRPr lang="en-GB" i="1" dirty="0"/>
          </a:p>
          <a:p>
            <a:pPr lvl="1" algn="just"/>
            <a:r>
              <a:rPr lang="en-US" dirty="0"/>
              <a:t>Some other </a:t>
            </a:r>
            <a:r>
              <a:rPr lang="en-US" dirty="0">
                <a:solidFill>
                  <a:srgbClr val="0000DC"/>
                </a:solidFill>
              </a:rPr>
              <a:t>“extraordinary remedies” </a:t>
            </a:r>
            <a:r>
              <a:rPr lang="cs-CZ" dirty="0"/>
              <a:t>(</a:t>
            </a:r>
            <a:r>
              <a:rPr lang="en-US" dirty="0"/>
              <a:t>but more protection of legality than individual rights</a:t>
            </a:r>
            <a:r>
              <a:rPr lang="cs-CZ" dirty="0"/>
              <a:t>)</a:t>
            </a:r>
            <a:endParaRPr lang="en-US" dirty="0"/>
          </a:p>
          <a:p>
            <a:pPr lvl="1" algn="just"/>
            <a:r>
              <a:rPr lang="en-US" i="1" dirty="0"/>
              <a:t>Administrative justice </a:t>
            </a:r>
            <a:r>
              <a:rPr lang="cs-CZ" i="1" dirty="0"/>
              <a:t>(</a:t>
            </a:r>
            <a:r>
              <a:rPr lang="en-US" i="1" dirty="0"/>
              <a:t>see further</a:t>
            </a:r>
            <a:r>
              <a:rPr lang="cs-CZ" i="1" dirty="0"/>
              <a:t>)</a:t>
            </a:r>
            <a:endParaRPr lang="en-US" i="1" dirty="0"/>
          </a:p>
          <a:p>
            <a:pPr lvl="1" algn="just"/>
            <a:endParaRPr lang="en-US" dirty="0"/>
          </a:p>
        </p:txBody>
      </p:sp>
    </p:spTree>
    <p:extLst>
      <p:ext uri="{BB962C8B-B14F-4D97-AF65-F5344CB8AC3E}">
        <p14:creationId xmlns:p14="http://schemas.microsoft.com/office/powerpoint/2010/main" val="77794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14</a:t>
            </a:fld>
            <a:endParaRPr lang="en-GB" altLang="cs-CZ"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en-GB" dirty="0"/>
          </a:p>
        </p:txBody>
      </p:sp>
      <p:sp>
        <p:nvSpPr>
          <p:cNvPr id="5" name="Zástupný symbol pro obsah 4"/>
          <p:cNvSpPr>
            <a:spLocks noGrp="1"/>
          </p:cNvSpPr>
          <p:nvPr>
            <p:ph idx="1"/>
          </p:nvPr>
        </p:nvSpPr>
        <p:spPr/>
        <p:txBody>
          <a:bodyPr/>
          <a:lstStyle/>
          <a:p>
            <a:pPr algn="just"/>
            <a:r>
              <a:rPr lang="en-US" b="1" dirty="0"/>
              <a:t>Not only decisions…</a:t>
            </a:r>
          </a:p>
          <a:p>
            <a:pPr lvl="1" algn="just"/>
            <a:r>
              <a:rPr lang="en-US" b="1" dirty="0">
                <a:solidFill>
                  <a:srgbClr val="0000DC"/>
                </a:solidFill>
              </a:rPr>
              <a:t>Other forms </a:t>
            </a:r>
            <a:r>
              <a:rPr lang="en-US" dirty="0"/>
              <a:t>of public administrative activities regulated by law</a:t>
            </a:r>
            <a:endParaRPr lang="en-US" b="1" dirty="0"/>
          </a:p>
          <a:p>
            <a:pPr marL="1200150" lvl="2" indent="-285750" algn="just">
              <a:buFont typeface="Wingdings" panose="05000000000000000000" pitchFamily="2" charset="2"/>
              <a:buChar char="Ø"/>
            </a:pPr>
            <a:r>
              <a:rPr lang="en-US" dirty="0"/>
              <a:t>Outcome/result of public administration activity; </a:t>
            </a:r>
            <a:r>
              <a:rPr lang="en-US" b="1" dirty="0"/>
              <a:t>several forms (due to complexity </a:t>
            </a:r>
            <a:r>
              <a:rPr lang="en-US" dirty="0"/>
              <a:t>of public tasks and goals)</a:t>
            </a:r>
          </a:p>
          <a:p>
            <a:pPr marL="1200150" lvl="2" indent="-285750" algn="just">
              <a:buFont typeface="Wingdings" panose="05000000000000000000" pitchFamily="2" charset="2"/>
              <a:buChar char="Ø"/>
            </a:pPr>
            <a:r>
              <a:rPr lang="en-US" dirty="0"/>
              <a:t>Shows in which ways/forms is the </a:t>
            </a:r>
            <a:r>
              <a:rPr lang="en-US" b="1" dirty="0"/>
              <a:t>public administration realized and applicated </a:t>
            </a:r>
          </a:p>
          <a:p>
            <a:pPr marL="1200150" lvl="2" indent="-285750" algn="just">
              <a:buFont typeface="Wingdings" panose="05000000000000000000" pitchFamily="2" charset="2"/>
              <a:buChar char="Ø"/>
            </a:pPr>
            <a:r>
              <a:rPr lang="en-US" dirty="0"/>
              <a:t>Presents </a:t>
            </a:r>
            <a:r>
              <a:rPr lang="en-US" b="1" dirty="0"/>
              <a:t>scope of</a:t>
            </a:r>
            <a:r>
              <a:rPr lang="en-US" dirty="0"/>
              <a:t> administrative and judicial </a:t>
            </a:r>
            <a:r>
              <a:rPr lang="en-US" b="1" dirty="0"/>
              <a:t>protection</a:t>
            </a:r>
          </a:p>
          <a:p>
            <a:pPr marL="324000" lvl="1" indent="0" algn="just">
              <a:buNone/>
            </a:pPr>
            <a:endParaRPr lang="en-US" dirty="0"/>
          </a:p>
          <a:p>
            <a:pPr lvl="1" algn="just"/>
            <a:r>
              <a:rPr lang="en-US" dirty="0"/>
              <a:t>See </a:t>
            </a:r>
            <a:r>
              <a:rPr lang="en-US" b="1" dirty="0"/>
              <a:t>scheme</a:t>
            </a:r>
            <a:r>
              <a:rPr lang="en-US" dirty="0"/>
              <a:t> further…</a:t>
            </a:r>
          </a:p>
          <a:p>
            <a:pPr marL="1200150" lvl="2" indent="-285750" algn="just">
              <a:buFont typeface="Wingdings" panose="05000000000000000000" pitchFamily="2" charset="2"/>
              <a:buChar char="Ø"/>
            </a:pPr>
            <a:r>
              <a:rPr lang="cs-CZ" dirty="0"/>
              <a:t>(</a:t>
            </a:r>
            <a:r>
              <a:rPr lang="en-US" dirty="0"/>
              <a:t>But its </a:t>
            </a:r>
            <a:r>
              <a:rPr lang="en-US" b="1" dirty="0"/>
              <a:t>not required to memorize the details of the scheme </a:t>
            </a:r>
            <a:r>
              <a:rPr lang="en-US" dirty="0"/>
              <a:t>as it is meant only for </a:t>
            </a:r>
            <a:r>
              <a:rPr lang="en-US" b="1" dirty="0"/>
              <a:t>basic orientation </a:t>
            </a:r>
            <a:r>
              <a:rPr lang="en-US" dirty="0"/>
              <a:t>in categorization of forms and scope of CAP</a:t>
            </a:r>
            <a:r>
              <a:rPr lang="cs-CZ" dirty="0"/>
              <a:t>)</a:t>
            </a:r>
            <a:endParaRPr lang="en-US" dirty="0"/>
          </a:p>
          <a:p>
            <a:pPr lvl="1" algn="just"/>
            <a:endParaRPr lang="en-US" dirty="0"/>
          </a:p>
        </p:txBody>
      </p:sp>
    </p:spTree>
    <p:extLst>
      <p:ext uri="{BB962C8B-B14F-4D97-AF65-F5344CB8AC3E}">
        <p14:creationId xmlns:p14="http://schemas.microsoft.com/office/powerpoint/2010/main" val="3640851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4" name="Nadpis 3"/>
          <p:cNvSpPr>
            <a:spLocks noGrp="1"/>
          </p:cNvSpPr>
          <p:nvPr>
            <p:ph type="title"/>
          </p:nvPr>
        </p:nvSpPr>
        <p:spPr/>
        <p:txBody>
          <a:bodyPr/>
          <a:lstStyle/>
          <a:p>
            <a:r>
              <a:rPr lang="en-US" b="0" dirty="0"/>
              <a:t>2/ Legal</a:t>
            </a:r>
            <a:r>
              <a:rPr lang="cs-CZ" b="0" dirty="0"/>
              <a:t> </a:t>
            </a:r>
            <a:r>
              <a:rPr lang="en-US" b="0" dirty="0"/>
              <a:t>regulation</a:t>
            </a:r>
            <a:r>
              <a:rPr lang="cs-CZ" b="0" dirty="0"/>
              <a:t> </a:t>
            </a:r>
            <a:r>
              <a:rPr lang="en-US" b="0" dirty="0"/>
              <a:t>of</a:t>
            </a:r>
            <a:r>
              <a:rPr lang="cs-CZ" b="0" dirty="0"/>
              <a:t> </a:t>
            </a:r>
            <a:r>
              <a:rPr lang="en-US" b="0" dirty="0"/>
              <a:t>administrative</a:t>
            </a:r>
            <a:r>
              <a:rPr lang="cs-CZ" b="0" dirty="0"/>
              <a:t> </a:t>
            </a:r>
            <a:r>
              <a:rPr lang="en-US" b="0" dirty="0"/>
              <a:t>procedure</a:t>
            </a:r>
            <a:endParaRPr lang="cs-CZ" dirty="0"/>
          </a:p>
        </p:txBody>
      </p:sp>
      <p:sp>
        <p:nvSpPr>
          <p:cNvPr id="13" name="Zástupný symbol pro obsah 12"/>
          <p:cNvSpPr>
            <a:spLocks noGrp="1"/>
          </p:cNvSpPr>
          <p:nvPr>
            <p:ph idx="1"/>
          </p:nvPr>
        </p:nvSpPr>
        <p:spPr/>
        <p:txBody>
          <a:bodyPr/>
          <a:lstStyle/>
          <a:p>
            <a:endParaRPr lang="cs-CZ"/>
          </a:p>
        </p:txBody>
      </p:sp>
      <p:sp>
        <p:nvSpPr>
          <p:cNvPr id="7" name="Zástupný symbol pro číslo snímku 2"/>
          <p:cNvSpPr txBox="1">
            <a:spLocks/>
          </p:cNvSpPr>
          <p:nvPr/>
        </p:nvSpPr>
        <p:spPr bwMode="auto">
          <a:xfrm>
            <a:off x="386261" y="6207412"/>
            <a:ext cx="307499" cy="27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0970407D-EE58-4A0B-824B-1D3AE42DD9CF}" type="slidenum">
              <a:rPr lang="cs-CZ" altLang="cs-CZ" smtClean="0"/>
              <a:pPr/>
              <a:t>15</a:t>
            </a:fld>
            <a:endParaRPr lang="cs-CZ" altLang="cs-CZ" dirty="0"/>
          </a:p>
        </p:txBody>
      </p:sp>
      <p:graphicFrame>
        <p:nvGraphicFramePr>
          <p:cNvPr id="8" name="Zástupný symbol pro obsah 1"/>
          <p:cNvGraphicFramePr>
            <a:graphicFrameLocks/>
          </p:cNvGraphicFramePr>
          <p:nvPr>
            <p:extLst>
              <p:ext uri="{D42A27DB-BD31-4B8C-83A1-F6EECF244321}">
                <p14:modId xmlns:p14="http://schemas.microsoft.com/office/powerpoint/2010/main" val="1177863729"/>
              </p:ext>
            </p:extLst>
          </p:nvPr>
        </p:nvGraphicFramePr>
        <p:xfrm>
          <a:off x="665999" y="1308848"/>
          <a:ext cx="10807200" cy="4629130"/>
        </p:xfrm>
        <a:graphic>
          <a:graphicData uri="http://schemas.openxmlformats.org/drawingml/2006/table">
            <a:tbl>
              <a:tblPr firstRow="1" firstCol="1" bandRow="1">
                <a:tableStyleId>{5C22544A-7EE6-4342-B048-85BDC9FD1C3A}</a:tableStyleId>
              </a:tblPr>
              <a:tblGrid>
                <a:gridCol w="2243882">
                  <a:extLst>
                    <a:ext uri="{9D8B030D-6E8A-4147-A177-3AD203B41FA5}">
                      <a16:colId xmlns:a16="http://schemas.microsoft.com/office/drawing/2014/main" val="20000"/>
                    </a:ext>
                  </a:extLst>
                </a:gridCol>
                <a:gridCol w="2872852">
                  <a:extLst>
                    <a:ext uri="{9D8B030D-6E8A-4147-A177-3AD203B41FA5}">
                      <a16:colId xmlns:a16="http://schemas.microsoft.com/office/drawing/2014/main" val="20001"/>
                    </a:ext>
                  </a:extLst>
                </a:gridCol>
                <a:gridCol w="3213428">
                  <a:extLst>
                    <a:ext uri="{9D8B030D-6E8A-4147-A177-3AD203B41FA5}">
                      <a16:colId xmlns:a16="http://schemas.microsoft.com/office/drawing/2014/main" val="20002"/>
                    </a:ext>
                  </a:extLst>
                </a:gridCol>
                <a:gridCol w="2477038">
                  <a:extLst>
                    <a:ext uri="{9D8B030D-6E8A-4147-A177-3AD203B41FA5}">
                      <a16:colId xmlns:a16="http://schemas.microsoft.com/office/drawing/2014/main" val="20003"/>
                    </a:ext>
                  </a:extLst>
                </a:gridCol>
              </a:tblGrid>
              <a:tr h="417072">
                <a:tc gridSpan="2">
                  <a:txBody>
                    <a:bodyPr/>
                    <a:lstStyle/>
                    <a:p>
                      <a:pPr algn="ctr">
                        <a:lnSpc>
                          <a:spcPct val="115000"/>
                        </a:lnSpc>
                        <a:spcAft>
                          <a:spcPts val="0"/>
                        </a:spcAft>
                      </a:pPr>
                      <a:r>
                        <a:rPr lang="en-GB" sz="1400" dirty="0">
                          <a:effectLst/>
                        </a:rPr>
                        <a:t>Forms of public administration activity </a:t>
                      </a:r>
                      <a:r>
                        <a:rPr lang="cs-CZ" sz="1400" dirty="0">
                          <a:effectLst/>
                        </a:rPr>
                        <a:t>(</a:t>
                      </a:r>
                      <a:r>
                        <a:rPr lang="en-US" sz="1400" dirty="0">
                          <a:effectLst/>
                        </a:rPr>
                        <a:t>theory</a:t>
                      </a:r>
                      <a:r>
                        <a:rPr lang="cs-CZ" sz="1400" dirty="0">
                          <a:effectLst/>
                        </a:rPr>
                        <a:t>)</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ctr">
                        <a:lnSpc>
                          <a:spcPct val="115000"/>
                        </a:lnSpc>
                        <a:spcAft>
                          <a:spcPts val="0"/>
                        </a:spcAft>
                      </a:pPr>
                      <a:r>
                        <a:rPr lang="en-GB" sz="1400" dirty="0">
                          <a:effectLst/>
                        </a:rPr>
                        <a:t>Where is</a:t>
                      </a:r>
                      <a:r>
                        <a:rPr lang="en-US" sz="1400" dirty="0">
                          <a:effectLst/>
                        </a:rPr>
                        <a:t> it </a:t>
                      </a:r>
                      <a:r>
                        <a:rPr lang="en-US" sz="1400" noProof="0" dirty="0">
                          <a:effectLst/>
                        </a:rPr>
                        <a:t>regulated </a:t>
                      </a:r>
                      <a:r>
                        <a:rPr lang="cs-CZ" sz="1400" noProof="0" dirty="0">
                          <a:effectLst/>
                        </a:rPr>
                        <a:t>(CAP)</a:t>
                      </a:r>
                      <a:endParaRPr lang="en-US" sz="1400" noProof="0" dirty="0">
                        <a:effectLst/>
                        <a:latin typeface="Calibri"/>
                        <a:ea typeface="Calibri"/>
                        <a:cs typeface="Times New Roman"/>
                      </a:endParaRPr>
                    </a:p>
                  </a:txBody>
                  <a:tcPr marL="47766" marR="47766" marT="0" marB="0"/>
                </a:tc>
                <a:tc>
                  <a:txBody>
                    <a:bodyPr/>
                    <a:lstStyle/>
                    <a:p>
                      <a:pPr algn="ctr">
                        <a:lnSpc>
                          <a:spcPct val="115000"/>
                        </a:lnSpc>
                        <a:spcAft>
                          <a:spcPts val="0"/>
                        </a:spcAft>
                      </a:pPr>
                      <a:r>
                        <a:rPr lang="en-GB" sz="1400" dirty="0">
                          <a:effectLst/>
                        </a:rPr>
                        <a:t>Form of protection </a:t>
                      </a:r>
                      <a:r>
                        <a:rPr lang="cs-CZ" sz="1400" dirty="0">
                          <a:effectLst/>
                        </a:rPr>
                        <a:t>(</a:t>
                      </a:r>
                      <a:r>
                        <a:rPr lang="en-GB" sz="1400" dirty="0">
                          <a:effectLst/>
                        </a:rPr>
                        <a:t>C</a:t>
                      </a:r>
                      <a:r>
                        <a:rPr lang="cs-CZ" sz="1400" dirty="0">
                          <a:effectLst/>
                        </a:rPr>
                        <a:t>AP)</a:t>
                      </a:r>
                      <a:endParaRPr lang="cs-CZ" sz="1400" dirty="0">
                        <a:effectLst/>
                        <a:latin typeface="Calibri"/>
                        <a:ea typeface="Calibri"/>
                        <a:cs typeface="Times New Roman"/>
                      </a:endParaRPr>
                    </a:p>
                  </a:txBody>
                  <a:tcPr marL="47766" marR="47766" marT="0" marB="0"/>
                </a:tc>
                <a:extLst>
                  <a:ext uri="{0D108BD9-81ED-4DB2-BD59-A6C34878D82A}">
                    <a16:rowId xmlns:a16="http://schemas.microsoft.com/office/drawing/2014/main" val="10000"/>
                  </a:ext>
                </a:extLst>
              </a:tr>
              <a:tr h="950794">
                <a:tc rowSpan="3">
                  <a:txBody>
                    <a:bodyPr/>
                    <a:lstStyle/>
                    <a:p>
                      <a:pPr algn="just">
                        <a:lnSpc>
                          <a:spcPct val="115000"/>
                        </a:lnSpc>
                        <a:spcAft>
                          <a:spcPts val="0"/>
                        </a:spcAft>
                      </a:pPr>
                      <a:r>
                        <a:rPr lang="en-GB" sz="1400" dirty="0">
                          <a:effectLst/>
                        </a:rPr>
                        <a:t>Administrative acts </a:t>
                      </a:r>
                      <a:endParaRPr lang="cs-CZ" sz="1400" dirty="0">
                        <a:effectLst/>
                        <a:latin typeface="Calibri"/>
                        <a:ea typeface="Calibri"/>
                        <a:cs typeface="Times New Roman"/>
                      </a:endParaRPr>
                    </a:p>
                  </a:txBody>
                  <a:tcPr marL="47766" marR="47766" marT="0" marB="0"/>
                </a:tc>
                <a:tc>
                  <a:txBody>
                    <a:bodyPr/>
                    <a:lstStyle/>
                    <a:p>
                      <a:pPr algn="l">
                        <a:lnSpc>
                          <a:spcPct val="115000"/>
                        </a:lnSpc>
                        <a:spcAft>
                          <a:spcPts val="0"/>
                        </a:spcAft>
                      </a:pPr>
                      <a:r>
                        <a:rPr lang="en-GB" sz="1400" b="1" dirty="0">
                          <a:effectLst/>
                        </a:rPr>
                        <a:t>Normative </a:t>
                      </a:r>
                      <a:r>
                        <a:rPr lang="en-GB" sz="1400" dirty="0">
                          <a:effectLst/>
                        </a:rPr>
                        <a:t>administrative acts</a:t>
                      </a: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Not provided for</a:t>
                      </a:r>
                      <a:r>
                        <a:rPr lang="en-GB" sz="1200" dirty="0">
                          <a:effectLst/>
                        </a:rPr>
                        <a:t>; however, the </a:t>
                      </a:r>
                      <a:r>
                        <a:rPr lang="cs-CZ" sz="1200" dirty="0">
                          <a:effectLst/>
                        </a:rPr>
                        <a:t>CAP</a:t>
                      </a:r>
                      <a:r>
                        <a:rPr lang="en-GB" sz="1200" dirty="0">
                          <a:effectLst/>
                        </a:rPr>
                        <a:t> shall be applied at least in the scope of its basic principles contained in Part one (Sections 2 to 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 provisions</a:t>
                      </a:r>
                      <a:endParaRPr lang="cs-CZ" sz="1200" b="1" dirty="0">
                        <a:effectLst/>
                        <a:latin typeface="Calibri"/>
                        <a:ea typeface="Calibri"/>
                        <a:cs typeface="Times New Roman"/>
                      </a:endParaRPr>
                    </a:p>
                  </a:txBody>
                  <a:tcPr marL="47766" marR="47766" marT="0" marB="0"/>
                </a:tc>
                <a:extLst>
                  <a:ext uri="{0D108BD9-81ED-4DB2-BD59-A6C34878D82A}">
                    <a16:rowId xmlns:a16="http://schemas.microsoft.com/office/drawing/2014/main" val="10001"/>
                  </a:ext>
                </a:extLst>
              </a:tr>
              <a:tr h="1267724">
                <a:tc vMerge="1">
                  <a:txBody>
                    <a:bodyPr/>
                    <a:lstStyle/>
                    <a:p>
                      <a:endParaRPr lang="cs-CZ"/>
                    </a:p>
                  </a:txBody>
                  <a:tcPr/>
                </a:tc>
                <a:tc>
                  <a:txBody>
                    <a:bodyPr/>
                    <a:lstStyle/>
                    <a:p>
                      <a:pPr algn="l">
                        <a:lnSpc>
                          <a:spcPct val="115000"/>
                        </a:lnSpc>
                        <a:spcAft>
                          <a:spcPts val="0"/>
                        </a:spcAft>
                      </a:pPr>
                      <a:r>
                        <a:rPr lang="en-GB" sz="1400" b="1" dirty="0">
                          <a:effectLst/>
                        </a:rPr>
                        <a:t>Individual</a:t>
                      </a:r>
                      <a:r>
                        <a:rPr lang="en-GB" sz="1400" dirty="0">
                          <a:effectLst/>
                        </a:rPr>
                        <a:t> administrative acts</a:t>
                      </a: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1) Administrative decisions – Parts two and three (Section 9 to 153</a:t>
                      </a:r>
                      <a:r>
                        <a:rPr lang="cs-CZ" sz="1200" dirty="0">
                          <a:effectLst/>
                        </a:rPr>
                        <a:t> CAP</a:t>
                      </a:r>
                      <a:r>
                        <a:rPr lang="en-GB" sz="1200" dirty="0">
                          <a:effectLst/>
                        </a:rPr>
                        <a:t>)</a:t>
                      </a:r>
                      <a:endParaRPr lang="cs-CZ" sz="1200" dirty="0">
                        <a:effectLst/>
                      </a:endParaRPr>
                    </a:p>
                    <a:p>
                      <a:pPr algn="just">
                        <a:lnSpc>
                          <a:spcPct val="115000"/>
                        </a:lnSpc>
                        <a:spcAft>
                          <a:spcPts val="0"/>
                        </a:spcAft>
                      </a:pPr>
                      <a:r>
                        <a:rPr lang="en-GB" sz="1200" dirty="0">
                          <a:effectLst/>
                        </a:rPr>
                        <a:t>2) So-called other acts – Part four (Sections 154 to 158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1) </a:t>
                      </a:r>
                      <a:r>
                        <a:rPr lang="en-GB" sz="1200" b="1" dirty="0">
                          <a:effectLst/>
                        </a:rPr>
                        <a:t>Remedial measures </a:t>
                      </a:r>
                      <a:r>
                        <a:rPr lang="en-GB" sz="1200" dirty="0">
                          <a:effectLst/>
                        </a:rPr>
                        <a:t>(ordinary and extraordinary, Sections 81 to 100</a:t>
                      </a:r>
                      <a:r>
                        <a:rPr lang="cs-CZ" sz="1200" dirty="0">
                          <a:effectLst/>
                        </a:rPr>
                        <a:t> CAP</a:t>
                      </a:r>
                      <a:r>
                        <a:rPr lang="en-GB" sz="1200" dirty="0">
                          <a:effectLst/>
                        </a:rPr>
                        <a:t>)</a:t>
                      </a:r>
                      <a:endParaRPr lang="cs-CZ" sz="1200" dirty="0">
                        <a:effectLst/>
                      </a:endParaRPr>
                    </a:p>
                    <a:p>
                      <a:pPr algn="just">
                        <a:lnSpc>
                          <a:spcPct val="115000"/>
                        </a:lnSpc>
                        <a:spcAft>
                          <a:spcPts val="0"/>
                        </a:spcAft>
                      </a:pPr>
                      <a:r>
                        <a:rPr lang="en-GB" sz="1200" dirty="0">
                          <a:effectLst/>
                        </a:rPr>
                        <a:t>2) Ex-officio revision and the form of so-called review proceedings (Section 156</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2"/>
                  </a:ext>
                </a:extLst>
              </a:tr>
              <a:tr h="625648">
                <a:tc vMerge="1">
                  <a:txBody>
                    <a:bodyPr/>
                    <a:lstStyle/>
                    <a:p>
                      <a:endParaRPr lang="cs-CZ"/>
                    </a:p>
                  </a:txBody>
                  <a:tcPr/>
                </a:tc>
                <a:tc>
                  <a:txBody>
                    <a:bodyPr/>
                    <a:lstStyle/>
                    <a:p>
                      <a:pPr algn="l">
                        <a:lnSpc>
                          <a:spcPct val="115000"/>
                        </a:lnSpc>
                        <a:spcAft>
                          <a:spcPts val="0"/>
                        </a:spcAft>
                      </a:pPr>
                      <a:r>
                        <a:rPr lang="en-GB" sz="1400" b="1" dirty="0">
                          <a:effectLst/>
                        </a:rPr>
                        <a:t>Mixed </a:t>
                      </a:r>
                      <a:r>
                        <a:rPr lang="en-GB" sz="1400" b="0" dirty="0">
                          <a:effectLst/>
                        </a:rPr>
                        <a:t>administrative acts</a:t>
                      </a:r>
                      <a:endParaRPr lang="cs-CZ" sz="1400" b="0" dirty="0">
                        <a:effectLst/>
                      </a:endParaRPr>
                    </a:p>
                    <a:p>
                      <a:pPr algn="l">
                        <a:lnSpc>
                          <a:spcPct val="115000"/>
                        </a:lnSpc>
                        <a:spcAft>
                          <a:spcPts val="0"/>
                        </a:spcAft>
                      </a:pPr>
                      <a:endParaRPr lang="cs-CZ" sz="14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Acts of a general measure – Part six (Sections 171 to 174</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Ex-officio form of so-called </a:t>
                      </a:r>
                      <a:r>
                        <a:rPr lang="en-GB" sz="1200" b="1" dirty="0">
                          <a:effectLst/>
                        </a:rPr>
                        <a:t>review procedure </a:t>
                      </a:r>
                      <a:r>
                        <a:rPr lang="en-GB" sz="1200" dirty="0">
                          <a:effectLst/>
                        </a:rPr>
                        <a:t>(Section 174 par. 1</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3"/>
                  </a:ext>
                </a:extLst>
              </a:tr>
              <a:tr h="417098">
                <a:tc gridSpan="2">
                  <a:txBody>
                    <a:bodyPr/>
                    <a:lstStyle/>
                    <a:p>
                      <a:pPr algn="just">
                        <a:lnSpc>
                          <a:spcPct val="115000"/>
                        </a:lnSpc>
                        <a:spcAft>
                          <a:spcPts val="0"/>
                        </a:spcAft>
                      </a:pPr>
                      <a:r>
                        <a:rPr lang="en-GB" sz="1400" dirty="0">
                          <a:effectLst/>
                        </a:rPr>
                        <a:t>Public law contracts</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just">
                        <a:lnSpc>
                          <a:spcPct val="115000"/>
                        </a:lnSpc>
                        <a:spcAft>
                          <a:spcPts val="0"/>
                        </a:spcAft>
                      </a:pPr>
                      <a:r>
                        <a:rPr lang="en-GB" sz="1200" dirty="0">
                          <a:effectLst/>
                        </a:rPr>
                        <a:t>Part five (Sections 159 to 170</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dirty="0">
                          <a:effectLst/>
                        </a:rPr>
                        <a:t>Ex/officio form of so-called </a:t>
                      </a:r>
                      <a:r>
                        <a:rPr lang="en-GB" sz="1200" b="1" dirty="0">
                          <a:effectLst/>
                        </a:rPr>
                        <a:t>review procedure</a:t>
                      </a:r>
                      <a:r>
                        <a:rPr lang="en-GB" sz="1200" dirty="0">
                          <a:effectLst/>
                        </a:rPr>
                        <a:t> (Section 165</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extLst>
                  <a:ext uri="{0D108BD9-81ED-4DB2-BD59-A6C34878D82A}">
                    <a16:rowId xmlns:a16="http://schemas.microsoft.com/office/drawing/2014/main" val="10004"/>
                  </a:ext>
                </a:extLst>
              </a:tr>
              <a:tr h="950794">
                <a:tc gridSpan="2">
                  <a:txBody>
                    <a:bodyPr/>
                    <a:lstStyle/>
                    <a:p>
                      <a:pPr algn="just">
                        <a:lnSpc>
                          <a:spcPct val="115000"/>
                        </a:lnSpc>
                        <a:spcAft>
                          <a:spcPts val="0"/>
                        </a:spcAft>
                      </a:pPr>
                      <a:r>
                        <a:rPr lang="en-GB" sz="1400" dirty="0">
                          <a:effectLst/>
                        </a:rPr>
                        <a:t>Factual act and immediate interventions</a:t>
                      </a:r>
                      <a:endParaRPr lang="cs-CZ" sz="1400" dirty="0">
                        <a:effectLst/>
                        <a:latin typeface="Calibri"/>
                        <a:ea typeface="Calibri"/>
                        <a:cs typeface="Times New Roman"/>
                      </a:endParaRPr>
                    </a:p>
                  </a:txBody>
                  <a:tcPr marL="47766" marR="47766" marT="0" marB="0"/>
                </a:tc>
                <a:tc hMerge="1">
                  <a:txBody>
                    <a:bodyPr/>
                    <a:lstStyle/>
                    <a:p>
                      <a:endParaRPr lang="cs-CZ"/>
                    </a:p>
                  </a:txBody>
                  <a:tcPr/>
                </a:tc>
                <a:tc>
                  <a:txBody>
                    <a:bodyPr/>
                    <a:lstStyle/>
                    <a:p>
                      <a:pPr algn="just">
                        <a:lnSpc>
                          <a:spcPct val="115000"/>
                        </a:lnSpc>
                        <a:spcAft>
                          <a:spcPts val="0"/>
                        </a:spcAft>
                      </a:pPr>
                      <a:r>
                        <a:rPr lang="en-GB" sz="1200" b="1" dirty="0">
                          <a:effectLst/>
                        </a:rPr>
                        <a:t>No provisions</a:t>
                      </a:r>
                      <a:r>
                        <a:rPr lang="en-GB" sz="1200" dirty="0">
                          <a:effectLst/>
                        </a:rPr>
                        <a:t>; however, the </a:t>
                      </a:r>
                      <a:r>
                        <a:rPr lang="cs-CZ" sz="1200" dirty="0">
                          <a:effectLst/>
                        </a:rPr>
                        <a:t>CAP</a:t>
                      </a:r>
                      <a:r>
                        <a:rPr lang="en-GB" sz="1200" dirty="0">
                          <a:effectLst/>
                        </a:rPr>
                        <a:t> shall be applied at least in the scope of its basic principles contained in Part one (Sections 2 to 8</a:t>
                      </a:r>
                      <a:r>
                        <a:rPr lang="cs-CZ" sz="1200" dirty="0">
                          <a:effectLst/>
                        </a:rPr>
                        <a:t> CAP</a:t>
                      </a:r>
                      <a:r>
                        <a:rPr lang="en-GB" sz="1200" dirty="0">
                          <a:effectLst/>
                        </a:rPr>
                        <a:t>)</a:t>
                      </a:r>
                      <a:endParaRPr lang="cs-CZ" sz="1200" dirty="0">
                        <a:effectLst/>
                        <a:latin typeface="Calibri"/>
                        <a:ea typeface="Calibri"/>
                        <a:cs typeface="Times New Roman"/>
                      </a:endParaRPr>
                    </a:p>
                  </a:txBody>
                  <a:tcPr marL="47766" marR="47766" marT="0" marB="0"/>
                </a:tc>
                <a:tc>
                  <a:txBody>
                    <a:bodyPr/>
                    <a:lstStyle/>
                    <a:p>
                      <a:pPr algn="just">
                        <a:lnSpc>
                          <a:spcPct val="115000"/>
                        </a:lnSpc>
                        <a:spcAft>
                          <a:spcPts val="0"/>
                        </a:spcAft>
                      </a:pPr>
                      <a:r>
                        <a:rPr lang="en-GB" sz="1200" b="1" dirty="0">
                          <a:effectLst/>
                        </a:rPr>
                        <a:t>No provisions</a:t>
                      </a:r>
                      <a:endParaRPr lang="cs-CZ" sz="1200" b="1" dirty="0">
                        <a:effectLst/>
                        <a:latin typeface="Calibri"/>
                        <a:ea typeface="Calibri"/>
                        <a:cs typeface="Times New Roman"/>
                      </a:endParaRPr>
                    </a:p>
                  </a:txBody>
                  <a:tcPr marL="47766" marR="47766" marT="0" marB="0"/>
                </a:tc>
                <a:extLst>
                  <a:ext uri="{0D108BD9-81ED-4DB2-BD59-A6C34878D82A}">
                    <a16:rowId xmlns:a16="http://schemas.microsoft.com/office/drawing/2014/main" val="10005"/>
                  </a:ext>
                </a:extLst>
              </a:tr>
            </a:tbl>
          </a:graphicData>
        </a:graphic>
      </p:graphicFrame>
      <p:sp>
        <p:nvSpPr>
          <p:cNvPr id="9" name="Rectangle 4"/>
          <p:cNvSpPr>
            <a:spLocks noChangeArrowheads="1"/>
          </p:cNvSpPr>
          <p:nvPr/>
        </p:nvSpPr>
        <p:spPr bwMode="auto">
          <a:xfrm>
            <a:off x="2467934" y="1317137"/>
            <a:ext cx="1115782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r" eaLnBrk="0" fontAlgn="base" hangingPunct="0">
              <a:spcBef>
                <a:spcPct val="0"/>
              </a:spcBef>
              <a:spcAft>
                <a:spcPct val="0"/>
              </a:spcAft>
              <a:defRPr sz="1600">
                <a:solidFill>
                  <a:schemeClr val="tx1"/>
                </a:solidFill>
                <a:latin typeface="Arial" panose="020B0604020202020204" pitchFamily="34" charset="0"/>
              </a:defRPr>
            </a:lvl6pPr>
            <a:lvl7pPr marL="2971800" indent="-228600" algn="r" eaLnBrk="0" fontAlgn="base" hangingPunct="0">
              <a:spcBef>
                <a:spcPct val="0"/>
              </a:spcBef>
              <a:spcAft>
                <a:spcPct val="0"/>
              </a:spcAft>
              <a:defRPr sz="1600">
                <a:solidFill>
                  <a:schemeClr val="tx1"/>
                </a:solidFill>
                <a:latin typeface="Arial" panose="020B0604020202020204" pitchFamily="34" charset="0"/>
              </a:defRPr>
            </a:lvl7pPr>
            <a:lvl8pPr marL="3429000" indent="-228600" algn="r" eaLnBrk="0" fontAlgn="base" hangingPunct="0">
              <a:spcBef>
                <a:spcPct val="0"/>
              </a:spcBef>
              <a:spcAft>
                <a:spcPct val="0"/>
              </a:spcAft>
              <a:defRPr sz="1600">
                <a:solidFill>
                  <a:schemeClr val="tx1"/>
                </a:solidFill>
                <a:latin typeface="Arial" panose="020B0604020202020204" pitchFamily="34" charset="0"/>
              </a:defRPr>
            </a:lvl8pPr>
            <a:lvl9pPr marL="3886200" indent="-228600" algn="r" eaLnBrk="0" fontAlgn="base" hangingPunct="0">
              <a:spcBef>
                <a:spcPct val="0"/>
              </a:spcBef>
              <a:spcAft>
                <a:spcPct val="0"/>
              </a:spcAft>
              <a:defRPr sz="1600">
                <a:solidFill>
                  <a:schemeClr val="tx1"/>
                </a:solidFill>
                <a:latin typeface="Arial" panose="020B0604020202020204" pitchFamily="34" charset="0"/>
              </a:defRPr>
            </a:lvl9pPr>
          </a:lstStyle>
          <a:p>
            <a:endParaRPr lang="cs-CZ" altLang="cs-CZ"/>
          </a:p>
        </p:txBody>
      </p:sp>
    </p:spTree>
    <p:extLst>
      <p:ext uri="{BB962C8B-B14F-4D97-AF65-F5344CB8AC3E}">
        <p14:creationId xmlns:p14="http://schemas.microsoft.com/office/powerpoint/2010/main" val="1308402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16</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Principle of legality </a:t>
            </a:r>
          </a:p>
          <a:p>
            <a:pPr lvl="1" algn="just"/>
            <a:r>
              <a:rPr lang="en-US" dirty="0"/>
              <a:t>Constitution, Charter of Fundamental Rights and Freedoms, CAP…</a:t>
            </a:r>
          </a:p>
          <a:p>
            <a:pPr lvl="1" algn="just"/>
            <a:r>
              <a:rPr lang="en-US" b="1" dirty="0">
                <a:solidFill>
                  <a:srgbClr val="0000DC"/>
                </a:solidFill>
              </a:rPr>
              <a:t>Legal guarantees = </a:t>
            </a:r>
            <a:r>
              <a:rPr lang="en-US" dirty="0">
                <a:solidFill>
                  <a:srgbClr val="0000DC"/>
                </a:solidFill>
              </a:rPr>
              <a:t>different measures that enable and ensure legality in public administration</a:t>
            </a:r>
            <a:endParaRPr lang="en-US" dirty="0"/>
          </a:p>
          <a:p>
            <a:pPr lvl="1" algn="just"/>
            <a:r>
              <a:rPr lang="en-US" dirty="0"/>
              <a:t>Important role of the </a:t>
            </a:r>
            <a:r>
              <a:rPr lang="en-US" b="1" dirty="0"/>
              <a:t>control </a:t>
            </a:r>
            <a:r>
              <a:rPr lang="en-US" dirty="0"/>
              <a:t>of public administration</a:t>
            </a:r>
          </a:p>
          <a:p>
            <a:pPr marL="1200150" lvl="2" indent="-285750" algn="just">
              <a:buFont typeface="Wingdings" panose="05000000000000000000" pitchFamily="2" charset="2"/>
              <a:buChar char="Ø"/>
            </a:pPr>
            <a:r>
              <a:rPr lang="en-US" i="1" dirty="0">
                <a:solidFill>
                  <a:srgbClr val="0000DC"/>
                </a:solidFill>
              </a:rPr>
              <a:t>Internal</a:t>
            </a:r>
            <a:r>
              <a:rPr lang="en-US" dirty="0"/>
              <a:t> – by PA itself</a:t>
            </a:r>
          </a:p>
          <a:p>
            <a:pPr marL="1200150" lvl="2" indent="-285750" algn="just">
              <a:buFont typeface="Wingdings" panose="05000000000000000000" pitchFamily="2" charset="2"/>
              <a:buChar char="Ø"/>
            </a:pPr>
            <a:r>
              <a:rPr lang="en-US" i="1" dirty="0">
                <a:solidFill>
                  <a:srgbClr val="0000DC"/>
                </a:solidFill>
              </a:rPr>
              <a:t>External </a:t>
            </a:r>
            <a:r>
              <a:rPr lang="en-US" dirty="0"/>
              <a:t>– by other state bodies </a:t>
            </a:r>
            <a:r>
              <a:rPr lang="cs-CZ" dirty="0"/>
              <a:t>(</a:t>
            </a:r>
            <a:r>
              <a:rPr lang="en-US" dirty="0"/>
              <a:t>courts, ombudsman, etc.</a:t>
            </a:r>
            <a:r>
              <a:rPr lang="cs-CZ" dirty="0"/>
              <a:t>) </a:t>
            </a:r>
            <a:r>
              <a:rPr lang="en-US" dirty="0"/>
              <a:t>or citizens </a:t>
            </a:r>
            <a:r>
              <a:rPr lang="cs-CZ" dirty="0"/>
              <a:t>(</a:t>
            </a:r>
            <a:r>
              <a:rPr lang="en-US" dirty="0"/>
              <a:t>right to information, petitions etc.</a:t>
            </a:r>
            <a:r>
              <a:rPr lang="cs-CZ" dirty="0"/>
              <a:t>)</a:t>
            </a:r>
            <a:endParaRPr lang="en-US" dirty="0"/>
          </a:p>
          <a:p>
            <a:pPr marL="1200150" lvl="2" indent="-285750" algn="just">
              <a:buFont typeface="Wingdings" panose="05000000000000000000" pitchFamily="2" charset="2"/>
              <a:buChar char="Ø"/>
            </a:pPr>
            <a:endParaRPr lang="en-US" dirty="0"/>
          </a:p>
          <a:p>
            <a:pPr lvl="1" algn="just"/>
            <a:r>
              <a:rPr lang="en-US" i="1" dirty="0">
                <a:solidFill>
                  <a:srgbClr val="0000DC"/>
                </a:solidFill>
              </a:rPr>
              <a:t>How can we know if the state is democratic and legal?</a:t>
            </a:r>
          </a:p>
          <a:p>
            <a:pPr lvl="1" algn="just"/>
            <a:r>
              <a:rPr lang="en-US" dirty="0"/>
              <a:t>Adolf </a:t>
            </a:r>
            <a:r>
              <a:rPr lang="en-US" dirty="0" err="1"/>
              <a:t>Merkl</a:t>
            </a:r>
            <a:r>
              <a:rPr lang="en-US" dirty="0"/>
              <a:t> (Austrian legal scholar) wrote in the 1930’s that such state recognizes:</a:t>
            </a:r>
          </a:p>
          <a:p>
            <a:pPr marL="1200150" lvl="2" indent="-285750" algn="just">
              <a:buFont typeface="Wingdings" panose="05000000000000000000" pitchFamily="2" charset="2"/>
              <a:buChar char="Ø"/>
            </a:pPr>
            <a:r>
              <a:rPr lang="en-US" i="1" dirty="0"/>
              <a:t>Principle of legality, rule of law</a:t>
            </a:r>
          </a:p>
          <a:p>
            <a:pPr marL="1200150" lvl="2" indent="-285750" algn="just">
              <a:buFont typeface="Wingdings" panose="05000000000000000000" pitchFamily="2" charset="2"/>
              <a:buChar char="Ø"/>
            </a:pPr>
            <a:r>
              <a:rPr lang="en-US" i="1" dirty="0"/>
              <a:t>Existence of self-government and</a:t>
            </a:r>
          </a:p>
          <a:p>
            <a:pPr marL="1200150" lvl="2" indent="-285750" algn="just">
              <a:buFont typeface="Wingdings" panose="05000000000000000000" pitchFamily="2" charset="2"/>
              <a:buChar char="Ø"/>
            </a:pPr>
            <a:r>
              <a:rPr lang="en-US" i="1" dirty="0"/>
              <a:t>Judicial control of public administration – administrative justice</a:t>
            </a:r>
          </a:p>
          <a:p>
            <a:pPr lvl="1" algn="just"/>
            <a:r>
              <a:rPr lang="en-US" b="1" dirty="0"/>
              <a:t>Example: </a:t>
            </a:r>
            <a:r>
              <a:rPr lang="en-US" dirty="0"/>
              <a:t>In the Czechoslovakia from 1948 to 1989 </a:t>
            </a:r>
            <a:r>
              <a:rPr lang="cs-CZ" dirty="0"/>
              <a:t>(</a:t>
            </a:r>
            <a:r>
              <a:rPr lang="en-US" dirty="0"/>
              <a:t>under so-called </a:t>
            </a:r>
            <a:r>
              <a:rPr lang="en-US" i="1" dirty="0"/>
              <a:t>communist era</a:t>
            </a:r>
            <a:r>
              <a:rPr lang="cs-CZ" dirty="0"/>
              <a:t>)</a:t>
            </a:r>
            <a:r>
              <a:rPr lang="en-US" dirty="0"/>
              <a:t> these requirements were systematically undermined and more or less destroyed</a:t>
            </a:r>
          </a:p>
          <a:p>
            <a:pPr marL="324000" lvl="1" indent="0" algn="just">
              <a:buNone/>
            </a:pPr>
            <a:endParaRPr lang="en-US" dirty="0"/>
          </a:p>
        </p:txBody>
      </p:sp>
    </p:spTree>
    <p:extLst>
      <p:ext uri="{BB962C8B-B14F-4D97-AF65-F5344CB8AC3E}">
        <p14:creationId xmlns:p14="http://schemas.microsoft.com/office/powerpoint/2010/main" val="35258746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17</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cs-CZ" b="1" dirty="0"/>
              <a:t>General </a:t>
            </a:r>
            <a:r>
              <a:rPr lang="en-US" b="1" dirty="0"/>
              <a:t>rules</a:t>
            </a:r>
            <a:r>
              <a:rPr lang="cs-CZ" b="1" dirty="0"/>
              <a:t>/</a:t>
            </a:r>
            <a:r>
              <a:rPr lang="en-US" b="1" dirty="0"/>
              <a:t>principles</a:t>
            </a:r>
            <a:r>
              <a:rPr lang="cs-CZ" b="1" dirty="0"/>
              <a:t> </a:t>
            </a:r>
            <a:r>
              <a:rPr lang="en-US" b="1" dirty="0"/>
              <a:t>of</a:t>
            </a:r>
            <a:r>
              <a:rPr lang="cs-CZ" b="1" dirty="0"/>
              <a:t> </a:t>
            </a:r>
            <a:r>
              <a:rPr lang="en-US" b="1" dirty="0"/>
              <a:t>public</a:t>
            </a:r>
            <a:r>
              <a:rPr lang="cs-CZ" b="1" dirty="0"/>
              <a:t> </a:t>
            </a:r>
            <a:r>
              <a:rPr lang="en-US" b="1" dirty="0"/>
              <a:t>administration</a:t>
            </a:r>
            <a:r>
              <a:rPr lang="cs-CZ" b="1" dirty="0"/>
              <a:t> </a:t>
            </a:r>
            <a:r>
              <a:rPr lang="en-US" b="1" dirty="0"/>
              <a:t>activity</a:t>
            </a:r>
          </a:p>
          <a:p>
            <a:pPr lvl="1" algn="just"/>
            <a:r>
              <a:rPr lang="en-US" dirty="0"/>
              <a:t>In</a:t>
            </a:r>
            <a:r>
              <a:rPr lang="en-US" b="1" dirty="0"/>
              <a:t> Constitution </a:t>
            </a:r>
            <a:r>
              <a:rPr lang="en-US" dirty="0"/>
              <a:t>(Act no. 1/1993 Coll. – </a:t>
            </a:r>
            <a:r>
              <a:rPr lang="en-US" i="1" dirty="0">
                <a:solidFill>
                  <a:srgbClr val="0000DC"/>
                </a:solidFill>
              </a:rPr>
              <a:t>principle of legality, legal basis for the establishment of authorities, government regulation</a:t>
            </a:r>
            <a:r>
              <a:rPr lang="en-US" dirty="0"/>
              <a:t>, etc.</a:t>
            </a:r>
          </a:p>
          <a:p>
            <a:pPr lvl="1" algn="just"/>
            <a:r>
              <a:rPr lang="en-US" b="1" dirty="0"/>
              <a:t>Charter of Fundamental Rights and Freedoms </a:t>
            </a:r>
            <a:r>
              <a:rPr lang="en-US" dirty="0"/>
              <a:t>(Act no. 2/1993 Coll.) – </a:t>
            </a:r>
            <a:r>
              <a:rPr lang="en-US" i="1" dirty="0">
                <a:solidFill>
                  <a:srgbClr val="0000DC"/>
                </a:solidFill>
              </a:rPr>
              <a:t>right for a fair trial </a:t>
            </a:r>
            <a:r>
              <a:rPr lang="en-US" dirty="0"/>
              <a:t>(art. 36 sec. 1) </a:t>
            </a:r>
            <a:r>
              <a:rPr lang="en-US" i="1" dirty="0">
                <a:solidFill>
                  <a:srgbClr val="0000DC"/>
                </a:solidFill>
              </a:rPr>
              <a:t>and judicial protection </a:t>
            </a:r>
            <a:r>
              <a:rPr lang="en-US" dirty="0"/>
              <a:t>(art. 36 sec. 2) + </a:t>
            </a:r>
            <a:r>
              <a:rPr lang="en-US" i="1" dirty="0">
                <a:solidFill>
                  <a:srgbClr val="0000DC"/>
                </a:solidFill>
              </a:rPr>
              <a:t>many other fundamental rights and freedoms</a:t>
            </a:r>
            <a:r>
              <a:rPr lang="en-US" dirty="0"/>
              <a:t> </a:t>
            </a:r>
            <a:r>
              <a:rPr lang="cs-CZ" dirty="0"/>
              <a:t>(</a:t>
            </a:r>
            <a:r>
              <a:rPr lang="en-US" dirty="0"/>
              <a:t>free speech, voting, right to property, education, healthcare etc.</a:t>
            </a:r>
            <a:r>
              <a:rPr lang="cs-CZ" dirty="0"/>
              <a:t>)</a:t>
            </a:r>
            <a:endParaRPr lang="en-US" dirty="0"/>
          </a:p>
          <a:p>
            <a:pPr lvl="1" algn="just"/>
            <a:r>
              <a:rPr lang="en-US" b="1" dirty="0"/>
              <a:t>European Convention on Protection of Rights and Freedoms </a:t>
            </a:r>
            <a:r>
              <a:rPr lang="en-US" dirty="0"/>
              <a:t>– existence of judicial protection + guarantees of many other fundamental rights and freedoms</a:t>
            </a:r>
          </a:p>
          <a:p>
            <a:pPr lvl="1" algn="just"/>
            <a:r>
              <a:rPr lang="en-US" b="1" dirty="0"/>
              <a:t>CAP – basic principles</a:t>
            </a:r>
            <a:r>
              <a:rPr lang="en-US" dirty="0"/>
              <a:t>, focused on a concept of </a:t>
            </a:r>
            <a:r>
              <a:rPr lang="en-US" b="1" dirty="0"/>
              <a:t>good administration </a:t>
            </a:r>
            <a:r>
              <a:rPr lang="cs-CZ" dirty="0"/>
              <a:t>(</a:t>
            </a:r>
            <a:r>
              <a:rPr lang="en-US" dirty="0"/>
              <a:t>Art. 2-8): </a:t>
            </a:r>
            <a:r>
              <a:rPr lang="en-US" i="1" dirty="0">
                <a:solidFill>
                  <a:srgbClr val="0000DC"/>
                </a:solidFill>
              </a:rPr>
              <a:t>legality, proportionality, protection of good will, legitimate expectations, public service, alternative solutions, speed and economy, minimalization of interventions, equality, cooperation </a:t>
            </a:r>
            <a:r>
              <a:rPr lang="en-US" dirty="0"/>
              <a:t>– legally binding for the administrative bodies</a:t>
            </a:r>
          </a:p>
          <a:p>
            <a:pPr lvl="1" algn="just"/>
            <a:r>
              <a:rPr lang="en-US" b="1" dirty="0"/>
              <a:t>Soft law: Council of Europe </a:t>
            </a:r>
            <a:r>
              <a:rPr lang="en-US" dirty="0"/>
              <a:t>– </a:t>
            </a:r>
            <a:r>
              <a:rPr lang="en-US" dirty="0">
                <a:hlinkClick r:id="rId2"/>
              </a:rPr>
              <a:t>https://rm.coe.int/16807096b9</a:t>
            </a:r>
            <a:r>
              <a:rPr lang="en-US" dirty="0"/>
              <a:t> </a:t>
            </a:r>
          </a:p>
          <a:p>
            <a:pPr algn="just"/>
            <a:endParaRPr lang="en-US" b="1" dirty="0"/>
          </a:p>
        </p:txBody>
      </p:sp>
    </p:spTree>
    <p:extLst>
      <p:ext uri="{BB962C8B-B14F-4D97-AF65-F5344CB8AC3E}">
        <p14:creationId xmlns:p14="http://schemas.microsoft.com/office/powerpoint/2010/main" val="2900403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18</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Administrative Justice in the Czech Republic</a:t>
            </a:r>
          </a:p>
          <a:p>
            <a:pPr lvl="1"/>
            <a:r>
              <a:rPr lang="en-US" dirty="0"/>
              <a:t>Roots in </a:t>
            </a:r>
            <a:r>
              <a:rPr lang="en-US" b="1" dirty="0"/>
              <a:t>Austrian</a:t>
            </a:r>
            <a:r>
              <a:rPr lang="en-US" dirty="0"/>
              <a:t> administrative law</a:t>
            </a:r>
          </a:p>
          <a:p>
            <a:pPr marL="1200150" lvl="2" indent="-285750">
              <a:buFont typeface="Wingdings" panose="05000000000000000000" pitchFamily="2" charset="2"/>
              <a:buChar char="Ø"/>
            </a:pPr>
            <a:r>
              <a:rPr lang="cs-CZ" dirty="0"/>
              <a:t>1867 and 1876 in </a:t>
            </a:r>
            <a:r>
              <a:rPr lang="en-US" dirty="0"/>
              <a:t>Austrian Empire – Code of Administrative </a:t>
            </a:r>
            <a:r>
              <a:rPr lang="cs-CZ" dirty="0"/>
              <a:t>Justice (</a:t>
            </a:r>
            <a:r>
              <a:rPr lang="en-US" dirty="0"/>
              <a:t>Act</a:t>
            </a:r>
            <a:r>
              <a:rPr lang="cs-CZ" dirty="0"/>
              <a:t> N</a:t>
            </a:r>
            <a:r>
              <a:rPr lang="en-US" dirty="0"/>
              <a:t>o</a:t>
            </a:r>
            <a:r>
              <a:rPr lang="cs-CZ" dirty="0"/>
              <a:t>. 36/1876 </a:t>
            </a:r>
            <a:r>
              <a:rPr lang="en-US" dirty="0"/>
              <a:t>Coll</a:t>
            </a:r>
            <a:r>
              <a:rPr lang="cs-CZ" dirty="0"/>
              <a:t>.)</a:t>
            </a:r>
          </a:p>
          <a:p>
            <a:pPr marL="1200150" lvl="2" indent="-285750">
              <a:buFont typeface="Wingdings" panose="05000000000000000000" pitchFamily="2" charset="2"/>
              <a:buChar char="Ø"/>
            </a:pPr>
            <a:r>
              <a:rPr lang="en-US" dirty="0"/>
              <a:t>Act No. 3/1918 Coll. – Code of Administrative Justice</a:t>
            </a:r>
          </a:p>
          <a:p>
            <a:pPr lvl="1"/>
            <a:r>
              <a:rPr lang="en-US" dirty="0"/>
              <a:t>During the </a:t>
            </a:r>
            <a:r>
              <a:rPr lang="en-US" b="1" dirty="0"/>
              <a:t>communist era </a:t>
            </a:r>
            <a:r>
              <a:rPr lang="en-US" dirty="0"/>
              <a:t>generally dysfunctional</a:t>
            </a:r>
          </a:p>
          <a:p>
            <a:pPr lvl="1"/>
            <a:r>
              <a:rPr lang="en-US" dirty="0"/>
              <a:t>Restoration in </a:t>
            </a:r>
            <a:r>
              <a:rPr lang="en-US" b="1" dirty="0"/>
              <a:t>1992</a:t>
            </a:r>
            <a:r>
              <a:rPr lang="en-US" dirty="0"/>
              <a:t>, reform in </a:t>
            </a:r>
            <a:r>
              <a:rPr lang="en-US" b="1" dirty="0"/>
              <a:t>2003 </a:t>
            </a:r>
          </a:p>
          <a:p>
            <a:pPr lvl="2"/>
            <a:endParaRPr lang="en-US" dirty="0"/>
          </a:p>
          <a:p>
            <a:pPr lvl="1"/>
            <a:r>
              <a:rPr lang="en-US" dirty="0"/>
              <a:t>Now regulated in </a:t>
            </a:r>
            <a:r>
              <a:rPr lang="en-US" altLang="cs-CZ" b="1" dirty="0"/>
              <a:t>Code of Administrative Justice                                                                 </a:t>
            </a:r>
            <a:r>
              <a:rPr lang="en-US" altLang="cs-CZ" dirty="0"/>
              <a:t>(Act no. 150/2002 Coll.) – </a:t>
            </a:r>
            <a:r>
              <a:rPr lang="en-US" altLang="cs-CZ" b="1" dirty="0"/>
              <a:t>„CAJ“ </a:t>
            </a:r>
          </a:p>
          <a:p>
            <a:pPr lvl="1" algn="just"/>
            <a:r>
              <a:rPr lang="en-US" b="1" dirty="0"/>
              <a:t>New system </a:t>
            </a:r>
            <a:r>
              <a:rPr lang="en-US" dirty="0"/>
              <a:t>– possibility to take an action against: </a:t>
            </a:r>
          </a:p>
          <a:p>
            <a:pPr marL="1200150" lvl="2" indent="-285750">
              <a:buFont typeface="Wingdings" panose="05000000000000000000" pitchFamily="2" charset="2"/>
              <a:buChar char="Ø"/>
            </a:pPr>
            <a:r>
              <a:rPr lang="en-US" b="1" dirty="0"/>
              <a:t>Decisions</a:t>
            </a:r>
            <a:r>
              <a:rPr lang="en-US" dirty="0"/>
              <a:t>, </a:t>
            </a:r>
            <a:r>
              <a:rPr lang="en-US" b="1" dirty="0"/>
              <a:t>inactivity</a:t>
            </a:r>
            <a:r>
              <a:rPr lang="en-US" dirty="0"/>
              <a:t>, </a:t>
            </a:r>
            <a:r>
              <a:rPr lang="en-US" b="1" dirty="0"/>
              <a:t>factual acts</a:t>
            </a:r>
            <a:r>
              <a:rPr lang="en-US" dirty="0"/>
              <a:t>, </a:t>
            </a:r>
            <a:r>
              <a:rPr lang="en-US" b="1" dirty="0"/>
              <a:t>acts of general measure </a:t>
            </a:r>
          </a:p>
          <a:p>
            <a:pPr marL="1200150" lvl="2" indent="-285750">
              <a:buFont typeface="Wingdings" panose="05000000000000000000" pitchFamily="2" charset="2"/>
              <a:buChar char="Ø"/>
            </a:pPr>
            <a:r>
              <a:rPr lang="en-US" dirty="0"/>
              <a:t>= W</a:t>
            </a:r>
            <a:r>
              <a:rPr lang="en-US" altLang="cs-CZ" sz="1300" dirty="0"/>
              <a:t>ide scope of judicial protection</a:t>
            </a:r>
            <a:endParaRPr lang="en-US" b="1" i="1" dirty="0">
              <a:solidFill>
                <a:srgbClr val="0000DC"/>
              </a:solidFill>
            </a:endParaRPr>
          </a:p>
          <a:p>
            <a:pPr lvl="1"/>
            <a:r>
              <a:rPr lang="en-US" b="1" i="1" dirty="0">
                <a:solidFill>
                  <a:srgbClr val="0000DC"/>
                </a:solidFill>
              </a:rPr>
              <a:t>Supreme Administrative Court </a:t>
            </a:r>
            <a:r>
              <a:rPr lang="cs-CZ" dirty="0"/>
              <a:t>(</a:t>
            </a:r>
            <a:r>
              <a:rPr lang="en-US" dirty="0"/>
              <a:t>Brno ---&gt;) </a:t>
            </a:r>
          </a:p>
          <a:p>
            <a:pPr lvl="1"/>
            <a:r>
              <a:rPr lang="en-US" dirty="0"/>
              <a:t>+ </a:t>
            </a:r>
            <a:r>
              <a:rPr lang="en-US" i="1" dirty="0">
                <a:solidFill>
                  <a:srgbClr val="0000DC"/>
                </a:solidFill>
              </a:rPr>
              <a:t>8 regional administrative courts</a:t>
            </a:r>
          </a:p>
          <a:p>
            <a:pPr lvl="1" algn="just"/>
            <a:endParaRPr lang="en-US" dirty="0"/>
          </a:p>
          <a:p>
            <a:pPr lvl="1" algn="just"/>
            <a:endParaRPr lang="en-US" b="1" dirty="0"/>
          </a:p>
          <a:p>
            <a:pPr lvl="1" algn="just"/>
            <a:endParaRPr lang="en-US" b="1" dirty="0"/>
          </a:p>
          <a:p>
            <a:pPr lvl="1" algn="just"/>
            <a:endParaRPr lang="cs-CZ" dirty="0"/>
          </a:p>
        </p:txBody>
      </p:sp>
      <p:pic>
        <p:nvPicPr>
          <p:cNvPr id="7" name="Picture 2" descr="http://upload.wikimedia.org/wikipedia/commons/2/2f/Nejvy%C5%A1%C5%A1%C3%AD_spr%C3%A1vn%C3%AD_soud_%C4%8CR_I.jpg">
            <a:extLst>
              <a:ext uri="{FF2B5EF4-FFF2-40B4-BE49-F238E27FC236}">
                <a16:creationId xmlns:a16="http://schemas.microsoft.com/office/drawing/2014/main" id="{9909D168-FC9A-4D94-B7F9-AB5A6C282FFD}"/>
              </a:ext>
            </a:extLst>
          </p:cNvPr>
          <p:cNvPicPr>
            <a:picLocks noGrp="1"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26653" y="2968320"/>
            <a:ext cx="4245347" cy="28636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1491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19</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Administrative Justice in the Czech Republic</a:t>
            </a:r>
          </a:p>
          <a:p>
            <a:pPr lvl="1"/>
            <a:r>
              <a:rPr lang="en-US" dirty="0">
                <a:solidFill>
                  <a:srgbClr val="0000DC"/>
                </a:solidFill>
              </a:rPr>
              <a:t>Administrative Justice </a:t>
            </a:r>
            <a:r>
              <a:rPr lang="cs-CZ" dirty="0">
                <a:solidFill>
                  <a:srgbClr val="0000DC"/>
                </a:solidFill>
              </a:rPr>
              <a:t>and „</a:t>
            </a:r>
            <a:r>
              <a:rPr lang="en-US" i="1" dirty="0">
                <a:solidFill>
                  <a:srgbClr val="0000DC"/>
                </a:solidFill>
              </a:rPr>
              <a:t>Code of Administrative Justice is by its nature a</a:t>
            </a:r>
            <a:r>
              <a:rPr lang="cs-CZ" i="1" dirty="0">
                <a:solidFill>
                  <a:srgbClr val="0000DC"/>
                </a:solidFill>
              </a:rPr>
              <a:t> </a:t>
            </a:r>
            <a:r>
              <a:rPr lang="en-US" i="1" dirty="0">
                <a:solidFill>
                  <a:srgbClr val="0000DC"/>
                </a:solidFill>
              </a:rPr>
              <a:t>“</a:t>
            </a:r>
            <a:r>
              <a:rPr lang="en-US" b="1" i="1" dirty="0">
                <a:solidFill>
                  <a:srgbClr val="0000DC"/>
                </a:solidFill>
              </a:rPr>
              <a:t>defensive”</a:t>
            </a:r>
            <a:r>
              <a:rPr lang="cs-CZ" b="1" i="1" dirty="0">
                <a:solidFill>
                  <a:srgbClr val="0000DC"/>
                </a:solidFill>
              </a:rPr>
              <a:t> </a:t>
            </a:r>
            <a:r>
              <a:rPr lang="en-US" b="1" i="1" dirty="0">
                <a:solidFill>
                  <a:srgbClr val="0000DC"/>
                </a:solidFill>
              </a:rPr>
              <a:t>act</a:t>
            </a:r>
            <a:r>
              <a:rPr lang="en-US" i="1" dirty="0">
                <a:solidFill>
                  <a:srgbClr val="0000DC"/>
                </a:solidFill>
              </a:rPr>
              <a:t>. It is </a:t>
            </a:r>
            <a:r>
              <a:rPr lang="en-US" b="1" i="1" dirty="0">
                <a:solidFill>
                  <a:srgbClr val="0000DC"/>
                </a:solidFill>
              </a:rPr>
              <a:t>not a “control” standard that would allow anyone</a:t>
            </a:r>
            <a:r>
              <a:rPr lang="en-US" i="1" dirty="0">
                <a:solidFill>
                  <a:srgbClr val="0000DC"/>
                </a:solidFill>
              </a:rPr>
              <a:t> to initiate, by bringing an action in the administrative justice, to control any act of the public administration. It is only intended </a:t>
            </a:r>
            <a:r>
              <a:rPr lang="en-US" b="1" i="1" dirty="0">
                <a:solidFill>
                  <a:srgbClr val="0000DC"/>
                </a:solidFill>
              </a:rPr>
              <a:t>to ensure legal protection in cases where public administration enters into the legal sphere</a:t>
            </a:r>
            <a:r>
              <a:rPr lang="en-US" i="1" dirty="0">
                <a:solidFill>
                  <a:srgbClr val="0000DC"/>
                </a:solidFill>
              </a:rPr>
              <a:t> of natural or legal persons. The limitation criterion for prominence is the alleged interference with public subjective rights. </a:t>
            </a:r>
            <a:r>
              <a:rPr lang="en-US" b="1" i="1" dirty="0">
                <a:solidFill>
                  <a:srgbClr val="0000DC"/>
                </a:solidFill>
              </a:rPr>
              <a:t>Not all the activity </a:t>
            </a:r>
            <a:r>
              <a:rPr lang="en-US" i="1" dirty="0">
                <a:solidFill>
                  <a:srgbClr val="0000DC"/>
                </a:solidFill>
              </a:rPr>
              <a:t>(or any misconduct) of public administration </a:t>
            </a:r>
            <a:r>
              <a:rPr lang="en-US" b="1" i="1" dirty="0">
                <a:solidFill>
                  <a:srgbClr val="0000DC"/>
                </a:solidFill>
              </a:rPr>
              <a:t>is subjected to judicial control </a:t>
            </a:r>
            <a:r>
              <a:rPr lang="cs-CZ" i="1" dirty="0">
                <a:solidFill>
                  <a:srgbClr val="0000DC"/>
                </a:solidFill>
              </a:rPr>
              <a:t>….</a:t>
            </a:r>
            <a:r>
              <a:rPr lang="en-US" i="1" dirty="0">
                <a:solidFill>
                  <a:srgbClr val="0000DC"/>
                </a:solidFill>
              </a:rPr>
              <a:t>, but only when the activity of the administration </a:t>
            </a:r>
            <a:r>
              <a:rPr lang="en-US" b="1" i="1" dirty="0">
                <a:solidFill>
                  <a:srgbClr val="0000DC"/>
                </a:solidFill>
              </a:rPr>
              <a:t>exceeds their public subjective rights</a:t>
            </a:r>
            <a:r>
              <a:rPr lang="en-US" i="1" dirty="0">
                <a:solidFill>
                  <a:srgbClr val="0000DC"/>
                </a:solidFill>
              </a:rPr>
              <a:t>. </a:t>
            </a:r>
            <a:r>
              <a:rPr lang="en-US" dirty="0">
                <a:solidFill>
                  <a:srgbClr val="0000DC"/>
                </a:solidFill>
              </a:rPr>
              <a:t>"</a:t>
            </a:r>
            <a:endParaRPr lang="en-US" b="1" dirty="0"/>
          </a:p>
          <a:p>
            <a:pPr lvl="1"/>
            <a:r>
              <a:rPr lang="en-US" b="1" dirty="0"/>
              <a:t>Supreme </a:t>
            </a:r>
            <a:r>
              <a:rPr lang="cs-CZ" b="1" dirty="0"/>
              <a:t>A</a:t>
            </a:r>
            <a:r>
              <a:rPr lang="en-US" b="1" dirty="0" err="1"/>
              <a:t>dministrative</a:t>
            </a:r>
            <a:r>
              <a:rPr lang="en-US" b="1" dirty="0"/>
              <a:t> </a:t>
            </a:r>
            <a:r>
              <a:rPr lang="cs-CZ" b="1" dirty="0"/>
              <a:t>C</a:t>
            </a:r>
            <a:r>
              <a:rPr lang="en-US" b="1" dirty="0" err="1"/>
              <a:t>ourt</a:t>
            </a:r>
            <a:r>
              <a:rPr lang="en-US" b="1" dirty="0"/>
              <a:t> </a:t>
            </a:r>
            <a:r>
              <a:rPr lang="cs-CZ" dirty="0"/>
              <a:t>(</a:t>
            </a:r>
            <a:r>
              <a:rPr lang="en-US" dirty="0"/>
              <a:t>8 As 47/2005, 1764/2009 Coll., </a:t>
            </a:r>
            <a:r>
              <a:rPr lang="cs-CZ" dirty="0"/>
              <a:t>SAC</a:t>
            </a:r>
            <a:r>
              <a:rPr lang="en-US" dirty="0"/>
              <a:t>)</a:t>
            </a:r>
            <a:endParaRPr lang="cs-CZ" dirty="0"/>
          </a:p>
        </p:txBody>
      </p:sp>
    </p:spTree>
    <p:extLst>
      <p:ext uri="{BB962C8B-B14F-4D97-AF65-F5344CB8AC3E}">
        <p14:creationId xmlns:p14="http://schemas.microsoft.com/office/powerpoint/2010/main" val="356037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a:t>
            </a:fld>
            <a:endParaRPr lang="en-GB" altLang="cs-CZ" dirty="0"/>
          </a:p>
        </p:txBody>
      </p:sp>
      <p:sp>
        <p:nvSpPr>
          <p:cNvPr id="4" name="Nadpis 3"/>
          <p:cNvSpPr>
            <a:spLocks noGrp="1"/>
          </p:cNvSpPr>
          <p:nvPr>
            <p:ph type="title"/>
          </p:nvPr>
        </p:nvSpPr>
        <p:spPr/>
        <p:txBody>
          <a:bodyPr/>
          <a:lstStyle/>
          <a:p>
            <a:r>
              <a:rPr lang="en-GB" b="0" dirty="0"/>
              <a:t>Lecture </a:t>
            </a:r>
            <a:r>
              <a:rPr lang="cs-CZ" b="0" dirty="0"/>
              <a:t>4</a:t>
            </a:r>
            <a:r>
              <a:rPr lang="en-GB" b="0" dirty="0"/>
              <a:t>: </a:t>
            </a:r>
            <a:r>
              <a:rPr lang="cs-CZ" b="0" dirty="0"/>
              <a:t>15</a:t>
            </a:r>
            <a:r>
              <a:rPr lang="en-GB" b="0" dirty="0" err="1"/>
              <a:t>th</a:t>
            </a:r>
            <a:r>
              <a:rPr lang="en-GB" b="0" dirty="0"/>
              <a:t> April 202</a:t>
            </a:r>
            <a:r>
              <a:rPr lang="cs-CZ" b="0" dirty="0"/>
              <a:t>4</a:t>
            </a:r>
            <a:endParaRPr lang="en-GB" dirty="0"/>
          </a:p>
        </p:txBody>
      </p:sp>
      <p:sp>
        <p:nvSpPr>
          <p:cNvPr id="5" name="Zástupný symbol pro obsah 4"/>
          <p:cNvSpPr>
            <a:spLocks noGrp="1"/>
          </p:cNvSpPr>
          <p:nvPr>
            <p:ph idx="1"/>
          </p:nvPr>
        </p:nvSpPr>
        <p:spPr/>
        <p:txBody>
          <a:bodyPr/>
          <a:lstStyle/>
          <a:p>
            <a:r>
              <a:rPr lang="en-US" b="1" dirty="0"/>
              <a:t>1/ System of (Czech) Administrative Law </a:t>
            </a:r>
          </a:p>
          <a:p>
            <a:pPr lvl="1"/>
            <a:r>
              <a:rPr lang="en-US" dirty="0"/>
              <a:t>For context of the lecture</a:t>
            </a:r>
          </a:p>
          <a:p>
            <a:r>
              <a:rPr lang="en-US" b="1" dirty="0"/>
              <a:t>2/ Legal</a:t>
            </a:r>
            <a:r>
              <a:rPr lang="cs-CZ" b="1" dirty="0"/>
              <a:t> </a:t>
            </a:r>
            <a:r>
              <a:rPr lang="en-US" b="1" dirty="0"/>
              <a:t>regulation</a:t>
            </a:r>
            <a:r>
              <a:rPr lang="cs-CZ" b="1" dirty="0"/>
              <a:t> </a:t>
            </a:r>
            <a:r>
              <a:rPr lang="en-US" b="1" dirty="0"/>
              <a:t>of</a:t>
            </a:r>
            <a:r>
              <a:rPr lang="cs-CZ" b="1" dirty="0"/>
              <a:t> </a:t>
            </a:r>
            <a:r>
              <a:rPr lang="en-US" b="1" dirty="0"/>
              <a:t>administrative</a:t>
            </a:r>
            <a:r>
              <a:rPr lang="cs-CZ" b="1" dirty="0"/>
              <a:t> </a:t>
            </a:r>
            <a:r>
              <a:rPr lang="en-US" b="1" dirty="0"/>
              <a:t>procedure</a:t>
            </a:r>
          </a:p>
          <a:p>
            <a:pPr lvl="1"/>
            <a:r>
              <a:rPr lang="en-US" altLang="cs-CZ" dirty="0"/>
              <a:t>Administrative Procedural Law </a:t>
            </a:r>
          </a:p>
          <a:p>
            <a:pPr lvl="1"/>
            <a:r>
              <a:rPr kumimoji="0" lang="en-US" i="0" u="none" strike="noStrike" kern="0" cap="none" spc="0" normalizeH="0" baseline="0" dirty="0">
                <a:ln>
                  <a:noFill/>
                </a:ln>
                <a:solidFill>
                  <a:srgbClr val="000000"/>
                </a:solidFill>
                <a:effectLst/>
                <a:uLnTx/>
                <a:uFillTx/>
                <a:latin typeface="Arial"/>
                <a:ea typeface="+mn-ea"/>
                <a:cs typeface="+mn-cs"/>
              </a:rPr>
              <a:t>Administrative procedure in CAP</a:t>
            </a:r>
            <a:endParaRPr kumimoji="0" lang="en-US" sz="1000" i="0" u="none" strike="noStrike" kern="0" cap="none" spc="0" normalizeH="0" baseline="0" dirty="0">
              <a:ln>
                <a:noFill/>
              </a:ln>
              <a:solidFill>
                <a:srgbClr val="000000"/>
              </a:solidFill>
              <a:effectLst/>
              <a:uLnTx/>
              <a:uFillTx/>
              <a:latin typeface="Arial"/>
              <a:ea typeface="+mn-ea"/>
              <a:cs typeface="+mn-cs"/>
            </a:endParaRPr>
          </a:p>
          <a:p>
            <a:pPr lvl="1"/>
            <a:r>
              <a:rPr lang="en-US" altLang="cs-CZ" dirty="0"/>
              <a:t>Decisions and other procedural forms</a:t>
            </a:r>
            <a:endParaRPr lang="en-US" b="0" dirty="0"/>
          </a:p>
          <a:p>
            <a:r>
              <a:rPr lang="en-US" sz="2800" b="1" dirty="0"/>
              <a:t>3/ Legal Guarantees in Public Administration</a:t>
            </a:r>
          </a:p>
          <a:p>
            <a:pPr lvl="1"/>
            <a:r>
              <a:rPr lang="en-US" b="0" dirty="0"/>
              <a:t>Principle of legality and other basic principles</a:t>
            </a:r>
          </a:p>
          <a:p>
            <a:pPr lvl="1"/>
            <a:r>
              <a:rPr lang="en-US" dirty="0"/>
              <a:t>Administrative Justice in the Czech Republic</a:t>
            </a:r>
          </a:p>
          <a:p>
            <a:pPr lvl="1"/>
            <a:r>
              <a:rPr lang="en-US" dirty="0"/>
              <a:t>Ombudsman institution in the Czech Republic</a:t>
            </a:r>
          </a:p>
          <a:p>
            <a:pPr marL="324000" lvl="1" indent="0">
              <a:buNone/>
            </a:pPr>
            <a:endParaRPr lang="en-US" b="0" dirty="0"/>
          </a:p>
          <a:p>
            <a:pPr lvl="1"/>
            <a:endParaRPr lang="en-US" b="0" dirty="0"/>
          </a:p>
          <a:p>
            <a:pPr lvl="1"/>
            <a:endParaRPr lang="en-US" b="0" dirty="0"/>
          </a:p>
          <a:p>
            <a:endParaRPr lang="en-GB"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en-US" sz="4000" b="0" dirty="0"/>
              <a:t>3/ Legal Guarantees in Public Administration</a:t>
            </a:r>
            <a:endParaRPr lang="cs-CZ" dirty="0"/>
          </a:p>
        </p:txBody>
      </p:sp>
      <p:sp>
        <p:nvSpPr>
          <p:cNvPr id="5" name="Zástupný symbol pro obsah 4"/>
          <p:cNvSpPr>
            <a:spLocks noGrp="1"/>
          </p:cNvSpPr>
          <p:nvPr>
            <p:ph idx="1"/>
          </p:nvPr>
        </p:nvSpPr>
        <p:spPr/>
        <p:txBody>
          <a:bodyPr/>
          <a:lstStyle/>
          <a:p>
            <a:pPr>
              <a:lnSpc>
                <a:spcPct val="100000"/>
              </a:lnSpc>
            </a:pPr>
            <a:endParaRPr lang="cs-CZ" dirty="0"/>
          </a:p>
        </p:txBody>
      </p:sp>
      <p:sp>
        <p:nvSpPr>
          <p:cNvPr id="7" name="Zástupný symbol pro číslo snímku 4"/>
          <p:cNvSpPr txBox="1">
            <a:spLocks/>
          </p:cNvSpPr>
          <p:nvPr/>
        </p:nvSpPr>
        <p:spPr bwMode="auto">
          <a:xfrm>
            <a:off x="7338534" y="6896100"/>
            <a:ext cx="184174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defPPr>
              <a:defRPr lang="en-US"/>
            </a:defPPr>
            <a:lvl1pPr algn="l" rtl="0" fontAlgn="base">
              <a:spcBef>
                <a:spcPct val="0"/>
              </a:spcBef>
              <a:spcAft>
                <a:spcPct val="0"/>
              </a:spcAft>
              <a:defRPr sz="1200" b="0" kern="120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fld id="{DFCCE4E1-ABCF-4F5D-BF07-EFB1B1F25C69}" type="slidenum">
              <a:rPr lang="cs-CZ" altLang="cs-CZ" smtClean="0"/>
              <a:pPr/>
              <a:t>20</a:t>
            </a:fld>
            <a:endParaRPr lang="cs-CZ" altLang="cs-CZ" dirty="0"/>
          </a:p>
        </p:txBody>
      </p:sp>
      <p:sp>
        <p:nvSpPr>
          <p:cNvPr id="8" name="Rectangle 2"/>
          <p:cNvSpPr txBox="1">
            <a:spLocks noChangeArrowheads="1"/>
          </p:cNvSpPr>
          <p:nvPr/>
        </p:nvSpPr>
        <p:spPr>
          <a:xfrm>
            <a:off x="990123" y="1773239"/>
            <a:ext cx="8086635" cy="647700"/>
          </a:xfrm>
          <a:prstGeom prst="rect">
            <a:avLst/>
          </a:prstGeom>
        </p:spPr>
        <p:txBody>
          <a:bodyPr vert="horz" lIns="0" tIns="0" rIns="0" bIns="0" rtlCol="0" anchor="t" anchorCtr="0">
            <a:noAutofit/>
          </a:bodyPr>
          <a:lst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a:lstStyle>
          <a:p>
            <a:pPr algn="just"/>
            <a:r>
              <a:rPr lang="en-US" altLang="cs-CZ" kern="0"/>
              <a:t>Administrative Justice in the Czech Republic</a:t>
            </a:r>
            <a:endParaRPr lang="cs-CZ" altLang="cs-CZ" kern="0" dirty="0"/>
          </a:p>
        </p:txBody>
      </p:sp>
      <p:pic>
        <p:nvPicPr>
          <p:cNvPr id="9" name="Obrázek 8"/>
          <p:cNvPicPr>
            <a:picLocks noChangeAspect="1"/>
          </p:cNvPicPr>
          <p:nvPr/>
        </p:nvPicPr>
        <p:blipFill>
          <a:blip r:embed="rId2"/>
          <a:stretch>
            <a:fillRect/>
          </a:stretch>
        </p:blipFill>
        <p:spPr>
          <a:xfrm>
            <a:off x="605116" y="1571027"/>
            <a:ext cx="10872181" cy="4640587"/>
          </a:xfrm>
          <a:prstGeom prst="rect">
            <a:avLst/>
          </a:prstGeom>
        </p:spPr>
      </p:pic>
    </p:spTree>
    <p:extLst>
      <p:ext uri="{BB962C8B-B14F-4D97-AF65-F5344CB8AC3E}">
        <p14:creationId xmlns:p14="http://schemas.microsoft.com/office/powerpoint/2010/main" val="3818200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21</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Ombudsman institution in the Czech Republic</a:t>
            </a:r>
          </a:p>
          <a:p>
            <a:pPr lvl="1" algn="just"/>
            <a:r>
              <a:rPr lang="en-US" dirty="0"/>
              <a:t>Established in </a:t>
            </a:r>
            <a:r>
              <a:rPr lang="en-US" b="1" dirty="0"/>
              <a:t>2000</a:t>
            </a:r>
            <a:r>
              <a:rPr lang="en-US" dirty="0"/>
              <a:t>, Act no. 349/1999 Coll., seated in Brno</a:t>
            </a:r>
          </a:p>
          <a:p>
            <a:pPr lvl="1" algn="just"/>
            <a:r>
              <a:rPr lang="en-US" dirty="0"/>
              <a:t>One universal institution, considered as a body of Parliament </a:t>
            </a:r>
            <a:r>
              <a:rPr lang="cs-CZ" dirty="0"/>
              <a:t>(</a:t>
            </a:r>
            <a:r>
              <a:rPr lang="en-US" dirty="0"/>
              <a:t>of Chamber of Deputies</a:t>
            </a:r>
            <a:r>
              <a:rPr lang="cs-CZ" dirty="0"/>
              <a:t>)</a:t>
            </a:r>
            <a:endParaRPr lang="en-US" dirty="0"/>
          </a:p>
          <a:p>
            <a:pPr lvl="1" algn="just"/>
            <a:r>
              <a:rPr lang="en-US" b="1" i="1" dirty="0">
                <a:solidFill>
                  <a:srgbClr val="0000DC"/>
                </a:solidFill>
              </a:rPr>
              <a:t>„Public Defender of Rights“ - </a:t>
            </a:r>
            <a:r>
              <a:rPr lang="en-US" dirty="0">
                <a:hlinkClick r:id="rId2"/>
              </a:rPr>
              <a:t>https://www.ochrance.cz/en/</a:t>
            </a:r>
            <a:endParaRPr lang="en-US" dirty="0"/>
          </a:p>
          <a:p>
            <a:pPr lvl="1" algn="just"/>
            <a:r>
              <a:rPr lang="en-US" dirty="0"/>
              <a:t>One representative</a:t>
            </a:r>
            <a:r>
              <a:rPr lang="cs-CZ" dirty="0"/>
              <a:t> </a:t>
            </a:r>
            <a:r>
              <a:rPr lang="en-US" dirty="0"/>
              <a:t>o</a:t>
            </a:r>
            <a:r>
              <a:rPr lang="cs-CZ" dirty="0"/>
              <a:t>f </a:t>
            </a:r>
            <a:r>
              <a:rPr lang="en-US" dirty="0"/>
              <a:t>the</a:t>
            </a:r>
            <a:r>
              <a:rPr lang="cs-CZ" dirty="0"/>
              <a:t> </a:t>
            </a:r>
            <a:r>
              <a:rPr lang="en-US" dirty="0"/>
              <a:t>institution + one</a:t>
            </a:r>
            <a:r>
              <a:rPr lang="cs-CZ" dirty="0"/>
              <a:t> </a:t>
            </a:r>
            <a:r>
              <a:rPr lang="en-US" dirty="0"/>
              <a:t>deputy </a:t>
            </a:r>
            <a:r>
              <a:rPr lang="cs-CZ" dirty="0"/>
              <a:t>(and </a:t>
            </a:r>
            <a:r>
              <a:rPr lang="en-US" dirty="0"/>
              <a:t>administrative</a:t>
            </a:r>
            <a:r>
              <a:rPr lang="cs-CZ" dirty="0"/>
              <a:t> </a:t>
            </a:r>
            <a:r>
              <a:rPr lang="en-US" dirty="0"/>
              <a:t>office</a:t>
            </a:r>
            <a:r>
              <a:rPr lang="cs-CZ" dirty="0"/>
              <a:t>)</a:t>
            </a:r>
            <a:endParaRPr lang="en-US" dirty="0"/>
          </a:p>
          <a:p>
            <a:pPr lvl="1" algn="just"/>
            <a:endParaRPr lang="en-US" dirty="0"/>
          </a:p>
          <a:p>
            <a:pPr lvl="1" algn="just"/>
            <a:r>
              <a:rPr lang="en-US" b="1" dirty="0"/>
              <a:t>Ordinary aspects </a:t>
            </a:r>
            <a:r>
              <a:rPr lang="en-US" dirty="0"/>
              <a:t>of this type of institution </a:t>
            </a:r>
            <a:r>
              <a:rPr lang="cs-CZ" dirty="0"/>
              <a:t>(</a:t>
            </a:r>
            <a:r>
              <a:rPr lang="en-US" dirty="0"/>
              <a:t>Ombudsperson</a:t>
            </a:r>
            <a:r>
              <a:rPr lang="cs-CZ" dirty="0"/>
              <a:t>)</a:t>
            </a:r>
            <a:r>
              <a:rPr lang="en-US" dirty="0"/>
              <a:t> </a:t>
            </a:r>
          </a:p>
          <a:p>
            <a:pPr marL="1200150" lvl="2" indent="-285750" algn="just">
              <a:buFont typeface="Wingdings" panose="05000000000000000000" pitchFamily="2" charset="2"/>
              <a:buChar char="Ø"/>
            </a:pPr>
            <a:r>
              <a:rPr lang="en-US" dirty="0"/>
              <a:t>Protects citizens </a:t>
            </a:r>
            <a:r>
              <a:rPr lang="en-US" dirty="0">
                <a:solidFill>
                  <a:srgbClr val="0000DC"/>
                </a:solidFill>
              </a:rPr>
              <a:t>against state bureaucracy </a:t>
            </a:r>
          </a:p>
          <a:p>
            <a:pPr marL="1200150" lvl="2" indent="-285750" algn="just">
              <a:buFont typeface="Wingdings" panose="05000000000000000000" pitchFamily="2" charset="2"/>
              <a:buChar char="Ø"/>
            </a:pPr>
            <a:r>
              <a:rPr lang="en-US" dirty="0">
                <a:solidFill>
                  <a:srgbClr val="0000DC"/>
                </a:solidFill>
              </a:rPr>
              <a:t>Nonformal, accessible, fast</a:t>
            </a:r>
          </a:p>
          <a:p>
            <a:pPr marL="1200150" lvl="2" indent="-285750" algn="just">
              <a:buFont typeface="Wingdings" panose="05000000000000000000" pitchFamily="2" charset="2"/>
              <a:buChar char="Ø"/>
            </a:pPr>
            <a:r>
              <a:rPr lang="en-US" dirty="0"/>
              <a:t>Cannot decide, instead using its </a:t>
            </a:r>
            <a:r>
              <a:rPr lang="en-US" dirty="0">
                <a:solidFill>
                  <a:srgbClr val="0000DC"/>
                </a:solidFill>
              </a:rPr>
              <a:t>nonformal authority to persuade </a:t>
            </a:r>
            <a:r>
              <a:rPr lang="en-US" dirty="0"/>
              <a:t>administrative bodies to follow its findings</a:t>
            </a:r>
          </a:p>
          <a:p>
            <a:pPr marL="1200150" lvl="2" indent="-285750" algn="just">
              <a:buFont typeface="Wingdings" panose="05000000000000000000" pitchFamily="2" charset="2"/>
              <a:buChar char="Ø"/>
            </a:pPr>
            <a:r>
              <a:rPr lang="en-US" dirty="0">
                <a:solidFill>
                  <a:srgbClr val="0000DC"/>
                </a:solidFill>
              </a:rPr>
              <a:t>Autonomous</a:t>
            </a:r>
            <a:r>
              <a:rPr lang="en-US" dirty="0"/>
              <a:t> on the executive power </a:t>
            </a:r>
            <a:r>
              <a:rPr lang="cs-CZ" dirty="0"/>
              <a:t>(</a:t>
            </a:r>
            <a:r>
              <a:rPr lang="en-US" dirty="0"/>
              <a:t>elected by the Chamber of Deputies</a:t>
            </a:r>
            <a:r>
              <a:rPr lang="cs-CZ" dirty="0"/>
              <a:t>)</a:t>
            </a:r>
          </a:p>
          <a:p>
            <a:pPr marL="1200150" lvl="2" indent="-285750" algn="just">
              <a:buFont typeface="Wingdings" panose="05000000000000000000" pitchFamily="2" charset="2"/>
              <a:buChar char="Ø"/>
            </a:pPr>
            <a:r>
              <a:rPr lang="en-US" dirty="0"/>
              <a:t>Gather</a:t>
            </a:r>
            <a:r>
              <a:rPr lang="cs-CZ" dirty="0"/>
              <a:t> </a:t>
            </a:r>
            <a:r>
              <a:rPr lang="en-US" dirty="0"/>
              <a:t>complains and </a:t>
            </a:r>
            <a:r>
              <a:rPr lang="en-US" dirty="0">
                <a:solidFill>
                  <a:srgbClr val="0000DC"/>
                </a:solidFill>
              </a:rPr>
              <a:t>informs</a:t>
            </a:r>
            <a:r>
              <a:rPr lang="en-US" dirty="0"/>
              <a:t> executive power</a:t>
            </a:r>
          </a:p>
          <a:p>
            <a:pPr marL="1200150" lvl="2" indent="-285750" algn="just">
              <a:buFont typeface="Wingdings" panose="05000000000000000000" pitchFamily="2" charset="2"/>
              <a:buChar char="Ø"/>
            </a:pPr>
            <a:endParaRPr lang="en-US" dirty="0"/>
          </a:p>
          <a:p>
            <a:pPr lvl="1" algn="just"/>
            <a:r>
              <a:rPr lang="en-US" dirty="0"/>
              <a:t>Primary and secondary </a:t>
            </a:r>
            <a:r>
              <a:rPr lang="cs-CZ" dirty="0"/>
              <a:t>(</a:t>
            </a:r>
            <a:r>
              <a:rPr lang="en-US" dirty="0"/>
              <a:t>added later</a:t>
            </a:r>
            <a:r>
              <a:rPr lang="cs-CZ" dirty="0"/>
              <a:t>)</a:t>
            </a:r>
            <a:r>
              <a:rPr lang="en-US" dirty="0"/>
              <a:t> </a:t>
            </a:r>
            <a:r>
              <a:rPr lang="en-US" b="1" dirty="0"/>
              <a:t>competences</a:t>
            </a:r>
          </a:p>
          <a:p>
            <a:pPr lvl="1" algn="just"/>
            <a:endParaRPr lang="en-US" dirty="0"/>
          </a:p>
          <a:p>
            <a:pPr lvl="1" algn="just"/>
            <a:endParaRPr lang="en-US" dirty="0"/>
          </a:p>
          <a:p>
            <a:pPr algn="just"/>
            <a:endParaRPr lang="en-US" dirty="0"/>
          </a:p>
          <a:p>
            <a:pPr marL="324000" lvl="1" indent="0" algn="just">
              <a:buNone/>
            </a:pPr>
            <a:endParaRPr lang="en-US" dirty="0"/>
          </a:p>
        </p:txBody>
      </p:sp>
    </p:spTree>
    <p:extLst>
      <p:ext uri="{BB962C8B-B14F-4D97-AF65-F5344CB8AC3E}">
        <p14:creationId xmlns:p14="http://schemas.microsoft.com/office/powerpoint/2010/main" val="32251900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22</a:t>
            </a:fld>
            <a:endParaRPr lang="en-GB" altLang="cs-CZ" dirty="0"/>
          </a:p>
        </p:txBody>
      </p:sp>
      <p:sp>
        <p:nvSpPr>
          <p:cNvPr id="4" name="Nadpis 3"/>
          <p:cNvSpPr>
            <a:spLocks noGrp="1"/>
          </p:cNvSpPr>
          <p:nvPr>
            <p:ph type="title"/>
          </p:nvPr>
        </p:nvSpPr>
        <p:spPr/>
        <p:txBody>
          <a:bodyPr/>
          <a:lstStyle/>
          <a:p>
            <a:r>
              <a:rPr lang="en-US" sz="4000" b="0" dirty="0"/>
              <a:t>3/ Legal Guarantees in Public Administration</a:t>
            </a:r>
            <a:endParaRPr lang="en-GB" dirty="0"/>
          </a:p>
        </p:txBody>
      </p:sp>
      <p:sp>
        <p:nvSpPr>
          <p:cNvPr id="5" name="Zástupný symbol pro obsah 4"/>
          <p:cNvSpPr>
            <a:spLocks noGrp="1"/>
          </p:cNvSpPr>
          <p:nvPr>
            <p:ph idx="1"/>
          </p:nvPr>
        </p:nvSpPr>
        <p:spPr/>
        <p:txBody>
          <a:bodyPr/>
          <a:lstStyle/>
          <a:p>
            <a:pPr algn="just"/>
            <a:r>
              <a:rPr lang="en-US" b="1" dirty="0"/>
              <a:t>Ombudsman </a:t>
            </a:r>
            <a:r>
              <a:rPr lang="cs-CZ" b="1" dirty="0"/>
              <a:t>(</a:t>
            </a:r>
            <a:r>
              <a:rPr lang="en-US" b="1" dirty="0"/>
              <a:t>Ombudsperson</a:t>
            </a:r>
            <a:r>
              <a:rPr lang="cs-CZ" b="1" dirty="0"/>
              <a:t>)</a:t>
            </a:r>
            <a:r>
              <a:rPr lang="en-US" b="1" dirty="0"/>
              <a:t> institution</a:t>
            </a:r>
          </a:p>
          <a:p>
            <a:pPr lvl="1" algn="just"/>
            <a:r>
              <a:rPr lang="en-US" dirty="0"/>
              <a:t>Primary competences</a:t>
            </a:r>
          </a:p>
          <a:p>
            <a:pPr marL="1200150" lvl="2" indent="-285750" algn="just">
              <a:buFont typeface="Wingdings" panose="05000000000000000000" pitchFamily="2" charset="2"/>
              <a:buChar char="Ø"/>
            </a:pPr>
            <a:r>
              <a:rPr lang="en-US" i="1" dirty="0">
                <a:solidFill>
                  <a:srgbClr val="0000DC"/>
                </a:solidFill>
              </a:rPr>
              <a:t>Protects citizens against the conduct of authorities and other institutions if the conduct is </a:t>
            </a:r>
            <a:r>
              <a:rPr lang="en-US" b="1" i="1" dirty="0">
                <a:solidFill>
                  <a:srgbClr val="0000DC"/>
                </a:solidFill>
              </a:rPr>
              <a:t>against the law, does not correspond to the principles of a democratic legal state and the principles of good administration</a:t>
            </a:r>
            <a:r>
              <a:rPr lang="en-US" i="1" dirty="0">
                <a:solidFill>
                  <a:srgbClr val="0000DC"/>
                </a:solidFill>
              </a:rPr>
              <a:t>, or the authorities are </a:t>
            </a:r>
            <a:r>
              <a:rPr lang="en-US" b="1" i="1" dirty="0">
                <a:solidFill>
                  <a:srgbClr val="0000DC"/>
                </a:solidFill>
              </a:rPr>
              <a:t>inactive. </a:t>
            </a:r>
          </a:p>
          <a:p>
            <a:pPr marL="1200150" lvl="2" indent="-285750" algn="just">
              <a:buFont typeface="Wingdings" panose="05000000000000000000" pitchFamily="2" charset="2"/>
              <a:buChar char="Ø"/>
            </a:pPr>
            <a:r>
              <a:rPr lang="en-US" dirty="0"/>
              <a:t>Controls </a:t>
            </a:r>
            <a:r>
              <a:rPr lang="en-US" b="1" dirty="0"/>
              <a:t>most state authorities</a:t>
            </a:r>
          </a:p>
          <a:p>
            <a:pPr marL="1200150" lvl="2" indent="-285750" algn="just">
              <a:buFont typeface="Wingdings" panose="05000000000000000000" pitchFamily="2" charset="2"/>
              <a:buChar char="Ø"/>
            </a:pPr>
            <a:r>
              <a:rPr lang="en-US" dirty="0"/>
              <a:t>Special emphasis on the use of </a:t>
            </a:r>
            <a:r>
              <a:rPr lang="en-US" b="1" dirty="0"/>
              <a:t>principles of good administration</a:t>
            </a:r>
          </a:p>
          <a:p>
            <a:pPr marL="1200150" lvl="2" indent="-285750" algn="just">
              <a:buFont typeface="Wingdings" panose="05000000000000000000" pitchFamily="2" charset="2"/>
              <a:buChar char="Ø"/>
            </a:pPr>
            <a:endParaRPr lang="en-US" b="1" i="1" dirty="0">
              <a:solidFill>
                <a:srgbClr val="0000DC"/>
              </a:solidFill>
            </a:endParaRPr>
          </a:p>
          <a:p>
            <a:pPr lvl="1" algn="just"/>
            <a:r>
              <a:rPr lang="en-US" dirty="0"/>
              <a:t>Secondary competences</a:t>
            </a:r>
            <a:endParaRPr lang="cs-CZ" dirty="0"/>
          </a:p>
          <a:p>
            <a:pPr marL="1200150" lvl="2" indent="-285750" algn="just">
              <a:buFont typeface="Wingdings" panose="05000000000000000000" pitchFamily="2" charset="2"/>
              <a:buChar char="Ø"/>
            </a:pPr>
            <a:r>
              <a:rPr lang="cs-CZ" dirty="0" err="1"/>
              <a:t>Mainly</a:t>
            </a:r>
            <a:r>
              <a:rPr lang="cs-CZ" dirty="0"/>
              <a:t>…</a:t>
            </a:r>
            <a:endParaRPr lang="en-US" dirty="0"/>
          </a:p>
          <a:p>
            <a:pPr marL="1200150" lvl="2" indent="-285750" algn="just">
              <a:buFont typeface="Wingdings" panose="05000000000000000000" pitchFamily="2" charset="2"/>
              <a:buChar char="Ø"/>
            </a:pPr>
            <a:r>
              <a:rPr lang="en-US" i="1" dirty="0">
                <a:solidFill>
                  <a:srgbClr val="0000DC"/>
                </a:solidFill>
              </a:rPr>
              <a:t>He/she also carries out </a:t>
            </a:r>
            <a:r>
              <a:rPr lang="en-US" b="1" i="1" dirty="0">
                <a:solidFill>
                  <a:srgbClr val="0000DC"/>
                </a:solidFill>
              </a:rPr>
              <a:t>preventive systematic visits to places where people are restricted in their freedom and seeks to ensure that their rights are respected.</a:t>
            </a:r>
            <a:r>
              <a:rPr lang="en-US" i="1" dirty="0">
                <a:solidFill>
                  <a:srgbClr val="0000DC"/>
                </a:solidFill>
              </a:rPr>
              <a:t> The Defender also contributes to promotion of the right to equal treatment and protection against discrimination and also systematically deals with the rights of the people with disabilities.</a:t>
            </a:r>
            <a:endParaRPr lang="cs-CZ" i="1" dirty="0">
              <a:solidFill>
                <a:srgbClr val="0000DC"/>
              </a:solidFill>
            </a:endParaRPr>
          </a:p>
          <a:p>
            <a:pPr marL="1200150" lvl="2" indent="-285750" algn="just">
              <a:buFont typeface="Wingdings" panose="05000000000000000000" pitchFamily="2" charset="2"/>
              <a:buChar char="Ø"/>
            </a:pPr>
            <a:r>
              <a:rPr lang="cs-CZ" dirty="0"/>
              <a:t>And </a:t>
            </a:r>
            <a:r>
              <a:rPr lang="cs-CZ" dirty="0" err="1"/>
              <a:t>some</a:t>
            </a:r>
            <a:r>
              <a:rPr lang="cs-CZ" dirty="0"/>
              <a:t> </a:t>
            </a:r>
            <a:r>
              <a:rPr lang="cs-CZ" dirty="0" err="1"/>
              <a:t>other</a:t>
            </a:r>
            <a:r>
              <a:rPr lang="cs-CZ" dirty="0"/>
              <a:t> </a:t>
            </a:r>
            <a:r>
              <a:rPr lang="cs-CZ" dirty="0" err="1"/>
              <a:t>competences</a:t>
            </a:r>
            <a:r>
              <a:rPr lang="cs-CZ" dirty="0"/>
              <a:t> (</a:t>
            </a:r>
            <a:r>
              <a:rPr lang="cs-CZ" dirty="0" err="1"/>
              <a:t>e.g</a:t>
            </a:r>
            <a:r>
              <a:rPr lang="cs-CZ" dirty="0"/>
              <a:t>. public </a:t>
            </a:r>
            <a:r>
              <a:rPr lang="cs-CZ" dirty="0" err="1"/>
              <a:t>interest</a:t>
            </a:r>
            <a:r>
              <a:rPr lang="cs-CZ" dirty="0"/>
              <a:t> </a:t>
            </a:r>
            <a:r>
              <a:rPr lang="cs-CZ" dirty="0" err="1"/>
              <a:t>litigation</a:t>
            </a:r>
            <a:r>
              <a:rPr lang="cs-CZ" dirty="0"/>
              <a:t>)</a:t>
            </a:r>
            <a:endParaRPr lang="en-US" dirty="0"/>
          </a:p>
          <a:p>
            <a:pPr marL="324000" lvl="1" indent="0" algn="just">
              <a:buNone/>
            </a:pPr>
            <a:endParaRPr lang="en-US" dirty="0"/>
          </a:p>
        </p:txBody>
      </p:sp>
    </p:spTree>
    <p:extLst>
      <p:ext uri="{BB962C8B-B14F-4D97-AF65-F5344CB8AC3E}">
        <p14:creationId xmlns:p14="http://schemas.microsoft.com/office/powerpoint/2010/main" val="287895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en-US" sz="4000" b="0" dirty="0"/>
              <a:t>Administrative Procedural Law</a:t>
            </a:r>
            <a:br>
              <a:rPr lang="en-US" sz="4000" b="0" dirty="0"/>
            </a:br>
            <a:r>
              <a:rPr lang="en-US" sz="4000" b="0" dirty="0"/>
              <a:t>Legal Guarantees in Public Administration</a:t>
            </a:r>
            <a:r>
              <a:rPr lang="cs-CZ" sz="4000" b="0" dirty="0"/>
              <a:t> </a:t>
            </a:r>
            <a:r>
              <a:rPr lang="en-US" sz="4000" b="0" dirty="0"/>
              <a:t>         </a:t>
            </a:r>
            <a:r>
              <a:rPr lang="cs-CZ" sz="4000" b="0" dirty="0"/>
              <a:t>(</a:t>
            </a:r>
            <a:r>
              <a:rPr lang="en-US" sz="4000" b="0" dirty="0"/>
              <a:t>Judicial Review, Ombudsman</a:t>
            </a:r>
            <a:r>
              <a:rPr lang="cs-CZ" sz="4000" b="0" dirty="0"/>
              <a:t>)</a:t>
            </a:r>
            <a:endParaRPr lang="cs-CZ" dirty="0"/>
          </a:p>
        </p:txBody>
      </p:sp>
      <p:sp>
        <p:nvSpPr>
          <p:cNvPr id="5" name="Zástupný symbol pro obsah 4"/>
          <p:cNvSpPr>
            <a:spLocks noGrp="1"/>
          </p:cNvSpPr>
          <p:nvPr>
            <p:ph idx="1"/>
          </p:nvPr>
        </p:nvSpPr>
        <p:spPr/>
        <p:txBody>
          <a:bodyPr/>
          <a:lstStyle/>
          <a:p>
            <a:pPr algn="just">
              <a:lnSpc>
                <a:spcPct val="100000"/>
              </a:lnSpc>
            </a:pPr>
            <a:endParaRPr lang="en-US" sz="2400" dirty="0"/>
          </a:p>
          <a:p>
            <a:pPr algn="just">
              <a:lnSpc>
                <a:spcPct val="100000"/>
              </a:lnSpc>
            </a:pPr>
            <a:endParaRPr lang="en-US" sz="2400" dirty="0"/>
          </a:p>
          <a:p>
            <a:pPr algn="just">
              <a:lnSpc>
                <a:spcPct val="100000"/>
              </a:lnSpc>
            </a:pPr>
            <a:endParaRPr lang="cs-CZ" sz="2400" dirty="0"/>
          </a:p>
          <a:p>
            <a:pPr algn="just">
              <a:lnSpc>
                <a:spcPct val="100000"/>
              </a:lnSpc>
            </a:pPr>
            <a:endParaRPr lang="en-US" sz="2400" dirty="0"/>
          </a:p>
          <a:p>
            <a:pPr algn="just">
              <a:lnSpc>
                <a:spcPct val="100000"/>
              </a:lnSpc>
            </a:pPr>
            <a:r>
              <a:rPr lang="en-US" sz="2400" i="1" dirty="0"/>
              <a:t>Questions?</a:t>
            </a:r>
            <a:endParaRPr lang="cs-CZ" sz="2400" i="1" dirty="0"/>
          </a:p>
          <a:p>
            <a:pPr algn="just">
              <a:lnSpc>
                <a:spcPct val="100000"/>
              </a:lnSpc>
            </a:pPr>
            <a:endParaRPr lang="cs-CZ" sz="2400" i="1" dirty="0"/>
          </a:p>
          <a:p>
            <a:pPr algn="just">
              <a:lnSpc>
                <a:spcPct val="100000"/>
              </a:lnSpc>
            </a:pPr>
            <a:endParaRPr lang="cs-CZ" sz="2400" dirty="0"/>
          </a:p>
          <a:p>
            <a:pPr algn="just">
              <a:lnSpc>
                <a:spcPct val="100000"/>
              </a:lnSpc>
            </a:pPr>
            <a:r>
              <a:rPr lang="en-US" sz="2400" b="1" dirty="0"/>
              <a:t>Thank you for your attention</a:t>
            </a:r>
            <a:endParaRPr lang="cs-CZ" sz="2400" b="1" dirty="0"/>
          </a:p>
          <a:p>
            <a:pPr algn="just">
              <a:lnSpc>
                <a:spcPct val="100000"/>
              </a:lnSpc>
            </a:pPr>
            <a:endParaRPr lang="en-US" sz="2400" dirty="0"/>
          </a:p>
          <a:p>
            <a:pPr algn="just">
              <a:lnSpc>
                <a:spcPct val="100000"/>
              </a:lnSpc>
            </a:pPr>
            <a:endParaRPr lang="en-US" sz="2400" dirty="0"/>
          </a:p>
        </p:txBody>
      </p:sp>
    </p:spTree>
    <p:extLst>
      <p:ext uri="{BB962C8B-B14F-4D97-AF65-F5344CB8AC3E}">
        <p14:creationId xmlns:p14="http://schemas.microsoft.com/office/powerpoint/2010/main" val="2771854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3</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algn="just">
              <a:lnSpc>
                <a:spcPct val="100000"/>
              </a:lnSpc>
            </a:pPr>
            <a:r>
              <a:rPr lang="en-US" altLang="cs-CZ" b="1" dirty="0"/>
              <a:t>Function</a:t>
            </a:r>
            <a:r>
              <a:rPr lang="cs-CZ" altLang="cs-CZ" sz="2400" b="1" dirty="0"/>
              <a:t> </a:t>
            </a:r>
            <a:r>
              <a:rPr lang="en-US" altLang="cs-CZ" sz="2400" b="1" dirty="0"/>
              <a:t>of</a:t>
            </a:r>
            <a:r>
              <a:rPr lang="cs-CZ" altLang="cs-CZ" sz="2400" b="1" dirty="0"/>
              <a:t> </a:t>
            </a:r>
            <a:r>
              <a:rPr lang="en-US" altLang="cs-CZ" sz="2400" b="1" dirty="0"/>
              <a:t>Public Administration in the society </a:t>
            </a:r>
          </a:p>
          <a:p>
            <a:pPr lvl="1" algn="just"/>
            <a:r>
              <a:rPr lang="en-US" altLang="cs-CZ" dirty="0"/>
              <a:t>To achieve </a:t>
            </a:r>
            <a:r>
              <a:rPr lang="en-US" altLang="cs-CZ" dirty="0">
                <a:solidFill>
                  <a:srgbClr val="0000DC"/>
                </a:solidFill>
              </a:rPr>
              <a:t>public goals </a:t>
            </a:r>
            <a:r>
              <a:rPr lang="en-US" altLang="cs-CZ" dirty="0"/>
              <a:t>and to protect </a:t>
            </a:r>
            <a:r>
              <a:rPr lang="en-US" altLang="cs-CZ" b="1" dirty="0">
                <a:solidFill>
                  <a:srgbClr val="0000DC"/>
                </a:solidFill>
              </a:rPr>
              <a:t>public interest</a:t>
            </a:r>
            <a:endParaRPr lang="en-US" altLang="cs-CZ" sz="2000" b="1" dirty="0">
              <a:solidFill>
                <a:srgbClr val="0000DC"/>
              </a:solidFill>
            </a:endParaRPr>
          </a:p>
          <a:p>
            <a:pPr lvl="1" algn="just"/>
            <a:r>
              <a:rPr lang="en-US" altLang="cs-CZ" dirty="0"/>
              <a:t>It is generally </a:t>
            </a:r>
            <a:r>
              <a:rPr lang="en-US" altLang="cs-CZ" dirty="0">
                <a:solidFill>
                  <a:srgbClr val="0000DC"/>
                </a:solidFill>
              </a:rPr>
              <a:t>based on (intentional) </a:t>
            </a:r>
            <a:r>
              <a:rPr lang="en-US" altLang="cs-CZ" b="1" dirty="0">
                <a:solidFill>
                  <a:srgbClr val="0000DC"/>
                </a:solidFill>
              </a:rPr>
              <a:t>activity</a:t>
            </a:r>
            <a:r>
              <a:rPr lang="en-US" altLang="cs-CZ" b="1" dirty="0"/>
              <a:t> </a:t>
            </a:r>
            <a:endParaRPr lang="en-US" dirty="0"/>
          </a:p>
          <a:p>
            <a:pPr lvl="1" algn="just"/>
            <a:r>
              <a:rPr lang="en-US" dirty="0"/>
              <a:t>Possibility of </a:t>
            </a:r>
            <a:r>
              <a:rPr lang="en-US" dirty="0">
                <a:solidFill>
                  <a:srgbClr val="0000DC"/>
                </a:solidFill>
              </a:rPr>
              <a:t>using </a:t>
            </a:r>
            <a:r>
              <a:rPr lang="en-US" b="1" dirty="0">
                <a:solidFill>
                  <a:srgbClr val="0000DC"/>
                </a:solidFill>
              </a:rPr>
              <a:t>public power</a:t>
            </a:r>
          </a:p>
          <a:p>
            <a:pPr lvl="1" algn="just"/>
            <a:endParaRPr lang="en-US" b="1" dirty="0"/>
          </a:p>
          <a:p>
            <a:pPr algn="just">
              <a:lnSpc>
                <a:spcPct val="100000"/>
              </a:lnSpc>
            </a:pPr>
            <a:r>
              <a:rPr lang="en-US" b="1" dirty="0"/>
              <a:t>Administrative Law </a:t>
            </a:r>
            <a:r>
              <a:rPr lang="en-US" i="1" dirty="0"/>
              <a:t>(„</a:t>
            </a:r>
            <a:r>
              <a:rPr lang="cs-CZ" i="1" dirty="0"/>
              <a:t>Správní právo</a:t>
            </a:r>
            <a:r>
              <a:rPr lang="en-US" i="1" dirty="0"/>
              <a:t>“) </a:t>
            </a:r>
          </a:p>
          <a:p>
            <a:pPr lvl="1" algn="just"/>
            <a:r>
              <a:rPr lang="cs-CZ" dirty="0"/>
              <a:t>T</a:t>
            </a:r>
            <a:r>
              <a:rPr lang="en-US" dirty="0"/>
              <a:t>he biggest (and also important) </a:t>
            </a:r>
            <a:r>
              <a:rPr lang="en-US" dirty="0">
                <a:solidFill>
                  <a:srgbClr val="0000DC"/>
                </a:solidFill>
              </a:rPr>
              <a:t>branch/part of law/legal system </a:t>
            </a:r>
            <a:r>
              <a:rPr lang="en-US" dirty="0"/>
              <a:t>(of each „legal“ / „administrative“ state); part of </a:t>
            </a:r>
            <a:r>
              <a:rPr lang="en-US" dirty="0">
                <a:solidFill>
                  <a:srgbClr val="0000DC"/>
                </a:solidFill>
              </a:rPr>
              <a:t>public law</a:t>
            </a:r>
          </a:p>
          <a:p>
            <a:pPr lvl="1" algn="just"/>
            <a:r>
              <a:rPr lang="en-US" b="1" dirty="0"/>
              <a:t>Regulates relations </a:t>
            </a:r>
            <a:r>
              <a:rPr lang="en-US" dirty="0"/>
              <a:t>in Public Administration </a:t>
            </a:r>
          </a:p>
          <a:p>
            <a:pPr marL="1085850" lvl="2" indent="-171450" algn="just">
              <a:buFont typeface="Wingdings" panose="05000000000000000000" pitchFamily="2" charset="2"/>
              <a:buChar char="Ø"/>
            </a:pPr>
            <a:r>
              <a:rPr lang="en-US" b="1" dirty="0"/>
              <a:t>a) </a:t>
            </a:r>
            <a:r>
              <a:rPr lang="en-US" dirty="0"/>
              <a:t>its </a:t>
            </a:r>
            <a:r>
              <a:rPr lang="en-US" b="1" i="1" dirty="0">
                <a:solidFill>
                  <a:srgbClr val="0000DC"/>
                </a:solidFill>
              </a:rPr>
              <a:t>organization</a:t>
            </a:r>
            <a:r>
              <a:rPr lang="en-US" dirty="0"/>
              <a:t> (at different levels) and</a:t>
            </a:r>
            <a:r>
              <a:rPr lang="en-US" b="1" dirty="0"/>
              <a:t> </a:t>
            </a:r>
          </a:p>
          <a:p>
            <a:pPr marL="1085850" lvl="2" indent="-171450" algn="just">
              <a:buFont typeface="Wingdings" panose="05000000000000000000" pitchFamily="2" charset="2"/>
              <a:buChar char="Ø"/>
            </a:pPr>
            <a:r>
              <a:rPr lang="en-US" b="1" dirty="0"/>
              <a:t>b) </a:t>
            </a:r>
            <a:r>
              <a:rPr lang="en-US" dirty="0"/>
              <a:t>its </a:t>
            </a:r>
            <a:r>
              <a:rPr lang="en-US" b="1" i="1" dirty="0">
                <a:solidFill>
                  <a:srgbClr val="0000DC"/>
                </a:solidFill>
              </a:rPr>
              <a:t>functions/activities</a:t>
            </a:r>
            <a:endParaRPr lang="en-US" sz="2400" b="1" dirty="0">
              <a:solidFill>
                <a:srgbClr val="0000DC"/>
              </a:solidFill>
            </a:endParaRPr>
          </a:p>
          <a:p>
            <a:pPr lvl="1" algn="just"/>
            <a:endParaRPr lang="en-US" sz="1600" i="1" dirty="0"/>
          </a:p>
          <a:p>
            <a:pPr lvl="1" algn="just"/>
            <a:r>
              <a:rPr lang="en-US" i="1" dirty="0">
                <a:solidFill>
                  <a:srgbClr val="0000DC"/>
                </a:solidFill>
              </a:rPr>
              <a:t>Where is the </a:t>
            </a:r>
            <a:r>
              <a:rPr lang="en-US" b="1" i="1" dirty="0">
                <a:solidFill>
                  <a:srgbClr val="0000DC"/>
                </a:solidFill>
              </a:rPr>
              <a:t>place of Administrative Procedural Law?</a:t>
            </a:r>
          </a:p>
          <a:p>
            <a:endParaRPr lang="en-GB" i="1" dirty="0"/>
          </a:p>
        </p:txBody>
      </p:sp>
    </p:spTree>
    <p:extLst>
      <p:ext uri="{BB962C8B-B14F-4D97-AF65-F5344CB8AC3E}">
        <p14:creationId xmlns:p14="http://schemas.microsoft.com/office/powerpoint/2010/main" val="1540427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a:xfrm>
            <a:off x="720000" y="391754"/>
            <a:ext cx="10753200" cy="451576"/>
          </a:xfrm>
        </p:spPr>
        <p:txBody>
          <a:bodyPr/>
          <a:lstStyle/>
          <a:p>
            <a:br>
              <a:rPr lang="en-US" b="0" dirty="0"/>
            </a:br>
            <a:r>
              <a:rPr lang="en-US" b="0" dirty="0"/>
              <a:t>1/ System of (Czech) Administrative Law</a:t>
            </a:r>
            <a:endParaRPr lang="cs-CZ" b="0" dirty="0"/>
          </a:p>
        </p:txBody>
      </p:sp>
      <p:sp>
        <p:nvSpPr>
          <p:cNvPr id="5" name="Zástupný symbol pro obsah 4"/>
          <p:cNvSpPr>
            <a:spLocks noGrp="1"/>
          </p:cNvSpPr>
          <p:nvPr>
            <p:ph idx="1"/>
          </p:nvPr>
        </p:nvSpPr>
        <p:spPr>
          <a:xfrm>
            <a:off x="720000" y="1055076"/>
            <a:ext cx="10753200" cy="4776923"/>
          </a:xfrm>
        </p:spPr>
        <p:txBody>
          <a:bodyPr/>
          <a:lstStyle/>
          <a:p>
            <a:pPr marL="72000" indent="0" algn="just">
              <a:lnSpc>
                <a:spcPct val="100000"/>
              </a:lnSpc>
              <a:buNone/>
            </a:pPr>
            <a:endParaRPr lang="en-US" sz="1200" b="1" dirty="0"/>
          </a:p>
          <a:p>
            <a:pPr marL="72000" indent="0" algn="just">
              <a:lnSpc>
                <a:spcPct val="100000"/>
              </a:lnSpc>
              <a:buNone/>
            </a:pPr>
            <a:endParaRPr lang="en-US" sz="2000" b="1" dirty="0"/>
          </a:p>
          <a:p>
            <a:pPr marL="72000" indent="0" algn="just">
              <a:lnSpc>
                <a:spcPct val="100000"/>
              </a:lnSpc>
              <a:buNone/>
            </a:pPr>
            <a:r>
              <a:rPr lang="en-US" b="1" dirty="0"/>
              <a:t>First possible classification:</a:t>
            </a:r>
            <a:endParaRPr lang="cs-CZ" b="1" dirty="0"/>
          </a:p>
        </p:txBody>
      </p:sp>
      <p:graphicFrame>
        <p:nvGraphicFramePr>
          <p:cNvPr id="6" name="Diagram 5"/>
          <p:cNvGraphicFramePr/>
          <p:nvPr>
            <p:extLst>
              <p:ext uri="{D42A27DB-BD31-4B8C-83A1-F6EECF244321}">
                <p14:modId xmlns:p14="http://schemas.microsoft.com/office/powerpoint/2010/main" val="3837543464"/>
              </p:ext>
            </p:extLst>
          </p:nvPr>
        </p:nvGraphicFramePr>
        <p:xfrm>
          <a:off x="720000" y="1613647"/>
          <a:ext cx="10753200" cy="4524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7813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a:xfrm>
            <a:off x="720000" y="415200"/>
            <a:ext cx="10753200" cy="451576"/>
          </a:xfrm>
        </p:spPr>
        <p:txBody>
          <a:bodyPr/>
          <a:lstStyle/>
          <a:p>
            <a:br>
              <a:rPr lang="en-US" b="0" dirty="0"/>
            </a:br>
            <a:r>
              <a:rPr lang="en-US" b="0" dirty="0"/>
              <a:t>1/ System of (Czech) Administrative Law</a:t>
            </a:r>
            <a:endParaRPr lang="cs-CZ" b="0" dirty="0"/>
          </a:p>
        </p:txBody>
      </p:sp>
      <p:sp>
        <p:nvSpPr>
          <p:cNvPr id="5" name="Zástupný symbol pro obsah 4"/>
          <p:cNvSpPr>
            <a:spLocks noGrp="1"/>
          </p:cNvSpPr>
          <p:nvPr>
            <p:ph idx="1"/>
          </p:nvPr>
        </p:nvSpPr>
        <p:spPr>
          <a:xfrm>
            <a:off x="720000" y="1093694"/>
            <a:ext cx="10753200" cy="4738306"/>
          </a:xfrm>
        </p:spPr>
        <p:txBody>
          <a:bodyPr/>
          <a:lstStyle/>
          <a:p>
            <a:pPr marL="72000" indent="0">
              <a:buNone/>
            </a:pPr>
            <a:endParaRPr lang="en-US" sz="1050" b="1" dirty="0"/>
          </a:p>
          <a:p>
            <a:pPr marL="72000" indent="0">
              <a:buNone/>
            </a:pPr>
            <a:r>
              <a:rPr lang="cs-CZ" b="1" dirty="0"/>
              <a:t>Second </a:t>
            </a:r>
            <a:r>
              <a:rPr lang="en-US" b="1" dirty="0"/>
              <a:t>possible classification</a:t>
            </a:r>
            <a:r>
              <a:rPr lang="cs-CZ" dirty="0"/>
              <a:t>:</a:t>
            </a:r>
          </a:p>
          <a:p>
            <a:pPr marL="72000" indent="0">
              <a:buNone/>
            </a:pPr>
            <a:endParaRPr lang="cs-CZ" dirty="0"/>
          </a:p>
        </p:txBody>
      </p:sp>
      <p:graphicFrame>
        <p:nvGraphicFramePr>
          <p:cNvPr id="6" name="Diagram 5"/>
          <p:cNvGraphicFramePr/>
          <p:nvPr>
            <p:extLst>
              <p:ext uri="{D42A27DB-BD31-4B8C-83A1-F6EECF244321}">
                <p14:modId xmlns:p14="http://schemas.microsoft.com/office/powerpoint/2010/main" val="3634592118"/>
              </p:ext>
            </p:extLst>
          </p:nvPr>
        </p:nvGraphicFramePr>
        <p:xfrm>
          <a:off x="720000" y="1766048"/>
          <a:ext cx="11131341" cy="4372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5707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6</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algn="just">
              <a:lnSpc>
                <a:spcPct val="100000"/>
              </a:lnSpc>
            </a:pPr>
            <a:r>
              <a:rPr lang="en-US" altLang="cs-CZ" b="1" dirty="0"/>
              <a:t>Administrative Procedural Law </a:t>
            </a:r>
          </a:p>
          <a:p>
            <a:pPr lvl="1" algn="just"/>
            <a:r>
              <a:rPr lang="en-US" altLang="cs-CZ" i="1" dirty="0">
                <a:solidFill>
                  <a:srgbClr val="0000DC"/>
                </a:solidFill>
              </a:rPr>
              <a:t>= </a:t>
            </a:r>
            <a:r>
              <a:rPr lang="en-US" altLang="cs-CZ" b="1" i="1" dirty="0">
                <a:solidFill>
                  <a:srgbClr val="0000DC"/>
                </a:solidFill>
              </a:rPr>
              <a:t>Procedural part </a:t>
            </a:r>
            <a:r>
              <a:rPr lang="en-US" altLang="cs-CZ" i="1" dirty="0">
                <a:solidFill>
                  <a:srgbClr val="0000DC"/>
                </a:solidFill>
              </a:rPr>
              <a:t>of Administrative Law</a:t>
            </a:r>
          </a:p>
          <a:p>
            <a:pPr lvl="1" algn="just"/>
            <a:r>
              <a:rPr lang="en-US" altLang="cs-CZ" dirty="0"/>
              <a:t>Consists of </a:t>
            </a:r>
            <a:r>
              <a:rPr lang="en-US" altLang="cs-CZ" dirty="0">
                <a:solidFill>
                  <a:srgbClr val="0000DC"/>
                </a:solidFill>
              </a:rPr>
              <a:t>different procedures </a:t>
            </a:r>
            <a:r>
              <a:rPr lang="en-US" altLang="cs-CZ" dirty="0"/>
              <a:t>that can be found in public administration</a:t>
            </a:r>
          </a:p>
          <a:p>
            <a:pPr lvl="1" algn="just"/>
            <a:r>
              <a:rPr lang="en-US" altLang="cs-CZ" dirty="0"/>
              <a:t>Emphasis on </a:t>
            </a:r>
            <a:r>
              <a:rPr lang="en-US" altLang="cs-CZ" dirty="0">
                <a:solidFill>
                  <a:srgbClr val="0000DC"/>
                </a:solidFill>
              </a:rPr>
              <a:t>protection of (individual) rights and freedoms</a:t>
            </a:r>
          </a:p>
          <a:p>
            <a:pPr algn="just">
              <a:lnSpc>
                <a:spcPct val="100000"/>
              </a:lnSpc>
            </a:pPr>
            <a:endParaRPr lang="en-US" altLang="cs-CZ" dirty="0"/>
          </a:p>
          <a:p>
            <a:pPr lvl="1" algn="just"/>
            <a:r>
              <a:rPr lang="en-US" altLang="cs-CZ" b="1" dirty="0"/>
              <a:t>Generally regulated in…</a:t>
            </a:r>
          </a:p>
          <a:p>
            <a:pPr lvl="1" algn="just"/>
            <a:r>
              <a:rPr lang="en-US" altLang="cs-CZ" b="1" i="1" dirty="0">
                <a:solidFill>
                  <a:srgbClr val="0000DC"/>
                </a:solidFill>
              </a:rPr>
              <a:t>Code o</a:t>
            </a:r>
            <a:r>
              <a:rPr lang="cs-CZ" altLang="cs-CZ" b="1" i="1" dirty="0">
                <a:solidFill>
                  <a:srgbClr val="0000DC"/>
                </a:solidFill>
              </a:rPr>
              <a:t>f</a:t>
            </a:r>
            <a:r>
              <a:rPr lang="en-US" altLang="cs-CZ" b="1" i="1" dirty="0">
                <a:solidFill>
                  <a:srgbClr val="0000DC"/>
                </a:solidFill>
              </a:rPr>
              <a:t> Administrative Procedure </a:t>
            </a:r>
            <a:r>
              <a:rPr lang="en-US" altLang="cs-CZ" dirty="0"/>
              <a:t>(Act no. 500/2004 Coll.) – </a:t>
            </a:r>
            <a:r>
              <a:rPr lang="en-US" altLang="cs-CZ" b="1" dirty="0"/>
              <a:t>„CAP“ </a:t>
            </a:r>
          </a:p>
          <a:p>
            <a:pPr lvl="1" algn="just"/>
            <a:r>
              <a:rPr lang="en-US" altLang="cs-CZ" b="1" i="1" dirty="0">
                <a:solidFill>
                  <a:srgbClr val="0000DC"/>
                </a:solidFill>
              </a:rPr>
              <a:t>Code of Administrative Justice </a:t>
            </a:r>
            <a:r>
              <a:rPr lang="en-US" altLang="cs-CZ" dirty="0"/>
              <a:t>(Act no. 150/2002 Coll.) – </a:t>
            </a:r>
            <a:r>
              <a:rPr lang="en-US" altLang="cs-CZ" b="1" dirty="0"/>
              <a:t>„CAJ“ </a:t>
            </a:r>
          </a:p>
        </p:txBody>
      </p:sp>
    </p:spTree>
    <p:extLst>
      <p:ext uri="{BB962C8B-B14F-4D97-AF65-F5344CB8AC3E}">
        <p14:creationId xmlns:p14="http://schemas.microsoft.com/office/powerpoint/2010/main" val="407279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en-GB" altLang="cs-CZ" smtClean="0"/>
              <a:pPr/>
              <a:t>7</a:t>
            </a:fld>
            <a:endParaRPr lang="en-GB" altLang="cs-CZ" dirty="0"/>
          </a:p>
        </p:txBody>
      </p:sp>
      <p:sp>
        <p:nvSpPr>
          <p:cNvPr id="4" name="Nadpis 3"/>
          <p:cNvSpPr>
            <a:spLocks noGrp="1"/>
          </p:cNvSpPr>
          <p:nvPr>
            <p:ph type="title"/>
          </p:nvPr>
        </p:nvSpPr>
        <p:spPr/>
        <p:txBody>
          <a:bodyPr/>
          <a:lstStyle/>
          <a:p>
            <a:r>
              <a:rPr lang="en-US" b="0" dirty="0"/>
              <a:t>1/ System of (Czech) Administrative Law</a:t>
            </a:r>
            <a:endParaRPr lang="en-GB" dirty="0"/>
          </a:p>
        </p:txBody>
      </p:sp>
      <p:sp>
        <p:nvSpPr>
          <p:cNvPr id="5" name="Zástupný symbol pro obsah 4"/>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Arial" panose="020B0604020202020204" pitchFamily="34" charset="0"/>
              <a:buChar char="̶"/>
              <a:tabLst/>
              <a:defRPr/>
            </a:pPr>
            <a:r>
              <a:rPr kumimoji="0" lang="en-US" sz="2800" b="1" i="0" u="none" strike="noStrike" kern="0" cap="none" spc="0" normalizeH="0" baseline="0" dirty="0">
                <a:ln>
                  <a:noFill/>
                </a:ln>
                <a:solidFill>
                  <a:srgbClr val="000000"/>
                </a:solidFill>
                <a:effectLst/>
                <a:uLnTx/>
                <a:uFillTx/>
                <a:latin typeface="Arial"/>
                <a:ea typeface="+mn-ea"/>
                <a:cs typeface="+mn-cs"/>
              </a:rPr>
              <a:t>What</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dirty="0">
                <a:ln>
                  <a:noFill/>
                </a:ln>
                <a:solidFill>
                  <a:srgbClr val="000000"/>
                </a:solidFill>
                <a:effectLst/>
                <a:uLnTx/>
                <a:uFillTx/>
                <a:latin typeface="Arial"/>
                <a:ea typeface="+mn-ea"/>
                <a:cs typeface="+mn-cs"/>
              </a:rPr>
              <a:t>does</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noProof="0" dirty="0">
                <a:ln>
                  <a:noFill/>
                </a:ln>
                <a:solidFill>
                  <a:srgbClr val="000000"/>
                </a:solidFill>
                <a:effectLst/>
                <a:uLnTx/>
                <a:uFillTx/>
                <a:latin typeface="Arial"/>
                <a:ea typeface="+mn-ea"/>
                <a:cs typeface="+mn-cs"/>
              </a:rPr>
              <a:t>CAP</a:t>
            </a:r>
            <a:r>
              <a:rPr kumimoji="0" lang="cs-CZ" sz="2800" b="1" i="0" u="none" strike="noStrike" kern="0" cap="none" spc="0" normalizeH="0" baseline="0" noProof="0" dirty="0">
                <a:ln>
                  <a:noFill/>
                </a:ln>
                <a:solidFill>
                  <a:srgbClr val="000000"/>
                </a:solidFill>
                <a:effectLst/>
                <a:uLnTx/>
                <a:uFillTx/>
                <a:latin typeface="Arial"/>
                <a:ea typeface="+mn-ea"/>
                <a:cs typeface="+mn-cs"/>
              </a:rPr>
              <a:t> </a:t>
            </a:r>
            <a:r>
              <a:rPr kumimoji="0" lang="en-US" sz="2800" b="1" i="0" u="none" strike="noStrike" kern="0" cap="none" spc="0" normalizeH="0" baseline="0" dirty="0">
                <a:ln>
                  <a:noFill/>
                </a:ln>
                <a:solidFill>
                  <a:srgbClr val="000000"/>
                </a:solidFill>
                <a:effectLst/>
                <a:uLnTx/>
                <a:uFillTx/>
                <a:latin typeface="Arial"/>
                <a:ea typeface="+mn-ea"/>
                <a:cs typeface="+mn-cs"/>
              </a:rPr>
              <a:t>regulate</a:t>
            </a:r>
            <a:r>
              <a:rPr kumimoji="0" lang="cs-CZ" sz="2800" b="1" i="0" u="none" strike="noStrike" kern="0" cap="none" spc="0" normalizeH="0" baseline="0" noProof="0" dirty="0">
                <a:ln>
                  <a:noFill/>
                </a:ln>
                <a:solidFill>
                  <a:srgbClr val="000000"/>
                </a:solidFill>
                <a:effectLst/>
                <a:uLnTx/>
                <a:uFillTx/>
                <a:latin typeface="Arial"/>
                <a:ea typeface="+mn-ea"/>
                <a:cs typeface="+mn-cs"/>
              </a:rPr>
              <a:t>?</a:t>
            </a:r>
            <a:endParaRPr kumimoji="0" lang="cs-CZ" sz="2000" b="0" i="0" u="none" strike="noStrike" kern="0" cap="none" spc="0" normalizeH="0" baseline="0" noProof="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b="0" i="0" u="none" strike="noStrike" kern="0" cap="none" spc="0" normalizeH="0" baseline="0" dirty="0">
                <a:ln>
                  <a:noFill/>
                </a:ln>
                <a:solidFill>
                  <a:srgbClr val="000000"/>
                </a:solidFill>
                <a:effectLst/>
                <a:uLnTx/>
                <a:uFillTx/>
                <a:latin typeface="Arial"/>
              </a:rPr>
              <a:t>Art. </a:t>
            </a:r>
            <a:r>
              <a:rPr kumimoji="0" lang="en-US" sz="2000" b="1" i="0" u="none" strike="noStrike" kern="0" cap="none" spc="0" normalizeH="0" baseline="0" dirty="0">
                <a:ln>
                  <a:noFill/>
                </a:ln>
                <a:solidFill>
                  <a:srgbClr val="000000"/>
                </a:solidFill>
                <a:effectLst/>
                <a:uLnTx/>
                <a:uFillTx/>
                <a:latin typeface="Arial"/>
              </a:rPr>
              <a:t>1 section 1 </a:t>
            </a:r>
            <a:r>
              <a:rPr kumimoji="0" lang="en-US" sz="2000" b="0" i="0" u="none" strike="noStrike" kern="0" cap="none" spc="0" normalizeH="0" baseline="0" dirty="0">
                <a:ln>
                  <a:noFill/>
                </a:ln>
                <a:solidFill>
                  <a:srgbClr val="000000"/>
                </a:solidFill>
                <a:effectLst/>
                <a:uLnTx/>
                <a:uFillTx/>
                <a:latin typeface="Arial"/>
              </a:rPr>
              <a:t>of act nr. </a:t>
            </a:r>
            <a:r>
              <a:rPr kumimoji="0" lang="en-US" sz="2000" b="1" i="0" u="none" strike="noStrike" kern="0" cap="none" spc="0" normalizeH="0" baseline="0" dirty="0">
                <a:ln>
                  <a:noFill/>
                </a:ln>
                <a:solidFill>
                  <a:srgbClr val="000000"/>
                </a:solidFill>
                <a:effectLst/>
                <a:uLnTx/>
                <a:uFillTx/>
                <a:latin typeface="Arial"/>
              </a:rPr>
              <a:t>500/2004</a:t>
            </a:r>
            <a:r>
              <a:rPr kumimoji="0" lang="en-US" sz="2000" b="0" i="0" u="none" strike="noStrike" kern="0" cap="none" spc="0" normalizeH="0" baseline="0" dirty="0">
                <a:ln>
                  <a:noFill/>
                </a:ln>
                <a:solidFill>
                  <a:srgbClr val="000000"/>
                </a:solidFill>
                <a:effectLst/>
                <a:uLnTx/>
                <a:uFillTx/>
                <a:latin typeface="Arial"/>
              </a:rPr>
              <a:t> Coll., Code of Administrative Procedure</a:t>
            </a:r>
          </a:p>
          <a:p>
            <a:pPr lvl="2" indent="-180000" algn="just">
              <a:lnSpc>
                <a:spcPct val="100000"/>
              </a:lnSpc>
              <a:buClr>
                <a:srgbClr val="0000DC"/>
              </a:buClr>
              <a:buSzPct val="100000"/>
              <a:buFont typeface="Arial" panose="020B0604020202020204" pitchFamily="34" charset="0"/>
              <a:buChar char="̶"/>
              <a:defRPr/>
            </a:pPr>
            <a:r>
              <a:rPr kumimoji="0" lang="cs-CZ" b="0" i="0" u="none" strike="noStrike" kern="0" cap="none" spc="0" normalizeH="0" baseline="0" noProof="0" dirty="0">
                <a:ln>
                  <a:noFill/>
                </a:ln>
                <a:solidFill>
                  <a:srgbClr val="0000DC"/>
                </a:solidFill>
                <a:effectLst/>
                <a:uLnTx/>
                <a:uFillTx/>
                <a:latin typeface="Arial"/>
              </a:rPr>
              <a:t>„</a:t>
            </a:r>
            <a:r>
              <a:rPr kumimoji="0" lang="en-US" b="0" i="1" u="none" strike="noStrike" kern="0" cap="none" spc="0" normalizeH="0" baseline="0" noProof="0" dirty="0">
                <a:ln>
                  <a:noFill/>
                </a:ln>
                <a:solidFill>
                  <a:srgbClr val="0000DC"/>
                </a:solidFill>
                <a:effectLst/>
                <a:uLnTx/>
                <a:uFillTx/>
                <a:latin typeface="Arial"/>
              </a:rPr>
              <a:t>This Act regulates the procedure of </a:t>
            </a:r>
            <a:r>
              <a:rPr kumimoji="0" lang="en-US" b="1" i="1" u="none" strike="noStrike" kern="0" cap="none" spc="0" normalizeH="0" baseline="0" noProof="0" dirty="0">
                <a:ln>
                  <a:noFill/>
                </a:ln>
                <a:solidFill>
                  <a:srgbClr val="0000DC"/>
                </a:solidFill>
                <a:effectLst/>
                <a:uLnTx/>
                <a:uFillTx/>
                <a:latin typeface="Arial"/>
              </a:rPr>
              <a:t>executive bodies</a:t>
            </a:r>
            <a:r>
              <a:rPr kumimoji="0" lang="en-US" b="0" i="1" u="none" strike="noStrike" kern="0" cap="none" spc="0" normalizeH="0" baseline="0" noProof="0" dirty="0">
                <a:ln>
                  <a:noFill/>
                </a:ln>
                <a:solidFill>
                  <a:srgbClr val="0000DC"/>
                </a:solidFill>
                <a:effectLst/>
                <a:uLnTx/>
                <a:uFillTx/>
                <a:latin typeface="Arial"/>
              </a:rPr>
              <a:t>, </a:t>
            </a:r>
            <a:r>
              <a:rPr kumimoji="0" lang="en-US" b="1" i="1" u="none" strike="noStrike" kern="0" cap="none" spc="0" normalizeH="0" baseline="0" noProof="0" dirty="0">
                <a:ln>
                  <a:noFill/>
                </a:ln>
                <a:solidFill>
                  <a:srgbClr val="0000DC"/>
                </a:solidFill>
                <a:effectLst/>
                <a:uLnTx/>
                <a:uFillTx/>
                <a:latin typeface="Arial"/>
              </a:rPr>
              <a:t>bodies of territorial self-governing units</a:t>
            </a:r>
            <a:r>
              <a:rPr kumimoji="0" lang="en-US" b="0" i="1" u="none" strike="noStrike" kern="0" cap="none" spc="0" normalizeH="0" baseline="0" noProof="0" dirty="0">
                <a:ln>
                  <a:noFill/>
                </a:ln>
                <a:solidFill>
                  <a:srgbClr val="0000DC"/>
                </a:solidFill>
                <a:effectLst/>
                <a:uLnTx/>
                <a:uFillTx/>
                <a:latin typeface="Arial"/>
              </a:rPr>
              <a:t> and </a:t>
            </a:r>
            <a:r>
              <a:rPr kumimoji="0" lang="en-US" b="1" i="1" u="none" strike="noStrike" kern="0" cap="none" spc="0" normalizeH="0" baseline="0" noProof="0" dirty="0">
                <a:ln>
                  <a:noFill/>
                </a:ln>
                <a:solidFill>
                  <a:srgbClr val="0000DC"/>
                </a:solidFill>
                <a:effectLst/>
                <a:uLnTx/>
                <a:uFillTx/>
                <a:latin typeface="Arial"/>
              </a:rPr>
              <a:t>other bodies</a:t>
            </a:r>
            <a:r>
              <a:rPr kumimoji="0" lang="en-US" b="0" i="1" u="none" strike="noStrike" kern="0" cap="none" spc="0" normalizeH="0" baseline="0" noProof="0" dirty="0">
                <a:ln>
                  <a:noFill/>
                </a:ln>
                <a:solidFill>
                  <a:srgbClr val="0000DC"/>
                </a:solidFill>
                <a:effectLst/>
                <a:uLnTx/>
                <a:uFillTx/>
                <a:latin typeface="Arial"/>
              </a:rPr>
              <a:t>, </a:t>
            </a:r>
            <a:r>
              <a:rPr kumimoji="0" lang="en-US" b="1" i="1" u="none" strike="noStrike" kern="0" cap="none" spc="0" normalizeH="0" baseline="0" noProof="0" dirty="0">
                <a:ln>
                  <a:noFill/>
                </a:ln>
                <a:solidFill>
                  <a:srgbClr val="0000DC"/>
                </a:solidFill>
                <a:effectLst/>
                <a:uLnTx/>
                <a:uFillTx/>
                <a:latin typeface="Arial"/>
              </a:rPr>
              <a:t>legal and natural persons</a:t>
            </a:r>
            <a:r>
              <a:rPr kumimoji="0" lang="en-US" b="0" i="1" u="none" strike="noStrike" kern="0" cap="none" spc="0" normalizeH="0" baseline="0" noProof="0" dirty="0">
                <a:ln>
                  <a:noFill/>
                </a:ln>
                <a:solidFill>
                  <a:srgbClr val="0000DC"/>
                </a:solidFill>
                <a:effectLst/>
                <a:uLnTx/>
                <a:uFillTx/>
                <a:latin typeface="Arial"/>
              </a:rPr>
              <a:t>, if they </a:t>
            </a:r>
            <a:r>
              <a:rPr kumimoji="0" lang="en-US" b="1" i="1" u="none" strike="noStrike" kern="0" cap="none" spc="0" normalizeH="0" baseline="0" noProof="0" dirty="0">
                <a:ln>
                  <a:noFill/>
                </a:ln>
                <a:solidFill>
                  <a:srgbClr val="0000DC"/>
                </a:solidFill>
                <a:effectLst/>
                <a:uLnTx/>
                <a:uFillTx/>
                <a:latin typeface="Arial"/>
              </a:rPr>
              <a:t>exercise competence in the field of public administration</a:t>
            </a:r>
            <a:r>
              <a:rPr kumimoji="0" lang="en-US" b="0" i="1" u="none" strike="noStrike" kern="0" cap="none" spc="0" normalizeH="0" baseline="0" noProof="0" dirty="0">
                <a:ln>
                  <a:noFill/>
                </a:ln>
                <a:solidFill>
                  <a:srgbClr val="0000DC"/>
                </a:solidFill>
                <a:effectLst/>
                <a:uLnTx/>
                <a:uFillTx/>
                <a:latin typeface="Arial"/>
              </a:rPr>
              <a:t> (hereinafter referred to as "</a:t>
            </a:r>
            <a:r>
              <a:rPr kumimoji="0" lang="en-US" b="1" i="1" u="none" strike="noStrike" kern="0" cap="none" spc="0" normalizeH="0" baseline="0" noProof="0" dirty="0">
                <a:ln>
                  <a:noFill/>
                </a:ln>
                <a:solidFill>
                  <a:srgbClr val="0000DC"/>
                </a:solidFill>
                <a:effectLst/>
                <a:uLnTx/>
                <a:uFillTx/>
                <a:latin typeface="Arial"/>
              </a:rPr>
              <a:t>administrative body</a:t>
            </a:r>
            <a:r>
              <a:rPr kumimoji="0" lang="en-US" b="0" i="1" u="none" strike="noStrike" kern="0" cap="none" spc="0" normalizeH="0" baseline="0" noProof="0" dirty="0">
                <a:ln>
                  <a:noFill/>
                </a:ln>
                <a:solidFill>
                  <a:srgbClr val="0000DC"/>
                </a:solidFill>
                <a:effectLst/>
                <a:uLnTx/>
                <a:uFillTx/>
                <a:latin typeface="Arial"/>
              </a:rPr>
              <a:t>").</a:t>
            </a:r>
            <a:r>
              <a:rPr kumimoji="0" lang="cs-CZ" b="0" i="0" u="none" strike="noStrike" kern="0" cap="none" spc="0" normalizeH="0" baseline="0" noProof="0" dirty="0">
                <a:ln>
                  <a:noFill/>
                </a:ln>
                <a:solidFill>
                  <a:srgbClr val="0000DC"/>
                </a:solidFill>
                <a:effectLst/>
                <a:uLnTx/>
                <a:uFillTx/>
                <a:latin typeface="Arial"/>
              </a:rPr>
              <a:t>“</a:t>
            </a:r>
            <a:endParaRPr kumimoji="0" lang="en-US" sz="2000"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kumimoji="0" lang="en-US" sz="2000" b="0" i="0" u="none" strike="noStrike" kern="0" cap="none" spc="0" normalizeH="0" baseline="0" dirty="0">
              <a:ln>
                <a:noFill/>
              </a:ln>
              <a:solidFill>
                <a:srgbClr val="000000"/>
              </a:solidFill>
              <a:effectLst/>
              <a:uLnTx/>
              <a:uFillTx/>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b="0" i="0" u="none" strike="noStrike" kern="0" cap="none" spc="0" normalizeH="0" baseline="0" dirty="0">
                <a:ln>
                  <a:noFill/>
                </a:ln>
                <a:solidFill>
                  <a:srgbClr val="000000"/>
                </a:solidFill>
                <a:effectLst/>
                <a:uLnTx/>
                <a:uFillTx/>
                <a:latin typeface="Arial"/>
              </a:rPr>
              <a:t>Public administration is a </a:t>
            </a:r>
            <a:r>
              <a:rPr kumimoji="0" lang="en-US" sz="2000" b="1" i="0" u="none" strike="noStrike" kern="0" cap="none" spc="0" normalizeH="0" baseline="0" dirty="0">
                <a:ln>
                  <a:noFill/>
                </a:ln>
                <a:solidFill>
                  <a:srgbClr val="000000"/>
                </a:solidFill>
                <a:effectLst/>
                <a:uLnTx/>
                <a:uFillTx/>
                <a:latin typeface="Arial"/>
              </a:rPr>
              <a:t>system of different administrative bodies </a:t>
            </a:r>
          </a:p>
          <a:p>
            <a:pPr lvl="1" algn="just">
              <a:buClr>
                <a:srgbClr val="0000DC"/>
              </a:buClr>
              <a:defRPr/>
            </a:pPr>
            <a:r>
              <a:rPr lang="en-US" dirty="0">
                <a:solidFill>
                  <a:srgbClr val="000000"/>
                </a:solidFill>
                <a:latin typeface="Arial"/>
              </a:rPr>
              <a:t>And system of their </a:t>
            </a:r>
            <a:r>
              <a:rPr lang="en-US" b="1" dirty="0">
                <a:solidFill>
                  <a:srgbClr val="000000"/>
                </a:solidFill>
                <a:latin typeface="Arial"/>
              </a:rPr>
              <a:t>functions and forms</a:t>
            </a:r>
          </a:p>
          <a:p>
            <a:pPr marL="1200150" lvl="2" indent="-285750" algn="just">
              <a:buClr>
                <a:srgbClr val="0000DC"/>
              </a:buClr>
              <a:buFont typeface="Wingdings" panose="05000000000000000000" pitchFamily="2" charset="2"/>
              <a:buChar char="Ø"/>
              <a:defRPr/>
            </a:pPr>
            <a:r>
              <a:rPr lang="en-US" dirty="0">
                <a:solidFill>
                  <a:srgbClr val="000000"/>
                </a:solidFill>
                <a:latin typeface="Arial"/>
              </a:rPr>
              <a:t>See schemes further</a:t>
            </a: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endParaRPr lang="en-US" b="1" dirty="0">
              <a:solidFill>
                <a:srgbClr val="000000"/>
              </a:solidFill>
              <a:latin typeface="Arial"/>
            </a:endParaRPr>
          </a:p>
          <a:p>
            <a:pPr marL="504000" marR="0" lvl="1" indent="-180000" algn="just" defTabSz="914400" rtl="0" eaLnBrk="1" fontAlgn="base" latinLnBrk="0" hangingPunct="1">
              <a:lnSpc>
                <a:spcPct val="100000"/>
              </a:lnSpc>
              <a:spcBef>
                <a:spcPts val="0"/>
              </a:spcBef>
              <a:spcAft>
                <a:spcPct val="0"/>
              </a:spcAft>
              <a:buClr>
                <a:srgbClr val="0000DC"/>
              </a:buClr>
              <a:buSzPct val="100000"/>
              <a:buFont typeface="Arial" panose="020B0604020202020204" pitchFamily="34" charset="0"/>
              <a:buChar char="̶"/>
              <a:tabLst/>
              <a:defRPr/>
            </a:pPr>
            <a:r>
              <a:rPr kumimoji="0" lang="en-US" sz="2000" i="0" u="none" strike="noStrike" kern="0" cap="none" spc="0" normalizeH="0" baseline="0" dirty="0">
                <a:ln>
                  <a:noFill/>
                </a:ln>
                <a:solidFill>
                  <a:srgbClr val="000000"/>
                </a:solidFill>
                <a:effectLst/>
                <a:uLnTx/>
                <a:uFillTx/>
                <a:latin typeface="Arial"/>
              </a:rPr>
              <a:t>But</a:t>
            </a:r>
            <a:r>
              <a:rPr kumimoji="0" lang="en-US" sz="2000" b="1" i="0" u="none" strike="noStrike" kern="0" cap="none" spc="0" normalizeH="0" baseline="0" dirty="0">
                <a:ln>
                  <a:noFill/>
                </a:ln>
                <a:solidFill>
                  <a:srgbClr val="000000"/>
                </a:solidFill>
                <a:effectLst/>
                <a:uLnTx/>
                <a:uFillTx/>
                <a:latin typeface="Arial"/>
              </a:rPr>
              <a:t> CAP does not regulate </a:t>
            </a:r>
            <a:r>
              <a:rPr kumimoji="0" lang="en-US" sz="2000" i="0" u="none" strike="noStrike" kern="0" cap="none" spc="0" normalizeH="0" baseline="0" dirty="0">
                <a:ln>
                  <a:noFill/>
                </a:ln>
                <a:solidFill>
                  <a:srgbClr val="000000"/>
                </a:solidFill>
                <a:effectLst/>
                <a:uLnTx/>
                <a:uFillTx/>
                <a:latin typeface="Arial"/>
              </a:rPr>
              <a:t>the area of public administration which does </a:t>
            </a:r>
            <a:r>
              <a:rPr kumimoji="0" lang="en-US" sz="2000" b="1" i="0" u="none" strike="noStrike" kern="0" cap="none" spc="0" normalizeH="0" baseline="0" dirty="0">
                <a:ln>
                  <a:noFill/>
                </a:ln>
                <a:solidFill>
                  <a:srgbClr val="000000"/>
                </a:solidFill>
                <a:effectLst/>
                <a:uLnTx/>
                <a:uFillTx/>
                <a:latin typeface="Arial"/>
              </a:rPr>
              <a:t>not exercise any public authority </a:t>
            </a:r>
            <a:r>
              <a:rPr kumimoji="0" lang="cs-CZ" sz="2000" i="0" u="none" strike="noStrike" kern="0" cap="none" spc="0" normalizeH="0" baseline="0" dirty="0">
                <a:ln>
                  <a:noFill/>
                </a:ln>
                <a:solidFill>
                  <a:srgbClr val="000000"/>
                </a:solidFill>
                <a:effectLst/>
                <a:uLnTx/>
                <a:uFillTx/>
                <a:latin typeface="Arial"/>
              </a:rPr>
              <a:t>(</a:t>
            </a:r>
            <a:r>
              <a:rPr kumimoji="0" lang="en-US" sz="2000" i="0" u="none" strike="noStrike" kern="0" cap="none" spc="0" normalizeH="0" baseline="0" dirty="0">
                <a:ln>
                  <a:noFill/>
                </a:ln>
                <a:solidFill>
                  <a:srgbClr val="000000"/>
                </a:solidFill>
                <a:effectLst/>
                <a:uLnTx/>
                <a:uFillTx/>
                <a:latin typeface="Arial"/>
              </a:rPr>
              <a:t>public power</a:t>
            </a:r>
            <a:r>
              <a:rPr kumimoji="0" lang="cs-CZ" sz="2000" i="0" u="none" strike="noStrike" kern="0" cap="none" spc="0" normalizeH="0" baseline="0" dirty="0">
                <a:ln>
                  <a:noFill/>
                </a:ln>
                <a:solidFill>
                  <a:srgbClr val="000000"/>
                </a:solidFill>
                <a:effectLst/>
                <a:uLnTx/>
                <a:uFillTx/>
                <a:latin typeface="Arial"/>
              </a:rPr>
              <a:t>)</a:t>
            </a:r>
            <a:endParaRPr kumimoji="0" lang="en-US" sz="2000" i="0" u="none" strike="noStrike" kern="0" cap="none" spc="0" normalizeH="0" baseline="0" dirty="0">
              <a:ln>
                <a:noFill/>
              </a:ln>
              <a:solidFill>
                <a:srgbClr val="000000"/>
              </a:solidFill>
              <a:effectLst/>
              <a:uLnTx/>
              <a:uFillTx/>
              <a:latin typeface="Arial"/>
            </a:endParaRPr>
          </a:p>
          <a:p>
            <a:pPr lvl="2" indent="-180000" algn="just">
              <a:lnSpc>
                <a:spcPct val="100000"/>
              </a:lnSpc>
              <a:buClr>
                <a:srgbClr val="0000DC"/>
              </a:buClr>
              <a:buSzPct val="100000"/>
              <a:buFont typeface="Arial" panose="020B0604020202020204" pitchFamily="34" charset="0"/>
              <a:buChar char="̶"/>
              <a:defRPr/>
            </a:pPr>
            <a:r>
              <a:rPr lang="en-US" i="1" dirty="0">
                <a:solidFill>
                  <a:srgbClr val="0000DC"/>
                </a:solidFill>
                <a:latin typeface="Arial"/>
              </a:rPr>
              <a:t>Providing of public services, public property management etc. </a:t>
            </a:r>
            <a:r>
              <a:rPr lang="cs-CZ" dirty="0">
                <a:solidFill>
                  <a:srgbClr val="000000"/>
                </a:solidFill>
                <a:latin typeface="Arial"/>
              </a:rPr>
              <a:t>– </a:t>
            </a:r>
            <a:r>
              <a:rPr lang="en-US" dirty="0">
                <a:solidFill>
                  <a:srgbClr val="000000"/>
                </a:solidFill>
                <a:latin typeface="Arial"/>
              </a:rPr>
              <a:t>there are also legal rules, but special ones </a:t>
            </a:r>
            <a:r>
              <a:rPr lang="cs-CZ" dirty="0">
                <a:solidFill>
                  <a:srgbClr val="000000"/>
                </a:solidFill>
                <a:latin typeface="Arial"/>
              </a:rPr>
              <a:t>(</a:t>
            </a:r>
            <a:r>
              <a:rPr lang="en-US" dirty="0">
                <a:solidFill>
                  <a:srgbClr val="000000"/>
                </a:solidFill>
                <a:latin typeface="Arial"/>
              </a:rPr>
              <a:t>generally based o</a:t>
            </a:r>
            <a:r>
              <a:rPr lang="cs-CZ" dirty="0">
                <a:solidFill>
                  <a:srgbClr val="000000"/>
                </a:solidFill>
                <a:latin typeface="Arial"/>
              </a:rPr>
              <a:t>n</a:t>
            </a:r>
            <a:r>
              <a:rPr lang="en-US" dirty="0">
                <a:solidFill>
                  <a:srgbClr val="000000"/>
                </a:solidFill>
                <a:latin typeface="Arial"/>
              </a:rPr>
              <a:t> modifications of private law</a:t>
            </a:r>
            <a:r>
              <a:rPr lang="cs-CZ" dirty="0">
                <a:solidFill>
                  <a:srgbClr val="000000"/>
                </a:solidFill>
                <a:latin typeface="Arial"/>
              </a:rPr>
              <a:t>)</a:t>
            </a:r>
            <a:endParaRPr kumimoji="0" lang="en-US" i="0" u="none" strike="noStrike" kern="0" cap="none" spc="0" normalizeH="0" baseline="0" dirty="0">
              <a:ln>
                <a:noFill/>
              </a:ln>
              <a:solidFill>
                <a:srgbClr val="000000"/>
              </a:solidFill>
              <a:effectLst/>
              <a:uLnTx/>
              <a:uFillTx/>
              <a:latin typeface="Arial"/>
            </a:endParaRPr>
          </a:p>
          <a:p>
            <a:endParaRPr lang="en-GB" i="1" dirty="0"/>
          </a:p>
        </p:txBody>
      </p:sp>
    </p:spTree>
    <p:extLst>
      <p:ext uri="{BB962C8B-B14F-4D97-AF65-F5344CB8AC3E}">
        <p14:creationId xmlns:p14="http://schemas.microsoft.com/office/powerpoint/2010/main" val="186972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a:xfrm>
            <a:off x="720000" y="271765"/>
            <a:ext cx="10753200" cy="451576"/>
          </a:xfrm>
        </p:spPr>
        <p:txBody>
          <a:bodyPr/>
          <a:lstStyle/>
          <a:p>
            <a:br>
              <a:rPr lang="en-US" b="0" dirty="0"/>
            </a:br>
            <a:r>
              <a:rPr lang="en-US" b="0" dirty="0"/>
              <a:t>1/ System of (Czech) Administrative Law</a:t>
            </a:r>
            <a:endParaRPr lang="cs-CZ" dirty="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1788388415"/>
              </p:ext>
            </p:extLst>
          </p:nvPr>
        </p:nvGraphicFramePr>
        <p:xfrm>
          <a:off x="720725" y="1498840"/>
          <a:ext cx="10752475" cy="3065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Obdélník 8"/>
          <p:cNvSpPr/>
          <p:nvPr/>
        </p:nvSpPr>
        <p:spPr>
          <a:xfrm>
            <a:off x="666000" y="3919676"/>
            <a:ext cx="10737105" cy="2308324"/>
          </a:xfrm>
          <a:prstGeom prst="rect">
            <a:avLst/>
          </a:prstGeom>
        </p:spPr>
        <p:txBody>
          <a:bodyPr wrap="square">
            <a:spAutoFit/>
          </a:bodyPr>
          <a:lstStyle/>
          <a:p>
            <a:pPr marL="342900" indent="-342900" algn="just">
              <a:lnSpc>
                <a:spcPct val="100000"/>
              </a:lnSpc>
              <a:buFont typeface="Arial" panose="020B0604020202020204" pitchFamily="34" charset="0"/>
              <a:buChar char="•"/>
            </a:pPr>
            <a:r>
              <a:rPr lang="en-US" sz="1800" b="1" dirty="0">
                <a:solidFill>
                  <a:srgbClr val="0000DC"/>
                </a:solidFill>
                <a:latin typeface="+mj-lt"/>
              </a:rPr>
              <a:t>State administration </a:t>
            </a:r>
            <a:r>
              <a:rPr lang="en-US" sz="1800" dirty="0">
                <a:latin typeface="+mj-lt"/>
              </a:rPr>
              <a:t>belongs to </a:t>
            </a:r>
            <a:r>
              <a:rPr lang="en-US" sz="1800" b="1" dirty="0">
                <a:latin typeface="+mj-lt"/>
              </a:rPr>
              <a:t>the state</a:t>
            </a:r>
            <a:r>
              <a:rPr lang="cs-CZ" sz="1800" b="1" dirty="0">
                <a:latin typeface="+mj-lt"/>
              </a:rPr>
              <a:t>:</a:t>
            </a:r>
            <a:r>
              <a:rPr lang="en-US" sz="1800" dirty="0">
                <a:latin typeface="+mj-lt"/>
              </a:rPr>
              <a:t> </a:t>
            </a:r>
          </a:p>
          <a:p>
            <a:pPr marL="800100" lvl="1" indent="-342900" algn="just">
              <a:buFont typeface="Arial" panose="020B0604020202020204" pitchFamily="34" charset="0"/>
              <a:buChar char="•"/>
            </a:pPr>
            <a:r>
              <a:rPr lang="en-US" sz="1800" b="1" dirty="0">
                <a:latin typeface="+mj-lt"/>
              </a:rPr>
              <a:t>important part </a:t>
            </a:r>
            <a:r>
              <a:rPr lang="en-US" sz="1800" dirty="0">
                <a:latin typeface="+mj-lt"/>
              </a:rPr>
              <a:t>of public administration, different task of the state are performed by the state and its bodies („</a:t>
            </a:r>
            <a:r>
              <a:rPr lang="en-US" sz="1800" b="1" dirty="0">
                <a:latin typeface="+mj-lt"/>
              </a:rPr>
              <a:t>direct state administration</a:t>
            </a:r>
            <a:r>
              <a:rPr lang="en-US" sz="1800" dirty="0">
                <a:latin typeface="+mj-lt"/>
              </a:rPr>
              <a:t>“), </a:t>
            </a:r>
          </a:p>
          <a:p>
            <a:pPr marL="800100" lvl="1" indent="-342900" algn="just">
              <a:buFont typeface="Arial" panose="020B0604020202020204" pitchFamily="34" charset="0"/>
              <a:buChar char="•"/>
            </a:pPr>
            <a:r>
              <a:rPr lang="en-US" sz="1800" dirty="0">
                <a:latin typeface="+mj-lt"/>
              </a:rPr>
              <a:t>but also „indirectly“ by other bodies that are not part of the state administration („</a:t>
            </a:r>
            <a:r>
              <a:rPr lang="en-US" sz="1800" b="1" dirty="0">
                <a:latin typeface="+mj-lt"/>
              </a:rPr>
              <a:t>indirect/ transferred state administration</a:t>
            </a:r>
            <a:r>
              <a:rPr lang="en-US" sz="1800" dirty="0">
                <a:latin typeface="+mj-lt"/>
              </a:rPr>
              <a:t>“) – on a legal basis bodies of territorial self-government are performing state administration duties („</a:t>
            </a:r>
            <a:r>
              <a:rPr lang="en-US" sz="1800" b="1" dirty="0">
                <a:latin typeface="+mj-lt"/>
              </a:rPr>
              <a:t>mixed model of state administration</a:t>
            </a:r>
            <a:r>
              <a:rPr lang="en-US" sz="1800" dirty="0">
                <a:latin typeface="+mj-lt"/>
              </a:rPr>
              <a:t>“) </a:t>
            </a:r>
          </a:p>
          <a:p>
            <a:pPr marL="342900" indent="-342900" algn="just">
              <a:buFont typeface="Arial" panose="020B0604020202020204" pitchFamily="34" charset="0"/>
              <a:buChar char="•"/>
            </a:pPr>
            <a:r>
              <a:rPr lang="en-US" sz="1800" b="1" dirty="0">
                <a:solidFill>
                  <a:srgbClr val="0000DC"/>
                </a:solidFill>
                <a:latin typeface="+mj-lt"/>
              </a:rPr>
              <a:t>Self-government</a:t>
            </a:r>
            <a:r>
              <a:rPr lang="en-US" sz="1800" dirty="0">
                <a:solidFill>
                  <a:srgbClr val="0000DC"/>
                </a:solidFill>
                <a:latin typeface="+mj-lt"/>
              </a:rPr>
              <a:t> </a:t>
            </a:r>
            <a:r>
              <a:rPr lang="en-US" sz="1800" dirty="0">
                <a:latin typeface="+mj-lt"/>
              </a:rPr>
              <a:t>includes </a:t>
            </a:r>
            <a:r>
              <a:rPr lang="en-US" sz="1800" b="1" dirty="0">
                <a:latin typeface="+mj-lt"/>
              </a:rPr>
              <a:t>local, regional </a:t>
            </a:r>
            <a:r>
              <a:rPr lang="en-US" sz="1800" dirty="0">
                <a:latin typeface="+mj-lt"/>
              </a:rPr>
              <a:t>and also „</a:t>
            </a:r>
            <a:r>
              <a:rPr lang="en-US" sz="1800" b="1" dirty="0">
                <a:latin typeface="+mj-lt"/>
              </a:rPr>
              <a:t>university/ interest and professional</a:t>
            </a:r>
            <a:r>
              <a:rPr lang="en-US" sz="1800" dirty="0">
                <a:latin typeface="+mj-lt"/>
              </a:rPr>
              <a:t>“ self-government</a:t>
            </a:r>
          </a:p>
        </p:txBody>
      </p:sp>
    </p:spTree>
    <p:extLst>
      <p:ext uri="{BB962C8B-B14F-4D97-AF65-F5344CB8AC3E}">
        <p14:creationId xmlns:p14="http://schemas.microsoft.com/office/powerpoint/2010/main" val="585238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en-US" b="1" dirty="0"/>
              <a:t>SOC003</a:t>
            </a:r>
            <a:r>
              <a:rPr lang="cs-CZ" b="1" dirty="0"/>
              <a:t>:</a:t>
            </a:r>
            <a:r>
              <a:rPr lang="en-US" b="1" dirty="0"/>
              <a:t> </a:t>
            </a:r>
            <a:r>
              <a:rPr lang="en-US" dirty="0"/>
              <a:t>Public Administration in the Czech Republic </a:t>
            </a:r>
            <a:r>
              <a:rPr lang="cs-CZ" dirty="0"/>
              <a:t>(</a:t>
            </a:r>
            <a:r>
              <a:rPr lang="en-US" dirty="0"/>
              <a:t>T</a:t>
            </a:r>
            <a:r>
              <a:rPr lang="cs-CZ" dirty="0"/>
              <a:t>.</a:t>
            </a:r>
            <a:r>
              <a:rPr lang="en-US" dirty="0"/>
              <a:t> Svoboda</a:t>
            </a:r>
            <a:r>
              <a:rPr lang="cs-CZ" dirty="0"/>
              <a:t>)</a:t>
            </a:r>
            <a:endParaRPr lang="en-US"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a:xfrm>
            <a:off x="720000" y="262800"/>
            <a:ext cx="10753200" cy="451576"/>
          </a:xfrm>
        </p:spPr>
        <p:txBody>
          <a:bodyPr/>
          <a:lstStyle/>
          <a:p>
            <a:br>
              <a:rPr lang="en-US" b="0" dirty="0"/>
            </a:br>
            <a:r>
              <a:rPr lang="en-US" b="0" dirty="0"/>
              <a:t>1/ System of (Czech) Administrative Law</a:t>
            </a:r>
            <a:endParaRPr lang="cs-CZ" dirty="0"/>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3180511263"/>
              </p:ext>
            </p:extLst>
          </p:nvPr>
        </p:nvGraphicFramePr>
        <p:xfrm>
          <a:off x="720725" y="860425"/>
          <a:ext cx="10752138" cy="4972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5802504"/>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emplate>prezentace-law-en</Template>
  <TotalTime>4931</TotalTime>
  <Words>3173</Words>
  <Application>Microsoft Office PowerPoint</Application>
  <PresentationFormat>Širokoúhlá obrazovka</PresentationFormat>
  <Paragraphs>296</Paragraphs>
  <Slides>23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23</vt:i4>
      </vt:variant>
    </vt:vector>
  </HeadingPairs>
  <TitlesOfParts>
    <vt:vector size="28" baseType="lpstr">
      <vt:lpstr>Arial</vt:lpstr>
      <vt:lpstr>Calibri</vt:lpstr>
      <vt:lpstr>Tahoma</vt:lpstr>
      <vt:lpstr>Wingdings</vt:lpstr>
      <vt:lpstr>Presentation_MU_EN</vt:lpstr>
      <vt:lpstr>Administrative Procedural Law Legal Guarantees in Public Administration          (Judicial Review, Ombudsman)</vt:lpstr>
      <vt:lpstr>Lecture 4: 15th April 2024</vt:lpstr>
      <vt:lpstr>1/ System of (Czech) Administrative Law</vt:lpstr>
      <vt:lpstr> 1/ System of (Czech) Administrative Law</vt:lpstr>
      <vt:lpstr> 1/ System of (Czech) Administrative Law</vt:lpstr>
      <vt:lpstr>1/ System of (Czech) Administrative Law</vt:lpstr>
      <vt:lpstr>1/ System of (Czech) Administrative Law</vt:lpstr>
      <vt:lpstr> 1/ System of (Czech) Administrative Law</vt:lpstr>
      <vt:lpstr> 1/ System of (Czech) Administrative Law</vt:lpstr>
      <vt:lpstr>2/ Legal regulation of administrative procedure</vt:lpstr>
      <vt:lpstr>2/ Legal regulation of administrative procedure</vt:lpstr>
      <vt:lpstr>2/ Legal regulation of administrative procedure</vt:lpstr>
      <vt:lpstr>2/ Legal regulation of administrative procedure</vt:lpstr>
      <vt:lpstr>2/ Legal regulation of administrative procedure</vt:lpstr>
      <vt:lpstr>2/ Legal regulation of administrative procedure</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3/ Legal Guarantees in Public Administration</vt:lpstr>
      <vt:lpstr>Administrative Procedural Law Legal Guarantees in Public Administration          (Judicial Review, Ombudsman)</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„Simplifications of Administrative Procedure“  The project is co-financed by the Governments of Czechia, Hungary, Poland and Slovakia through Visegrad Grants from International Visegrad Fund. The mission of the fund is to advance ideas for sustainable regional cooperation in Central Europe.  https://www.facebook.com/SimplificationsofAdministrativeProcedure</dc:title>
  <dc:creator>Lukas Potesil</dc:creator>
  <cp:lastModifiedBy>Tomáš Svoboda</cp:lastModifiedBy>
  <cp:revision>169</cp:revision>
  <cp:lastPrinted>2022-04-27T07:09:18Z</cp:lastPrinted>
  <dcterms:created xsi:type="dcterms:W3CDTF">2019-11-12T13:28:12Z</dcterms:created>
  <dcterms:modified xsi:type="dcterms:W3CDTF">2024-05-09T14:22:15Z</dcterms:modified>
</cp:coreProperties>
</file>