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2"/>
  </p:notesMasterIdLst>
  <p:handoutMasterIdLst>
    <p:handoutMasterId r:id="rId23"/>
  </p:handoutMasterIdLst>
  <p:sldIdLst>
    <p:sldId id="256" r:id="rId5"/>
    <p:sldId id="257" r:id="rId6"/>
    <p:sldId id="284" r:id="rId7"/>
    <p:sldId id="314" r:id="rId8"/>
    <p:sldId id="285" r:id="rId9"/>
    <p:sldId id="291" r:id="rId10"/>
    <p:sldId id="299" r:id="rId11"/>
    <p:sldId id="300" r:id="rId12"/>
    <p:sldId id="315" r:id="rId13"/>
    <p:sldId id="316" r:id="rId14"/>
    <p:sldId id="317" r:id="rId15"/>
    <p:sldId id="318" r:id="rId16"/>
    <p:sldId id="319" r:id="rId17"/>
    <p:sldId id="320" r:id="rId18"/>
    <p:sldId id="313" r:id="rId19"/>
    <p:sldId id="304" r:id="rId20"/>
    <p:sldId id="283"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62" d="100"/>
          <a:sy n="62" d="100"/>
        </p:scale>
        <p:origin x="1468" y="5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en-GB" altLang="cs-CZ" noProof="0"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a:t>Kliknutím lze upravit styly předlohy textu.</a:t>
            </a:r>
          </a:p>
          <a:p>
            <a:pPr lvl="1"/>
            <a:r>
              <a:rPr lang="cs-CZ" noProof="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a:t>Kliknutím lze upravit styly předlohy textu.</a:t>
            </a:r>
          </a:p>
          <a:p>
            <a:pPr lvl="1"/>
            <a:r>
              <a:rPr lang="cs-CZ" noProof="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a:t>Kliknutím lze upravit styly předlohy textu.</a:t>
            </a:r>
          </a:p>
          <a:p>
            <a:pPr lvl="1"/>
            <a:r>
              <a:rPr lang="cs-CZ" noProof="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a:t>Kliknutím lze upravit styly předlohy textu.</a:t>
            </a:r>
          </a:p>
          <a:p>
            <a:pPr lvl="1"/>
            <a:r>
              <a:rPr lang="cs-CZ" noProof="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a:t>Kliknutím lze upravit styly předlohy textu.</a:t>
            </a:r>
          </a:p>
          <a:p>
            <a:pPr lvl="1"/>
            <a:r>
              <a:rPr lang="cs-CZ" noProof="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a:t>Kliknutím lze upravit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a:t>Kliknutím lze upravit styly předlohy textu.</a:t>
            </a:r>
          </a:p>
          <a:p>
            <a:pPr lvl="1"/>
            <a:r>
              <a:rPr lang="cs-CZ" noProof="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a:t>
            </a:r>
            <a:r>
              <a:rPr lang="en-GB" altLang="cs-CZ" noProof="0" dirty="0"/>
              <a:t> </a:t>
            </a:r>
            <a:r>
              <a:rPr lang="en-GB" altLang="cs-CZ" noProof="0" dirty="0" err="1"/>
              <a:t>předlohy</a:t>
            </a:r>
            <a:r>
              <a:rPr lang="en-GB" altLang="cs-CZ" noProof="0" dirty="0"/>
              <a:t> </a:t>
            </a:r>
            <a:r>
              <a:rPr lang="en-GB" altLang="cs-CZ" noProof="0" dirty="0" err="1"/>
              <a:t>nadpisů</a:t>
            </a:r>
            <a:r>
              <a:rPr lang="en-GB" altLang="cs-CZ" noProof="0" dirty="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a:t>Klepnutím</a:t>
            </a:r>
            <a:r>
              <a:rPr lang="en-GB" altLang="cs-CZ" noProof="0" dirty="0"/>
              <a:t> </a:t>
            </a:r>
            <a:r>
              <a:rPr lang="en-GB" altLang="cs-CZ" noProof="0" dirty="0" err="1"/>
              <a:t>lze</a:t>
            </a:r>
            <a:r>
              <a:rPr lang="en-GB" altLang="cs-CZ" noProof="0" dirty="0"/>
              <a:t> </a:t>
            </a:r>
            <a:r>
              <a:rPr lang="en-GB" altLang="cs-CZ" noProof="0" dirty="0" err="1"/>
              <a:t>upravit</a:t>
            </a:r>
            <a:r>
              <a:rPr lang="en-GB" altLang="cs-CZ" noProof="0" dirty="0"/>
              <a:t> </a:t>
            </a:r>
            <a:r>
              <a:rPr lang="en-GB" altLang="cs-CZ" noProof="0" dirty="0" err="1"/>
              <a:t>styly</a:t>
            </a:r>
            <a:r>
              <a:rPr lang="en-GB" altLang="cs-CZ" noProof="0" dirty="0"/>
              <a:t> </a:t>
            </a:r>
            <a:r>
              <a:rPr lang="en-GB" altLang="cs-CZ" noProof="0" dirty="0" err="1"/>
              <a:t>předlohy</a:t>
            </a:r>
            <a:r>
              <a:rPr lang="en-GB" altLang="cs-CZ" noProof="0" dirty="0"/>
              <a:t> </a:t>
            </a:r>
            <a:r>
              <a:rPr lang="en-GB" altLang="cs-CZ" noProof="0" dirty="0" err="1"/>
              <a:t>textu</a:t>
            </a:r>
            <a:r>
              <a:rPr lang="en-GB" altLang="cs-CZ" noProof="0" dirty="0"/>
              <a:t>.</a:t>
            </a:r>
          </a:p>
          <a:p>
            <a:pPr lvl="1"/>
            <a:r>
              <a:rPr lang="en-GB" altLang="cs-CZ" noProof="0" dirty="0" err="1"/>
              <a:t>Druhá</a:t>
            </a:r>
            <a:r>
              <a:rPr lang="en-GB" altLang="cs-CZ" noProof="0" dirty="0"/>
              <a:t> </a:t>
            </a:r>
            <a:r>
              <a:rPr lang="en-GB" altLang="cs-CZ" noProof="0" dirty="0" err="1"/>
              <a:t>úroveň</a:t>
            </a:r>
            <a:endParaRPr lang="en-GB" altLang="cs-CZ" noProof="0"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a:t>Dpt</a:t>
            </a:r>
            <a:r>
              <a:rPr lang="cs-CZ" altLang="cs-CZ" dirty="0"/>
              <a:t>. Of Financial Law and Economics, </a:t>
            </a:r>
            <a:r>
              <a:rPr lang="cs-CZ" altLang="cs-CZ" dirty="0" err="1"/>
              <a:t>Faculty</a:t>
            </a:r>
            <a:r>
              <a:rPr lang="cs-CZ" altLang="cs-CZ" dirty="0"/>
              <a:t> of Law, Masaryk University</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cs-CZ" dirty="0"/>
              <a:t>Corporate </a:t>
            </a:r>
            <a:r>
              <a:rPr lang="en-US" dirty="0"/>
              <a:t>Income </a:t>
            </a:r>
            <a:r>
              <a:rPr lang="cs-CZ" dirty="0"/>
              <a:t>Tax</a:t>
            </a:r>
            <a:br>
              <a:rPr lang="cs-CZ" altLang="cs-CZ" dirty="0"/>
            </a:br>
            <a:br>
              <a:rPr lang="cs-CZ" altLang="cs-CZ" dirty="0"/>
            </a:br>
            <a:r>
              <a:rPr lang="cs-CZ" altLang="cs-CZ" dirty="0"/>
              <a:t>		</a:t>
            </a:r>
            <a:r>
              <a:rPr lang="cs-CZ" altLang="cs-CZ" sz="2000" dirty="0"/>
              <a:t>Michal Radvan</a:t>
            </a:r>
            <a:endParaRPr lang="en-US" alt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D978EB-B366-4318-81A7-E4AE46D8B687}"/>
              </a:ext>
            </a:extLst>
          </p:cNvPr>
          <p:cNvSpPr>
            <a:spLocks noGrp="1"/>
          </p:cNvSpPr>
          <p:nvPr>
            <p:ph type="title"/>
          </p:nvPr>
        </p:nvSpPr>
        <p:spPr/>
        <p:txBody>
          <a:bodyPr/>
          <a:lstStyle/>
          <a:p>
            <a:r>
              <a:rPr lang="cs-CZ" dirty="0"/>
              <a:t>G</a:t>
            </a:r>
            <a:r>
              <a:rPr lang="en-US" dirty="0" err="1"/>
              <a:t>eneral</a:t>
            </a:r>
            <a:r>
              <a:rPr lang="en-US" dirty="0"/>
              <a:t> partnership</a:t>
            </a:r>
            <a:endParaRPr lang="cs-CZ" dirty="0"/>
          </a:p>
        </p:txBody>
      </p:sp>
      <p:sp>
        <p:nvSpPr>
          <p:cNvPr id="3" name="Zástupný symbol pro obsah 2">
            <a:extLst>
              <a:ext uri="{FF2B5EF4-FFF2-40B4-BE49-F238E27FC236}">
                <a16:creationId xmlns:a16="http://schemas.microsoft.com/office/drawing/2014/main" id="{E2A42AF9-7736-478A-A469-CDF15473B6B9}"/>
              </a:ext>
            </a:extLst>
          </p:cNvPr>
          <p:cNvSpPr>
            <a:spLocks noGrp="1"/>
          </p:cNvSpPr>
          <p:nvPr>
            <p:ph idx="1"/>
          </p:nvPr>
        </p:nvSpPr>
        <p:spPr/>
        <p:txBody>
          <a:bodyPr/>
          <a:lstStyle/>
          <a:p>
            <a:r>
              <a:rPr lang="cs-CZ" sz="2000" dirty="0"/>
              <a:t>CIT: no CIT</a:t>
            </a:r>
          </a:p>
          <a:p>
            <a:r>
              <a:rPr lang="cs-CZ" sz="2000" dirty="0"/>
              <a:t>PIT: </a:t>
            </a:r>
            <a:r>
              <a:rPr lang="cs-CZ" sz="2000" dirty="0" err="1"/>
              <a:t>Both</a:t>
            </a:r>
            <a:r>
              <a:rPr lang="cs-CZ" sz="2000" dirty="0"/>
              <a:t> </a:t>
            </a:r>
            <a:r>
              <a:rPr lang="cs-CZ" sz="2000" dirty="0" err="1"/>
              <a:t>partners</a:t>
            </a:r>
            <a:r>
              <a:rPr lang="cs-CZ" sz="2000" dirty="0"/>
              <a:t> – </a:t>
            </a:r>
            <a:r>
              <a:rPr lang="cs-CZ" sz="2000" dirty="0" err="1"/>
              <a:t>incomes</a:t>
            </a:r>
            <a:r>
              <a:rPr lang="cs-CZ" sz="2000" dirty="0"/>
              <a:t> from business </a:t>
            </a:r>
            <a:r>
              <a:rPr lang="cs-CZ" sz="2000" dirty="0" err="1"/>
              <a:t>activities</a:t>
            </a:r>
            <a:r>
              <a:rPr lang="cs-CZ" sz="2000" dirty="0"/>
              <a:t> (§ 7)</a:t>
            </a:r>
          </a:p>
          <a:p>
            <a:pPr lvl="1"/>
            <a:r>
              <a:rPr lang="en-US" sz="1600" dirty="0"/>
              <a:t>Income		</a:t>
            </a:r>
            <a:r>
              <a:rPr lang="cs-CZ" sz="1600" dirty="0"/>
              <a:t>1,000,000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500,</a:t>
            </a:r>
            <a:r>
              <a:rPr lang="en-US" sz="1600" dirty="0"/>
              <a:t>000</a:t>
            </a:r>
            <a:endParaRPr lang="cs-CZ" sz="1600" dirty="0"/>
          </a:p>
          <a:p>
            <a:pPr lvl="1"/>
            <a:r>
              <a:rPr lang="en-US" sz="1600" dirty="0"/>
              <a:t>Tax base		</a:t>
            </a:r>
            <a:r>
              <a:rPr lang="cs-CZ" sz="1600" dirty="0"/>
              <a:t>500,000</a:t>
            </a:r>
          </a:p>
          <a:p>
            <a:pPr lvl="1"/>
            <a:r>
              <a:rPr lang="en-US" sz="1600" dirty="0"/>
              <a:t>Tax brutto </a:t>
            </a:r>
            <a:r>
              <a:rPr lang="cs-CZ" sz="1600" dirty="0"/>
              <a:t>(15 %)	75,</a:t>
            </a:r>
            <a:r>
              <a:rPr lang="en-US" sz="1600" dirty="0"/>
              <a:t>000</a:t>
            </a:r>
            <a:endParaRPr lang="cs-CZ" sz="1600" dirty="0"/>
          </a:p>
          <a:p>
            <a:pPr lvl="1"/>
            <a:r>
              <a:rPr lang="en-US" sz="1600" dirty="0"/>
              <a:t>- Tax reductions	-</a:t>
            </a:r>
            <a:r>
              <a:rPr lang="cs-CZ" sz="1600" dirty="0"/>
              <a:t>30,</a:t>
            </a:r>
            <a:r>
              <a:rPr lang="en-US" sz="1600" dirty="0"/>
              <a:t>840</a:t>
            </a:r>
            <a:endParaRPr lang="cs-CZ" sz="1600" dirty="0"/>
          </a:p>
          <a:p>
            <a:pPr lvl="1"/>
            <a:r>
              <a:rPr lang="it-IT" sz="1600" dirty="0"/>
              <a:t>Tax netto		</a:t>
            </a:r>
            <a:r>
              <a:rPr lang="cs-CZ" sz="1600" dirty="0"/>
              <a:t>44,16</a:t>
            </a:r>
            <a:r>
              <a:rPr lang="it-IT" sz="1600" dirty="0"/>
              <a:t>0</a:t>
            </a:r>
            <a:endParaRPr lang="cs-CZ" sz="1600" dirty="0"/>
          </a:p>
          <a:p>
            <a:pPr lvl="1"/>
            <a:endParaRPr lang="cs-CZ" sz="1600" dirty="0"/>
          </a:p>
          <a:p>
            <a:r>
              <a:rPr lang="cs-CZ" sz="1600" dirty="0"/>
              <a:t>NET INCOME of partner: 455,840</a:t>
            </a:r>
          </a:p>
          <a:p>
            <a:endParaRPr lang="cs-CZ" dirty="0"/>
          </a:p>
        </p:txBody>
      </p:sp>
      <p:sp>
        <p:nvSpPr>
          <p:cNvPr id="4" name="Zástupný symbol pro číslo snímku 3">
            <a:extLst>
              <a:ext uri="{FF2B5EF4-FFF2-40B4-BE49-F238E27FC236}">
                <a16:creationId xmlns:a16="http://schemas.microsoft.com/office/drawing/2014/main" id="{A79A0693-7EF7-4136-AD96-41762BB143A6}"/>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a:extLst>
              <a:ext uri="{FF2B5EF4-FFF2-40B4-BE49-F238E27FC236}">
                <a16:creationId xmlns:a16="http://schemas.microsoft.com/office/drawing/2014/main" id="{20AA10BB-0939-4245-A44F-4FD6E0FD97B9}"/>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10069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F9D475-844D-453A-9301-2D78CF900CDA}"/>
              </a:ext>
            </a:extLst>
          </p:cNvPr>
          <p:cNvSpPr>
            <a:spLocks noGrp="1"/>
          </p:cNvSpPr>
          <p:nvPr>
            <p:ph type="title"/>
          </p:nvPr>
        </p:nvSpPr>
        <p:spPr/>
        <p:txBody>
          <a:bodyPr/>
          <a:lstStyle/>
          <a:p>
            <a:r>
              <a:rPr lang="cs-CZ" dirty="0"/>
              <a:t>L</a:t>
            </a:r>
            <a:r>
              <a:rPr lang="en-US" dirty="0" err="1"/>
              <a:t>imited</a:t>
            </a:r>
            <a:r>
              <a:rPr lang="en-US" dirty="0"/>
              <a:t> liability company</a:t>
            </a:r>
            <a:endParaRPr lang="cs-CZ" dirty="0"/>
          </a:p>
        </p:txBody>
      </p:sp>
      <p:sp>
        <p:nvSpPr>
          <p:cNvPr id="3" name="Zástupný symbol pro obsah 2">
            <a:extLst>
              <a:ext uri="{FF2B5EF4-FFF2-40B4-BE49-F238E27FC236}">
                <a16:creationId xmlns:a16="http://schemas.microsoft.com/office/drawing/2014/main" id="{A3AA0784-746B-4621-97EC-DE47FE99390A}"/>
              </a:ext>
            </a:extLst>
          </p:cNvPr>
          <p:cNvSpPr>
            <a:spLocks noGrp="1"/>
          </p:cNvSpPr>
          <p:nvPr>
            <p:ph idx="1"/>
          </p:nvPr>
        </p:nvSpPr>
        <p:spPr/>
        <p:txBody>
          <a:bodyPr/>
          <a:lstStyle/>
          <a:p>
            <a:r>
              <a:rPr lang="cs-CZ" sz="1600" dirty="0"/>
              <a:t>CIT: </a:t>
            </a:r>
          </a:p>
          <a:p>
            <a:pPr lvl="1"/>
            <a:r>
              <a:rPr lang="en-US" sz="1600" dirty="0"/>
              <a:t>Income		</a:t>
            </a:r>
            <a:r>
              <a:rPr lang="cs-CZ" sz="1600" dirty="0"/>
              <a:t>2,000,000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1,000,</a:t>
            </a:r>
            <a:r>
              <a:rPr lang="en-US" sz="1600" dirty="0"/>
              <a:t>000</a:t>
            </a:r>
            <a:endParaRPr lang="cs-CZ" sz="1600" dirty="0"/>
          </a:p>
          <a:p>
            <a:pPr lvl="1"/>
            <a:r>
              <a:rPr lang="en-US" sz="1600" dirty="0"/>
              <a:t>Tax base		</a:t>
            </a:r>
            <a:r>
              <a:rPr lang="cs-CZ" sz="1600" dirty="0"/>
              <a:t>1,000,000</a:t>
            </a:r>
          </a:p>
          <a:p>
            <a:pPr lvl="1"/>
            <a:r>
              <a:rPr lang="cs-CZ" sz="1600" dirty="0"/>
              <a:t>Tax (21 %)		210,000</a:t>
            </a:r>
          </a:p>
          <a:p>
            <a:pPr lvl="1"/>
            <a:r>
              <a:rPr lang="cs-CZ" sz="1600" dirty="0"/>
              <a:t>Net Income		790,000 – </a:t>
            </a:r>
            <a:r>
              <a:rPr lang="cs-CZ" sz="1600" dirty="0" err="1"/>
              <a:t>distributed</a:t>
            </a:r>
            <a:r>
              <a:rPr lang="cs-CZ" sz="1600" dirty="0"/>
              <a:t> to </a:t>
            </a:r>
            <a:r>
              <a:rPr lang="cs-CZ" sz="1600" dirty="0" err="1"/>
              <a:t>partners</a:t>
            </a:r>
            <a:r>
              <a:rPr lang="cs-CZ" sz="1600" dirty="0"/>
              <a:t> </a:t>
            </a:r>
            <a:r>
              <a:rPr lang="cs-CZ" sz="1600" dirty="0" err="1"/>
              <a:t>accord</a:t>
            </a:r>
            <a:r>
              <a:rPr lang="cs-CZ" sz="1600" dirty="0"/>
              <a:t>. to </a:t>
            </a:r>
            <a:r>
              <a:rPr lang="cs-CZ" sz="1600" dirty="0" err="1"/>
              <a:t>their</a:t>
            </a:r>
            <a:r>
              <a:rPr lang="cs-CZ" sz="1600" dirty="0"/>
              <a:t> </a:t>
            </a:r>
            <a:r>
              <a:rPr lang="cs-CZ" sz="1600" dirty="0" err="1"/>
              <a:t>shares</a:t>
            </a:r>
            <a:endParaRPr lang="cs-CZ" sz="1600" dirty="0"/>
          </a:p>
          <a:p>
            <a:r>
              <a:rPr lang="cs-CZ" sz="1600" dirty="0"/>
              <a:t>PIT: </a:t>
            </a:r>
            <a:r>
              <a:rPr lang="cs-CZ" sz="1600" dirty="0" err="1"/>
              <a:t>Both</a:t>
            </a:r>
            <a:r>
              <a:rPr lang="cs-CZ" sz="1600" dirty="0"/>
              <a:t> </a:t>
            </a:r>
            <a:r>
              <a:rPr lang="cs-CZ" sz="1600" dirty="0" err="1"/>
              <a:t>partners</a:t>
            </a:r>
            <a:r>
              <a:rPr lang="cs-CZ" sz="1600" dirty="0"/>
              <a:t> – </a:t>
            </a:r>
            <a:r>
              <a:rPr lang="cs-CZ" sz="1600" dirty="0" err="1"/>
              <a:t>capital</a:t>
            </a:r>
            <a:r>
              <a:rPr lang="cs-CZ" sz="1600" dirty="0"/>
              <a:t> </a:t>
            </a:r>
            <a:r>
              <a:rPr lang="cs-CZ" sz="1600" dirty="0" err="1"/>
              <a:t>incomes</a:t>
            </a:r>
            <a:r>
              <a:rPr lang="cs-CZ" sz="1600" dirty="0"/>
              <a:t> (§ 8)</a:t>
            </a:r>
          </a:p>
          <a:p>
            <a:pPr lvl="1"/>
            <a:r>
              <a:rPr lang="en-US" sz="1600" dirty="0"/>
              <a:t>Income</a:t>
            </a:r>
            <a:r>
              <a:rPr lang="cs-CZ" sz="1600" dirty="0"/>
              <a:t> – tax base</a:t>
            </a:r>
            <a:r>
              <a:rPr lang="en-US" sz="1600" dirty="0"/>
              <a:t>	</a:t>
            </a:r>
            <a:r>
              <a:rPr lang="cs-CZ" sz="1600" dirty="0"/>
              <a:t>395,000</a:t>
            </a:r>
          </a:p>
          <a:p>
            <a:pPr lvl="1"/>
            <a:r>
              <a:rPr lang="en-US" sz="1600" dirty="0"/>
              <a:t>Tax </a:t>
            </a:r>
            <a:r>
              <a:rPr lang="cs-CZ" sz="1600" dirty="0"/>
              <a:t>(15 %)</a:t>
            </a:r>
            <a:r>
              <a:rPr lang="en-US" sz="1600" dirty="0"/>
              <a:t> 	</a:t>
            </a:r>
            <a:r>
              <a:rPr lang="cs-CZ" sz="1600" dirty="0"/>
              <a:t>	59.250 (</a:t>
            </a:r>
            <a:r>
              <a:rPr lang="cs-CZ" sz="1600" dirty="0" err="1"/>
              <a:t>withholding</a:t>
            </a:r>
            <a:r>
              <a:rPr lang="cs-CZ" sz="1600" dirty="0"/>
              <a:t> tax)</a:t>
            </a:r>
          </a:p>
          <a:p>
            <a:endParaRPr lang="cs-CZ" sz="1600" dirty="0"/>
          </a:p>
          <a:p>
            <a:r>
              <a:rPr lang="cs-CZ" sz="1600" dirty="0"/>
              <a:t>NET INCOME of partner: 335,750</a:t>
            </a:r>
          </a:p>
          <a:p>
            <a:r>
              <a:rPr lang="cs-CZ" sz="1600" dirty="0"/>
              <a:t>Double Taxation!</a:t>
            </a:r>
          </a:p>
          <a:p>
            <a:pPr lvl="1"/>
            <a:endParaRPr lang="cs-CZ" sz="1600" dirty="0"/>
          </a:p>
          <a:p>
            <a:endParaRPr lang="cs-CZ" dirty="0"/>
          </a:p>
        </p:txBody>
      </p:sp>
      <p:sp>
        <p:nvSpPr>
          <p:cNvPr id="4" name="Zástupný symbol pro číslo snímku 3">
            <a:extLst>
              <a:ext uri="{FF2B5EF4-FFF2-40B4-BE49-F238E27FC236}">
                <a16:creationId xmlns:a16="http://schemas.microsoft.com/office/drawing/2014/main" id="{9EC0EA9D-77CD-40E9-8DDF-0A65EE512EA4}"/>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a:extLst>
              <a:ext uri="{FF2B5EF4-FFF2-40B4-BE49-F238E27FC236}">
                <a16:creationId xmlns:a16="http://schemas.microsoft.com/office/drawing/2014/main" id="{802CD7EE-B98A-40F2-8270-FD4D052F98AC}"/>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319930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5ABE6E-FD4E-46EF-A65A-B0731A0B3EBF}"/>
              </a:ext>
            </a:extLst>
          </p:cNvPr>
          <p:cNvSpPr>
            <a:spLocks noGrp="1"/>
          </p:cNvSpPr>
          <p:nvPr>
            <p:ph type="title"/>
          </p:nvPr>
        </p:nvSpPr>
        <p:spPr/>
        <p:txBody>
          <a:bodyPr/>
          <a:lstStyle/>
          <a:p>
            <a:r>
              <a:rPr lang="cs-CZ" dirty="0"/>
              <a:t>L</a:t>
            </a:r>
            <a:r>
              <a:rPr lang="en-US" dirty="0" err="1"/>
              <a:t>imited</a:t>
            </a:r>
            <a:r>
              <a:rPr lang="en-US" dirty="0"/>
              <a:t> partnership</a:t>
            </a:r>
            <a:endParaRPr lang="cs-CZ" dirty="0"/>
          </a:p>
        </p:txBody>
      </p:sp>
      <p:sp>
        <p:nvSpPr>
          <p:cNvPr id="3" name="Zástupný symbol pro obsah 2">
            <a:extLst>
              <a:ext uri="{FF2B5EF4-FFF2-40B4-BE49-F238E27FC236}">
                <a16:creationId xmlns:a16="http://schemas.microsoft.com/office/drawing/2014/main" id="{DBCC0479-656B-44C8-8B7E-8D804B08D9A2}"/>
              </a:ext>
            </a:extLst>
          </p:cNvPr>
          <p:cNvSpPr>
            <a:spLocks noGrp="1"/>
          </p:cNvSpPr>
          <p:nvPr>
            <p:ph idx="1"/>
          </p:nvPr>
        </p:nvSpPr>
        <p:spPr/>
        <p:txBody>
          <a:bodyPr/>
          <a:lstStyle/>
          <a:p>
            <a:r>
              <a:rPr lang="cs-CZ" sz="1600" dirty="0" err="1"/>
              <a:t>Incomes</a:t>
            </a:r>
            <a:r>
              <a:rPr lang="cs-CZ" sz="1600" dirty="0"/>
              <a:t> and </a:t>
            </a:r>
            <a:r>
              <a:rPr lang="cs-CZ" sz="1600" dirty="0" err="1"/>
              <a:t>expanses</a:t>
            </a:r>
            <a:r>
              <a:rPr lang="cs-CZ" sz="1600" dirty="0"/>
              <a:t> are </a:t>
            </a:r>
            <a:r>
              <a:rPr lang="cs-CZ" sz="1600" dirty="0" err="1"/>
              <a:t>devided</a:t>
            </a:r>
            <a:r>
              <a:rPr lang="cs-CZ" sz="1600" dirty="0"/>
              <a:t> to </a:t>
            </a:r>
            <a:r>
              <a:rPr lang="cs-CZ" sz="1600" dirty="0" err="1"/>
              <a:t>into</a:t>
            </a:r>
            <a:r>
              <a:rPr lang="cs-CZ" sz="1600" dirty="0"/>
              <a:t> </a:t>
            </a:r>
            <a:r>
              <a:rPr lang="cs-CZ" sz="1600" dirty="0" err="1"/>
              <a:t>shares</a:t>
            </a:r>
            <a:r>
              <a:rPr lang="cs-CZ" sz="1600" dirty="0"/>
              <a:t> </a:t>
            </a:r>
            <a:r>
              <a:rPr lang="cs-CZ" sz="1600" dirty="0" err="1"/>
              <a:t>belonging</a:t>
            </a:r>
            <a:r>
              <a:rPr lang="cs-CZ" sz="1600" dirty="0"/>
              <a:t> to </a:t>
            </a:r>
            <a:r>
              <a:rPr lang="cs-CZ" sz="1600" dirty="0" err="1"/>
              <a:t>all</a:t>
            </a:r>
            <a:r>
              <a:rPr lang="cs-CZ" sz="1600" dirty="0"/>
              <a:t> </a:t>
            </a:r>
            <a:r>
              <a:rPr lang="cs-CZ" sz="1600" dirty="0" err="1"/>
              <a:t>general</a:t>
            </a:r>
            <a:r>
              <a:rPr lang="cs-CZ" sz="1600" dirty="0"/>
              <a:t> </a:t>
            </a:r>
            <a:r>
              <a:rPr lang="cs-CZ" sz="1600" dirty="0" err="1"/>
              <a:t>partners</a:t>
            </a:r>
            <a:r>
              <a:rPr lang="cs-CZ" sz="1600" dirty="0"/>
              <a:t> and limited </a:t>
            </a:r>
            <a:r>
              <a:rPr lang="cs-CZ" sz="1600" dirty="0" err="1"/>
              <a:t>partners</a:t>
            </a:r>
            <a:r>
              <a:rPr lang="cs-CZ" sz="1600" dirty="0"/>
              <a:t> (</a:t>
            </a:r>
            <a:r>
              <a:rPr lang="cs-CZ" sz="1600" dirty="0" err="1"/>
              <a:t>incomes</a:t>
            </a:r>
            <a:r>
              <a:rPr lang="cs-CZ" sz="1600" dirty="0"/>
              <a:t>: 1,000,000 and 1,000,000; </a:t>
            </a:r>
            <a:r>
              <a:rPr lang="cs-CZ" sz="1600" dirty="0" err="1"/>
              <a:t>expenses</a:t>
            </a:r>
            <a:r>
              <a:rPr lang="cs-CZ" sz="1600" dirty="0"/>
              <a:t>: 500,000 and 500,000)</a:t>
            </a:r>
          </a:p>
          <a:p>
            <a:r>
              <a:rPr lang="en-US" sz="1600" dirty="0"/>
              <a:t>general partner</a:t>
            </a:r>
            <a:r>
              <a:rPr lang="cs-CZ" sz="1600" dirty="0"/>
              <a:t>(s):</a:t>
            </a:r>
            <a:r>
              <a:rPr lang="en-US" sz="1600" dirty="0"/>
              <a:t> </a:t>
            </a:r>
            <a:r>
              <a:rPr lang="cs-CZ" sz="1600" dirty="0"/>
              <a:t>			</a:t>
            </a:r>
          </a:p>
          <a:p>
            <a:pPr lvl="1"/>
            <a:r>
              <a:rPr lang="cs-CZ" sz="1600" dirty="0"/>
              <a:t>CIT: no CIT</a:t>
            </a:r>
          </a:p>
          <a:p>
            <a:pPr lvl="1"/>
            <a:r>
              <a:rPr lang="cs-CZ" sz="1600" dirty="0"/>
              <a:t>PIT: </a:t>
            </a:r>
            <a:r>
              <a:rPr lang="cs-CZ" sz="1600" dirty="0" err="1"/>
              <a:t>inc.</a:t>
            </a:r>
            <a:r>
              <a:rPr lang="cs-CZ" sz="1600" dirty="0"/>
              <a:t> from bus. </a:t>
            </a:r>
            <a:r>
              <a:rPr lang="cs-CZ" sz="1600" dirty="0" err="1"/>
              <a:t>act</a:t>
            </a:r>
            <a:r>
              <a:rPr lang="cs-CZ" sz="1600" dirty="0"/>
              <a:t>. (§ 7)</a:t>
            </a:r>
          </a:p>
          <a:p>
            <a:pPr lvl="2"/>
            <a:r>
              <a:rPr lang="en-US" sz="1600" dirty="0"/>
              <a:t>Income		</a:t>
            </a:r>
            <a:r>
              <a:rPr lang="cs-CZ" sz="1600" dirty="0"/>
              <a:t>1,000,000</a:t>
            </a:r>
          </a:p>
          <a:p>
            <a:pPr lvl="2"/>
            <a:r>
              <a:rPr lang="en-US" sz="1600" dirty="0"/>
              <a:t>- </a:t>
            </a:r>
            <a:r>
              <a:rPr lang="cs-CZ" sz="1600" dirty="0"/>
              <a:t>E</a:t>
            </a:r>
            <a:r>
              <a:rPr lang="en-US" sz="1600" dirty="0" err="1"/>
              <a:t>xpenses</a:t>
            </a:r>
            <a:r>
              <a:rPr lang="en-US" sz="1600" dirty="0"/>
              <a:t> 	-</a:t>
            </a:r>
            <a:r>
              <a:rPr lang="cs-CZ" sz="1600" dirty="0"/>
              <a:t>500,</a:t>
            </a:r>
            <a:r>
              <a:rPr lang="en-US" sz="1600" dirty="0"/>
              <a:t>000</a:t>
            </a:r>
            <a:endParaRPr lang="cs-CZ" sz="1600" dirty="0"/>
          </a:p>
          <a:p>
            <a:pPr lvl="2"/>
            <a:r>
              <a:rPr lang="en-US" sz="1600" dirty="0"/>
              <a:t>Tax base		</a:t>
            </a:r>
            <a:r>
              <a:rPr lang="cs-CZ" sz="1600" dirty="0"/>
              <a:t>500,000</a:t>
            </a:r>
          </a:p>
          <a:p>
            <a:pPr lvl="2"/>
            <a:r>
              <a:rPr lang="en-US" sz="1600" dirty="0"/>
              <a:t>Tax brutto </a:t>
            </a:r>
            <a:r>
              <a:rPr lang="cs-CZ" sz="1600" dirty="0"/>
              <a:t>(15 %)	75,</a:t>
            </a:r>
            <a:r>
              <a:rPr lang="en-US" sz="1600" dirty="0"/>
              <a:t>000</a:t>
            </a:r>
            <a:endParaRPr lang="cs-CZ" sz="1600" dirty="0"/>
          </a:p>
          <a:p>
            <a:pPr lvl="2"/>
            <a:r>
              <a:rPr lang="en-US" sz="1600" dirty="0"/>
              <a:t>- Tax reductions	-</a:t>
            </a:r>
            <a:r>
              <a:rPr lang="cs-CZ" sz="1600" dirty="0"/>
              <a:t>30,</a:t>
            </a:r>
            <a:r>
              <a:rPr lang="en-US" sz="1600" dirty="0"/>
              <a:t>840</a:t>
            </a:r>
            <a:endParaRPr lang="cs-CZ" sz="1600" dirty="0"/>
          </a:p>
          <a:p>
            <a:pPr lvl="2"/>
            <a:r>
              <a:rPr lang="it-IT" sz="1600" dirty="0"/>
              <a:t>Tax netto		</a:t>
            </a:r>
            <a:r>
              <a:rPr lang="cs-CZ" sz="1600" dirty="0"/>
              <a:t>44,16</a:t>
            </a:r>
            <a:r>
              <a:rPr lang="it-IT" sz="1600" dirty="0"/>
              <a:t>0</a:t>
            </a:r>
            <a:endParaRPr lang="cs-CZ" sz="1600" dirty="0"/>
          </a:p>
          <a:p>
            <a:pPr lvl="1"/>
            <a:r>
              <a:rPr lang="cs-CZ" sz="1600" dirty="0"/>
              <a:t>NET INCOME of partner: 455,840</a:t>
            </a:r>
          </a:p>
        </p:txBody>
      </p:sp>
      <p:sp>
        <p:nvSpPr>
          <p:cNvPr id="4" name="Zástupný symbol pro číslo snímku 3">
            <a:extLst>
              <a:ext uri="{FF2B5EF4-FFF2-40B4-BE49-F238E27FC236}">
                <a16:creationId xmlns:a16="http://schemas.microsoft.com/office/drawing/2014/main" id="{BA46DD5D-1F4D-49CA-B5CE-4709B678D12B}"/>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a:extLst>
              <a:ext uri="{FF2B5EF4-FFF2-40B4-BE49-F238E27FC236}">
                <a16:creationId xmlns:a16="http://schemas.microsoft.com/office/drawing/2014/main" id="{BEFEBFEB-A669-48D4-BD30-524BAAEACFA8}"/>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309035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9F3050-CDA3-4ABD-BAF7-7D4B3E5CA63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DA9033B-127E-4083-B4C8-914402316C35}"/>
              </a:ext>
            </a:extLst>
          </p:cNvPr>
          <p:cNvSpPr>
            <a:spLocks noGrp="1"/>
          </p:cNvSpPr>
          <p:nvPr>
            <p:ph idx="1"/>
          </p:nvPr>
        </p:nvSpPr>
        <p:spPr/>
        <p:txBody>
          <a:bodyPr/>
          <a:lstStyle/>
          <a:p>
            <a:r>
              <a:rPr lang="cs-CZ" sz="1600" dirty="0"/>
              <a:t>limited</a:t>
            </a:r>
            <a:r>
              <a:rPr lang="en-US" sz="1600" dirty="0"/>
              <a:t> partner</a:t>
            </a:r>
            <a:r>
              <a:rPr lang="cs-CZ" sz="1600" dirty="0"/>
              <a:t>(s):</a:t>
            </a:r>
          </a:p>
          <a:p>
            <a:pPr lvl="1"/>
            <a:r>
              <a:rPr lang="cs-CZ" sz="1600" dirty="0"/>
              <a:t>CIT: </a:t>
            </a:r>
          </a:p>
          <a:p>
            <a:pPr lvl="2"/>
            <a:r>
              <a:rPr lang="en-US" sz="1600" dirty="0"/>
              <a:t>Income		</a:t>
            </a:r>
            <a:r>
              <a:rPr lang="cs-CZ" sz="1600" dirty="0"/>
              <a:t>1,000,000</a:t>
            </a:r>
          </a:p>
          <a:p>
            <a:pPr lvl="2"/>
            <a:r>
              <a:rPr lang="en-US" sz="1600" dirty="0"/>
              <a:t>- </a:t>
            </a:r>
            <a:r>
              <a:rPr lang="cs-CZ" sz="1600" dirty="0"/>
              <a:t>E</a:t>
            </a:r>
            <a:r>
              <a:rPr lang="en-US" sz="1600" dirty="0" err="1"/>
              <a:t>xpenses</a:t>
            </a:r>
            <a:r>
              <a:rPr lang="en-US" sz="1600" dirty="0"/>
              <a:t> 	-</a:t>
            </a:r>
            <a:r>
              <a:rPr lang="cs-CZ" sz="1600" dirty="0"/>
              <a:t>500,</a:t>
            </a:r>
            <a:r>
              <a:rPr lang="en-US" sz="1600" dirty="0"/>
              <a:t>000</a:t>
            </a:r>
            <a:endParaRPr lang="cs-CZ" sz="1600" dirty="0"/>
          </a:p>
          <a:p>
            <a:pPr lvl="2"/>
            <a:r>
              <a:rPr lang="en-US" sz="1600" dirty="0"/>
              <a:t>Tax base		</a:t>
            </a:r>
            <a:r>
              <a:rPr lang="cs-CZ" sz="1600" dirty="0"/>
              <a:t>500,000</a:t>
            </a:r>
          </a:p>
          <a:p>
            <a:pPr lvl="2"/>
            <a:r>
              <a:rPr lang="cs-CZ" sz="1600" dirty="0"/>
              <a:t>Tax (21 %)	105,000</a:t>
            </a:r>
          </a:p>
          <a:p>
            <a:pPr lvl="2"/>
            <a:r>
              <a:rPr lang="cs-CZ" sz="1600" dirty="0"/>
              <a:t>Net Income	395,000 – </a:t>
            </a:r>
            <a:r>
              <a:rPr lang="cs-CZ" sz="1600" dirty="0" err="1"/>
              <a:t>distr</a:t>
            </a:r>
            <a:r>
              <a:rPr lang="cs-CZ" sz="1600" dirty="0"/>
              <a:t>. to limited </a:t>
            </a:r>
            <a:r>
              <a:rPr lang="cs-CZ" sz="1600" dirty="0" err="1"/>
              <a:t>partners</a:t>
            </a:r>
            <a:r>
              <a:rPr lang="cs-CZ" sz="1600" dirty="0"/>
              <a:t> </a:t>
            </a:r>
            <a:r>
              <a:rPr lang="cs-CZ" sz="1600" dirty="0" err="1"/>
              <a:t>accord</a:t>
            </a:r>
            <a:r>
              <a:rPr lang="cs-CZ" sz="1600" dirty="0"/>
              <a:t>. to </a:t>
            </a:r>
            <a:r>
              <a:rPr lang="cs-CZ" sz="1600" dirty="0" err="1"/>
              <a:t>their</a:t>
            </a:r>
            <a:r>
              <a:rPr lang="cs-CZ" sz="1600" dirty="0"/>
              <a:t> </a:t>
            </a:r>
            <a:r>
              <a:rPr lang="cs-CZ" sz="1600" dirty="0" err="1"/>
              <a:t>shares</a:t>
            </a:r>
            <a:endParaRPr lang="cs-CZ" sz="1600" dirty="0"/>
          </a:p>
          <a:p>
            <a:r>
              <a:rPr lang="cs-CZ" sz="1600" dirty="0"/>
              <a:t>PIT: </a:t>
            </a:r>
            <a:r>
              <a:rPr lang="cs-CZ" sz="1600" dirty="0" err="1"/>
              <a:t>capital</a:t>
            </a:r>
            <a:r>
              <a:rPr lang="cs-CZ" sz="1600" dirty="0"/>
              <a:t> </a:t>
            </a:r>
            <a:r>
              <a:rPr lang="cs-CZ" sz="1600" dirty="0" err="1"/>
              <a:t>incomes</a:t>
            </a:r>
            <a:r>
              <a:rPr lang="cs-CZ" sz="1600" dirty="0"/>
              <a:t> (§ 8)</a:t>
            </a:r>
          </a:p>
          <a:p>
            <a:pPr lvl="1"/>
            <a:r>
              <a:rPr lang="en-US" sz="1600" dirty="0"/>
              <a:t>Income</a:t>
            </a:r>
            <a:r>
              <a:rPr lang="cs-CZ" sz="1600" dirty="0"/>
              <a:t> – tax base</a:t>
            </a:r>
            <a:r>
              <a:rPr lang="en-US" sz="1600" dirty="0"/>
              <a:t>	</a:t>
            </a:r>
            <a:r>
              <a:rPr lang="cs-CZ" sz="1600" dirty="0"/>
              <a:t>395,000</a:t>
            </a:r>
          </a:p>
          <a:p>
            <a:pPr lvl="1"/>
            <a:r>
              <a:rPr lang="en-US" sz="1600" dirty="0"/>
              <a:t>Tax </a:t>
            </a:r>
            <a:r>
              <a:rPr lang="cs-CZ" sz="1600" dirty="0"/>
              <a:t>(15 %)</a:t>
            </a:r>
            <a:r>
              <a:rPr lang="en-US" sz="1600" dirty="0"/>
              <a:t> 	</a:t>
            </a:r>
            <a:r>
              <a:rPr lang="cs-CZ" sz="1600" dirty="0"/>
              <a:t>	59,250 (</a:t>
            </a:r>
            <a:r>
              <a:rPr lang="cs-CZ" sz="1600" dirty="0" err="1"/>
              <a:t>withholding</a:t>
            </a:r>
            <a:r>
              <a:rPr lang="cs-CZ" sz="1600" dirty="0"/>
              <a:t> tax)</a:t>
            </a:r>
          </a:p>
          <a:p>
            <a:pPr lvl="1"/>
            <a:endParaRPr lang="cs-CZ" sz="1600" dirty="0"/>
          </a:p>
          <a:p>
            <a:pPr lvl="1"/>
            <a:r>
              <a:rPr lang="cs-CZ" sz="1600" dirty="0"/>
              <a:t>NET INCOME of partner: 335,750</a:t>
            </a:r>
          </a:p>
          <a:p>
            <a:pPr lvl="1"/>
            <a:r>
              <a:rPr lang="cs-CZ" sz="1600" dirty="0"/>
              <a:t>Double Taxation!</a:t>
            </a:r>
          </a:p>
          <a:p>
            <a:endParaRPr lang="cs-CZ" dirty="0"/>
          </a:p>
        </p:txBody>
      </p:sp>
      <p:sp>
        <p:nvSpPr>
          <p:cNvPr id="4" name="Zástupný symbol pro číslo snímku 3">
            <a:extLst>
              <a:ext uri="{FF2B5EF4-FFF2-40B4-BE49-F238E27FC236}">
                <a16:creationId xmlns:a16="http://schemas.microsoft.com/office/drawing/2014/main" id="{EB6A37BE-70DD-47EF-BDEA-6B5547949B4C}"/>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a:extLst>
              <a:ext uri="{FF2B5EF4-FFF2-40B4-BE49-F238E27FC236}">
                <a16:creationId xmlns:a16="http://schemas.microsoft.com/office/drawing/2014/main" id="{05724FF5-066E-4223-B4A1-C5341C5FDF7F}"/>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71902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2DA18-582F-4B1C-9B8F-3B847FB8DC4F}"/>
              </a:ext>
            </a:extLst>
          </p:cNvPr>
          <p:cNvSpPr>
            <a:spLocks noGrp="1"/>
          </p:cNvSpPr>
          <p:nvPr>
            <p:ph type="title"/>
          </p:nvPr>
        </p:nvSpPr>
        <p:spPr/>
        <p:txBody>
          <a:bodyPr/>
          <a:lstStyle/>
          <a:p>
            <a:r>
              <a:rPr lang="cs-CZ" dirty="0"/>
              <a:t>J</a:t>
            </a:r>
            <a:r>
              <a:rPr lang="en-US" dirty="0" err="1"/>
              <a:t>oint</a:t>
            </a:r>
            <a:r>
              <a:rPr lang="en-US" dirty="0"/>
              <a:t>-stock company </a:t>
            </a:r>
            <a:endParaRPr lang="cs-CZ" dirty="0"/>
          </a:p>
        </p:txBody>
      </p:sp>
      <p:sp>
        <p:nvSpPr>
          <p:cNvPr id="3" name="Zástupný symbol pro obsah 2">
            <a:extLst>
              <a:ext uri="{FF2B5EF4-FFF2-40B4-BE49-F238E27FC236}">
                <a16:creationId xmlns:a16="http://schemas.microsoft.com/office/drawing/2014/main" id="{95F1D796-1E1C-4476-A311-60DE5931F2CE}"/>
              </a:ext>
            </a:extLst>
          </p:cNvPr>
          <p:cNvSpPr>
            <a:spLocks noGrp="1"/>
          </p:cNvSpPr>
          <p:nvPr>
            <p:ph idx="1"/>
          </p:nvPr>
        </p:nvSpPr>
        <p:spPr/>
        <p:txBody>
          <a:bodyPr/>
          <a:lstStyle/>
          <a:p>
            <a:r>
              <a:rPr lang="cs-CZ" sz="1600" dirty="0"/>
              <a:t>CIT: </a:t>
            </a:r>
          </a:p>
          <a:p>
            <a:pPr lvl="1"/>
            <a:r>
              <a:rPr lang="en-US" sz="1600" dirty="0"/>
              <a:t>Income		</a:t>
            </a:r>
            <a:r>
              <a:rPr lang="cs-CZ" sz="1600" dirty="0"/>
              <a:t>2,000,000</a:t>
            </a:r>
          </a:p>
          <a:p>
            <a:pPr lvl="1"/>
            <a:r>
              <a:rPr lang="en-US" sz="1600" dirty="0"/>
              <a:t>- </a:t>
            </a:r>
            <a:r>
              <a:rPr lang="cs-CZ" sz="1600" dirty="0"/>
              <a:t>E</a:t>
            </a:r>
            <a:r>
              <a:rPr lang="en-US" sz="1600" dirty="0" err="1"/>
              <a:t>xpenses</a:t>
            </a:r>
            <a:r>
              <a:rPr lang="en-US" sz="1600" dirty="0"/>
              <a:t> 	</a:t>
            </a:r>
            <a:r>
              <a:rPr lang="cs-CZ" sz="1600" dirty="0"/>
              <a:t>	</a:t>
            </a:r>
            <a:r>
              <a:rPr lang="en-US" sz="1600" dirty="0"/>
              <a:t>-</a:t>
            </a:r>
            <a:r>
              <a:rPr lang="cs-CZ" sz="1600" dirty="0"/>
              <a:t>1,000,</a:t>
            </a:r>
            <a:r>
              <a:rPr lang="en-US" sz="1600" dirty="0"/>
              <a:t>000</a:t>
            </a:r>
            <a:endParaRPr lang="cs-CZ" sz="1600" dirty="0"/>
          </a:p>
          <a:p>
            <a:pPr lvl="1"/>
            <a:r>
              <a:rPr lang="en-US" sz="1600" dirty="0"/>
              <a:t>Tax base		</a:t>
            </a:r>
            <a:r>
              <a:rPr lang="cs-CZ" sz="1600" dirty="0"/>
              <a:t>1,000,000</a:t>
            </a:r>
          </a:p>
          <a:p>
            <a:pPr lvl="1"/>
            <a:r>
              <a:rPr lang="cs-CZ" sz="1600" dirty="0"/>
              <a:t>Tax (21 %)		210,000</a:t>
            </a:r>
          </a:p>
          <a:p>
            <a:pPr lvl="1"/>
            <a:r>
              <a:rPr lang="cs-CZ" sz="1600" dirty="0"/>
              <a:t>Net Income		790,000 – </a:t>
            </a:r>
            <a:r>
              <a:rPr lang="cs-CZ" sz="1600" dirty="0" err="1"/>
              <a:t>distributed</a:t>
            </a:r>
            <a:r>
              <a:rPr lang="cs-CZ" sz="1600" dirty="0"/>
              <a:t> to </a:t>
            </a:r>
            <a:r>
              <a:rPr lang="cs-CZ" sz="1600" dirty="0" err="1"/>
              <a:t>shares</a:t>
            </a:r>
            <a:endParaRPr lang="cs-CZ" sz="1600" dirty="0"/>
          </a:p>
          <a:p>
            <a:pPr lvl="1"/>
            <a:r>
              <a:rPr lang="cs-CZ" sz="1600" dirty="0"/>
              <a:t>100 </a:t>
            </a:r>
            <a:r>
              <a:rPr lang="cs-CZ" sz="1600" dirty="0" err="1"/>
              <a:t>shares</a:t>
            </a:r>
            <a:r>
              <a:rPr lang="cs-CZ" sz="1600" dirty="0"/>
              <a:t> – dividend per </a:t>
            </a:r>
            <a:r>
              <a:rPr lang="cs-CZ" sz="1600" dirty="0" err="1"/>
              <a:t>share</a:t>
            </a:r>
            <a:r>
              <a:rPr lang="cs-CZ" sz="1600" dirty="0"/>
              <a:t> 7,900</a:t>
            </a:r>
          </a:p>
          <a:p>
            <a:r>
              <a:rPr lang="cs-CZ" sz="1600" dirty="0"/>
              <a:t>PIT: </a:t>
            </a:r>
            <a:r>
              <a:rPr lang="cs-CZ" sz="1600" dirty="0" err="1"/>
              <a:t>capital</a:t>
            </a:r>
            <a:r>
              <a:rPr lang="cs-CZ" sz="1600" dirty="0"/>
              <a:t> </a:t>
            </a:r>
            <a:r>
              <a:rPr lang="cs-CZ" sz="1600" dirty="0" err="1"/>
              <a:t>incomes</a:t>
            </a:r>
            <a:r>
              <a:rPr lang="cs-CZ" sz="1600" dirty="0"/>
              <a:t> (§ 8)</a:t>
            </a:r>
          </a:p>
          <a:p>
            <a:pPr lvl="1"/>
            <a:r>
              <a:rPr lang="cs-CZ" sz="1600" dirty="0"/>
              <a:t>Dividend	</a:t>
            </a:r>
            <a:r>
              <a:rPr lang="en-US" sz="1600" dirty="0"/>
              <a:t>	</a:t>
            </a:r>
            <a:r>
              <a:rPr lang="cs-CZ" sz="1600" dirty="0"/>
              <a:t>7,900</a:t>
            </a:r>
          </a:p>
          <a:p>
            <a:pPr lvl="1"/>
            <a:r>
              <a:rPr lang="en-US" sz="1600" dirty="0"/>
              <a:t>Tax </a:t>
            </a:r>
            <a:r>
              <a:rPr lang="cs-CZ" sz="1600" dirty="0"/>
              <a:t>(15 %)</a:t>
            </a:r>
            <a:r>
              <a:rPr lang="en-US" sz="1600" dirty="0"/>
              <a:t> 	</a:t>
            </a:r>
            <a:r>
              <a:rPr lang="cs-CZ" sz="1600" dirty="0"/>
              <a:t>	1,185 (</a:t>
            </a:r>
            <a:r>
              <a:rPr lang="cs-CZ" sz="1600" dirty="0" err="1"/>
              <a:t>withholding</a:t>
            </a:r>
            <a:r>
              <a:rPr lang="cs-CZ" sz="1600" dirty="0"/>
              <a:t> tax)</a:t>
            </a:r>
          </a:p>
          <a:p>
            <a:pPr lvl="1"/>
            <a:r>
              <a:rPr lang="cs-CZ" sz="1600" dirty="0"/>
              <a:t>Net dividend</a:t>
            </a:r>
            <a:r>
              <a:rPr lang="it-IT" sz="1600" dirty="0"/>
              <a:t>	</a:t>
            </a:r>
            <a:r>
              <a:rPr lang="cs-CZ" sz="1600" dirty="0"/>
              <a:t>6,715</a:t>
            </a:r>
          </a:p>
          <a:p>
            <a:endParaRPr lang="cs-CZ" sz="1600" dirty="0"/>
          </a:p>
          <a:p>
            <a:r>
              <a:rPr lang="cs-CZ" sz="1600" dirty="0"/>
              <a:t>NET INCOME of partner (50 </a:t>
            </a:r>
            <a:r>
              <a:rPr lang="cs-CZ" sz="1600" dirty="0" err="1"/>
              <a:t>shares</a:t>
            </a:r>
            <a:r>
              <a:rPr lang="cs-CZ" sz="1600" dirty="0"/>
              <a:t>): 335,750</a:t>
            </a:r>
          </a:p>
          <a:p>
            <a:r>
              <a:rPr lang="cs-CZ" sz="1600" dirty="0"/>
              <a:t>Double Taxation!</a:t>
            </a:r>
          </a:p>
          <a:p>
            <a:endParaRPr lang="cs-CZ" dirty="0"/>
          </a:p>
        </p:txBody>
      </p:sp>
      <p:sp>
        <p:nvSpPr>
          <p:cNvPr id="4" name="Zástupný symbol pro číslo snímku 3">
            <a:extLst>
              <a:ext uri="{FF2B5EF4-FFF2-40B4-BE49-F238E27FC236}">
                <a16:creationId xmlns:a16="http://schemas.microsoft.com/office/drawing/2014/main" id="{CD37A797-79B6-4285-AC48-58A64C741EC3}"/>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a:extLst>
              <a:ext uri="{FF2B5EF4-FFF2-40B4-BE49-F238E27FC236}">
                <a16:creationId xmlns:a16="http://schemas.microsoft.com/office/drawing/2014/main" id="{92B27760-D936-45D1-B870-575D0356660C}"/>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27149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en-US" dirty="0" err="1"/>
              <a:t>dvance</a:t>
            </a:r>
            <a:r>
              <a:rPr lang="en-US" dirty="0"/>
              <a:t> tax payments </a:t>
            </a:r>
            <a:endParaRPr lang="cs-CZ" dirty="0"/>
          </a:p>
        </p:txBody>
      </p:sp>
      <p:sp>
        <p:nvSpPr>
          <p:cNvPr id="3" name="Zástupný symbol pro obsah 2"/>
          <p:cNvSpPr>
            <a:spLocks noGrp="1"/>
          </p:cNvSpPr>
          <p:nvPr>
            <p:ph idx="1"/>
          </p:nvPr>
        </p:nvSpPr>
        <p:spPr/>
        <p:txBody>
          <a:bodyPr/>
          <a:lstStyle/>
          <a:p>
            <a:r>
              <a:rPr lang="en-US" dirty="0"/>
              <a:t>no tax advances are paid by taxpayers whose last known tax liability did not exceed 30,000 CZK</a:t>
            </a:r>
            <a:endParaRPr lang="cs-CZ" dirty="0"/>
          </a:p>
          <a:p>
            <a:pPr lvl="0"/>
            <a:r>
              <a:rPr lang="cs-CZ" dirty="0"/>
              <a:t>a</a:t>
            </a:r>
            <a:r>
              <a:rPr lang="en-US" dirty="0"/>
              <a:t> taxpayer with the last known tax liability between 30,000 CZK and 150,000 CZK must pay two advances in the amount of 40 % by 15 June and 15 December</a:t>
            </a:r>
            <a:endParaRPr lang="cs-CZ" dirty="0"/>
          </a:p>
          <a:p>
            <a:r>
              <a:rPr lang="cs-CZ" dirty="0"/>
              <a:t>a</a:t>
            </a:r>
            <a:r>
              <a:rPr lang="en-US" dirty="0"/>
              <a:t> taxpayer with the last known tax liability over 150,000 CZK must pay four advances in the amount of 25 % by 15 March, 15 June, 15 September, and 15 December</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8208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56262"/>
            <a:ext cx="8086635" cy="647700"/>
          </a:xfrm>
        </p:spPr>
        <p:txBody>
          <a:bodyPr/>
          <a:lstStyle/>
          <a:p>
            <a:r>
              <a:rPr lang="cs-CZ" dirty="0"/>
              <a:t>T</a:t>
            </a:r>
            <a:r>
              <a:rPr lang="en-US" dirty="0"/>
              <a:t>ax </a:t>
            </a:r>
            <a:r>
              <a:rPr lang="en-US" dirty="0" err="1"/>
              <a:t>administrat</a:t>
            </a:r>
            <a:r>
              <a:rPr lang="cs-CZ" dirty="0"/>
              <a:t>ion</a:t>
            </a:r>
          </a:p>
        </p:txBody>
      </p:sp>
      <p:sp>
        <p:nvSpPr>
          <p:cNvPr id="3" name="Zástupný symbol pro obsah 2"/>
          <p:cNvSpPr>
            <a:spLocks noGrp="1"/>
          </p:cNvSpPr>
          <p:nvPr>
            <p:ph idx="1"/>
          </p:nvPr>
        </p:nvSpPr>
        <p:spPr>
          <a:xfrm>
            <a:off x="509589" y="1403962"/>
            <a:ext cx="8082321" cy="5392492"/>
          </a:xfrm>
        </p:spPr>
        <p:txBody>
          <a:bodyPr/>
          <a:lstStyle/>
          <a:p>
            <a:r>
              <a:rPr lang="en-US" sz="2000" dirty="0"/>
              <a:t>tax office determined by the location of the registered office of the taxpayer </a:t>
            </a:r>
            <a:endParaRPr lang="cs-CZ" sz="2000" dirty="0"/>
          </a:p>
          <a:p>
            <a:r>
              <a:rPr lang="en-US" sz="2000" b="1" dirty="0"/>
              <a:t>taxable period</a:t>
            </a:r>
            <a:r>
              <a:rPr lang="cs-CZ" sz="2000" dirty="0"/>
              <a:t>: a </a:t>
            </a:r>
            <a:r>
              <a:rPr lang="en-US" sz="2000" dirty="0"/>
              <a:t>taxpayer can choose whether he will use a calendar year or an economic (financial) year (which must begin on the first day of any month and must be twelve months long)</a:t>
            </a:r>
            <a:endParaRPr lang="cs-CZ" sz="2000" dirty="0"/>
          </a:p>
          <a:p>
            <a:r>
              <a:rPr lang="en-US" sz="2200" b="1" dirty="0"/>
              <a:t>tax return</a:t>
            </a:r>
            <a:r>
              <a:rPr lang="cs-CZ" sz="2200" dirty="0"/>
              <a:t>:</a:t>
            </a:r>
            <a:r>
              <a:rPr lang="en-US" sz="2200" dirty="0"/>
              <a:t> </a:t>
            </a:r>
            <a:r>
              <a:rPr lang="en-US" sz="2000" dirty="0"/>
              <a:t>three months following the expiry of the taxable period </a:t>
            </a:r>
            <a:r>
              <a:rPr lang="cs-CZ" sz="2000" dirty="0"/>
              <a:t>(</a:t>
            </a:r>
            <a:r>
              <a:rPr lang="cs-CZ" sz="2000" dirty="0" err="1"/>
              <a:t>usually</a:t>
            </a:r>
            <a:r>
              <a:rPr lang="cs-CZ" sz="2000" dirty="0"/>
              <a:t> </a:t>
            </a:r>
            <a:r>
              <a:rPr lang="en-US" sz="2200" dirty="0"/>
              <a:t>before 1</a:t>
            </a:r>
            <a:r>
              <a:rPr lang="cs-CZ" sz="2200" dirty="0"/>
              <a:t>.4.</a:t>
            </a:r>
            <a:r>
              <a:rPr lang="en-US" sz="2200" dirty="0"/>
              <a:t> </a:t>
            </a:r>
            <a:r>
              <a:rPr lang="cs-CZ" sz="2200" dirty="0"/>
              <a:t>/ 1.7.)</a:t>
            </a:r>
          </a:p>
          <a:p>
            <a:r>
              <a:rPr lang="cs-CZ" sz="2200" dirty="0" err="1"/>
              <a:t>self-application</a:t>
            </a:r>
            <a:r>
              <a:rPr lang="cs-CZ" sz="2200" dirty="0"/>
              <a:t>!!!</a:t>
            </a:r>
          </a:p>
          <a:p>
            <a:r>
              <a:rPr lang="cs-CZ" sz="2200" dirty="0"/>
              <a:t>tax </a:t>
            </a:r>
            <a:r>
              <a:rPr lang="cs-CZ" sz="2200" dirty="0" err="1"/>
              <a:t>payment</a:t>
            </a:r>
            <a:r>
              <a:rPr lang="cs-CZ" sz="2200" dirty="0"/>
              <a:t> : </a:t>
            </a:r>
            <a:r>
              <a:rPr lang="en-US" sz="2200" dirty="0"/>
              <a:t>within the same period</a:t>
            </a:r>
            <a:endParaRPr lang="cs-CZ" sz="2200" dirty="0"/>
          </a:p>
          <a:p>
            <a:r>
              <a:rPr lang="en-US" sz="2200" b="1" dirty="0"/>
              <a:t>revenue</a:t>
            </a:r>
            <a:r>
              <a:rPr lang="en-US" sz="2200" dirty="0"/>
              <a:t> is distributed between </a:t>
            </a:r>
            <a:r>
              <a:rPr lang="en-US" dirty="0"/>
              <a:t>municipal budget (2</a:t>
            </a:r>
            <a:r>
              <a:rPr lang="cs-CZ" dirty="0"/>
              <a:t>5.84</a:t>
            </a:r>
            <a:r>
              <a:rPr lang="en-US" dirty="0"/>
              <a:t> %), region budget (</a:t>
            </a:r>
            <a:r>
              <a:rPr lang="cs-CZ" dirty="0"/>
              <a:t>9.78</a:t>
            </a:r>
            <a:r>
              <a:rPr lang="en-US" dirty="0"/>
              <a:t> %), and the state budget (6</a:t>
            </a:r>
            <a:r>
              <a:rPr lang="cs-CZ" dirty="0"/>
              <a:t>4.38</a:t>
            </a:r>
            <a:r>
              <a:rPr lang="en-US" dirty="0"/>
              <a:t> %)</a:t>
            </a:r>
            <a:endParaRPr lang="cs-CZ" sz="22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a:t>Thank</a:t>
            </a:r>
            <a:r>
              <a:rPr lang="cs-CZ" altLang="cs-CZ" dirty="0"/>
              <a:t> </a:t>
            </a:r>
            <a:r>
              <a:rPr lang="cs-CZ" altLang="cs-CZ" dirty="0" err="1"/>
              <a:t>you</a:t>
            </a:r>
            <a:r>
              <a:rPr lang="cs-CZ" altLang="cs-CZ" dirty="0"/>
              <a:t> </a:t>
            </a:r>
            <a:r>
              <a:rPr lang="cs-CZ" altLang="cs-CZ" dirty="0" err="1"/>
              <a:t>for</a:t>
            </a:r>
            <a:r>
              <a:rPr lang="cs-CZ" altLang="cs-CZ" dirty="0"/>
              <a:t> </a:t>
            </a:r>
            <a:r>
              <a:rPr lang="cs-CZ" altLang="cs-CZ" dirty="0" err="1"/>
              <a:t>your</a:t>
            </a:r>
            <a:r>
              <a:rPr lang="cs-CZ" altLang="cs-CZ" dirty="0"/>
              <a:t> </a:t>
            </a:r>
            <a:r>
              <a:rPr lang="cs-CZ" altLang="cs-CZ" dirty="0" err="1"/>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17</a:t>
            </a:fld>
            <a:endParaRPr lang="cs-CZ" altLang="cs-CZ" dirty="0"/>
          </a:p>
        </p:txBody>
      </p:sp>
      <p:sp>
        <p:nvSpPr>
          <p:cNvPr id="4" name="Zástupný symbol pro zápatí 3"/>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a:t>T</a:t>
            </a:r>
            <a:r>
              <a:rPr lang="en-US" dirty="0" err="1"/>
              <a:t>ypes</a:t>
            </a:r>
            <a:r>
              <a:rPr lang="en-US" dirty="0"/>
              <a:t> of corporations</a:t>
            </a:r>
            <a:endParaRPr lang="cs-CZ" altLang="cs-CZ" dirty="0"/>
          </a:p>
        </p:txBody>
      </p:sp>
      <p:sp>
        <p:nvSpPr>
          <p:cNvPr id="96259" name="Rectangle 3"/>
          <p:cNvSpPr>
            <a:spLocks noGrp="1" noChangeArrowheads="1"/>
          </p:cNvSpPr>
          <p:nvPr>
            <p:ph type="body" idx="1"/>
          </p:nvPr>
        </p:nvSpPr>
        <p:spPr/>
        <p:txBody>
          <a:bodyPr/>
          <a:lstStyle/>
          <a:p>
            <a:pPr lvl="0"/>
            <a:r>
              <a:rPr lang="en-US" dirty="0"/>
              <a:t>general partnership (shares of partners in profits are liable to personal income tax) </a:t>
            </a:r>
            <a:endParaRPr lang="cs-CZ" dirty="0"/>
          </a:p>
          <a:p>
            <a:pPr lvl="0"/>
            <a:r>
              <a:rPr lang="en-US" dirty="0"/>
              <a:t>limited partnership (general partners´ shares in profits are liable to personal income tax, too, while limited partners´ shares in profits are liable to corporate income tax)</a:t>
            </a:r>
            <a:endParaRPr lang="cs-CZ" dirty="0"/>
          </a:p>
          <a:p>
            <a:pPr lvl="0"/>
            <a:r>
              <a:rPr lang="en-US" dirty="0"/>
              <a:t>limited liability company</a:t>
            </a:r>
            <a:endParaRPr lang="cs-CZ" dirty="0"/>
          </a:p>
          <a:p>
            <a:pPr lvl="0"/>
            <a:r>
              <a:rPr lang="en-US" dirty="0"/>
              <a:t>joint-stock company </a:t>
            </a:r>
            <a:endParaRPr lang="cs-CZ" dirty="0"/>
          </a:p>
          <a:p>
            <a:pPr lvl="0"/>
            <a:r>
              <a:rPr lang="en-US" dirty="0"/>
              <a:t>cooperative</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negative definition</a:t>
            </a:r>
            <a:r>
              <a:rPr lang="cs-CZ" dirty="0"/>
              <a:t>: </a:t>
            </a:r>
            <a:r>
              <a:rPr lang="en-US" i="1" dirty="0"/>
              <a:t>Taxpayers liable to corporate income tax are those who are not natural persons</a:t>
            </a:r>
            <a:r>
              <a:rPr lang="cs-CZ" i="1" dirty="0"/>
              <a:t>…</a:t>
            </a:r>
            <a:r>
              <a:rPr lang="en-US" dirty="0"/>
              <a:t> </a:t>
            </a:r>
            <a:endParaRPr lang="cs-CZ" dirty="0"/>
          </a:p>
          <a:p>
            <a:r>
              <a:rPr lang="en-US" dirty="0"/>
              <a:t>companies, civil corporations, political parties, interest corporations, foundations, municipalities, state corporations, banks, insurance companies, exchanges, investment corporations, and investment funds, state funds, pension funds, churches, organizational components of the State, etc. </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496978-33D0-4BA9-959A-196D9CEB43AF}"/>
              </a:ext>
            </a:extLst>
          </p:cNvPr>
          <p:cNvSpPr>
            <a:spLocks noGrp="1"/>
          </p:cNvSpPr>
          <p:nvPr>
            <p:ph type="title"/>
          </p:nvPr>
        </p:nvSpPr>
        <p:spPr/>
        <p:txBody>
          <a:bodyPr/>
          <a:lstStyle/>
          <a:p>
            <a:r>
              <a:rPr lang="cs-CZ" dirty="0" err="1"/>
              <a:t>Residency</a:t>
            </a:r>
            <a:endParaRPr lang="cs-CZ" dirty="0"/>
          </a:p>
        </p:txBody>
      </p:sp>
      <p:sp>
        <p:nvSpPr>
          <p:cNvPr id="3" name="Zástupný symbol pro obsah 2">
            <a:extLst>
              <a:ext uri="{FF2B5EF4-FFF2-40B4-BE49-F238E27FC236}">
                <a16:creationId xmlns:a16="http://schemas.microsoft.com/office/drawing/2014/main" id="{2F39AD73-2FDA-4F74-80D7-0AEAB464E20E}"/>
              </a:ext>
            </a:extLst>
          </p:cNvPr>
          <p:cNvSpPr>
            <a:spLocks noGrp="1"/>
          </p:cNvSpPr>
          <p:nvPr>
            <p:ph idx="1"/>
          </p:nvPr>
        </p:nvSpPr>
        <p:spPr/>
        <p:txBody>
          <a:bodyPr/>
          <a:lstStyle/>
          <a:p>
            <a:pPr lvl="0"/>
            <a:r>
              <a:rPr lang="en-US" b="1" dirty="0"/>
              <a:t>Tax residents</a:t>
            </a:r>
            <a:r>
              <a:rPr lang="en-US" dirty="0"/>
              <a:t> – entities having their seat or head office in the Czech Republic are liable to tax on income arising from sources in both the Czech Republic and abroad</a:t>
            </a:r>
            <a:endParaRPr lang="cs-CZ" dirty="0"/>
          </a:p>
          <a:p>
            <a:r>
              <a:rPr lang="en-US" b="1" dirty="0"/>
              <a:t>Tax non-residents</a:t>
            </a:r>
            <a:r>
              <a:rPr lang="en-US" dirty="0"/>
              <a:t> – entities not having their seat or head office in the Czech Republic are liable to tax on incomes arising only from sources in the Czech Republic.</a:t>
            </a:r>
            <a:r>
              <a:rPr lang="cs-CZ" dirty="0"/>
              <a:t> </a:t>
            </a:r>
            <a:r>
              <a:rPr lang="en-GB" dirty="0"/>
              <a:t>Only limited partners´ shares in profits are liable to corporate income tax, while general partners´ shares in profits are liable to personal income tax</a:t>
            </a:r>
            <a:endParaRPr lang="cs-CZ" dirty="0"/>
          </a:p>
        </p:txBody>
      </p:sp>
      <p:sp>
        <p:nvSpPr>
          <p:cNvPr id="4" name="Zástupný symbol pro číslo snímku 3">
            <a:extLst>
              <a:ext uri="{FF2B5EF4-FFF2-40B4-BE49-F238E27FC236}">
                <a16:creationId xmlns:a16="http://schemas.microsoft.com/office/drawing/2014/main" id="{46085AE2-3BDF-4890-BE86-0EAE36835A3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a:extLst>
              <a:ext uri="{FF2B5EF4-FFF2-40B4-BE49-F238E27FC236}">
                <a16:creationId xmlns:a16="http://schemas.microsoft.com/office/drawing/2014/main" id="{1F8FE432-487F-4CF9-9E19-DA82B94E2128}"/>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4171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Objects</a:t>
            </a:r>
            <a:r>
              <a:rPr lang="cs-CZ" dirty="0"/>
              <a:t> of </a:t>
            </a:r>
            <a:r>
              <a:rPr lang="cs-CZ" dirty="0" err="1"/>
              <a:t>taxation</a:t>
            </a:r>
            <a:endParaRPr lang="en-US" dirty="0"/>
          </a:p>
        </p:txBody>
      </p:sp>
      <p:sp>
        <p:nvSpPr>
          <p:cNvPr id="3" name="Zástupný symbol pro obsah 2"/>
          <p:cNvSpPr>
            <a:spLocks noGrp="1"/>
          </p:cNvSpPr>
          <p:nvPr>
            <p:ph idx="1"/>
          </p:nvPr>
        </p:nvSpPr>
        <p:spPr/>
        <p:txBody>
          <a:bodyPr/>
          <a:lstStyle/>
          <a:p>
            <a:r>
              <a:rPr lang="cs-CZ" dirty="0"/>
              <a:t>i</a:t>
            </a:r>
            <a:r>
              <a:rPr lang="en-US" dirty="0" err="1"/>
              <a:t>ncome</a:t>
            </a:r>
            <a:r>
              <a:rPr lang="en-US" dirty="0"/>
              <a:t> from all activities and from the management of all types of property </a:t>
            </a:r>
            <a:endParaRPr lang="cs-CZ" dirty="0"/>
          </a:p>
          <a:p>
            <a:r>
              <a:rPr lang="cs-CZ" dirty="0"/>
              <a:t>e</a:t>
            </a:r>
            <a:r>
              <a:rPr lang="en-US" dirty="0" err="1"/>
              <a:t>xceptions</a:t>
            </a:r>
            <a:r>
              <a:rPr lang="cs-CZ" dirty="0"/>
              <a:t>: </a:t>
            </a:r>
            <a:r>
              <a:rPr lang="en-US" dirty="0"/>
              <a:t>inheritance or donation of immovable property or movable asset or property rights, or income in the amount which the Czech Republic is bound to settle as satisfaction accorded by the European Court for Human Rights,</a:t>
            </a:r>
            <a:r>
              <a:rPr lang="cs-CZ" dirty="0"/>
              <a:t> m</a:t>
            </a:r>
            <a:r>
              <a:rPr lang="en-US" dirty="0" err="1"/>
              <a:t>embership</a:t>
            </a:r>
            <a:r>
              <a:rPr lang="en-US" dirty="0"/>
              <a:t> fees</a:t>
            </a:r>
            <a:r>
              <a:rPr lang="cs-CZ" dirty="0"/>
              <a:t>, in</a:t>
            </a:r>
            <a:r>
              <a:rPr lang="en-US" dirty="0"/>
              <a:t>come from collections in churches</a:t>
            </a:r>
            <a:r>
              <a:rPr lang="cs-CZ" dirty="0"/>
              <a:t>, i</a:t>
            </a:r>
            <a:r>
              <a:rPr lang="en-US" dirty="0" err="1"/>
              <a:t>ncome</a:t>
            </a:r>
            <a:r>
              <a:rPr lang="en-US" dirty="0"/>
              <a:t> of state funds</a:t>
            </a:r>
            <a:r>
              <a:rPr lang="cs-CZ" dirty="0"/>
              <a:t>, etc.</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Tax base</a:t>
            </a:r>
          </a:p>
        </p:txBody>
      </p:sp>
      <p:sp>
        <p:nvSpPr>
          <p:cNvPr id="3" name="Zástupný symbol pro obsah 2"/>
          <p:cNvSpPr>
            <a:spLocks noGrp="1"/>
          </p:cNvSpPr>
          <p:nvPr>
            <p:ph idx="1"/>
          </p:nvPr>
        </p:nvSpPr>
        <p:spPr>
          <a:xfrm>
            <a:off x="509589" y="1773239"/>
            <a:ext cx="8082321" cy="4689107"/>
          </a:xfrm>
        </p:spPr>
        <p:txBody>
          <a:bodyPr/>
          <a:lstStyle/>
          <a:p>
            <a:r>
              <a:rPr lang="en-US" dirty="0"/>
              <a:t>The taxpayer can read the </a:t>
            </a:r>
            <a:r>
              <a:rPr lang="en-US" b="1" dirty="0"/>
              <a:t>economic income</a:t>
            </a:r>
            <a:r>
              <a:rPr lang="en-US" dirty="0"/>
              <a:t> (it means incomes reduced by the expenses incurred to generate, assure, and maintain income) from the bookkeeping</a:t>
            </a:r>
            <a:endParaRPr lang="cs-CZ" dirty="0"/>
          </a:p>
          <a:p>
            <a:r>
              <a:rPr lang="en-US" dirty="0"/>
              <a:t>This </a:t>
            </a:r>
            <a:r>
              <a:rPr lang="en-US" b="1" dirty="0"/>
              <a:t>tax base</a:t>
            </a:r>
            <a:r>
              <a:rPr lang="cs-CZ" b="1" dirty="0"/>
              <a:t> </a:t>
            </a:r>
            <a:r>
              <a:rPr lang="en-US" dirty="0"/>
              <a:t>is not final; it shall be reduced by </a:t>
            </a:r>
            <a:r>
              <a:rPr lang="en-US" b="1" dirty="0"/>
              <a:t>items deductible from the tax base</a:t>
            </a:r>
            <a:endParaRPr lang="cs-CZ" b="1" dirty="0"/>
          </a:p>
          <a:p>
            <a:pPr lvl="1"/>
            <a:r>
              <a:rPr lang="en-US" dirty="0"/>
              <a:t>tax loss recorded and assessed in five previous taxable periods </a:t>
            </a:r>
            <a:endParaRPr lang="cs-CZ" dirty="0"/>
          </a:p>
          <a:p>
            <a:pPr lvl="1"/>
            <a:r>
              <a:rPr lang="en-US" dirty="0"/>
              <a:t>100 % (110 %)  of costs for research and development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Tax </a:t>
            </a:r>
            <a:r>
              <a:rPr lang="cs-CZ" dirty="0" err="1"/>
              <a:t>rate</a:t>
            </a:r>
            <a:r>
              <a:rPr lang="cs-CZ" dirty="0"/>
              <a:t> </a:t>
            </a:r>
          </a:p>
        </p:txBody>
      </p:sp>
      <p:sp>
        <p:nvSpPr>
          <p:cNvPr id="3" name="Zástupný symbol pro obsah 2"/>
          <p:cNvSpPr>
            <a:spLocks noGrp="1"/>
          </p:cNvSpPr>
          <p:nvPr>
            <p:ph idx="1"/>
          </p:nvPr>
        </p:nvSpPr>
        <p:spPr/>
        <p:txBody>
          <a:bodyPr/>
          <a:lstStyle/>
          <a:p>
            <a:r>
              <a:rPr lang="en-US" dirty="0"/>
              <a:t>decreases year by year: in 2003 the rate was 31 </a:t>
            </a:r>
            <a:r>
              <a:rPr lang="cs-CZ" dirty="0"/>
              <a:t>%</a:t>
            </a:r>
          </a:p>
          <a:p>
            <a:r>
              <a:rPr lang="en-US" dirty="0"/>
              <a:t>finishes at 19 % for 2010 and the following years</a:t>
            </a:r>
            <a:endParaRPr lang="cs-CZ" dirty="0"/>
          </a:p>
          <a:p>
            <a:r>
              <a:rPr lang="cs-CZ" dirty="0"/>
              <a:t>21 % in 2024</a:t>
            </a:r>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a:t>Components</a:t>
            </a:r>
            <a:endParaRPr lang="cs-CZ" dirty="0"/>
          </a:p>
        </p:txBody>
      </p:sp>
      <p:sp>
        <p:nvSpPr>
          <p:cNvPr id="3" name="Zástupný symbol pro obsah 2"/>
          <p:cNvSpPr>
            <a:spLocks noGrp="1"/>
          </p:cNvSpPr>
          <p:nvPr>
            <p:ph idx="1"/>
          </p:nvPr>
        </p:nvSpPr>
        <p:spPr/>
        <p:txBody>
          <a:bodyPr/>
          <a:lstStyle/>
          <a:p>
            <a:r>
              <a:rPr lang="en-US" b="1" dirty="0"/>
              <a:t>tax reductions</a:t>
            </a:r>
            <a:r>
              <a:rPr lang="en-US" dirty="0"/>
              <a:t> (tax reliefs):</a:t>
            </a:r>
            <a:endParaRPr lang="cs-CZ" dirty="0"/>
          </a:p>
          <a:p>
            <a:pPr lvl="1"/>
            <a:r>
              <a:rPr lang="en-US" dirty="0"/>
              <a:t>18,000 CZK for every disabled employee</a:t>
            </a:r>
            <a:endParaRPr lang="cs-CZ" dirty="0"/>
          </a:p>
          <a:p>
            <a:pPr lvl="1"/>
            <a:r>
              <a:rPr lang="en-US" dirty="0"/>
              <a:t>60,000 CZK for every severely disabled employee</a:t>
            </a:r>
            <a:endParaRPr lang="cs-CZ" dirty="0"/>
          </a:p>
          <a:p>
            <a:pPr lvl="1"/>
            <a:r>
              <a:rPr lang="en-US" dirty="0"/>
              <a:t>One half of the tax if the taxpayer employs at least 25 employees and more than 50 % of them are disabled employees or severely disabled employees</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dirty="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EB525-ACA1-4992-8D6C-2401FD118FE8}"/>
              </a:ext>
            </a:extLst>
          </p:cNvPr>
          <p:cNvSpPr>
            <a:spLocks noGrp="1"/>
          </p:cNvSpPr>
          <p:nvPr>
            <p:ph type="title"/>
          </p:nvPr>
        </p:nvSpPr>
        <p:spPr/>
        <p:txBody>
          <a:bodyPr/>
          <a:lstStyle/>
          <a:p>
            <a:r>
              <a:rPr lang="cs-CZ" dirty="0" err="1"/>
              <a:t>Example</a:t>
            </a:r>
            <a:endParaRPr lang="cs-CZ" dirty="0"/>
          </a:p>
        </p:txBody>
      </p:sp>
      <p:sp>
        <p:nvSpPr>
          <p:cNvPr id="3" name="Zástupný symbol pro obsah 2">
            <a:extLst>
              <a:ext uri="{FF2B5EF4-FFF2-40B4-BE49-F238E27FC236}">
                <a16:creationId xmlns:a16="http://schemas.microsoft.com/office/drawing/2014/main" id="{6CA029F3-8FB8-41E4-B065-33784B63F0DE}"/>
              </a:ext>
            </a:extLst>
          </p:cNvPr>
          <p:cNvSpPr>
            <a:spLocks noGrp="1"/>
          </p:cNvSpPr>
          <p:nvPr>
            <p:ph idx="1"/>
          </p:nvPr>
        </p:nvSpPr>
        <p:spPr/>
        <p:txBody>
          <a:bodyPr/>
          <a:lstStyle/>
          <a:p>
            <a:r>
              <a:rPr lang="cs-CZ" dirty="0"/>
              <a:t>2 </a:t>
            </a:r>
            <a:r>
              <a:rPr lang="cs-CZ" dirty="0" err="1"/>
              <a:t>partners</a:t>
            </a:r>
            <a:r>
              <a:rPr lang="cs-CZ" dirty="0"/>
              <a:t>, </a:t>
            </a:r>
            <a:r>
              <a:rPr lang="cs-CZ" dirty="0" err="1"/>
              <a:t>both</a:t>
            </a:r>
            <a:r>
              <a:rPr lang="cs-CZ" dirty="0"/>
              <a:t> 50 % </a:t>
            </a:r>
            <a:r>
              <a:rPr lang="cs-CZ" dirty="0" err="1"/>
              <a:t>share</a:t>
            </a:r>
            <a:endParaRPr lang="cs-CZ" dirty="0"/>
          </a:p>
          <a:p>
            <a:r>
              <a:rPr lang="cs-CZ" dirty="0" err="1"/>
              <a:t>Incomes</a:t>
            </a:r>
            <a:r>
              <a:rPr lang="cs-CZ" dirty="0"/>
              <a:t>: 2,000,000 CZK</a:t>
            </a:r>
          </a:p>
          <a:p>
            <a:r>
              <a:rPr lang="cs-CZ" dirty="0" err="1"/>
              <a:t>Expenses</a:t>
            </a:r>
            <a:r>
              <a:rPr lang="cs-CZ" dirty="0"/>
              <a:t>: 1,000,000 CZK</a:t>
            </a:r>
          </a:p>
        </p:txBody>
      </p:sp>
      <p:sp>
        <p:nvSpPr>
          <p:cNvPr id="4" name="Zástupný symbol pro číslo snímku 3">
            <a:extLst>
              <a:ext uri="{FF2B5EF4-FFF2-40B4-BE49-F238E27FC236}">
                <a16:creationId xmlns:a16="http://schemas.microsoft.com/office/drawing/2014/main" id="{729C2FFF-1D4E-4FBB-925A-2A75C073E11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a:extLst>
              <a:ext uri="{FF2B5EF4-FFF2-40B4-BE49-F238E27FC236}">
                <a16:creationId xmlns:a16="http://schemas.microsoft.com/office/drawing/2014/main" id="{BEC258E4-28A8-40D2-BC2A-57112CDB4C13}"/>
              </a:ext>
            </a:extLst>
          </p:cNvPr>
          <p:cNvSpPr>
            <a:spLocks noGrp="1"/>
          </p:cNvSpPr>
          <p:nvPr>
            <p:ph type="ftr" sz="quarter" idx="3"/>
          </p:nvPr>
        </p:nvSpPr>
        <p:spPr/>
        <p:txBody>
          <a:bodyPr/>
          <a:lstStyle/>
          <a:p>
            <a:r>
              <a:rPr lang="en-US" altLang="cs-CZ"/>
              <a:t>Define footer - Name of the presentation / Your name / Unit, Office</a:t>
            </a:r>
            <a:endParaRPr lang="cs-CZ" altLang="cs-CZ" dirty="0"/>
          </a:p>
        </p:txBody>
      </p:sp>
    </p:spTree>
    <p:extLst>
      <p:ext uri="{BB962C8B-B14F-4D97-AF65-F5344CB8AC3E}">
        <p14:creationId xmlns:p14="http://schemas.microsoft.com/office/powerpoint/2010/main" val="3660965938"/>
      </p:ext>
    </p:extLst>
  </p:cSld>
  <p:clrMapOvr>
    <a:masterClrMapping/>
  </p:clrMapOvr>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3" ma:contentTypeDescription="Vytvoří nový dokument" ma:contentTypeScope="" ma:versionID="2b1f2175b94e0a9c3bd6863a16cb3262">
  <xsd:schema xmlns:xsd="http://www.w3.org/2001/XMLSchema" xmlns:xs="http://www.w3.org/2001/XMLSchema" xmlns:p="http://schemas.microsoft.com/office/2006/metadata/properties" xmlns:ns3="27c1b692-2977-4ea6-b000-57ed6bef5cd5" xmlns:ns4="3425f3a8-868c-4490-8382-87865621be67" targetNamespace="http://schemas.microsoft.com/office/2006/metadata/properties" ma:root="true" ma:fieldsID="a1544cc322998a44e176429283dfa268" ns3:_="" ns4:_="">
    <xsd:import namespace="27c1b692-2977-4ea6-b000-57ed6bef5cd5"/>
    <xsd:import namespace="3425f3a8-868c-4490-8382-87865621be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25f3a8-868c-4490-8382-87865621be67"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5356B4-3E08-4FCD-ABF4-39FDCB0C55C7}">
  <ds:schemaRefs>
    <ds:schemaRef ds:uri="http://schemas.microsoft.com/sharepoint/v3/contenttype/forms"/>
  </ds:schemaRefs>
</ds:datastoreItem>
</file>

<file path=customXml/itemProps2.xml><?xml version="1.0" encoding="utf-8"?>
<ds:datastoreItem xmlns:ds="http://schemas.openxmlformats.org/officeDocument/2006/customXml" ds:itemID="{04CD3C4B-E895-4CC5-B361-6D41A8F441D1}">
  <ds:schemaRefs>
    <ds:schemaRef ds:uri="http://schemas.microsoft.com/office/2006/documentManagement/types"/>
    <ds:schemaRef ds:uri="http://schemas.microsoft.com/office/2006/metadata/properties"/>
    <ds:schemaRef ds:uri="http://purl.org/dc/elements/1.1/"/>
    <ds:schemaRef ds:uri="http://purl.org/dc/dcmitype/"/>
    <ds:schemaRef ds:uri="27c1b692-2977-4ea6-b000-57ed6bef5cd5"/>
    <ds:schemaRef ds:uri="http://schemas.microsoft.com/office/infopath/2007/PartnerControls"/>
    <ds:schemaRef ds:uri="http://schemas.openxmlformats.org/package/2006/metadata/core-properties"/>
    <ds:schemaRef ds:uri="3425f3a8-868c-4490-8382-87865621be67"/>
    <ds:schemaRef ds:uri="http://www.w3.org/XML/1998/namespace"/>
    <ds:schemaRef ds:uri="http://purl.org/dc/terms/"/>
  </ds:schemaRefs>
</ds:datastoreItem>
</file>

<file path=customXml/itemProps3.xml><?xml version="1.0" encoding="utf-8"?>
<ds:datastoreItem xmlns:ds="http://schemas.openxmlformats.org/officeDocument/2006/customXml" ds:itemID="{1685BD53-530F-4595-8EFE-909DE4BCDE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3425f3a8-868c-4490-8382-87865621b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law_sablona_en</Template>
  <TotalTime>0</TotalTime>
  <Words>1313</Words>
  <Application>Microsoft Office PowerPoint</Application>
  <PresentationFormat>Předvádění na obrazovce (4:3)</PresentationFormat>
  <Paragraphs>144</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Tahoma</vt:lpstr>
      <vt:lpstr>Wingdings</vt:lpstr>
      <vt:lpstr>law_sablona_en</vt:lpstr>
      <vt:lpstr>Corporate Income Tax    Michal Radvan</vt:lpstr>
      <vt:lpstr>Types of corporations</vt:lpstr>
      <vt:lpstr>Taxpayer</vt:lpstr>
      <vt:lpstr>Residency</vt:lpstr>
      <vt:lpstr>Objects of taxation</vt:lpstr>
      <vt:lpstr>Tax base</vt:lpstr>
      <vt:lpstr>Tax rate </vt:lpstr>
      <vt:lpstr>Correction Components</vt:lpstr>
      <vt:lpstr>Example</vt:lpstr>
      <vt:lpstr>General partnership</vt:lpstr>
      <vt:lpstr>Limited liability company</vt:lpstr>
      <vt:lpstr>Limited partnership</vt:lpstr>
      <vt:lpstr>Prezentace aplikace PowerPoint</vt:lpstr>
      <vt:lpstr>Joint-stock company </vt:lpstr>
      <vt:lpstr>Advance tax payments </vt:lpstr>
      <vt:lpstr>Tax administration</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43</cp:revision>
  <cp:lastPrinted>1601-01-01T00:00:00Z</cp:lastPrinted>
  <dcterms:created xsi:type="dcterms:W3CDTF">2016-02-21T08:55:08Z</dcterms:created>
  <dcterms:modified xsi:type="dcterms:W3CDTF">2024-04-08T09:11:25Z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