
<file path=[Content_Types].xml><?xml version="1.0" encoding="utf-8"?>
<Types xmlns="http://schemas.openxmlformats.org/package/2006/content-types">
  <Default Extension="bin" ContentType="application/vnd.openxmlformats-officedocument.oleObject"/>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65"/>
  </p:notesMasterIdLst>
  <p:sldIdLst>
    <p:sldId id="256" r:id="rId2"/>
    <p:sldId id="300" r:id="rId3"/>
    <p:sldId id="388" r:id="rId4"/>
    <p:sldId id="326" r:id="rId5"/>
    <p:sldId id="402" r:id="rId6"/>
    <p:sldId id="403" r:id="rId7"/>
    <p:sldId id="404" r:id="rId8"/>
    <p:sldId id="406" r:id="rId9"/>
    <p:sldId id="407" r:id="rId10"/>
    <p:sldId id="261" r:id="rId11"/>
    <p:sldId id="267" r:id="rId12"/>
    <p:sldId id="262" r:id="rId13"/>
    <p:sldId id="264" r:id="rId14"/>
    <p:sldId id="342" r:id="rId15"/>
    <p:sldId id="336" r:id="rId16"/>
    <p:sldId id="335" r:id="rId17"/>
    <p:sldId id="331" r:id="rId18"/>
    <p:sldId id="333" r:id="rId19"/>
    <p:sldId id="332" r:id="rId20"/>
    <p:sldId id="334" r:id="rId21"/>
    <p:sldId id="343" r:id="rId22"/>
    <p:sldId id="266" r:id="rId23"/>
    <p:sldId id="265" r:id="rId24"/>
    <p:sldId id="272" r:id="rId25"/>
    <p:sldId id="273" r:id="rId26"/>
    <p:sldId id="274" r:id="rId27"/>
    <p:sldId id="275" r:id="rId28"/>
    <p:sldId id="276" r:id="rId29"/>
    <p:sldId id="278" r:id="rId30"/>
    <p:sldId id="280" r:id="rId31"/>
    <p:sldId id="281" r:id="rId32"/>
    <p:sldId id="282" r:id="rId33"/>
    <p:sldId id="283" r:id="rId34"/>
    <p:sldId id="284" r:id="rId35"/>
    <p:sldId id="285" r:id="rId36"/>
    <p:sldId id="286" r:id="rId37"/>
    <p:sldId id="287" r:id="rId38"/>
    <p:sldId id="288" r:id="rId39"/>
    <p:sldId id="289" r:id="rId40"/>
    <p:sldId id="292" r:id="rId41"/>
    <p:sldId id="341" r:id="rId42"/>
    <p:sldId id="291" r:id="rId43"/>
    <p:sldId id="408" r:id="rId44"/>
    <p:sldId id="409" r:id="rId45"/>
    <p:sldId id="302" r:id="rId46"/>
    <p:sldId id="303" r:id="rId47"/>
    <p:sldId id="327" r:id="rId48"/>
    <p:sldId id="309" r:id="rId49"/>
    <p:sldId id="410" r:id="rId50"/>
    <p:sldId id="339" r:id="rId51"/>
    <p:sldId id="340" r:id="rId52"/>
    <p:sldId id="310" r:id="rId53"/>
    <p:sldId id="311" r:id="rId54"/>
    <p:sldId id="312" r:id="rId55"/>
    <p:sldId id="315" r:id="rId56"/>
    <p:sldId id="316" r:id="rId57"/>
    <p:sldId id="317" r:id="rId58"/>
    <p:sldId id="318" r:id="rId59"/>
    <p:sldId id="321" r:id="rId60"/>
    <p:sldId id="320" r:id="rId61"/>
    <p:sldId id="322" r:id="rId62"/>
    <p:sldId id="323" r:id="rId63"/>
    <p:sldId id="337" r:id="rId64"/>
  </p:sldIdLst>
  <p:sldSz cx="9144000" cy="5143500" type="screen16x9"/>
  <p:notesSz cx="6858000" cy="9144000"/>
  <p:embeddedFontLst>
    <p:embeddedFont>
      <p:font typeface="Nixie One" panose="020B0604020202020204" charset="0"/>
      <p:regular r:id="rId66"/>
    </p:embeddedFont>
    <p:embeddedFont>
      <p:font typeface="Roboto Slab" pitchFamily="2" charset="0"/>
      <p:regular r:id="rId67"/>
      <p:bold r:id="rId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1AD3B4A-EFA4-49ED-A349-4A4B431667C7}">
  <a:tblStyle styleId="{71AD3B4A-EFA4-49ED-A349-4A4B431667C7}"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font" Target="fonts/font3.fntdata"/><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44431395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1575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76508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3777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15513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80412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72409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p:nvPr/>
        </p:nvSpPr>
        <p:spPr>
          <a:xfrm>
            <a:off x="0" y="4288500"/>
            <a:ext cx="9144000" cy="2475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10" name="Shape 10"/>
          <p:cNvSpPr/>
          <p:nvPr/>
        </p:nvSpPr>
        <p:spPr>
          <a:xfrm>
            <a:off x="0" y="0"/>
            <a:ext cx="91440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11" name="Shape 11"/>
          <p:cNvSpPr/>
          <p:nvPr/>
        </p:nvSpPr>
        <p:spPr>
          <a:xfrm>
            <a:off x="0" y="500625"/>
            <a:ext cx="9144000" cy="3824100"/>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a:off x="0" y="4493604"/>
            <a:ext cx="9144000" cy="1182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a:off x="0" y="4584075"/>
            <a:ext cx="9144000" cy="5594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
        <p:nvSpPr>
          <p:cNvPr id="14" name="Shape 14"/>
          <p:cNvSpPr txBox="1">
            <a:spLocks noGrp="1"/>
          </p:cNvSpPr>
          <p:nvPr>
            <p:ph type="ctrTitle"/>
          </p:nvPr>
        </p:nvSpPr>
        <p:spPr>
          <a:xfrm>
            <a:off x="685800" y="2601425"/>
            <a:ext cx="5810400" cy="1159799"/>
          </a:xfrm>
          <a:prstGeom prst="rect">
            <a:avLst/>
          </a:prstGeom>
        </p:spPr>
        <p:txBody>
          <a:bodyPr lIns="91425" tIns="91425" rIns="91425" bIns="91425" anchor="b" anchorCtr="0"/>
          <a:lstStyle>
            <a:lvl1pPr lvl="0">
              <a:spcBef>
                <a:spcPts val="0"/>
              </a:spcBef>
              <a:buSzPct val="100000"/>
              <a:defRPr sz="4800"/>
            </a:lvl1pPr>
            <a:lvl2pPr lvl="1" algn="ctr">
              <a:spcBef>
                <a:spcPts val="0"/>
              </a:spcBef>
              <a:buSzPct val="100000"/>
              <a:defRPr sz="6000"/>
            </a:lvl2pPr>
            <a:lvl3pPr lvl="2" algn="ctr">
              <a:spcBef>
                <a:spcPts val="0"/>
              </a:spcBef>
              <a:buSzPct val="100000"/>
              <a:defRPr sz="6000"/>
            </a:lvl3pPr>
            <a:lvl4pPr lvl="3" algn="ctr">
              <a:spcBef>
                <a:spcPts val="0"/>
              </a:spcBef>
              <a:buSzPct val="100000"/>
              <a:defRPr sz="6000"/>
            </a:lvl4pPr>
            <a:lvl5pPr lvl="4" algn="ctr">
              <a:spcBef>
                <a:spcPts val="0"/>
              </a:spcBef>
              <a:buSzPct val="100000"/>
              <a:defRPr sz="6000"/>
            </a:lvl5pPr>
            <a:lvl6pPr lvl="5" algn="ctr">
              <a:spcBef>
                <a:spcPts val="0"/>
              </a:spcBef>
              <a:buSzPct val="100000"/>
              <a:defRPr sz="6000"/>
            </a:lvl6pPr>
            <a:lvl7pPr lvl="6" algn="ctr">
              <a:spcBef>
                <a:spcPts val="0"/>
              </a:spcBef>
              <a:buSzPct val="100000"/>
              <a:defRPr sz="6000"/>
            </a:lvl7pPr>
            <a:lvl8pPr lvl="7" algn="ctr">
              <a:spcBef>
                <a:spcPts val="0"/>
              </a:spcBef>
              <a:buSzPct val="100000"/>
              <a:defRPr sz="6000"/>
            </a:lvl8pPr>
            <a:lvl9pPr lvl="8" algn="ctr">
              <a:spcBef>
                <a:spcPts val="0"/>
              </a:spcBef>
              <a:buSzPct val="100000"/>
              <a:defRPr sz="6000"/>
            </a:lvl9pPr>
          </a:lstStyle>
          <a:p>
            <a:endParaRPr/>
          </a:p>
        </p:txBody>
      </p:sp>
    </p:spTree>
    <p:extLst>
      <p:ext uri="{BB962C8B-B14F-4D97-AF65-F5344CB8AC3E}">
        <p14:creationId xmlns:p14="http://schemas.microsoft.com/office/powerpoint/2010/main" val="3832785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6"/>
        <p:cNvGrpSpPr/>
        <p:nvPr/>
      </p:nvGrpSpPr>
      <p:grpSpPr>
        <a:xfrm>
          <a:off x="0" y="0"/>
          <a:ext cx="0" cy="0"/>
          <a:chOff x="0" y="0"/>
          <a:chExt cx="0" cy="0"/>
        </a:xfrm>
      </p:grpSpPr>
      <p:sp>
        <p:nvSpPr>
          <p:cNvPr id="77" name="Shape 77"/>
          <p:cNvSpPr/>
          <p:nvPr/>
        </p:nvSpPr>
        <p:spPr>
          <a:xfrm>
            <a:off x="0" y="0"/>
            <a:ext cx="2472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78" name="Shape 78"/>
          <p:cNvSpPr/>
          <p:nvPr/>
        </p:nvSpPr>
        <p:spPr>
          <a:xfrm>
            <a:off x="0" y="500625"/>
            <a:ext cx="247200" cy="1058699"/>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79" name="Shape 79"/>
          <p:cNvSpPr/>
          <p:nvPr/>
        </p:nvSpPr>
        <p:spPr>
          <a:xfrm>
            <a:off x="0" y="1553405"/>
            <a:ext cx="247200" cy="15327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80" name="Shape 80"/>
          <p:cNvSpPr/>
          <p:nvPr/>
        </p:nvSpPr>
        <p:spPr>
          <a:xfrm>
            <a:off x="0" y="3086100"/>
            <a:ext cx="247200" cy="6054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81" name="Shape 81"/>
          <p:cNvSpPr/>
          <p:nvPr/>
        </p:nvSpPr>
        <p:spPr>
          <a:xfrm>
            <a:off x="0" y="3691500"/>
            <a:ext cx="247200" cy="1451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4017183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a:xfrm>
            <a:off x="457200" y="4767263"/>
            <a:ext cx="2133600" cy="273844"/>
          </a:xfrm>
          <a:prstGeom prst="rect">
            <a:avLst/>
          </a:prstGeom>
        </p:spPr>
        <p:txBody>
          <a:bodyPr/>
          <a:lstStyle/>
          <a:p>
            <a:fld id="{DC4DA6A9-9E08-4458-8F66-37D58F05BFB3}" type="datetimeFigureOut">
              <a:rPr lang="cs-CZ" smtClean="0"/>
              <a:pPr/>
              <a:t>12.03.2024</a:t>
            </a:fld>
            <a:endParaRPr lang="cs-CZ"/>
          </a:p>
        </p:txBody>
      </p:sp>
      <p:sp>
        <p:nvSpPr>
          <p:cNvPr id="5" name="Zástupný symbol pro zápatí 4"/>
          <p:cNvSpPr>
            <a:spLocks noGrp="1"/>
          </p:cNvSpPr>
          <p:nvPr>
            <p:ph type="ftr" sz="quarter" idx="11"/>
          </p:nvPr>
        </p:nvSpPr>
        <p:spPr>
          <a:xfrm>
            <a:off x="3124200" y="4767263"/>
            <a:ext cx="2895600" cy="273844"/>
          </a:xfrm>
          <a:prstGeom prst="rect">
            <a:avLst/>
          </a:prstGeom>
        </p:spPr>
        <p:txBody>
          <a:bodyPr/>
          <a:lstStyle/>
          <a:p>
            <a:endParaRPr lang="cs-CZ"/>
          </a:p>
        </p:txBody>
      </p:sp>
      <p:sp>
        <p:nvSpPr>
          <p:cNvPr id="6" name="Zástupný symbol pro číslo snímku 5"/>
          <p:cNvSpPr>
            <a:spLocks noGrp="1"/>
          </p:cNvSpPr>
          <p:nvPr>
            <p:ph type="sldNum" sz="quarter" idx="12"/>
          </p:nvPr>
        </p:nvSpPr>
        <p:spPr>
          <a:xfrm>
            <a:off x="6553200" y="4767263"/>
            <a:ext cx="2133600" cy="273844"/>
          </a:xfrm>
          <a:prstGeom prst="rect">
            <a:avLst/>
          </a:prstGeom>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199946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40"/>
        <p:cNvGrpSpPr/>
        <p:nvPr/>
      </p:nvGrpSpPr>
      <p:grpSpPr>
        <a:xfrm>
          <a:off x="0" y="0"/>
          <a:ext cx="0" cy="0"/>
          <a:chOff x="0" y="0"/>
          <a:chExt cx="0" cy="0"/>
        </a:xfrm>
      </p:grpSpPr>
      <p:sp>
        <p:nvSpPr>
          <p:cNvPr id="41" name="Shape 41"/>
          <p:cNvSpPr/>
          <p:nvPr/>
        </p:nvSpPr>
        <p:spPr>
          <a:xfrm>
            <a:off x="0" y="0"/>
            <a:ext cx="2472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42" name="Shape 42"/>
          <p:cNvSpPr/>
          <p:nvPr/>
        </p:nvSpPr>
        <p:spPr>
          <a:xfrm>
            <a:off x="0" y="500625"/>
            <a:ext cx="4572000" cy="1058699"/>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43" name="Shape 43"/>
          <p:cNvSpPr/>
          <p:nvPr/>
        </p:nvSpPr>
        <p:spPr>
          <a:xfrm>
            <a:off x="0" y="1553405"/>
            <a:ext cx="247200" cy="15327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44" name="Shape 44"/>
          <p:cNvSpPr/>
          <p:nvPr/>
        </p:nvSpPr>
        <p:spPr>
          <a:xfrm>
            <a:off x="0" y="3086100"/>
            <a:ext cx="247200" cy="6054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45" name="Shape 45"/>
          <p:cNvSpPr/>
          <p:nvPr/>
        </p:nvSpPr>
        <p:spPr>
          <a:xfrm>
            <a:off x="0" y="3691500"/>
            <a:ext cx="247200" cy="1451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cxnSp>
        <p:nvCxnSpPr>
          <p:cNvPr id="46" name="Shape 46"/>
          <p:cNvCxnSpPr/>
          <p:nvPr/>
        </p:nvCxnSpPr>
        <p:spPr>
          <a:xfrm>
            <a:off x="1037450" y="809725"/>
            <a:ext cx="0" cy="470700"/>
          </a:xfrm>
          <a:prstGeom prst="straightConnector1">
            <a:avLst/>
          </a:prstGeom>
          <a:noFill/>
          <a:ln w="9525" cap="flat" cmpd="sng">
            <a:solidFill>
              <a:srgbClr val="18637B"/>
            </a:solidFill>
            <a:prstDash val="solid"/>
            <a:round/>
            <a:headEnd type="none" w="lg" len="lg"/>
            <a:tailEnd type="none" w="lg" len="lg"/>
          </a:ln>
        </p:spPr>
      </p:cxnSp>
      <p:sp>
        <p:nvSpPr>
          <p:cNvPr id="47" name="Shape 47"/>
          <p:cNvSpPr txBox="1">
            <a:spLocks noGrp="1"/>
          </p:cNvSpPr>
          <p:nvPr>
            <p:ph type="title"/>
          </p:nvPr>
        </p:nvSpPr>
        <p:spPr>
          <a:xfrm>
            <a:off x="1146025" y="530725"/>
            <a:ext cx="3208799" cy="10287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8" name="Shape 48"/>
          <p:cNvSpPr txBox="1">
            <a:spLocks noGrp="1"/>
          </p:cNvSpPr>
          <p:nvPr>
            <p:ph type="body" idx="1"/>
          </p:nvPr>
        </p:nvSpPr>
        <p:spPr>
          <a:xfrm>
            <a:off x="1146025" y="1767275"/>
            <a:ext cx="3660300" cy="3158699"/>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
        <p:nvSpPr>
          <p:cNvPr id="49" name="Shape 49"/>
          <p:cNvSpPr txBox="1">
            <a:spLocks noGrp="1"/>
          </p:cNvSpPr>
          <p:nvPr>
            <p:ph type="body" idx="2"/>
          </p:nvPr>
        </p:nvSpPr>
        <p:spPr>
          <a:xfrm>
            <a:off x="5026623" y="1767275"/>
            <a:ext cx="3660300" cy="3158699"/>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Tree>
    <p:extLst>
      <p:ext uri="{BB962C8B-B14F-4D97-AF65-F5344CB8AC3E}">
        <p14:creationId xmlns:p14="http://schemas.microsoft.com/office/powerpoint/2010/main" val="6239113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46025" y="530725"/>
            <a:ext cx="3208799" cy="1028700"/>
          </a:xfrm>
          <a:prstGeom prst="rect">
            <a:avLst/>
          </a:prstGeom>
          <a:noFill/>
          <a:ln>
            <a:noFill/>
          </a:ln>
        </p:spPr>
        <p:txBody>
          <a:bodyPr lIns="91425" tIns="91425" rIns="91425" bIns="91425" anchor="ctr" anchorCtr="0"/>
          <a:lstStyle>
            <a:lvl1pPr lvl="0">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1pPr>
            <a:lvl2pPr lvl="1">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2pPr>
            <a:lvl3pPr lvl="2">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3pPr>
            <a:lvl4pPr lvl="3">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4pPr>
            <a:lvl5pPr lvl="4">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5pPr>
            <a:lvl6pPr lvl="5">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6pPr>
            <a:lvl7pPr lvl="6">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7pPr>
            <a:lvl8pPr lvl="7">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8pPr>
            <a:lvl9pPr lvl="8">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1146025" y="1767275"/>
            <a:ext cx="7540800" cy="3158699"/>
          </a:xfrm>
          <a:prstGeom prst="rect">
            <a:avLst/>
          </a:prstGeom>
          <a:noFill/>
          <a:ln>
            <a:noFill/>
          </a:ln>
        </p:spPr>
        <p:txBody>
          <a:bodyPr lIns="91425" tIns="91425" rIns="91425" bIns="91425" anchor="t" anchorCtr="0"/>
          <a:lstStyle>
            <a:lvl1pPr lvl="0">
              <a:spcBef>
                <a:spcPts val="600"/>
              </a:spcBef>
              <a:buClr>
                <a:srgbClr val="114454"/>
              </a:buClr>
              <a:buSzPct val="100000"/>
              <a:buFont typeface="Nixie One"/>
              <a:buChar char="▪"/>
              <a:defRPr sz="3000">
                <a:solidFill>
                  <a:srgbClr val="114454"/>
                </a:solidFill>
                <a:latin typeface="Nixie One"/>
                <a:ea typeface="Nixie One"/>
                <a:cs typeface="Nixie One"/>
                <a:sym typeface="Nixie One"/>
              </a:defRPr>
            </a:lvl1pPr>
            <a:lvl2pPr lvl="1">
              <a:spcBef>
                <a:spcPts val="480"/>
              </a:spcBef>
              <a:buClr>
                <a:srgbClr val="114454"/>
              </a:buClr>
              <a:buSzPct val="100000"/>
              <a:buFont typeface="Nixie One"/>
              <a:buChar char="▫"/>
              <a:defRPr sz="2400">
                <a:solidFill>
                  <a:srgbClr val="114454"/>
                </a:solidFill>
                <a:latin typeface="Nixie One"/>
                <a:ea typeface="Nixie One"/>
                <a:cs typeface="Nixie One"/>
                <a:sym typeface="Nixie One"/>
              </a:defRPr>
            </a:lvl2pPr>
            <a:lvl3pPr lvl="2">
              <a:spcBef>
                <a:spcPts val="480"/>
              </a:spcBef>
              <a:buClr>
                <a:srgbClr val="114454"/>
              </a:buClr>
              <a:buSzPct val="100000"/>
              <a:buFont typeface="Nixie One"/>
              <a:defRPr sz="2400">
                <a:solidFill>
                  <a:srgbClr val="114454"/>
                </a:solidFill>
                <a:latin typeface="Nixie One"/>
                <a:ea typeface="Nixie One"/>
                <a:cs typeface="Nixie One"/>
                <a:sym typeface="Nixie One"/>
              </a:defRPr>
            </a:lvl3pPr>
            <a:lvl4pPr lvl="3">
              <a:spcBef>
                <a:spcPts val="360"/>
              </a:spcBef>
              <a:buClr>
                <a:srgbClr val="114454"/>
              </a:buClr>
              <a:buSzPct val="100000"/>
              <a:buFont typeface="Nixie One"/>
              <a:defRPr sz="1800">
                <a:solidFill>
                  <a:srgbClr val="114454"/>
                </a:solidFill>
                <a:latin typeface="Nixie One"/>
                <a:ea typeface="Nixie One"/>
                <a:cs typeface="Nixie One"/>
                <a:sym typeface="Nixie One"/>
              </a:defRPr>
            </a:lvl4pPr>
            <a:lvl5pPr lvl="4">
              <a:spcBef>
                <a:spcPts val="360"/>
              </a:spcBef>
              <a:buClr>
                <a:srgbClr val="114454"/>
              </a:buClr>
              <a:buSzPct val="100000"/>
              <a:buFont typeface="Nixie One"/>
              <a:defRPr sz="1800">
                <a:solidFill>
                  <a:srgbClr val="114454"/>
                </a:solidFill>
                <a:latin typeface="Nixie One"/>
                <a:ea typeface="Nixie One"/>
                <a:cs typeface="Nixie One"/>
                <a:sym typeface="Nixie One"/>
              </a:defRPr>
            </a:lvl5pPr>
            <a:lvl6pPr lvl="5">
              <a:spcBef>
                <a:spcPts val="360"/>
              </a:spcBef>
              <a:buClr>
                <a:srgbClr val="114454"/>
              </a:buClr>
              <a:buSzPct val="100000"/>
              <a:buFont typeface="Nixie One"/>
              <a:defRPr sz="1800">
                <a:solidFill>
                  <a:srgbClr val="114454"/>
                </a:solidFill>
                <a:latin typeface="Nixie One"/>
                <a:ea typeface="Nixie One"/>
                <a:cs typeface="Nixie One"/>
                <a:sym typeface="Nixie One"/>
              </a:defRPr>
            </a:lvl6pPr>
            <a:lvl7pPr lvl="6">
              <a:spcBef>
                <a:spcPts val="360"/>
              </a:spcBef>
              <a:buClr>
                <a:srgbClr val="114454"/>
              </a:buClr>
              <a:buSzPct val="100000"/>
              <a:buFont typeface="Nixie One"/>
              <a:defRPr sz="1800">
                <a:solidFill>
                  <a:srgbClr val="114454"/>
                </a:solidFill>
                <a:latin typeface="Nixie One"/>
                <a:ea typeface="Nixie One"/>
                <a:cs typeface="Nixie One"/>
                <a:sym typeface="Nixie One"/>
              </a:defRPr>
            </a:lvl7pPr>
            <a:lvl8pPr lvl="7">
              <a:spcBef>
                <a:spcPts val="360"/>
              </a:spcBef>
              <a:buClr>
                <a:srgbClr val="114454"/>
              </a:buClr>
              <a:buSzPct val="100000"/>
              <a:buFont typeface="Nixie One"/>
              <a:defRPr sz="1800">
                <a:solidFill>
                  <a:srgbClr val="114454"/>
                </a:solidFill>
                <a:latin typeface="Nixie One"/>
                <a:ea typeface="Nixie One"/>
                <a:cs typeface="Nixie One"/>
                <a:sym typeface="Nixie One"/>
              </a:defRPr>
            </a:lvl8pPr>
            <a:lvl9pPr lvl="8">
              <a:spcBef>
                <a:spcPts val="360"/>
              </a:spcBef>
              <a:buClr>
                <a:srgbClr val="114454"/>
              </a:buClr>
              <a:buSzPct val="100000"/>
              <a:buFont typeface="Nixie One"/>
              <a:defRPr sz="1800">
                <a:solidFill>
                  <a:srgbClr val="114454"/>
                </a:solidFill>
                <a:latin typeface="Nixie One"/>
                <a:ea typeface="Nixie One"/>
                <a:cs typeface="Nixie One"/>
                <a:sym typeface="Nixie One"/>
              </a:defRPr>
            </a:lvl9pPr>
          </a:lstStyle>
          <a:p>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gif"/><Relationship Id="rId5" Type="http://schemas.openxmlformats.org/officeDocument/2006/relationships/image" Target="../media/image2.png"/><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27.gif"/><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27.gif"/><Relationship Id="rId1" Type="http://schemas.openxmlformats.org/officeDocument/2006/relationships/slideLayout" Target="../slideLayouts/slideLayout3.xml"/><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27.gif"/><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27.gif"/><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27.gif"/><Relationship Id="rId1" Type="http://schemas.openxmlformats.org/officeDocument/2006/relationships/slideLayout" Target="../slideLayouts/slideLayout3.xml"/><Relationship Id="rId4" Type="http://schemas.openxmlformats.org/officeDocument/2006/relationships/image" Target="../media/image31.jpeg"/></Relationships>
</file>

<file path=ppt/slides/_rels/slide3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27.gi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27.gif"/><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27.gif"/><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27.gif"/><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27.gif"/><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27.gi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27.gif"/><Relationship Id="rId1" Type="http://schemas.openxmlformats.org/officeDocument/2006/relationships/slideLayout" Target="../slideLayouts/slideLayout3.xml"/><Relationship Id="rId5" Type="http://schemas.openxmlformats.org/officeDocument/2006/relationships/image" Target="../media/image32.jpeg"/><Relationship Id="rId4" Type="http://schemas.openxmlformats.org/officeDocument/2006/relationships/hyperlink" Target="http://www.google.cz/url?sa=i&amp;rct=j&amp;q=&amp;esrc=s&amp;frm=1&amp;source=images&amp;cd=&amp;cad=rja&amp;uact=8&amp;ved=0CAcQjRw&amp;url=http://www.independent.co.uk/news/science/human-form-of-mad-cow-disease-twice-as-prevalent-as-previously-thought-study-reveals-8881993.html&amp;ei=LTv0VNSVM4LDOZWSgNAB&amp;bvm=bv.87269000,d.bGQ&amp;psig=AFQjCNGEu61WcMwzqJSjt_izficLw8_how&amp;ust=1425378445177198"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4.gif"/><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27.gif"/><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ctrTitle"/>
          </p:nvPr>
        </p:nvSpPr>
        <p:spPr>
          <a:xfrm>
            <a:off x="457202" y="973232"/>
            <a:ext cx="6858000" cy="1159799"/>
          </a:xfrm>
          <a:prstGeom prst="rect">
            <a:avLst/>
          </a:prstGeom>
        </p:spPr>
        <p:txBody>
          <a:bodyPr lIns="91425" tIns="91425" rIns="91425" bIns="91425" anchor="b" anchorCtr="0">
            <a:noAutofit/>
          </a:bodyPr>
          <a:lstStyle/>
          <a:p>
            <a:pPr lvl="0"/>
            <a:r>
              <a:rPr lang="en-US" sz="4400" dirty="0"/>
              <a:t>BASICS OF THE EU ENVIRONMENTAL LAW</a:t>
            </a:r>
            <a:endParaRPr lang="en" sz="4400" dirty="0"/>
          </a:p>
        </p:txBody>
      </p:sp>
      <p:sp>
        <p:nvSpPr>
          <p:cNvPr id="3" name="Obdélník 2"/>
          <p:cNvSpPr/>
          <p:nvPr/>
        </p:nvSpPr>
        <p:spPr>
          <a:xfrm>
            <a:off x="0" y="4417310"/>
            <a:ext cx="9432758"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Rectangle 2"/>
          <p:cNvSpPr>
            <a:spLocks noChangeArrowheads="1"/>
          </p:cNvSpPr>
          <p:nvPr/>
        </p:nvSpPr>
        <p:spPr bwMode="auto">
          <a:xfrm>
            <a:off x="457202" y="4114799"/>
            <a:ext cx="4322480" cy="14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graphicFrame>
        <p:nvGraphicFramePr>
          <p:cNvPr id="5" name="Objekt 4"/>
          <p:cNvGraphicFramePr>
            <a:graphicFrameLocks noChangeAspect="1"/>
          </p:cNvGraphicFramePr>
          <p:nvPr/>
        </p:nvGraphicFramePr>
        <p:xfrm>
          <a:off x="457203" y="4507548"/>
          <a:ext cx="733923" cy="733923"/>
        </p:xfrm>
        <a:graphic>
          <a:graphicData uri="http://schemas.openxmlformats.org/presentationml/2006/ole">
            <mc:AlternateContent xmlns:mc="http://schemas.openxmlformats.org/markup-compatibility/2006">
              <mc:Choice xmlns:v="urn:schemas-microsoft-com:vml" Requires="v">
                <p:oleObj r:id="rId3" imgW="3457575" imgH="3448050" progId="CorelDRAW.Graphic.11">
                  <p:embed/>
                </p:oleObj>
              </mc:Choice>
              <mc:Fallback>
                <p:oleObj r:id="rId3" imgW="3457575" imgH="3448050" progId="CorelDRAW.Graphic.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3" y="4507548"/>
                        <a:ext cx="733923" cy="733923"/>
                      </a:xfrm>
                      <a:prstGeom prst="rect">
                        <a:avLst/>
                      </a:prstGeom>
                      <a:noFill/>
                    </p:spPr>
                  </p:pic>
                </p:oleObj>
              </mc:Fallback>
            </mc:AlternateContent>
          </a:graphicData>
        </a:graphic>
      </p:graphicFrame>
      <p:pic>
        <p:nvPicPr>
          <p:cNvPr id="1027" name="Picture 3" descr="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9154" y="4507548"/>
            <a:ext cx="670593" cy="710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descr="F:\vojtech\Pictures\Obrázky\logo katedry\logoENG.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31490" y="4417310"/>
            <a:ext cx="1851580" cy="815621"/>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p:cNvSpPr txBox="1"/>
          <p:nvPr/>
        </p:nvSpPr>
        <p:spPr>
          <a:xfrm>
            <a:off x="4957010" y="4601250"/>
            <a:ext cx="4186990" cy="923330"/>
          </a:xfrm>
          <a:prstGeom prst="rect">
            <a:avLst/>
          </a:prstGeom>
          <a:noFill/>
        </p:spPr>
        <p:txBody>
          <a:bodyPr wrap="square" rtlCol="0">
            <a:spAutoFit/>
          </a:bodyPr>
          <a:lstStyle/>
          <a:p>
            <a:r>
              <a:rPr lang="cs-CZ" sz="1800" dirty="0" err="1">
                <a:solidFill>
                  <a:schemeClr val="tx1"/>
                </a:solidFill>
                <a:latin typeface="Roboto Slab" panose="020B0604020202020204" charset="0"/>
                <a:ea typeface="Roboto Slab" panose="020B0604020202020204" charset="0"/>
              </a:rPr>
              <a:t>Spring</a:t>
            </a:r>
            <a:r>
              <a:rPr lang="cs-CZ" sz="1800" dirty="0">
                <a:solidFill>
                  <a:schemeClr val="tx1"/>
                </a:solidFill>
                <a:latin typeface="Roboto Slab" panose="020B0604020202020204" charset="0"/>
                <a:ea typeface="Roboto Slab" panose="020B0604020202020204" charset="0"/>
              </a:rPr>
              <a:t> 2024</a:t>
            </a:r>
          </a:p>
          <a:p>
            <a:r>
              <a:rPr lang="cs-CZ" sz="1800" dirty="0">
                <a:solidFill>
                  <a:schemeClr val="tx1"/>
                </a:solidFill>
                <a:latin typeface="Roboto Slab" panose="020B0604020202020204" charset="0"/>
                <a:ea typeface="Roboto Slab" panose="020B0604020202020204" charset="0"/>
              </a:rPr>
              <a:t>JUDr. Vojtěch Vomáčka, Ph.D., LL.M</a:t>
            </a:r>
            <a:r>
              <a:rPr lang="cs-CZ" sz="1800" dirty="0">
                <a:solidFill>
                  <a:schemeClr val="bg1"/>
                </a:solidFill>
                <a:latin typeface="Roboto Slab" panose="020B0604020202020204" charset="0"/>
                <a:ea typeface="Roboto Slab" panose="020B0604020202020204" charset="0"/>
              </a:rPr>
              <a:t>.</a:t>
            </a:r>
          </a:p>
          <a:p>
            <a:endParaRPr lang="cs-CZ" sz="1800" dirty="0">
              <a:solidFill>
                <a:schemeClr val="bg1"/>
              </a:solidFill>
              <a:latin typeface="Roboto Slab" panose="020B0604020202020204" charset="0"/>
              <a:ea typeface="Roboto Slab" panose="020B0604020202020204" charset="0"/>
            </a:endParaRPr>
          </a:p>
        </p:txBody>
      </p:sp>
      <p:sp>
        <p:nvSpPr>
          <p:cNvPr id="2" name="TextovéPole 1"/>
          <p:cNvSpPr txBox="1"/>
          <p:nvPr/>
        </p:nvSpPr>
        <p:spPr>
          <a:xfrm>
            <a:off x="457202" y="2413363"/>
            <a:ext cx="6453346" cy="1015663"/>
          </a:xfrm>
          <a:prstGeom prst="rect">
            <a:avLst/>
          </a:prstGeom>
          <a:noFill/>
        </p:spPr>
        <p:txBody>
          <a:bodyPr wrap="square" rtlCol="0">
            <a:spAutoFit/>
          </a:bodyPr>
          <a:lstStyle/>
          <a:p>
            <a:r>
              <a:rPr lang="en-US" sz="2000" dirty="0">
                <a:solidFill>
                  <a:schemeClr val="bg1"/>
                </a:solidFill>
                <a:latin typeface="Roboto Slab" panose="020B0604020202020204" charset="0"/>
                <a:ea typeface="Roboto Slab" panose="020B0604020202020204" charset="0"/>
              </a:rPr>
              <a:t>SOURCES OF LAW, SYSTEM OF ENVIRONMENTAL REGULATION AND RELATION TO OTHER EU POLICIES, ENVIRONMENTAL LAW PRINCIPLES </a:t>
            </a:r>
            <a:endParaRPr lang="cs-CZ" dirty="0"/>
          </a:p>
        </p:txBody>
      </p:sp>
    </p:spTree>
    <p:extLst>
      <p:ext uri="{BB962C8B-B14F-4D97-AF65-F5344CB8AC3E}">
        <p14:creationId xmlns:p14="http://schemas.microsoft.com/office/powerpoint/2010/main" val="625471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Výsledek obrázku pro eu sources of law"/>
          <p:cNvPicPr>
            <a:picLocks noChangeAspect="1" noChangeArrowheads="1"/>
          </p:cNvPicPr>
          <p:nvPr/>
        </p:nvPicPr>
        <p:blipFill rotWithShape="1">
          <a:blip r:embed="rId2">
            <a:extLst>
              <a:ext uri="{28A0092B-C50C-407E-A947-70E740481C1C}">
                <a14:useLocalDpi xmlns:a14="http://schemas.microsoft.com/office/drawing/2010/main" val="0"/>
              </a:ext>
            </a:extLst>
          </a:blip>
          <a:srcRect b="13792"/>
          <a:stretch/>
        </p:blipFill>
        <p:spPr bwMode="auto">
          <a:xfrm>
            <a:off x="754134" y="0"/>
            <a:ext cx="7834055" cy="5065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333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13766" y="215153"/>
            <a:ext cx="8568142" cy="4760259"/>
          </a:xfrm>
        </p:spPr>
        <p:txBody>
          <a:bodyPr>
            <a:normAutofit fontScale="47500" lnSpcReduction="20000"/>
          </a:bodyPr>
          <a:lstStyle/>
          <a:p>
            <a:pPr marL="342900" indent="-342900">
              <a:buNone/>
            </a:pPr>
            <a:r>
              <a:rPr lang="en-US" b="1" dirty="0">
                <a:latin typeface="Roboto Slab" panose="020B0604020202020204" charset="0"/>
                <a:ea typeface="Roboto Slab" panose="020B0604020202020204" charset="0"/>
              </a:rPr>
              <a:t>Horizontal legislation </a:t>
            </a:r>
            <a:endParaRPr lang="cs-CZ" b="1" dirty="0">
              <a:latin typeface="Roboto Slab" panose="020B0604020202020204" charset="0"/>
              <a:ea typeface="Roboto Slab" panose="020B0604020202020204" charset="0"/>
            </a:endParaRPr>
          </a:p>
          <a:p>
            <a:pPr marL="342900" indent="-342900">
              <a:buNone/>
            </a:pPr>
            <a:r>
              <a:rPr lang="cs-CZ" dirty="0">
                <a:solidFill>
                  <a:schemeClr val="tx1"/>
                </a:solidFill>
                <a:latin typeface="Roboto Slab" panose="020B0604020202020204" charset="0"/>
                <a:ea typeface="Roboto Slab" panose="020B0604020202020204" charset="0"/>
              </a:rPr>
              <a:t>-</a:t>
            </a:r>
            <a:r>
              <a:rPr lang="en-US" dirty="0">
                <a:solidFill>
                  <a:schemeClr val="tx1"/>
                </a:solidFill>
                <a:latin typeface="Roboto Slab" panose="020B0604020202020204" charset="0"/>
                <a:ea typeface="Roboto Slab" panose="020B0604020202020204" charset="0"/>
              </a:rPr>
              <a:t> general environmental management issues rather than legislation regarding specific sectors, products or types of emissions.</a:t>
            </a:r>
            <a:endParaRPr lang="cs-CZ" dirty="0">
              <a:solidFill>
                <a:schemeClr val="tx1"/>
              </a:solidFill>
              <a:latin typeface="Roboto Slab" panose="020B0604020202020204" charset="0"/>
              <a:ea typeface="Roboto Slab" panose="020B0604020202020204" charset="0"/>
            </a:endParaRPr>
          </a:p>
          <a:p>
            <a:pPr>
              <a:buFontTx/>
              <a:buChar char="-"/>
            </a:pPr>
            <a:r>
              <a:rPr lang="en-US" i="1" dirty="0">
                <a:solidFill>
                  <a:schemeClr val="tx1"/>
                </a:solidFill>
                <a:latin typeface="Roboto Slab" panose="020B0604020202020204" charset="0"/>
                <a:ea typeface="Roboto Slab" panose="020B0604020202020204" charset="0"/>
              </a:rPr>
              <a:t>Environmental impact assessment</a:t>
            </a:r>
            <a:r>
              <a:rPr lang="cs-CZ" i="1" dirty="0">
                <a:solidFill>
                  <a:schemeClr val="tx1"/>
                </a:solidFill>
                <a:latin typeface="Roboto Slab" panose="020B0604020202020204" charset="0"/>
                <a:ea typeface="Roboto Slab" panose="020B0604020202020204" charset="0"/>
              </a:rPr>
              <a:t>, </a:t>
            </a:r>
          </a:p>
          <a:p>
            <a:pPr>
              <a:buFontTx/>
              <a:buChar char="-"/>
            </a:pPr>
            <a:r>
              <a:rPr lang="cs-CZ" i="1" dirty="0">
                <a:solidFill>
                  <a:schemeClr val="tx1"/>
                </a:solidFill>
                <a:latin typeface="Roboto Slab" panose="020B0604020202020204" charset="0"/>
                <a:ea typeface="Roboto Slab" panose="020B0604020202020204" charset="0"/>
              </a:rPr>
              <a:t>I</a:t>
            </a:r>
            <a:r>
              <a:rPr lang="en-US" i="1" dirty="0" err="1">
                <a:solidFill>
                  <a:schemeClr val="tx1"/>
                </a:solidFill>
                <a:latin typeface="Roboto Slab" panose="020B0604020202020204" charset="0"/>
                <a:ea typeface="Roboto Slab" panose="020B0604020202020204" charset="0"/>
              </a:rPr>
              <a:t>ntegrated</a:t>
            </a:r>
            <a:r>
              <a:rPr lang="en-US" i="1" dirty="0">
                <a:solidFill>
                  <a:schemeClr val="tx1"/>
                </a:solidFill>
                <a:latin typeface="Roboto Slab" panose="020B0604020202020204" charset="0"/>
                <a:ea typeface="Roboto Slab" panose="020B0604020202020204" charset="0"/>
              </a:rPr>
              <a:t> pollution prevention and control</a:t>
            </a:r>
            <a:r>
              <a:rPr lang="hu-HU" i="1" dirty="0">
                <a:solidFill>
                  <a:schemeClr val="tx1"/>
                </a:solidFill>
                <a:latin typeface="Roboto Slab" panose="020B0604020202020204" charset="0"/>
                <a:ea typeface="Roboto Slab" panose="020B0604020202020204" charset="0"/>
              </a:rPr>
              <a:t>,</a:t>
            </a:r>
          </a:p>
          <a:p>
            <a:pPr>
              <a:buFontTx/>
              <a:buChar char="-"/>
            </a:pPr>
            <a:r>
              <a:rPr lang="en-US" i="1" dirty="0">
                <a:solidFill>
                  <a:schemeClr val="tx1"/>
                </a:solidFill>
                <a:latin typeface="Roboto Slab" panose="020B0604020202020204" charset="0"/>
                <a:ea typeface="Roboto Slab" panose="020B0604020202020204" charset="0"/>
              </a:rPr>
              <a:t>Environmental liability</a:t>
            </a:r>
            <a:r>
              <a:rPr lang="cs-CZ" i="1" dirty="0">
                <a:solidFill>
                  <a:schemeClr val="tx1"/>
                </a:solidFill>
                <a:latin typeface="Roboto Slab" panose="020B0604020202020204" charset="0"/>
                <a:ea typeface="Roboto Slab" panose="020B0604020202020204" charset="0"/>
              </a:rPr>
              <a:t>, </a:t>
            </a:r>
          </a:p>
          <a:p>
            <a:pPr>
              <a:buFontTx/>
              <a:buChar char="-"/>
            </a:pPr>
            <a:r>
              <a:rPr lang="en-US" i="1" dirty="0">
                <a:solidFill>
                  <a:schemeClr val="tx1"/>
                </a:solidFill>
                <a:latin typeface="Roboto Slab" panose="020B0604020202020204" charset="0"/>
                <a:ea typeface="Roboto Slab" panose="020B0604020202020204" charset="0"/>
              </a:rPr>
              <a:t>Public access to environmental information</a:t>
            </a:r>
            <a:r>
              <a:rPr lang="cs-CZ" i="1" dirty="0">
                <a:solidFill>
                  <a:schemeClr val="tx1"/>
                </a:solidFill>
                <a:latin typeface="Roboto Slab" panose="020B0604020202020204" charset="0"/>
                <a:ea typeface="Roboto Slab" panose="020B0604020202020204" charset="0"/>
              </a:rPr>
              <a:t>, </a:t>
            </a:r>
            <a:r>
              <a:rPr lang="cs-CZ" i="1" dirty="0" err="1">
                <a:solidFill>
                  <a:schemeClr val="tx1"/>
                </a:solidFill>
                <a:latin typeface="Roboto Slab" panose="020B0604020202020204" charset="0"/>
                <a:ea typeface="Roboto Slab" panose="020B0604020202020204" charset="0"/>
              </a:rPr>
              <a:t>participation</a:t>
            </a:r>
            <a:r>
              <a:rPr lang="cs-CZ" i="1" dirty="0">
                <a:solidFill>
                  <a:schemeClr val="tx1"/>
                </a:solidFill>
                <a:latin typeface="Roboto Slab" panose="020B0604020202020204" charset="0"/>
                <a:ea typeface="Roboto Slab" panose="020B0604020202020204" charset="0"/>
              </a:rPr>
              <a:t> in </a:t>
            </a:r>
            <a:r>
              <a:rPr lang="cs-CZ" i="1" dirty="0" err="1">
                <a:solidFill>
                  <a:schemeClr val="tx1"/>
                </a:solidFill>
                <a:latin typeface="Roboto Slab" panose="020B0604020202020204" charset="0"/>
                <a:ea typeface="Roboto Slab" panose="020B0604020202020204" charset="0"/>
              </a:rPr>
              <a:t>proceedings</a:t>
            </a:r>
            <a:r>
              <a:rPr lang="cs-CZ" i="1" dirty="0">
                <a:solidFill>
                  <a:schemeClr val="tx1"/>
                </a:solidFill>
                <a:latin typeface="Roboto Slab" panose="020B0604020202020204" charset="0"/>
                <a:ea typeface="Roboto Slab" panose="020B0604020202020204" charset="0"/>
              </a:rPr>
              <a:t>, </a:t>
            </a:r>
            <a:r>
              <a:rPr lang="cs-CZ" i="1" dirty="0" err="1">
                <a:solidFill>
                  <a:schemeClr val="tx1"/>
                </a:solidFill>
                <a:latin typeface="Roboto Slab" panose="020B0604020202020204" charset="0"/>
                <a:ea typeface="Roboto Slab" panose="020B0604020202020204" charset="0"/>
              </a:rPr>
              <a:t>access</a:t>
            </a:r>
            <a:r>
              <a:rPr lang="cs-CZ" i="1" dirty="0">
                <a:solidFill>
                  <a:schemeClr val="tx1"/>
                </a:solidFill>
                <a:latin typeface="Roboto Slab" panose="020B0604020202020204" charset="0"/>
                <a:ea typeface="Roboto Slab" panose="020B0604020202020204" charset="0"/>
              </a:rPr>
              <a:t> to justice.</a:t>
            </a:r>
          </a:p>
          <a:p>
            <a:pPr>
              <a:buNone/>
            </a:pPr>
            <a:endParaRPr lang="cs-CZ" b="1" dirty="0">
              <a:latin typeface="Roboto Slab" panose="020B0604020202020204" charset="0"/>
              <a:ea typeface="Roboto Slab" panose="020B0604020202020204" charset="0"/>
            </a:endParaRPr>
          </a:p>
          <a:p>
            <a:pPr>
              <a:buNone/>
            </a:pPr>
            <a:r>
              <a:rPr lang="cs-CZ" b="1" dirty="0" err="1">
                <a:latin typeface="Roboto Slab" panose="020B0604020202020204" charset="0"/>
                <a:ea typeface="Roboto Slab" panose="020B0604020202020204" charset="0"/>
              </a:rPr>
              <a:t>Sector</a:t>
            </a:r>
            <a:r>
              <a:rPr lang="en-US" b="1" dirty="0">
                <a:latin typeface="Roboto Slab" panose="020B0604020202020204" charset="0"/>
                <a:ea typeface="Roboto Slab" panose="020B0604020202020204" charset="0"/>
              </a:rPr>
              <a:t>al legislation</a:t>
            </a:r>
            <a:endParaRPr lang="cs-CZ" dirty="0">
              <a:latin typeface="Roboto Slab" panose="020B0604020202020204" charset="0"/>
              <a:ea typeface="Roboto Slab" panose="020B0604020202020204" charset="0"/>
            </a:endParaRPr>
          </a:p>
          <a:p>
            <a:r>
              <a:rPr lang="cs-CZ" sz="3200" dirty="0">
                <a:solidFill>
                  <a:schemeClr val="tx1"/>
                </a:solidFill>
                <a:latin typeface="Roboto Slab" panose="020B0604020202020204" charset="0"/>
                <a:ea typeface="Roboto Slab" panose="020B0604020202020204" charset="0"/>
              </a:rPr>
              <a:t>Air </a:t>
            </a:r>
            <a:r>
              <a:rPr lang="cs-CZ" sz="3200" dirty="0" err="1">
                <a:solidFill>
                  <a:schemeClr val="tx1"/>
                </a:solidFill>
                <a:latin typeface="Roboto Slab" panose="020B0604020202020204" charset="0"/>
                <a:ea typeface="Roboto Slab" panose="020B0604020202020204" charset="0"/>
              </a:rPr>
              <a:t>pollution</a:t>
            </a:r>
            <a:endParaRPr lang="cs-CZ" sz="3200" dirty="0">
              <a:solidFill>
                <a:schemeClr val="tx1"/>
              </a:solidFill>
              <a:latin typeface="Roboto Slab" panose="020B0604020202020204" charset="0"/>
              <a:ea typeface="Roboto Slab" panose="020B0604020202020204" charset="0"/>
            </a:endParaRPr>
          </a:p>
          <a:p>
            <a:r>
              <a:rPr lang="cs-CZ" sz="3200" dirty="0" err="1">
                <a:solidFill>
                  <a:schemeClr val="tx1"/>
                </a:solidFill>
                <a:latin typeface="Roboto Slab" panose="020B0604020202020204" charset="0"/>
                <a:ea typeface="Roboto Slab" panose="020B0604020202020204" charset="0"/>
              </a:rPr>
              <a:t>Water</a:t>
            </a:r>
            <a:r>
              <a:rPr lang="cs-CZ" sz="3200" dirty="0">
                <a:solidFill>
                  <a:schemeClr val="tx1"/>
                </a:solidFill>
                <a:latin typeface="Roboto Slab" panose="020B0604020202020204" charset="0"/>
                <a:ea typeface="Roboto Slab" panose="020B0604020202020204" charset="0"/>
              </a:rPr>
              <a:t> </a:t>
            </a:r>
            <a:r>
              <a:rPr lang="cs-CZ" sz="3200" dirty="0" err="1">
                <a:solidFill>
                  <a:schemeClr val="tx1"/>
                </a:solidFill>
                <a:latin typeface="Roboto Slab" panose="020B0604020202020204" charset="0"/>
                <a:ea typeface="Roboto Slab" panose="020B0604020202020204" charset="0"/>
              </a:rPr>
              <a:t>pollution</a:t>
            </a:r>
            <a:r>
              <a:rPr lang="cs-CZ" sz="3200" dirty="0">
                <a:solidFill>
                  <a:schemeClr val="tx1"/>
                </a:solidFill>
                <a:latin typeface="Roboto Slab" panose="020B0604020202020204" charset="0"/>
                <a:ea typeface="Roboto Slab" panose="020B0604020202020204" charset="0"/>
              </a:rPr>
              <a:t> and </a:t>
            </a:r>
            <a:r>
              <a:rPr lang="cs-CZ" sz="3200" dirty="0" err="1">
                <a:solidFill>
                  <a:schemeClr val="tx1"/>
                </a:solidFill>
                <a:latin typeface="Roboto Slab" panose="020B0604020202020204" charset="0"/>
                <a:ea typeface="Roboto Slab" panose="020B0604020202020204" charset="0"/>
              </a:rPr>
              <a:t>quality</a:t>
            </a:r>
            <a:endParaRPr lang="cs-CZ" sz="3200" dirty="0">
              <a:solidFill>
                <a:schemeClr val="tx1"/>
              </a:solidFill>
              <a:latin typeface="Roboto Slab" panose="020B0604020202020204" charset="0"/>
              <a:ea typeface="Roboto Slab" panose="020B0604020202020204" charset="0"/>
            </a:endParaRPr>
          </a:p>
          <a:p>
            <a:r>
              <a:rPr lang="cs-CZ" sz="3200" dirty="0" err="1">
                <a:solidFill>
                  <a:schemeClr val="tx1"/>
                </a:solidFill>
                <a:latin typeface="Roboto Slab" panose="020B0604020202020204" charset="0"/>
                <a:ea typeface="Roboto Slab" panose="020B0604020202020204" charset="0"/>
              </a:rPr>
              <a:t>Waste</a:t>
            </a:r>
            <a:endParaRPr lang="cs-CZ" sz="3200" dirty="0">
              <a:solidFill>
                <a:schemeClr val="tx1"/>
              </a:solidFill>
              <a:latin typeface="Roboto Slab" panose="020B0604020202020204" charset="0"/>
              <a:ea typeface="Roboto Slab" panose="020B0604020202020204" charset="0"/>
            </a:endParaRPr>
          </a:p>
          <a:p>
            <a:r>
              <a:rPr lang="cs-CZ" sz="3200" dirty="0" err="1">
                <a:solidFill>
                  <a:schemeClr val="tx1"/>
                </a:solidFill>
                <a:latin typeface="Roboto Slab" panose="020B0604020202020204" charset="0"/>
                <a:ea typeface="Roboto Slab" panose="020B0604020202020204" charset="0"/>
              </a:rPr>
              <a:t>Chemicals</a:t>
            </a:r>
            <a:endParaRPr lang="cs-CZ" sz="3200" dirty="0">
              <a:solidFill>
                <a:schemeClr val="tx1"/>
              </a:solidFill>
              <a:latin typeface="Roboto Slab" panose="020B0604020202020204" charset="0"/>
              <a:ea typeface="Roboto Slab" panose="020B0604020202020204" charset="0"/>
            </a:endParaRPr>
          </a:p>
          <a:p>
            <a:r>
              <a:rPr lang="cs-CZ" sz="3200" dirty="0" err="1">
                <a:solidFill>
                  <a:schemeClr val="tx1"/>
                </a:solidFill>
                <a:latin typeface="Roboto Slab" panose="020B0604020202020204" charset="0"/>
                <a:ea typeface="Roboto Slab" panose="020B0604020202020204" charset="0"/>
              </a:rPr>
              <a:t>Nature</a:t>
            </a:r>
            <a:r>
              <a:rPr lang="cs-CZ" sz="3200" dirty="0">
                <a:solidFill>
                  <a:schemeClr val="tx1"/>
                </a:solidFill>
                <a:latin typeface="Roboto Slab" panose="020B0604020202020204" charset="0"/>
                <a:ea typeface="Roboto Slab" panose="020B0604020202020204" charset="0"/>
              </a:rPr>
              <a:t> and Biodiversity</a:t>
            </a:r>
          </a:p>
          <a:p>
            <a:r>
              <a:rPr lang="cs-CZ" sz="3200" dirty="0">
                <a:solidFill>
                  <a:schemeClr val="tx1"/>
                </a:solidFill>
                <a:latin typeface="Roboto Slab" panose="020B0604020202020204" charset="0"/>
                <a:ea typeface="Roboto Slab" panose="020B0604020202020204" charset="0"/>
              </a:rPr>
              <a:t>Land and </a:t>
            </a:r>
            <a:r>
              <a:rPr lang="cs-CZ" sz="3200" dirty="0" err="1">
                <a:solidFill>
                  <a:schemeClr val="tx1"/>
                </a:solidFill>
                <a:latin typeface="Roboto Slab" panose="020B0604020202020204" charset="0"/>
                <a:ea typeface="Roboto Slab" panose="020B0604020202020204" charset="0"/>
              </a:rPr>
              <a:t>soil</a:t>
            </a:r>
            <a:r>
              <a:rPr lang="cs-CZ" sz="3200" dirty="0">
                <a:solidFill>
                  <a:schemeClr val="tx1"/>
                </a:solidFill>
                <a:latin typeface="Roboto Slab" panose="020B0604020202020204" charset="0"/>
                <a:ea typeface="Roboto Slab" panose="020B0604020202020204" charset="0"/>
              </a:rPr>
              <a:t> </a:t>
            </a:r>
            <a:r>
              <a:rPr lang="cs-CZ" sz="3200" dirty="0" err="1">
                <a:solidFill>
                  <a:schemeClr val="tx1"/>
                </a:solidFill>
                <a:latin typeface="Roboto Slab" panose="020B0604020202020204" charset="0"/>
                <a:ea typeface="Roboto Slab" panose="020B0604020202020204" charset="0"/>
              </a:rPr>
              <a:t>protection</a:t>
            </a:r>
            <a:endParaRPr lang="cs-CZ" sz="3200" dirty="0">
              <a:solidFill>
                <a:schemeClr val="tx1"/>
              </a:solidFill>
              <a:latin typeface="Roboto Slab" panose="020B0604020202020204" charset="0"/>
              <a:ea typeface="Roboto Slab" panose="020B0604020202020204" charset="0"/>
            </a:endParaRPr>
          </a:p>
          <a:p>
            <a:r>
              <a:rPr lang="cs-CZ" sz="3200" dirty="0">
                <a:solidFill>
                  <a:schemeClr val="tx1"/>
                </a:solidFill>
                <a:latin typeface="Roboto Slab" panose="020B0604020202020204" charset="0"/>
                <a:ea typeface="Roboto Slab" panose="020B0604020202020204" charset="0"/>
              </a:rPr>
              <a:t>Marine and Coast</a:t>
            </a:r>
          </a:p>
          <a:p>
            <a:r>
              <a:rPr lang="cs-CZ" sz="3200" dirty="0" err="1">
                <a:solidFill>
                  <a:schemeClr val="tx1"/>
                </a:solidFill>
                <a:latin typeface="Roboto Slab" panose="020B0604020202020204" charset="0"/>
                <a:ea typeface="Roboto Slab" panose="020B0604020202020204" charset="0"/>
              </a:rPr>
              <a:t>Noise</a:t>
            </a:r>
            <a:endParaRPr lang="cs-CZ" sz="3200" dirty="0">
              <a:solidFill>
                <a:schemeClr val="tx1"/>
              </a:solidFill>
              <a:latin typeface="Roboto Slab" panose="020B0604020202020204" charset="0"/>
              <a:ea typeface="Roboto Slab" panose="020B0604020202020204" charset="0"/>
            </a:endParaRPr>
          </a:p>
        </p:txBody>
      </p:sp>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6084" y="4753926"/>
            <a:ext cx="6860790" cy="346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480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cs-CZ" sz="1800" b="1" dirty="0" err="1">
                <a:solidFill>
                  <a:schemeClr val="accent1"/>
                </a:solidFill>
                <a:latin typeface="Roboto Slab" panose="020B0604020202020204" charset="0"/>
                <a:ea typeface="Roboto Slab" panose="020B0604020202020204" charset="0"/>
                <a:cs typeface="Nixie One"/>
                <a:sym typeface="Nixie One"/>
              </a:rPr>
              <a:t>Legal</a:t>
            </a:r>
            <a:r>
              <a:rPr lang="cs-CZ" sz="1800" b="1" dirty="0">
                <a:solidFill>
                  <a:schemeClr val="accent1"/>
                </a:solidFill>
                <a:latin typeface="Roboto Slab" panose="020B0604020202020204" charset="0"/>
                <a:ea typeface="Roboto Slab" panose="020B0604020202020204" charset="0"/>
                <a:cs typeface="Nixie One"/>
                <a:sym typeface="Nixie One"/>
              </a:rPr>
              <a:t> base </a:t>
            </a:r>
            <a:r>
              <a:rPr lang="cs-CZ" sz="1800" b="1" dirty="0" err="1">
                <a:solidFill>
                  <a:schemeClr val="accent1"/>
                </a:solidFill>
                <a:latin typeface="Roboto Slab" panose="020B0604020202020204" charset="0"/>
                <a:ea typeface="Roboto Slab" panose="020B0604020202020204" charset="0"/>
                <a:cs typeface="Nixie One"/>
                <a:sym typeface="Nixie One"/>
              </a:rPr>
              <a:t>of</a:t>
            </a:r>
            <a:r>
              <a:rPr lang="cs-CZ" sz="1800" b="1" dirty="0">
                <a:solidFill>
                  <a:schemeClr val="accent1"/>
                </a:solidFill>
                <a:latin typeface="Roboto Slab" panose="020B0604020202020204" charset="0"/>
                <a:ea typeface="Roboto Slab" panose="020B0604020202020204" charset="0"/>
                <a:cs typeface="Nixie One"/>
                <a:sym typeface="Nixie One"/>
              </a:rPr>
              <a:t> EU </a:t>
            </a:r>
            <a:r>
              <a:rPr lang="cs-CZ" sz="1800" b="1" dirty="0" err="1">
                <a:solidFill>
                  <a:schemeClr val="accent1"/>
                </a:solidFill>
                <a:latin typeface="Roboto Slab" panose="020B0604020202020204" charset="0"/>
                <a:ea typeface="Roboto Slab" panose="020B0604020202020204" charset="0"/>
                <a:cs typeface="Nixie One"/>
                <a:sym typeface="Nixie One"/>
              </a:rPr>
              <a:t>environmental</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law</a:t>
            </a:r>
            <a:r>
              <a:rPr lang="cs-CZ" sz="1800" b="1" dirty="0">
                <a:solidFill>
                  <a:schemeClr val="accent1"/>
                </a:solidFill>
                <a:latin typeface="Roboto Slab" panose="020B0604020202020204" charset="0"/>
                <a:ea typeface="Roboto Slab" panose="020B0604020202020204" charset="0"/>
                <a:cs typeface="Nixie One"/>
                <a:sym typeface="Nixie One"/>
              </a:rPr>
              <a:t> - TFEU</a:t>
            </a:r>
          </a:p>
          <a:p>
            <a:pPr lvl="0">
              <a:spcBef>
                <a:spcPts val="600"/>
              </a:spcBef>
            </a:pPr>
            <a:endParaRPr lang="cs-CZ" sz="1800" b="1" dirty="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Article 3 TEU Objectives</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Article 4(2)(e) Shared competence</a:t>
            </a:r>
          </a:p>
          <a:p>
            <a:pPr marL="285750" lvl="0" indent="-285750">
              <a:spcBef>
                <a:spcPts val="600"/>
              </a:spcBef>
              <a:buFont typeface="Arial" panose="020B0604020202020204" pitchFamily="34" charset="0"/>
              <a:buChar char="•"/>
            </a:pPr>
            <a:r>
              <a:rPr lang="cs-CZ" sz="1800" b="1" dirty="0" err="1">
                <a:solidFill>
                  <a:schemeClr val="tx1"/>
                </a:solidFill>
                <a:latin typeface="Roboto Slab" panose="020B0604020202020204" charset="0"/>
                <a:ea typeface="Roboto Slab" panose="020B0604020202020204" charset="0"/>
                <a:cs typeface="Nixie One"/>
                <a:sym typeface="Nixie One"/>
              </a:rPr>
              <a:t>Article</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13 Animal Welfare </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Article 191</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Environment</a:t>
            </a: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Article 194 TFEU</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Energy</a:t>
            </a: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1438789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cs-CZ" sz="1800" b="1" dirty="0" err="1">
                <a:solidFill>
                  <a:schemeClr val="accent1"/>
                </a:solidFill>
                <a:latin typeface="Roboto Slab" panose="020B0604020202020204" charset="0"/>
                <a:ea typeface="Roboto Slab" panose="020B0604020202020204" charset="0"/>
                <a:cs typeface="Nixie One"/>
                <a:sym typeface="Nixie One"/>
              </a:rPr>
              <a:t>Legal</a:t>
            </a:r>
            <a:r>
              <a:rPr lang="cs-CZ" sz="1800" b="1" dirty="0">
                <a:solidFill>
                  <a:schemeClr val="accent1"/>
                </a:solidFill>
                <a:latin typeface="Roboto Slab" panose="020B0604020202020204" charset="0"/>
                <a:ea typeface="Roboto Slab" panose="020B0604020202020204" charset="0"/>
                <a:cs typeface="Nixie One"/>
                <a:sym typeface="Nixie One"/>
              </a:rPr>
              <a:t> base </a:t>
            </a:r>
            <a:r>
              <a:rPr lang="cs-CZ" sz="1800" b="1" dirty="0" err="1">
                <a:solidFill>
                  <a:schemeClr val="accent1"/>
                </a:solidFill>
                <a:latin typeface="Roboto Slab" panose="020B0604020202020204" charset="0"/>
                <a:ea typeface="Roboto Slab" panose="020B0604020202020204" charset="0"/>
                <a:cs typeface="Nixie One"/>
                <a:sym typeface="Nixie One"/>
              </a:rPr>
              <a:t>of</a:t>
            </a:r>
            <a:r>
              <a:rPr lang="cs-CZ" sz="1800" b="1" dirty="0">
                <a:solidFill>
                  <a:schemeClr val="accent1"/>
                </a:solidFill>
                <a:latin typeface="Roboto Slab" panose="020B0604020202020204" charset="0"/>
                <a:ea typeface="Roboto Slab" panose="020B0604020202020204" charset="0"/>
                <a:cs typeface="Nixie One"/>
                <a:sym typeface="Nixie One"/>
              </a:rPr>
              <a:t> EU </a:t>
            </a:r>
            <a:r>
              <a:rPr lang="cs-CZ" sz="1800" b="1" dirty="0" err="1">
                <a:solidFill>
                  <a:schemeClr val="accent1"/>
                </a:solidFill>
                <a:latin typeface="Roboto Slab" panose="020B0604020202020204" charset="0"/>
                <a:ea typeface="Roboto Slab" panose="020B0604020202020204" charset="0"/>
                <a:cs typeface="Nixie One"/>
                <a:sym typeface="Nixie One"/>
              </a:rPr>
              <a:t>environmental</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law</a:t>
            </a:r>
            <a:r>
              <a:rPr lang="cs-CZ" sz="1800" b="1" dirty="0">
                <a:solidFill>
                  <a:schemeClr val="accent1"/>
                </a:solidFill>
                <a:latin typeface="Roboto Slab" panose="020B0604020202020204" charset="0"/>
                <a:ea typeface="Roboto Slab" panose="020B0604020202020204" charset="0"/>
                <a:cs typeface="Nixie One"/>
                <a:sym typeface="Nixie One"/>
              </a:rPr>
              <a:t> - TFEU</a:t>
            </a:r>
          </a:p>
          <a:p>
            <a:pPr lvl="0">
              <a:spcBef>
                <a:spcPts val="600"/>
              </a:spcBef>
            </a:pPr>
            <a:endParaRPr lang="cs-CZ"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Article 3/3 TEU</a:t>
            </a:r>
          </a:p>
          <a:p>
            <a:pPr marL="285750" lvl="0" indent="-285750" algn="just">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The Union shall </a:t>
            </a:r>
            <a:r>
              <a:rPr lang="en-US" sz="1800" b="1" dirty="0">
                <a:solidFill>
                  <a:schemeClr val="accent1"/>
                </a:solidFill>
                <a:latin typeface="Roboto Slab" panose="020B0604020202020204" charset="0"/>
                <a:ea typeface="Roboto Slab" panose="020B0604020202020204" charset="0"/>
                <a:cs typeface="Nixie One"/>
                <a:sym typeface="Nixie One"/>
              </a:rPr>
              <a:t>establish an internal market</a:t>
            </a:r>
            <a:r>
              <a:rPr lang="en-US" sz="1800" b="1" dirty="0">
                <a:solidFill>
                  <a:schemeClr val="tx1"/>
                </a:solidFill>
                <a:latin typeface="Roboto Slab" panose="020B0604020202020204" charset="0"/>
                <a:ea typeface="Roboto Slab" panose="020B0604020202020204" charset="0"/>
                <a:cs typeface="Nixie One"/>
                <a:sym typeface="Nixie One"/>
              </a:rPr>
              <a:t>. It </a:t>
            </a:r>
            <a:r>
              <a:rPr lang="en-US" sz="1800" b="1" dirty="0">
                <a:solidFill>
                  <a:schemeClr val="accent2"/>
                </a:solidFill>
                <a:latin typeface="Roboto Slab" panose="020B0604020202020204" charset="0"/>
                <a:ea typeface="Roboto Slab" panose="020B0604020202020204" charset="0"/>
                <a:cs typeface="Nixie One"/>
                <a:sym typeface="Nixie One"/>
              </a:rPr>
              <a:t>shall work for the sustainable development</a:t>
            </a:r>
            <a:r>
              <a:rPr lang="en-US" sz="1800" b="1" dirty="0">
                <a:solidFill>
                  <a:schemeClr val="tx1"/>
                </a:solidFill>
                <a:latin typeface="Roboto Slab" panose="020B0604020202020204" charset="0"/>
                <a:ea typeface="Roboto Slab" panose="020B0604020202020204" charset="0"/>
                <a:cs typeface="Nixie One"/>
                <a:sym typeface="Nixie One"/>
              </a:rPr>
              <a:t> of Europe based on balanced economic growth and price stability, a highly competitive social market economy, aiming at full employment and social progress, </a:t>
            </a:r>
            <a:r>
              <a:rPr lang="en-US" sz="1800" b="1" dirty="0">
                <a:solidFill>
                  <a:schemeClr val="accent2"/>
                </a:solidFill>
                <a:latin typeface="Roboto Slab" panose="020B0604020202020204" charset="0"/>
                <a:ea typeface="Roboto Slab" panose="020B0604020202020204" charset="0"/>
                <a:cs typeface="Nixie One"/>
                <a:sym typeface="Nixie One"/>
              </a:rPr>
              <a:t>and a high level of protection and improvement of the quality of the environment</a:t>
            </a:r>
            <a:r>
              <a:rPr lang="en-US" sz="1800" b="1" dirty="0">
                <a:solidFill>
                  <a:schemeClr val="tx1"/>
                </a:solidFill>
                <a:latin typeface="Roboto Slab" panose="020B0604020202020204" charset="0"/>
                <a:ea typeface="Roboto Slab" panose="020B0604020202020204" charset="0"/>
                <a:cs typeface="Nixie One"/>
                <a:sym typeface="Nixie One"/>
              </a:rPr>
              <a:t>. It shall promote scientific and technological advance.</a:t>
            </a: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1714886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cs-CZ" sz="1800" b="1" dirty="0" err="1">
                <a:solidFill>
                  <a:schemeClr val="accent1"/>
                </a:solidFill>
                <a:latin typeface="Roboto Slab" panose="020B0604020202020204" charset="0"/>
                <a:ea typeface="Roboto Slab" panose="020B0604020202020204" charset="0"/>
                <a:cs typeface="Nixie One"/>
                <a:sym typeface="Nixie One"/>
              </a:rPr>
              <a:t>Legal</a:t>
            </a:r>
            <a:r>
              <a:rPr lang="cs-CZ" sz="1800" b="1" dirty="0">
                <a:solidFill>
                  <a:schemeClr val="accent1"/>
                </a:solidFill>
                <a:latin typeface="Roboto Slab" panose="020B0604020202020204" charset="0"/>
                <a:ea typeface="Roboto Slab" panose="020B0604020202020204" charset="0"/>
                <a:cs typeface="Nixie One"/>
                <a:sym typeface="Nixie One"/>
              </a:rPr>
              <a:t> base </a:t>
            </a:r>
            <a:r>
              <a:rPr lang="cs-CZ" sz="1800" b="1" dirty="0" err="1">
                <a:solidFill>
                  <a:schemeClr val="accent1"/>
                </a:solidFill>
                <a:latin typeface="Roboto Slab" panose="020B0604020202020204" charset="0"/>
                <a:ea typeface="Roboto Slab" panose="020B0604020202020204" charset="0"/>
                <a:cs typeface="Nixie One"/>
                <a:sym typeface="Nixie One"/>
              </a:rPr>
              <a:t>of</a:t>
            </a:r>
            <a:r>
              <a:rPr lang="cs-CZ" sz="1800" b="1" dirty="0">
                <a:solidFill>
                  <a:schemeClr val="accent1"/>
                </a:solidFill>
                <a:latin typeface="Roboto Slab" panose="020B0604020202020204" charset="0"/>
                <a:ea typeface="Roboto Slab" panose="020B0604020202020204" charset="0"/>
                <a:cs typeface="Nixie One"/>
                <a:sym typeface="Nixie One"/>
              </a:rPr>
              <a:t> EU </a:t>
            </a:r>
            <a:r>
              <a:rPr lang="cs-CZ" sz="1800" b="1" dirty="0" err="1">
                <a:solidFill>
                  <a:schemeClr val="accent1"/>
                </a:solidFill>
                <a:latin typeface="Roboto Slab" panose="020B0604020202020204" charset="0"/>
                <a:ea typeface="Roboto Slab" panose="020B0604020202020204" charset="0"/>
                <a:cs typeface="Nixie One"/>
                <a:sym typeface="Nixie One"/>
              </a:rPr>
              <a:t>environmental</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law</a:t>
            </a:r>
            <a:r>
              <a:rPr lang="cs-CZ" sz="1800" b="1" dirty="0">
                <a:solidFill>
                  <a:schemeClr val="accent1"/>
                </a:solidFill>
                <a:latin typeface="Roboto Slab" panose="020B0604020202020204" charset="0"/>
                <a:ea typeface="Roboto Slab" panose="020B0604020202020204" charset="0"/>
                <a:cs typeface="Nixie One"/>
                <a:sym typeface="Nixie One"/>
              </a:rPr>
              <a:t> - TFEU</a:t>
            </a:r>
          </a:p>
          <a:p>
            <a:pPr lvl="0">
              <a:spcBef>
                <a:spcPts val="600"/>
              </a:spcBef>
            </a:pPr>
            <a:endParaRPr lang="cs-CZ" sz="300" b="1" dirty="0">
              <a:solidFill>
                <a:schemeClr val="accent1"/>
              </a:solidFill>
              <a:latin typeface="Roboto Slab" panose="020B0604020202020204" charset="0"/>
              <a:ea typeface="Roboto Slab" panose="020B0604020202020204" charset="0"/>
              <a:cs typeface="Nixie One"/>
              <a:sym typeface="Nixie One"/>
            </a:endParaRPr>
          </a:p>
          <a:p>
            <a:pPr lvl="0" algn="just">
              <a:spcBef>
                <a:spcPts val="600"/>
              </a:spcBef>
            </a:pPr>
            <a:r>
              <a:rPr lang="en-US" sz="1800" b="1" dirty="0">
                <a:solidFill>
                  <a:schemeClr val="accent3"/>
                </a:solidFill>
                <a:latin typeface="Roboto Slab" panose="020B0604020202020204" charset="0"/>
                <a:ea typeface="Roboto Slab" panose="020B0604020202020204" charset="0"/>
                <a:cs typeface="Nixie One"/>
                <a:sym typeface="Nixie One"/>
              </a:rPr>
              <a:t>Article 191</a:t>
            </a:r>
          </a:p>
          <a:p>
            <a:pPr lvl="0" algn="just">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1. Union policy on the environment shall contribute to pursuit of the following objectives:</a:t>
            </a:r>
          </a:p>
          <a:p>
            <a:pPr lvl="0" algn="just">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a:t>
            </a:r>
            <a:r>
              <a:rPr lang="en-US" sz="1800" b="1" dirty="0">
                <a:solidFill>
                  <a:schemeClr val="tx1"/>
                </a:solidFill>
                <a:latin typeface="Roboto Slab" panose="020B0604020202020204" charset="0"/>
                <a:ea typeface="Roboto Slab" panose="020B0604020202020204" charset="0"/>
                <a:cs typeface="Nixie One"/>
                <a:sym typeface="Nixie One"/>
              </a:rPr>
              <a:t> preserving, protecting and improving the quality of the environment,</a:t>
            </a:r>
          </a:p>
          <a:p>
            <a:pPr lvl="0" algn="just">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 protecting human health,</a:t>
            </a:r>
          </a:p>
          <a:p>
            <a:pPr lvl="0" algn="just">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 prudent and rational </a:t>
            </a:r>
            <a:r>
              <a:rPr lang="en-US" sz="1800" b="1" dirty="0" err="1">
                <a:solidFill>
                  <a:schemeClr val="tx1"/>
                </a:solidFill>
                <a:latin typeface="Roboto Slab" panose="020B0604020202020204" charset="0"/>
                <a:ea typeface="Roboto Slab" panose="020B0604020202020204" charset="0"/>
                <a:cs typeface="Nixie One"/>
                <a:sym typeface="Nixie One"/>
              </a:rPr>
              <a:t>utilisation</a:t>
            </a:r>
            <a:r>
              <a:rPr lang="en-US" sz="1800" b="1" dirty="0">
                <a:solidFill>
                  <a:schemeClr val="tx1"/>
                </a:solidFill>
                <a:latin typeface="Roboto Slab" panose="020B0604020202020204" charset="0"/>
                <a:ea typeface="Roboto Slab" panose="020B0604020202020204" charset="0"/>
                <a:cs typeface="Nixie One"/>
                <a:sym typeface="Nixie One"/>
              </a:rPr>
              <a:t> of natural resources,- promoting measures at international level to deal with regional or worldwide environmental problems, and in particular combating climate change.</a:t>
            </a:r>
          </a:p>
          <a:p>
            <a:pPr lvl="0" algn="just">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2. Union policy on the environment </a:t>
            </a:r>
            <a:r>
              <a:rPr lang="en-US" sz="1800" b="1" dirty="0">
                <a:solidFill>
                  <a:schemeClr val="accent2"/>
                </a:solidFill>
                <a:latin typeface="Roboto Slab" panose="020B0604020202020204" charset="0"/>
                <a:ea typeface="Roboto Slab" panose="020B0604020202020204" charset="0"/>
                <a:cs typeface="Nixie One"/>
                <a:sym typeface="Nixie One"/>
              </a:rPr>
              <a:t>shall aim at a high level of protection </a:t>
            </a:r>
            <a:r>
              <a:rPr lang="en-US" sz="1800" b="1" dirty="0">
                <a:solidFill>
                  <a:schemeClr val="tx1"/>
                </a:solidFill>
                <a:latin typeface="Roboto Slab" panose="020B0604020202020204" charset="0"/>
                <a:ea typeface="Roboto Slab" panose="020B0604020202020204" charset="0"/>
                <a:cs typeface="Nixie One"/>
                <a:sym typeface="Nixie One"/>
              </a:rPr>
              <a:t>taking into account the diversity of situations in the various regions of the Union. It shall be </a:t>
            </a:r>
            <a:r>
              <a:rPr lang="en-US" sz="1800" b="1" dirty="0">
                <a:solidFill>
                  <a:schemeClr val="accent6"/>
                </a:solidFill>
                <a:latin typeface="Roboto Slab" panose="020B0604020202020204" charset="0"/>
                <a:ea typeface="Roboto Slab" panose="020B0604020202020204" charset="0"/>
                <a:cs typeface="Nixie One"/>
                <a:sym typeface="Nixie One"/>
              </a:rPr>
              <a:t>based on </a:t>
            </a:r>
            <a:r>
              <a:rPr lang="en-US" sz="1800" b="1" dirty="0">
                <a:solidFill>
                  <a:schemeClr val="tx1"/>
                </a:solidFill>
                <a:latin typeface="Roboto Slab" panose="020B0604020202020204" charset="0"/>
                <a:ea typeface="Roboto Slab" panose="020B0604020202020204" charset="0"/>
                <a:cs typeface="Nixie One"/>
                <a:sym typeface="Nixie One"/>
              </a:rPr>
              <a:t>the </a:t>
            </a:r>
            <a:r>
              <a:rPr lang="en-US" sz="1800" b="1" dirty="0">
                <a:solidFill>
                  <a:schemeClr val="accent3"/>
                </a:solidFill>
                <a:latin typeface="Roboto Slab" panose="020B0604020202020204" charset="0"/>
                <a:ea typeface="Roboto Slab" panose="020B0604020202020204" charset="0"/>
                <a:cs typeface="Nixie One"/>
                <a:sym typeface="Nixie One"/>
              </a:rPr>
              <a:t>precautionary principle </a:t>
            </a:r>
            <a:r>
              <a:rPr lang="en-US" sz="1800" b="1" dirty="0">
                <a:solidFill>
                  <a:schemeClr val="tx1"/>
                </a:solidFill>
                <a:latin typeface="Roboto Slab" panose="020B0604020202020204" charset="0"/>
                <a:ea typeface="Roboto Slab" panose="020B0604020202020204" charset="0"/>
                <a:cs typeface="Nixie One"/>
                <a:sym typeface="Nixie One"/>
              </a:rPr>
              <a:t>and on the principles that </a:t>
            </a:r>
            <a:r>
              <a:rPr lang="en-US" sz="1800" b="1" dirty="0">
                <a:solidFill>
                  <a:schemeClr val="accent3"/>
                </a:solidFill>
                <a:latin typeface="Roboto Slab" panose="020B0604020202020204" charset="0"/>
                <a:ea typeface="Roboto Slab" panose="020B0604020202020204" charset="0"/>
                <a:cs typeface="Nixie One"/>
                <a:sym typeface="Nixie One"/>
              </a:rPr>
              <a:t>preventive action </a:t>
            </a:r>
            <a:r>
              <a:rPr lang="en-US" sz="1800" b="1" dirty="0">
                <a:solidFill>
                  <a:schemeClr val="tx1"/>
                </a:solidFill>
                <a:latin typeface="Roboto Slab" panose="020B0604020202020204" charset="0"/>
                <a:ea typeface="Roboto Slab" panose="020B0604020202020204" charset="0"/>
                <a:cs typeface="Nixie One"/>
                <a:sym typeface="Nixie One"/>
              </a:rPr>
              <a:t>should be taken, that environmental </a:t>
            </a:r>
            <a:r>
              <a:rPr lang="en-US" sz="1800" b="1" dirty="0">
                <a:solidFill>
                  <a:schemeClr val="accent5"/>
                </a:solidFill>
                <a:latin typeface="Roboto Slab" panose="020B0604020202020204" charset="0"/>
                <a:ea typeface="Roboto Slab" panose="020B0604020202020204" charset="0"/>
                <a:cs typeface="Nixie One"/>
                <a:sym typeface="Nixie One"/>
              </a:rPr>
              <a:t>damage should as a priority be rectified at source </a:t>
            </a:r>
            <a:r>
              <a:rPr lang="en-US" sz="1800" b="1" dirty="0">
                <a:solidFill>
                  <a:schemeClr val="tx1"/>
                </a:solidFill>
                <a:latin typeface="Roboto Slab" panose="020B0604020202020204" charset="0"/>
                <a:ea typeface="Roboto Slab" panose="020B0604020202020204" charset="0"/>
                <a:cs typeface="Nixie One"/>
                <a:sym typeface="Nixie One"/>
              </a:rPr>
              <a:t>and that the </a:t>
            </a:r>
            <a:r>
              <a:rPr lang="en-US" sz="1800" b="1" dirty="0">
                <a:solidFill>
                  <a:schemeClr val="accent6"/>
                </a:solidFill>
                <a:latin typeface="Roboto Slab" panose="020B0604020202020204" charset="0"/>
                <a:ea typeface="Roboto Slab" panose="020B0604020202020204" charset="0"/>
                <a:cs typeface="Nixie One"/>
                <a:sym typeface="Nixie One"/>
              </a:rPr>
              <a:t>polluter should pay</a:t>
            </a:r>
            <a:r>
              <a:rPr lang="en-US" sz="1800" b="1" dirty="0">
                <a:solidFill>
                  <a:schemeClr val="tx1"/>
                </a:solidFill>
                <a:latin typeface="Roboto Slab" panose="020B0604020202020204" charset="0"/>
                <a:ea typeface="Roboto Slab" panose="020B0604020202020204" charset="0"/>
                <a:cs typeface="Nixie One"/>
                <a:sym typeface="Nixie One"/>
              </a:rPr>
              <a:t>.</a:t>
            </a: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4008484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cs-CZ" sz="1800" b="1" dirty="0" err="1">
                <a:solidFill>
                  <a:schemeClr val="accent1"/>
                </a:solidFill>
                <a:latin typeface="Roboto Slab" panose="020B0604020202020204" charset="0"/>
                <a:ea typeface="Roboto Slab" panose="020B0604020202020204" charset="0"/>
                <a:cs typeface="Nixie One"/>
                <a:sym typeface="Nixie One"/>
              </a:rPr>
              <a:t>Transposition</a:t>
            </a:r>
            <a:r>
              <a:rPr lang="cs-CZ" sz="1800" b="1" dirty="0">
                <a:solidFill>
                  <a:schemeClr val="accent1"/>
                </a:solidFill>
                <a:latin typeface="Roboto Slab" panose="020B0604020202020204" charset="0"/>
                <a:ea typeface="Roboto Slab" panose="020B0604020202020204" charset="0"/>
                <a:cs typeface="Nixie One"/>
                <a:sym typeface="Nixie One"/>
              </a:rPr>
              <a:t> and </a:t>
            </a:r>
            <a:r>
              <a:rPr lang="cs-CZ" sz="1800" b="1" dirty="0" err="1">
                <a:solidFill>
                  <a:schemeClr val="accent1"/>
                </a:solidFill>
                <a:latin typeface="Roboto Slab" panose="020B0604020202020204" charset="0"/>
                <a:ea typeface="Roboto Slab" panose="020B0604020202020204" charset="0"/>
                <a:cs typeface="Nixie One"/>
                <a:sym typeface="Nixie One"/>
              </a:rPr>
              <a:t>implementation</a:t>
            </a:r>
            <a:endParaRPr lang="cs-CZ"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4" name="TextovéPole 3"/>
          <p:cNvSpPr txBox="1"/>
          <p:nvPr/>
        </p:nvSpPr>
        <p:spPr>
          <a:xfrm>
            <a:off x="629272" y="927939"/>
            <a:ext cx="7467600" cy="3631763"/>
          </a:xfrm>
          <a:prstGeom prst="rect">
            <a:avLst/>
          </a:prstGeom>
          <a:noFill/>
        </p:spPr>
        <p:txBody>
          <a:bodyPr wrap="square" rtlCol="0">
            <a:spAutoFit/>
          </a:bodyPr>
          <a:lstStyle/>
          <a:p>
            <a:r>
              <a:rPr lang="en-US" sz="1800" b="1" dirty="0">
                <a:latin typeface="Roboto Slab" panose="020B0604020202020204" charset="0"/>
                <a:ea typeface="Roboto Slab" panose="020B0604020202020204" charset="0"/>
              </a:rPr>
              <a:t>Art. 4 (3) TEU:</a:t>
            </a:r>
          </a:p>
          <a:p>
            <a:r>
              <a:rPr lang="en-US" sz="1800" dirty="0">
                <a:latin typeface="Roboto Slab" panose="020B0604020202020204" charset="0"/>
                <a:ea typeface="Roboto Slab" panose="020B0604020202020204" charset="0"/>
              </a:rPr>
              <a:t>Pursuant to the principle of sincere cooperation, the Union and the Member States shall, in full mutual respect, assist each other in carrying out tasks which flow from the Treaties.</a:t>
            </a:r>
          </a:p>
          <a:p>
            <a:endParaRPr lang="en-US" sz="1800" dirty="0">
              <a:latin typeface="Roboto Slab" panose="020B0604020202020204" charset="0"/>
              <a:ea typeface="Roboto Slab" panose="020B0604020202020204" charset="0"/>
            </a:endParaRPr>
          </a:p>
          <a:p>
            <a:r>
              <a:rPr lang="en-US" sz="1800" b="1" i="1" dirty="0">
                <a:latin typeface="Roboto Slab" panose="020B0604020202020204" charset="0"/>
                <a:ea typeface="Roboto Slab" panose="020B0604020202020204" charset="0"/>
              </a:rPr>
              <a:t>The Member States shall </a:t>
            </a:r>
            <a:r>
              <a:rPr lang="en-US" sz="1800" b="1" i="1" dirty="0">
                <a:solidFill>
                  <a:schemeClr val="accent5"/>
                </a:solidFill>
                <a:latin typeface="Roboto Slab" panose="020B0604020202020204" charset="0"/>
                <a:ea typeface="Roboto Slab" panose="020B0604020202020204" charset="0"/>
              </a:rPr>
              <a:t>take any appropriate measure, general or particular, to ensure fulfilment of the obligations arising out of the Treaties or resulting from the acts of the institutions of the Union</a:t>
            </a:r>
            <a:r>
              <a:rPr lang="en-US" sz="1800" b="1" i="1" dirty="0">
                <a:latin typeface="Roboto Slab" panose="020B0604020202020204" charset="0"/>
                <a:ea typeface="Roboto Slab" panose="020B0604020202020204" charset="0"/>
              </a:rPr>
              <a:t>.</a:t>
            </a:r>
          </a:p>
          <a:p>
            <a:endParaRPr lang="en-US" sz="1800" dirty="0">
              <a:latin typeface="Roboto Slab" panose="020B0604020202020204" charset="0"/>
              <a:ea typeface="Roboto Slab" panose="020B0604020202020204" charset="0"/>
            </a:endParaRPr>
          </a:p>
          <a:p>
            <a:r>
              <a:rPr lang="en-US" sz="1800" b="1" i="1" dirty="0">
                <a:latin typeface="Roboto Slab" panose="020B0604020202020204" charset="0"/>
                <a:ea typeface="Roboto Slab" panose="020B0604020202020204" charset="0"/>
              </a:rPr>
              <a:t>The Member States shall facilitate the achievement of the Union's tasks and </a:t>
            </a:r>
            <a:r>
              <a:rPr lang="en-US" sz="1800" b="1" i="1" dirty="0">
                <a:solidFill>
                  <a:schemeClr val="accent4"/>
                </a:solidFill>
                <a:latin typeface="Roboto Slab" panose="020B0604020202020204" charset="0"/>
                <a:ea typeface="Roboto Slab" panose="020B0604020202020204" charset="0"/>
              </a:rPr>
              <a:t>refrain from any measure which could </a:t>
            </a:r>
            <a:r>
              <a:rPr lang="en-US" sz="1800" b="1" i="1" dirty="0" err="1">
                <a:solidFill>
                  <a:schemeClr val="accent4"/>
                </a:solidFill>
                <a:latin typeface="Roboto Slab" panose="020B0604020202020204" charset="0"/>
                <a:ea typeface="Roboto Slab" panose="020B0604020202020204" charset="0"/>
              </a:rPr>
              <a:t>jeopardise</a:t>
            </a:r>
            <a:r>
              <a:rPr lang="en-US" sz="1800" b="1" i="1" dirty="0">
                <a:solidFill>
                  <a:schemeClr val="accent4"/>
                </a:solidFill>
                <a:latin typeface="Roboto Slab" panose="020B0604020202020204" charset="0"/>
                <a:ea typeface="Roboto Slab" panose="020B0604020202020204" charset="0"/>
              </a:rPr>
              <a:t> the attainment of the Union's objectives</a:t>
            </a:r>
            <a:r>
              <a:rPr lang="en-US" sz="1800" b="1" i="1" dirty="0">
                <a:latin typeface="Roboto Slab" panose="020B0604020202020204" charset="0"/>
                <a:ea typeface="Roboto Slab" panose="020B0604020202020204" charset="0"/>
              </a:rPr>
              <a:t>.</a:t>
            </a:r>
          </a:p>
          <a:p>
            <a:endParaRPr lang="cs-CZ" b="1" dirty="0"/>
          </a:p>
        </p:txBody>
      </p:sp>
    </p:spTree>
    <p:extLst>
      <p:ext uri="{BB962C8B-B14F-4D97-AF65-F5344CB8AC3E}">
        <p14:creationId xmlns:p14="http://schemas.microsoft.com/office/powerpoint/2010/main" val="411285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cs-CZ" sz="1800" b="1" dirty="0" err="1">
                <a:solidFill>
                  <a:schemeClr val="accent1"/>
                </a:solidFill>
                <a:latin typeface="Roboto Slab" panose="020B0604020202020204" charset="0"/>
                <a:ea typeface="Roboto Slab" panose="020B0604020202020204" charset="0"/>
                <a:cs typeface="Nixie One"/>
                <a:sym typeface="Nixie One"/>
              </a:rPr>
              <a:t>Characteristics</a:t>
            </a:r>
            <a:endParaRPr lang="cs-CZ"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r>
              <a:rPr lang="en-US" sz="2000" b="1" dirty="0">
                <a:solidFill>
                  <a:schemeClr val="tx1"/>
                </a:solidFill>
                <a:latin typeface="Roboto Slab" panose="020B0604020202020204" charset="0"/>
                <a:ea typeface="Roboto Slab" panose="020B0604020202020204" charset="0"/>
                <a:cs typeface="Nixie One"/>
                <a:sym typeface="Nixie One"/>
              </a:rPr>
              <a:t>MULTI-LAYERED SYSTEM</a:t>
            </a:r>
          </a:p>
          <a:p>
            <a:pPr marL="285750" lvl="0" indent="-285750">
              <a:spcBef>
                <a:spcPts val="600"/>
              </a:spcBef>
              <a:buFont typeface="Arial" panose="020B0604020202020204" pitchFamily="34" charset="0"/>
              <a:buChar char="•"/>
            </a:pPr>
            <a:endParaRPr lang="en-US" sz="20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en-US" sz="2000" b="1" dirty="0">
                <a:solidFill>
                  <a:schemeClr val="tx1"/>
                </a:solidFill>
                <a:latin typeface="Roboto Slab" panose="020B0604020202020204" charset="0"/>
                <a:ea typeface="Roboto Slab" panose="020B0604020202020204" charset="0"/>
                <a:cs typeface="Nixie One"/>
                <a:sym typeface="Nixie One"/>
              </a:rPr>
              <a:t> Where the EU regulation does not specifically provide any specific means of enforcement or refers for that purpose to national laws, regulations and administrative provisions, the </a:t>
            </a:r>
            <a:r>
              <a:rPr lang="en-US" sz="2000" b="1" i="1" dirty="0">
                <a:solidFill>
                  <a:schemeClr val="accent6"/>
                </a:solidFill>
                <a:latin typeface="Roboto Slab" panose="020B0604020202020204" charset="0"/>
                <a:ea typeface="Roboto Slab" panose="020B0604020202020204" charset="0"/>
                <a:cs typeface="Nixie One"/>
                <a:sym typeface="Nixie One"/>
              </a:rPr>
              <a:t>Member States are required to take all measures necessary to guarantee the application and effectiveness of EU law.</a:t>
            </a:r>
          </a:p>
          <a:p>
            <a:pPr marL="285750" lvl="0" indent="-285750">
              <a:spcBef>
                <a:spcPts val="600"/>
              </a:spcBef>
              <a:buFont typeface="Arial" panose="020B0604020202020204" pitchFamily="34" charset="0"/>
              <a:buChar char="•"/>
            </a:pPr>
            <a:endParaRPr lang="en-US" sz="20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en-US" sz="2000" b="1" dirty="0">
                <a:solidFill>
                  <a:schemeClr val="tx1"/>
                </a:solidFill>
                <a:latin typeface="Roboto Slab" panose="020B0604020202020204" charset="0"/>
                <a:ea typeface="Roboto Slab" panose="020B0604020202020204" charset="0"/>
                <a:cs typeface="Nixie One"/>
                <a:sym typeface="Nixie One"/>
              </a:rPr>
              <a:t>For example, the sanction provided for must be analogous to those applicable to infringements of national law of similar nature and importance, and must be effective, proportionate and dissuasive. </a:t>
            </a: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2401403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146025" y="530725"/>
            <a:ext cx="3208799" cy="1028700"/>
          </a:xfrm>
          <a:prstGeom prst="rect">
            <a:avLst/>
          </a:prstGeom>
        </p:spPr>
        <p:txBody>
          <a:bodyPr lIns="91425" tIns="91425" rIns="91425" bIns="91425" anchor="ctr" anchorCtr="0">
            <a:noAutofit/>
          </a:bodyPr>
          <a:lstStyle/>
          <a:p>
            <a:pPr marL="285750" lvl="0" indent="-285750">
              <a:spcBef>
                <a:spcPts val="600"/>
              </a:spcBef>
              <a:buFont typeface="Arial" panose="020B0604020202020204" pitchFamily="34" charset="0"/>
              <a:buChar char="•"/>
            </a:pPr>
            <a:r>
              <a:rPr lang="cs-CZ" dirty="0" err="1">
                <a:solidFill>
                  <a:schemeClr val="bg1"/>
                </a:solidFill>
                <a:latin typeface="Roboto Slab" panose="020B0604020202020204" charset="0"/>
                <a:ea typeface="Roboto Slab" panose="020B0604020202020204" charset="0"/>
                <a:cs typeface="Nixie One"/>
                <a:sym typeface="Nixie One"/>
              </a:rPr>
              <a:t>The</a:t>
            </a:r>
            <a:r>
              <a:rPr lang="cs-CZ" dirty="0">
                <a:solidFill>
                  <a:schemeClr val="bg1"/>
                </a:solidFill>
                <a:latin typeface="Roboto Slab" panose="020B0604020202020204" charset="0"/>
                <a:ea typeface="Roboto Slab" panose="020B0604020202020204" charset="0"/>
                <a:cs typeface="Nixie One"/>
                <a:sym typeface="Nixie One"/>
              </a:rPr>
              <a:t> </a:t>
            </a:r>
            <a:r>
              <a:rPr lang="cs-CZ" dirty="0" err="1">
                <a:solidFill>
                  <a:schemeClr val="bg1"/>
                </a:solidFill>
                <a:latin typeface="Roboto Slab" panose="020B0604020202020204" charset="0"/>
                <a:ea typeface="Roboto Slab" panose="020B0604020202020204" charset="0"/>
                <a:cs typeface="Nixie One"/>
                <a:sym typeface="Nixie One"/>
              </a:rPr>
              <a:t>main</a:t>
            </a:r>
            <a:r>
              <a:rPr lang="cs-CZ" dirty="0">
                <a:solidFill>
                  <a:schemeClr val="bg1"/>
                </a:solidFill>
                <a:latin typeface="Roboto Slab" panose="020B0604020202020204" charset="0"/>
                <a:ea typeface="Roboto Slab" panose="020B0604020202020204" charset="0"/>
                <a:cs typeface="Nixie One"/>
                <a:sym typeface="Nixie One"/>
              </a:rPr>
              <a:t> </a:t>
            </a:r>
            <a:r>
              <a:rPr lang="cs-CZ" dirty="0" err="1">
                <a:solidFill>
                  <a:schemeClr val="bg1"/>
                </a:solidFill>
                <a:latin typeface="Roboto Slab" panose="020B0604020202020204" charset="0"/>
                <a:ea typeface="Roboto Slab" panose="020B0604020202020204" charset="0"/>
                <a:cs typeface="Nixie One"/>
                <a:sym typeface="Nixie One"/>
              </a:rPr>
              <a:t>characteristics</a:t>
            </a:r>
            <a:r>
              <a:rPr lang="cs-CZ" dirty="0">
                <a:solidFill>
                  <a:schemeClr val="bg1"/>
                </a:solidFill>
                <a:latin typeface="Roboto Slab" panose="020B0604020202020204" charset="0"/>
                <a:ea typeface="Roboto Slab" panose="020B0604020202020204" charset="0"/>
                <a:cs typeface="Nixie One"/>
                <a:sym typeface="Nixie One"/>
              </a:rPr>
              <a:t> </a:t>
            </a:r>
            <a:r>
              <a:rPr lang="cs-CZ" dirty="0" err="1">
                <a:solidFill>
                  <a:schemeClr val="bg1"/>
                </a:solidFill>
                <a:latin typeface="Roboto Slab" panose="020B0604020202020204" charset="0"/>
                <a:ea typeface="Roboto Slab" panose="020B0604020202020204" charset="0"/>
                <a:cs typeface="Nixie One"/>
                <a:sym typeface="Nixie One"/>
              </a:rPr>
              <a:t>of</a:t>
            </a:r>
            <a:r>
              <a:rPr lang="cs-CZ" dirty="0">
                <a:solidFill>
                  <a:schemeClr val="bg1"/>
                </a:solidFill>
                <a:latin typeface="Roboto Slab" panose="020B0604020202020204" charset="0"/>
                <a:ea typeface="Roboto Slab" panose="020B0604020202020204" charset="0"/>
                <a:cs typeface="Nixie One"/>
                <a:sym typeface="Nixie One"/>
              </a:rPr>
              <a:t> </a:t>
            </a:r>
            <a:r>
              <a:rPr lang="cs-CZ" dirty="0" err="1">
                <a:solidFill>
                  <a:schemeClr val="bg1"/>
                </a:solidFill>
                <a:latin typeface="Roboto Slab" panose="020B0604020202020204" charset="0"/>
                <a:ea typeface="Roboto Slab" panose="020B0604020202020204" charset="0"/>
                <a:cs typeface="Nixie One"/>
                <a:sym typeface="Nixie One"/>
              </a:rPr>
              <a:t>the</a:t>
            </a:r>
            <a:r>
              <a:rPr lang="cs-CZ" dirty="0">
                <a:solidFill>
                  <a:schemeClr val="bg1"/>
                </a:solidFill>
                <a:latin typeface="Roboto Slab" panose="020B0604020202020204" charset="0"/>
                <a:ea typeface="Roboto Slab" panose="020B0604020202020204" charset="0"/>
                <a:cs typeface="Nixie One"/>
                <a:sym typeface="Nixie One"/>
              </a:rPr>
              <a:t> EU </a:t>
            </a:r>
            <a:r>
              <a:rPr lang="cs-CZ" dirty="0" err="1">
                <a:solidFill>
                  <a:schemeClr val="bg1"/>
                </a:solidFill>
                <a:latin typeface="Roboto Slab" panose="020B0604020202020204" charset="0"/>
                <a:ea typeface="Roboto Slab" panose="020B0604020202020204" charset="0"/>
                <a:cs typeface="Nixie One"/>
                <a:sym typeface="Nixie One"/>
              </a:rPr>
              <a:t>environmental</a:t>
            </a:r>
            <a:r>
              <a:rPr lang="cs-CZ" dirty="0">
                <a:solidFill>
                  <a:schemeClr val="bg1"/>
                </a:solidFill>
                <a:latin typeface="Roboto Slab" panose="020B0604020202020204" charset="0"/>
                <a:ea typeface="Roboto Slab" panose="020B0604020202020204" charset="0"/>
                <a:cs typeface="Nixie One"/>
                <a:sym typeface="Nixie One"/>
              </a:rPr>
              <a:t> </a:t>
            </a:r>
            <a:r>
              <a:rPr lang="cs-CZ" dirty="0" err="1">
                <a:solidFill>
                  <a:schemeClr val="bg1"/>
                </a:solidFill>
                <a:latin typeface="Roboto Slab" panose="020B0604020202020204" charset="0"/>
                <a:ea typeface="Roboto Slab" panose="020B0604020202020204" charset="0"/>
                <a:cs typeface="Nixie One"/>
                <a:sym typeface="Nixie One"/>
              </a:rPr>
              <a:t>law</a:t>
            </a:r>
            <a:endParaRPr lang="cs-CZ" dirty="0">
              <a:solidFill>
                <a:schemeClr val="bg1"/>
              </a:solidFill>
              <a:latin typeface="Roboto Slab" panose="020B0604020202020204" charset="0"/>
              <a:ea typeface="Roboto Slab" panose="020B0604020202020204" charset="0"/>
              <a:cs typeface="Nixie One"/>
              <a:sym typeface="Nixie One"/>
            </a:endParaRPr>
          </a:p>
        </p:txBody>
      </p:sp>
      <p:sp>
        <p:nvSpPr>
          <p:cNvPr id="119" name="Shape 119"/>
          <p:cNvSpPr txBox="1"/>
          <p:nvPr/>
        </p:nvSpPr>
        <p:spPr>
          <a:xfrm>
            <a:off x="941488" y="1720516"/>
            <a:ext cx="3786923" cy="1498976"/>
          </a:xfrm>
          <a:prstGeom prst="rect">
            <a:avLst/>
          </a:prstGeom>
          <a:noFill/>
          <a:ln>
            <a:noFill/>
          </a:ln>
        </p:spPr>
        <p:txBody>
          <a:bodyPr lIns="91425" tIns="91425" rIns="91425" bIns="91425" anchor="t" anchorCtr="0">
            <a:noAutofit/>
          </a:bodyPr>
          <a:lstStyle/>
          <a:p>
            <a:pPr marL="285750" lvl="0" indent="-285750">
              <a:spcBef>
                <a:spcPts val="600"/>
              </a:spcBef>
              <a:buFont typeface="Arial" panose="020B0604020202020204" pitchFamily="34" charset="0"/>
              <a:buChar char="•"/>
            </a:pPr>
            <a:r>
              <a:rPr lang="cs-CZ" sz="1800" b="1" dirty="0" err="1">
                <a:solidFill>
                  <a:schemeClr val="tx1"/>
                </a:solidFill>
                <a:latin typeface="Roboto Slab" panose="020B0604020202020204" charset="0"/>
                <a:ea typeface="Roboto Slab" panose="020B0604020202020204" charset="0"/>
                <a:cs typeface="Nixie One"/>
                <a:sym typeface="Nixie One"/>
              </a:rPr>
              <a:t>Correct</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application</a:t>
            </a:r>
            <a:r>
              <a:rPr lang="cs-CZ" sz="1800" b="1" dirty="0">
                <a:solidFill>
                  <a:schemeClr val="tx1"/>
                </a:solidFill>
                <a:latin typeface="Roboto Slab" panose="020B0604020202020204" charset="0"/>
                <a:ea typeface="Roboto Slab" panose="020B0604020202020204" charset="0"/>
                <a:cs typeface="Nixie One"/>
                <a:sym typeface="Nixie One"/>
              </a:rPr>
              <a:t> = </a:t>
            </a:r>
            <a:r>
              <a:rPr lang="cs-CZ" sz="1800" b="1" dirty="0" err="1">
                <a:solidFill>
                  <a:schemeClr val="tx1"/>
                </a:solidFill>
                <a:latin typeface="Roboto Slab" panose="020B0604020202020204" charset="0"/>
                <a:ea typeface="Roboto Slab" panose="020B0604020202020204" charset="0"/>
                <a:cs typeface="Nixie One"/>
                <a:sym typeface="Nixie One"/>
              </a:rPr>
              <a:t>protection</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of</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the</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environment</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b="1" dirty="0">
                <a:solidFill>
                  <a:schemeClr val="tx1"/>
                </a:solidFill>
                <a:latin typeface="Roboto Slab" panose="020B0604020202020204" charset="0"/>
                <a:ea typeface="Roboto Slab" panose="020B0604020202020204" charset="0"/>
                <a:cs typeface="Nixie One"/>
                <a:sym typeface="Nixie One"/>
              </a:rPr>
              <a:t>(</a:t>
            </a:r>
            <a:r>
              <a:rPr lang="cs-CZ" b="1" dirty="0" err="1">
                <a:solidFill>
                  <a:schemeClr val="tx1"/>
                </a:solidFill>
                <a:latin typeface="Roboto Slab" panose="020B0604020202020204" charset="0"/>
                <a:ea typeface="Roboto Slab" panose="020B0604020202020204" charset="0"/>
                <a:cs typeface="Nixie One"/>
                <a:sym typeface="Nixie One"/>
              </a:rPr>
              <a:t>specific</a:t>
            </a:r>
            <a:r>
              <a:rPr lang="cs-CZ" b="1" dirty="0">
                <a:solidFill>
                  <a:schemeClr val="tx1"/>
                </a:solidFill>
                <a:latin typeface="Roboto Slab" panose="020B0604020202020204" charset="0"/>
                <a:ea typeface="Roboto Slab" panose="020B0604020202020204" charset="0"/>
                <a:cs typeface="Nixie One"/>
                <a:sym typeface="Nixie One"/>
              </a:rPr>
              <a:t> </a:t>
            </a:r>
            <a:r>
              <a:rPr lang="cs-CZ" b="1" dirty="0" err="1">
                <a:solidFill>
                  <a:schemeClr val="tx1"/>
                </a:solidFill>
                <a:latin typeface="Roboto Slab" panose="020B0604020202020204" charset="0"/>
                <a:ea typeface="Roboto Slab" panose="020B0604020202020204" charset="0"/>
                <a:cs typeface="Nixie One"/>
                <a:sym typeface="Nixie One"/>
              </a:rPr>
              <a:t>measures</a:t>
            </a:r>
            <a:r>
              <a:rPr lang="cs-CZ" b="1" dirty="0">
                <a:solidFill>
                  <a:schemeClr val="tx1"/>
                </a:solidFill>
                <a:latin typeface="Roboto Slab" panose="020B0604020202020204" charset="0"/>
                <a:ea typeface="Roboto Slab" panose="020B0604020202020204" charset="0"/>
                <a:cs typeface="Nixie One"/>
                <a:sym typeface="Nixie One"/>
              </a:rPr>
              <a:t>, </a:t>
            </a:r>
            <a:r>
              <a:rPr lang="cs-CZ" b="1" dirty="0" err="1">
                <a:solidFill>
                  <a:schemeClr val="tx1"/>
                </a:solidFill>
                <a:latin typeface="Roboto Slab" panose="020B0604020202020204" charset="0"/>
                <a:ea typeface="Roboto Slab" panose="020B0604020202020204" charset="0"/>
                <a:cs typeface="Nixie One"/>
                <a:sym typeface="Nixie One"/>
              </a:rPr>
              <a:t>quality</a:t>
            </a:r>
            <a:r>
              <a:rPr lang="cs-CZ" b="1" dirty="0">
                <a:solidFill>
                  <a:schemeClr val="tx1"/>
                </a:solidFill>
                <a:latin typeface="Roboto Slab" panose="020B0604020202020204" charset="0"/>
                <a:ea typeface="Roboto Slab" panose="020B0604020202020204" charset="0"/>
                <a:cs typeface="Nixie One"/>
                <a:sym typeface="Nixie One"/>
              </a:rPr>
              <a:t> </a:t>
            </a:r>
            <a:r>
              <a:rPr lang="cs-CZ" b="1" dirty="0" err="1">
                <a:solidFill>
                  <a:schemeClr val="tx1"/>
                </a:solidFill>
                <a:latin typeface="Roboto Slab" panose="020B0604020202020204" charset="0"/>
                <a:ea typeface="Roboto Slab" panose="020B0604020202020204" charset="0"/>
                <a:cs typeface="Nixie One"/>
                <a:sym typeface="Nixie One"/>
              </a:rPr>
              <a:t>of</a:t>
            </a:r>
            <a:r>
              <a:rPr lang="cs-CZ" b="1" dirty="0">
                <a:solidFill>
                  <a:schemeClr val="tx1"/>
                </a:solidFill>
                <a:latin typeface="Roboto Slab" panose="020B0604020202020204" charset="0"/>
                <a:ea typeface="Roboto Slab" panose="020B0604020202020204" charset="0"/>
                <a:cs typeface="Nixie One"/>
                <a:sym typeface="Nixie One"/>
              </a:rPr>
              <a:t> air </a:t>
            </a:r>
            <a:r>
              <a:rPr lang="cs-CZ" b="1" dirty="0" err="1">
                <a:solidFill>
                  <a:schemeClr val="tx1"/>
                </a:solidFill>
                <a:latin typeface="Roboto Slab" panose="020B0604020202020204" charset="0"/>
                <a:ea typeface="Roboto Slab" panose="020B0604020202020204" charset="0"/>
                <a:cs typeface="Nixie One"/>
                <a:sym typeface="Nixie One"/>
              </a:rPr>
              <a:t>or</a:t>
            </a:r>
            <a:r>
              <a:rPr lang="cs-CZ" b="1" dirty="0">
                <a:solidFill>
                  <a:schemeClr val="tx1"/>
                </a:solidFill>
                <a:latin typeface="Roboto Slab" panose="020B0604020202020204" charset="0"/>
                <a:ea typeface="Roboto Slab" panose="020B0604020202020204" charset="0"/>
                <a:cs typeface="Nixie One"/>
                <a:sym typeface="Nixie One"/>
              </a:rPr>
              <a:t> </a:t>
            </a:r>
            <a:r>
              <a:rPr lang="cs-CZ" b="1" dirty="0" err="1">
                <a:solidFill>
                  <a:schemeClr val="tx1"/>
                </a:solidFill>
                <a:latin typeface="Roboto Slab" panose="020B0604020202020204" charset="0"/>
                <a:ea typeface="Roboto Slab" panose="020B0604020202020204" charset="0"/>
                <a:cs typeface="Nixie One"/>
                <a:sym typeface="Nixie One"/>
              </a:rPr>
              <a:t>water</a:t>
            </a:r>
            <a:r>
              <a:rPr lang="cs-CZ" b="1" dirty="0">
                <a:solidFill>
                  <a:schemeClr val="tx1"/>
                </a:solidFill>
                <a:latin typeface="Roboto Slab" panose="020B0604020202020204" charset="0"/>
                <a:ea typeface="Roboto Slab" panose="020B0604020202020204" charset="0"/>
                <a:cs typeface="Nixie One"/>
                <a:sym typeface="Nixie One"/>
              </a:rPr>
              <a:t>)</a:t>
            </a: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lgn="r">
              <a:spcBef>
                <a:spcPts val="600"/>
              </a:spcBef>
            </a:pPr>
            <a:endParaRPr lang="cs-CZ" b="1" i="1" dirty="0">
              <a:solidFill>
                <a:schemeClr val="bg2"/>
              </a:solidFill>
              <a:latin typeface="Roboto Slab" panose="020B0604020202020204" charset="0"/>
              <a:ea typeface="Roboto Slab" panose="020B0604020202020204" charset="0"/>
              <a:cs typeface="Nixie One"/>
              <a:sym typeface="Nixie One"/>
            </a:endParaRPr>
          </a:p>
          <a:p>
            <a:pPr lvl="0" algn="r">
              <a:spcBef>
                <a:spcPts val="600"/>
              </a:spcBef>
            </a:pPr>
            <a:endParaRPr lang="cs-CZ" b="1" i="1" dirty="0">
              <a:solidFill>
                <a:schemeClr val="bg2"/>
              </a:solidFill>
              <a:latin typeface="Roboto Slab" panose="020B0604020202020204" charset="0"/>
              <a:ea typeface="Roboto Slab" panose="020B0604020202020204" charset="0"/>
              <a:cs typeface="Nixie One"/>
              <a:sym typeface="Nixie One"/>
            </a:endParaRPr>
          </a:p>
          <a:p>
            <a:pPr lvl="0" algn="r">
              <a:spcBef>
                <a:spcPts val="600"/>
              </a:spcBef>
            </a:pPr>
            <a:endParaRPr lang="cs-CZ" b="1" i="1" dirty="0">
              <a:solidFill>
                <a:schemeClr val="bg2"/>
              </a:solidFill>
              <a:latin typeface="Roboto Slab" panose="020B0604020202020204" charset="0"/>
              <a:ea typeface="Roboto Slab" panose="020B0604020202020204" charset="0"/>
              <a:cs typeface="Nixie One"/>
              <a:sym typeface="Nixie One"/>
            </a:endParaRPr>
          </a:p>
          <a:p>
            <a:pPr lvl="0" algn="r">
              <a:spcBef>
                <a:spcPts val="600"/>
              </a:spcBef>
            </a:pPr>
            <a:r>
              <a:rPr lang="cs-CZ" b="1" i="1" dirty="0" err="1">
                <a:solidFill>
                  <a:schemeClr val="bg2"/>
                </a:solidFill>
                <a:latin typeface="Roboto Slab" panose="020B0604020202020204" charset="0"/>
                <a:ea typeface="Roboto Slab" panose="020B0604020202020204" charset="0"/>
                <a:cs typeface="Nixie One"/>
                <a:sym typeface="Nixie One"/>
              </a:rPr>
              <a:t>Caretta</a:t>
            </a:r>
            <a:r>
              <a:rPr lang="cs-CZ" b="1" i="1" dirty="0">
                <a:solidFill>
                  <a:schemeClr val="bg2"/>
                </a:solidFill>
                <a:latin typeface="Roboto Slab" panose="020B0604020202020204" charset="0"/>
                <a:ea typeface="Roboto Slab" panose="020B0604020202020204" charset="0"/>
                <a:cs typeface="Nixie One"/>
                <a:sym typeface="Nixie One"/>
              </a:rPr>
              <a:t> </a:t>
            </a:r>
            <a:r>
              <a:rPr lang="cs-CZ" b="1" i="1" dirty="0" err="1">
                <a:solidFill>
                  <a:schemeClr val="bg2"/>
                </a:solidFill>
                <a:latin typeface="Roboto Slab" panose="020B0604020202020204" charset="0"/>
                <a:ea typeface="Roboto Slab" panose="020B0604020202020204" charset="0"/>
                <a:cs typeface="Nixie One"/>
                <a:sym typeface="Nixie One"/>
              </a:rPr>
              <a:t>caretta</a:t>
            </a:r>
            <a:r>
              <a:rPr lang="cs-CZ" b="1" i="1" dirty="0">
                <a:solidFill>
                  <a:schemeClr val="bg2"/>
                </a:solidFill>
                <a:latin typeface="Roboto Slab" panose="020B0604020202020204" charset="0"/>
                <a:ea typeface="Roboto Slab" panose="020B0604020202020204" charset="0"/>
                <a:cs typeface="Nixie One"/>
                <a:sym typeface="Nixie One"/>
              </a:rPr>
              <a:t> (C-103/00)</a:t>
            </a:r>
            <a:endParaRPr lang="cs-CZ" sz="1100" b="1" i="1" dirty="0">
              <a:solidFill>
                <a:schemeClr val="bg2"/>
              </a:solidFill>
              <a:latin typeface="Roboto Slab" panose="020B0604020202020204" charset="0"/>
              <a:ea typeface="Roboto Slab" panose="020B0604020202020204" charset="0"/>
              <a:cs typeface="Nixie One"/>
              <a:sym typeface="Nixie One"/>
            </a:endParaRPr>
          </a:p>
        </p:txBody>
      </p:sp>
      <p:pic>
        <p:nvPicPr>
          <p:cNvPr id="5" name="Picture 2" descr="http://dearcyprus.com/wp-content/uploads/2014/10/Martin_caretta_2000x133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8242" y="1559425"/>
            <a:ext cx="4014521" cy="2687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731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146025" y="530725"/>
            <a:ext cx="3208799" cy="1028700"/>
          </a:xfrm>
          <a:prstGeom prst="rect">
            <a:avLst/>
          </a:prstGeom>
        </p:spPr>
        <p:txBody>
          <a:bodyPr lIns="91425" tIns="91425" rIns="91425" bIns="91425" anchor="ctr" anchorCtr="0">
            <a:noAutofit/>
          </a:bodyPr>
          <a:lstStyle/>
          <a:p>
            <a:pPr marL="285750" lvl="0" indent="-285750">
              <a:spcBef>
                <a:spcPts val="600"/>
              </a:spcBef>
              <a:buFont typeface="Arial" panose="020B0604020202020204" pitchFamily="34" charset="0"/>
              <a:buChar char="•"/>
            </a:pPr>
            <a:r>
              <a:rPr lang="cs-CZ" dirty="0" err="1">
                <a:solidFill>
                  <a:schemeClr val="bg1"/>
                </a:solidFill>
                <a:latin typeface="Roboto Slab" panose="020B0604020202020204" charset="0"/>
                <a:ea typeface="Roboto Slab" panose="020B0604020202020204" charset="0"/>
                <a:cs typeface="Nixie One"/>
                <a:sym typeface="Nixie One"/>
              </a:rPr>
              <a:t>The</a:t>
            </a:r>
            <a:r>
              <a:rPr lang="cs-CZ" dirty="0">
                <a:solidFill>
                  <a:schemeClr val="bg1"/>
                </a:solidFill>
                <a:latin typeface="Roboto Slab" panose="020B0604020202020204" charset="0"/>
                <a:ea typeface="Roboto Slab" panose="020B0604020202020204" charset="0"/>
                <a:cs typeface="Nixie One"/>
                <a:sym typeface="Nixie One"/>
              </a:rPr>
              <a:t> </a:t>
            </a:r>
            <a:r>
              <a:rPr lang="cs-CZ" dirty="0" err="1">
                <a:solidFill>
                  <a:schemeClr val="bg1"/>
                </a:solidFill>
                <a:latin typeface="Roboto Slab" panose="020B0604020202020204" charset="0"/>
                <a:ea typeface="Roboto Slab" panose="020B0604020202020204" charset="0"/>
                <a:cs typeface="Nixie One"/>
                <a:sym typeface="Nixie One"/>
              </a:rPr>
              <a:t>main</a:t>
            </a:r>
            <a:r>
              <a:rPr lang="cs-CZ" dirty="0">
                <a:solidFill>
                  <a:schemeClr val="bg1"/>
                </a:solidFill>
                <a:latin typeface="Roboto Slab" panose="020B0604020202020204" charset="0"/>
                <a:ea typeface="Roboto Slab" panose="020B0604020202020204" charset="0"/>
                <a:cs typeface="Nixie One"/>
                <a:sym typeface="Nixie One"/>
              </a:rPr>
              <a:t> </a:t>
            </a:r>
            <a:r>
              <a:rPr lang="cs-CZ" dirty="0" err="1">
                <a:solidFill>
                  <a:schemeClr val="bg1"/>
                </a:solidFill>
                <a:latin typeface="Roboto Slab" panose="020B0604020202020204" charset="0"/>
                <a:ea typeface="Roboto Slab" panose="020B0604020202020204" charset="0"/>
                <a:cs typeface="Nixie One"/>
                <a:sym typeface="Nixie One"/>
              </a:rPr>
              <a:t>characteristics</a:t>
            </a:r>
            <a:r>
              <a:rPr lang="cs-CZ" dirty="0">
                <a:solidFill>
                  <a:schemeClr val="bg1"/>
                </a:solidFill>
                <a:latin typeface="Roboto Slab" panose="020B0604020202020204" charset="0"/>
                <a:ea typeface="Roboto Slab" panose="020B0604020202020204" charset="0"/>
                <a:cs typeface="Nixie One"/>
                <a:sym typeface="Nixie One"/>
              </a:rPr>
              <a:t> </a:t>
            </a:r>
            <a:r>
              <a:rPr lang="cs-CZ" dirty="0" err="1">
                <a:solidFill>
                  <a:schemeClr val="bg1"/>
                </a:solidFill>
                <a:latin typeface="Roboto Slab" panose="020B0604020202020204" charset="0"/>
                <a:ea typeface="Roboto Slab" panose="020B0604020202020204" charset="0"/>
                <a:cs typeface="Nixie One"/>
                <a:sym typeface="Nixie One"/>
              </a:rPr>
              <a:t>of</a:t>
            </a:r>
            <a:r>
              <a:rPr lang="cs-CZ" dirty="0">
                <a:solidFill>
                  <a:schemeClr val="bg1"/>
                </a:solidFill>
                <a:latin typeface="Roboto Slab" panose="020B0604020202020204" charset="0"/>
                <a:ea typeface="Roboto Slab" panose="020B0604020202020204" charset="0"/>
                <a:cs typeface="Nixie One"/>
                <a:sym typeface="Nixie One"/>
              </a:rPr>
              <a:t> </a:t>
            </a:r>
            <a:r>
              <a:rPr lang="cs-CZ" dirty="0" err="1">
                <a:solidFill>
                  <a:schemeClr val="bg1"/>
                </a:solidFill>
                <a:latin typeface="Roboto Slab" panose="020B0604020202020204" charset="0"/>
                <a:ea typeface="Roboto Slab" panose="020B0604020202020204" charset="0"/>
                <a:cs typeface="Nixie One"/>
                <a:sym typeface="Nixie One"/>
              </a:rPr>
              <a:t>the</a:t>
            </a:r>
            <a:r>
              <a:rPr lang="cs-CZ" dirty="0">
                <a:solidFill>
                  <a:schemeClr val="bg1"/>
                </a:solidFill>
                <a:latin typeface="Roboto Slab" panose="020B0604020202020204" charset="0"/>
                <a:ea typeface="Roboto Slab" panose="020B0604020202020204" charset="0"/>
                <a:cs typeface="Nixie One"/>
                <a:sym typeface="Nixie One"/>
              </a:rPr>
              <a:t> EU </a:t>
            </a:r>
            <a:r>
              <a:rPr lang="cs-CZ" dirty="0" err="1">
                <a:solidFill>
                  <a:schemeClr val="bg1"/>
                </a:solidFill>
                <a:latin typeface="Roboto Slab" panose="020B0604020202020204" charset="0"/>
                <a:ea typeface="Roboto Slab" panose="020B0604020202020204" charset="0"/>
                <a:cs typeface="Nixie One"/>
                <a:sym typeface="Nixie One"/>
              </a:rPr>
              <a:t>environmental</a:t>
            </a:r>
            <a:r>
              <a:rPr lang="cs-CZ" dirty="0">
                <a:solidFill>
                  <a:schemeClr val="bg1"/>
                </a:solidFill>
                <a:latin typeface="Roboto Slab" panose="020B0604020202020204" charset="0"/>
                <a:ea typeface="Roboto Slab" panose="020B0604020202020204" charset="0"/>
                <a:cs typeface="Nixie One"/>
                <a:sym typeface="Nixie One"/>
              </a:rPr>
              <a:t> </a:t>
            </a:r>
            <a:r>
              <a:rPr lang="cs-CZ" dirty="0" err="1">
                <a:solidFill>
                  <a:schemeClr val="bg1"/>
                </a:solidFill>
                <a:latin typeface="Roboto Slab" panose="020B0604020202020204" charset="0"/>
                <a:ea typeface="Roboto Slab" panose="020B0604020202020204" charset="0"/>
                <a:cs typeface="Nixie One"/>
                <a:sym typeface="Nixie One"/>
              </a:rPr>
              <a:t>law</a:t>
            </a:r>
            <a:endParaRPr lang="cs-CZ" dirty="0">
              <a:solidFill>
                <a:schemeClr val="bg1"/>
              </a:solidFill>
              <a:latin typeface="Roboto Slab" panose="020B0604020202020204" charset="0"/>
              <a:ea typeface="Roboto Slab" panose="020B0604020202020204" charset="0"/>
              <a:cs typeface="Nixie One"/>
              <a:sym typeface="Nixie One"/>
            </a:endParaRPr>
          </a:p>
        </p:txBody>
      </p:sp>
      <p:sp>
        <p:nvSpPr>
          <p:cNvPr id="119" name="Shape 119"/>
          <p:cNvSpPr txBox="1"/>
          <p:nvPr/>
        </p:nvSpPr>
        <p:spPr>
          <a:xfrm>
            <a:off x="941488" y="1720516"/>
            <a:ext cx="3786923" cy="1498976"/>
          </a:xfrm>
          <a:prstGeom prst="rect">
            <a:avLst/>
          </a:prstGeom>
          <a:noFill/>
          <a:ln>
            <a:noFill/>
          </a:ln>
        </p:spPr>
        <p:txBody>
          <a:bodyPr lIns="91425" tIns="91425" rIns="91425" bIns="91425" anchor="t" anchorCtr="0">
            <a:noAutofit/>
          </a:bodyPr>
          <a:lstStyle/>
          <a:p>
            <a:pPr marL="285750" lvl="0" indent="-285750">
              <a:spcBef>
                <a:spcPts val="600"/>
              </a:spcBef>
              <a:buFont typeface="Arial" panose="020B0604020202020204" pitchFamily="34" charset="0"/>
              <a:buChar char="•"/>
            </a:pPr>
            <a:r>
              <a:rPr lang="en-US" sz="1800" b="1" dirty="0">
                <a:latin typeface="Roboto Slab" panose="020B0604020202020204" charset="0"/>
                <a:ea typeface="Roboto Slab" panose="020B0604020202020204" charset="0"/>
              </a:rPr>
              <a:t>Member State may not plead difficulties of implementation</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lgn="r">
              <a:spcBef>
                <a:spcPts val="600"/>
              </a:spcBef>
            </a:pPr>
            <a:endParaRPr lang="cs-CZ" b="1" i="1" dirty="0">
              <a:solidFill>
                <a:schemeClr val="bg2"/>
              </a:solidFill>
              <a:latin typeface="Roboto Slab" panose="020B0604020202020204" charset="0"/>
              <a:ea typeface="Roboto Slab" panose="020B0604020202020204" charset="0"/>
              <a:cs typeface="Nixie One"/>
              <a:sym typeface="Nixie One"/>
            </a:endParaRPr>
          </a:p>
          <a:p>
            <a:pPr lvl="0" algn="r">
              <a:spcBef>
                <a:spcPts val="600"/>
              </a:spcBef>
            </a:pPr>
            <a:endParaRPr lang="cs-CZ" b="1" i="1" dirty="0">
              <a:solidFill>
                <a:schemeClr val="bg2"/>
              </a:solidFill>
              <a:latin typeface="Roboto Slab" panose="020B0604020202020204" charset="0"/>
              <a:ea typeface="Roboto Slab" panose="020B0604020202020204" charset="0"/>
              <a:cs typeface="Nixie One"/>
              <a:sym typeface="Nixie One"/>
            </a:endParaRPr>
          </a:p>
          <a:p>
            <a:pPr lvl="0" algn="r">
              <a:spcBef>
                <a:spcPts val="600"/>
              </a:spcBef>
            </a:pPr>
            <a:endParaRPr lang="cs-CZ" b="1" i="1" dirty="0">
              <a:solidFill>
                <a:schemeClr val="bg2"/>
              </a:solidFill>
              <a:latin typeface="Roboto Slab" panose="020B0604020202020204" charset="0"/>
              <a:ea typeface="Roboto Slab" panose="020B0604020202020204" charset="0"/>
              <a:cs typeface="Nixie One"/>
              <a:sym typeface="Nixie One"/>
            </a:endParaRPr>
          </a:p>
          <a:p>
            <a:pPr lvl="0" algn="r">
              <a:spcBef>
                <a:spcPts val="600"/>
              </a:spcBef>
            </a:pPr>
            <a:endParaRPr lang="cs-CZ" b="1" i="1" dirty="0">
              <a:solidFill>
                <a:schemeClr val="bg2"/>
              </a:solidFill>
              <a:latin typeface="Roboto Slab" panose="020B0604020202020204" charset="0"/>
              <a:ea typeface="Roboto Slab" panose="020B0604020202020204" charset="0"/>
              <a:cs typeface="Nixie One"/>
              <a:sym typeface="Nixie One"/>
            </a:endParaRPr>
          </a:p>
          <a:p>
            <a:pPr lvl="0" algn="r">
              <a:spcBef>
                <a:spcPts val="600"/>
              </a:spcBef>
            </a:pPr>
            <a:endParaRPr lang="cs-CZ" b="1" i="1" dirty="0">
              <a:solidFill>
                <a:schemeClr val="bg2"/>
              </a:solidFill>
              <a:latin typeface="Roboto Slab" panose="020B0604020202020204" charset="0"/>
              <a:ea typeface="Roboto Slab" panose="020B0604020202020204" charset="0"/>
              <a:cs typeface="Nixie One"/>
              <a:sym typeface="Nixie One"/>
            </a:endParaRPr>
          </a:p>
          <a:p>
            <a:pPr lvl="0" algn="r">
              <a:spcBef>
                <a:spcPts val="600"/>
              </a:spcBef>
            </a:pPr>
            <a:endParaRPr lang="cs-CZ" b="1" i="1" dirty="0">
              <a:solidFill>
                <a:schemeClr val="bg2"/>
              </a:solidFill>
              <a:latin typeface="Roboto Slab" panose="020B0604020202020204" charset="0"/>
              <a:ea typeface="Roboto Slab" panose="020B0604020202020204" charset="0"/>
              <a:cs typeface="Nixie One"/>
              <a:sym typeface="Nixie One"/>
            </a:endParaRPr>
          </a:p>
          <a:p>
            <a:pPr lvl="0" algn="r">
              <a:spcBef>
                <a:spcPts val="600"/>
              </a:spcBef>
            </a:pPr>
            <a:r>
              <a:rPr lang="cs-CZ" b="1" i="1" dirty="0" err="1">
                <a:solidFill>
                  <a:schemeClr val="bg2"/>
                </a:solidFill>
                <a:latin typeface="Roboto Slab" panose="020B0604020202020204" charset="0"/>
                <a:ea typeface="Roboto Slab" panose="020B0604020202020204" charset="0"/>
                <a:cs typeface="Nixie One"/>
                <a:sym typeface="Nixie One"/>
              </a:rPr>
              <a:t>Commission</a:t>
            </a:r>
            <a:r>
              <a:rPr lang="cs-CZ" b="1" i="1" dirty="0">
                <a:solidFill>
                  <a:schemeClr val="bg2"/>
                </a:solidFill>
                <a:latin typeface="Roboto Slab" panose="020B0604020202020204" charset="0"/>
                <a:ea typeface="Roboto Slab" panose="020B0604020202020204" charset="0"/>
                <a:cs typeface="Nixie One"/>
                <a:sym typeface="Nixie One"/>
              </a:rPr>
              <a:t> v. France (C-121/07)</a:t>
            </a:r>
            <a:endParaRPr lang="cs-CZ" sz="1100" b="1" i="1" dirty="0">
              <a:solidFill>
                <a:schemeClr val="bg2"/>
              </a:solidFill>
              <a:latin typeface="Roboto Slab" panose="020B0604020202020204" charset="0"/>
              <a:ea typeface="Roboto Slab" panose="020B0604020202020204" charset="0"/>
              <a:cs typeface="Nixie One"/>
              <a:sym typeface="Nixie One"/>
            </a:endParaRPr>
          </a:p>
        </p:txBody>
      </p:sp>
      <p:pic>
        <p:nvPicPr>
          <p:cNvPr id="6" name="Picture 2" descr="Greenpeace activists demonstrate against genetically modified maize at the Eiffel Tower in Paris, 12 February 20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9042" y="1559425"/>
            <a:ext cx="3848789" cy="2875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951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146025" y="530725"/>
            <a:ext cx="3208799" cy="1028700"/>
          </a:xfrm>
          <a:prstGeom prst="rect">
            <a:avLst/>
          </a:prstGeom>
        </p:spPr>
        <p:txBody>
          <a:bodyPr lIns="91425" tIns="91425" rIns="91425" bIns="91425" anchor="ctr" anchorCtr="0">
            <a:noAutofit/>
          </a:bodyPr>
          <a:lstStyle/>
          <a:p>
            <a:pPr marL="285750" lvl="0" indent="-285750">
              <a:spcBef>
                <a:spcPts val="600"/>
              </a:spcBef>
              <a:buFont typeface="Arial" panose="020B0604020202020204" pitchFamily="34" charset="0"/>
              <a:buChar char="•"/>
            </a:pPr>
            <a:r>
              <a:rPr lang="cs-CZ" dirty="0" err="1">
                <a:solidFill>
                  <a:schemeClr val="bg1"/>
                </a:solidFill>
                <a:latin typeface="Roboto Slab" panose="020B0604020202020204" charset="0"/>
                <a:ea typeface="Roboto Slab" panose="020B0604020202020204" charset="0"/>
                <a:cs typeface="Nixie One"/>
                <a:sym typeface="Nixie One"/>
              </a:rPr>
              <a:t>The</a:t>
            </a:r>
            <a:r>
              <a:rPr lang="cs-CZ" dirty="0">
                <a:solidFill>
                  <a:schemeClr val="bg1"/>
                </a:solidFill>
                <a:latin typeface="Roboto Slab" panose="020B0604020202020204" charset="0"/>
                <a:ea typeface="Roboto Slab" panose="020B0604020202020204" charset="0"/>
                <a:cs typeface="Nixie One"/>
                <a:sym typeface="Nixie One"/>
              </a:rPr>
              <a:t> </a:t>
            </a:r>
            <a:r>
              <a:rPr lang="cs-CZ" dirty="0" err="1">
                <a:solidFill>
                  <a:schemeClr val="bg1"/>
                </a:solidFill>
                <a:latin typeface="Roboto Slab" panose="020B0604020202020204" charset="0"/>
                <a:ea typeface="Roboto Slab" panose="020B0604020202020204" charset="0"/>
                <a:cs typeface="Nixie One"/>
                <a:sym typeface="Nixie One"/>
              </a:rPr>
              <a:t>main</a:t>
            </a:r>
            <a:r>
              <a:rPr lang="cs-CZ" dirty="0">
                <a:solidFill>
                  <a:schemeClr val="bg1"/>
                </a:solidFill>
                <a:latin typeface="Roboto Slab" panose="020B0604020202020204" charset="0"/>
                <a:ea typeface="Roboto Slab" panose="020B0604020202020204" charset="0"/>
                <a:cs typeface="Nixie One"/>
                <a:sym typeface="Nixie One"/>
              </a:rPr>
              <a:t> </a:t>
            </a:r>
            <a:r>
              <a:rPr lang="cs-CZ" dirty="0" err="1">
                <a:solidFill>
                  <a:schemeClr val="bg1"/>
                </a:solidFill>
                <a:latin typeface="Roboto Slab" panose="020B0604020202020204" charset="0"/>
                <a:ea typeface="Roboto Slab" panose="020B0604020202020204" charset="0"/>
                <a:cs typeface="Nixie One"/>
                <a:sym typeface="Nixie One"/>
              </a:rPr>
              <a:t>characteristics</a:t>
            </a:r>
            <a:r>
              <a:rPr lang="cs-CZ" dirty="0">
                <a:solidFill>
                  <a:schemeClr val="bg1"/>
                </a:solidFill>
                <a:latin typeface="Roboto Slab" panose="020B0604020202020204" charset="0"/>
                <a:ea typeface="Roboto Slab" panose="020B0604020202020204" charset="0"/>
                <a:cs typeface="Nixie One"/>
                <a:sym typeface="Nixie One"/>
              </a:rPr>
              <a:t> </a:t>
            </a:r>
            <a:r>
              <a:rPr lang="cs-CZ" dirty="0" err="1">
                <a:solidFill>
                  <a:schemeClr val="bg1"/>
                </a:solidFill>
                <a:latin typeface="Roboto Slab" panose="020B0604020202020204" charset="0"/>
                <a:ea typeface="Roboto Slab" panose="020B0604020202020204" charset="0"/>
                <a:cs typeface="Nixie One"/>
                <a:sym typeface="Nixie One"/>
              </a:rPr>
              <a:t>of</a:t>
            </a:r>
            <a:r>
              <a:rPr lang="cs-CZ" dirty="0">
                <a:solidFill>
                  <a:schemeClr val="bg1"/>
                </a:solidFill>
                <a:latin typeface="Roboto Slab" panose="020B0604020202020204" charset="0"/>
                <a:ea typeface="Roboto Slab" panose="020B0604020202020204" charset="0"/>
                <a:cs typeface="Nixie One"/>
                <a:sym typeface="Nixie One"/>
              </a:rPr>
              <a:t> </a:t>
            </a:r>
            <a:r>
              <a:rPr lang="cs-CZ" dirty="0" err="1">
                <a:solidFill>
                  <a:schemeClr val="bg1"/>
                </a:solidFill>
                <a:latin typeface="Roboto Slab" panose="020B0604020202020204" charset="0"/>
                <a:ea typeface="Roboto Slab" panose="020B0604020202020204" charset="0"/>
                <a:cs typeface="Nixie One"/>
                <a:sym typeface="Nixie One"/>
              </a:rPr>
              <a:t>the</a:t>
            </a:r>
            <a:r>
              <a:rPr lang="cs-CZ" dirty="0">
                <a:solidFill>
                  <a:schemeClr val="bg1"/>
                </a:solidFill>
                <a:latin typeface="Roboto Slab" panose="020B0604020202020204" charset="0"/>
                <a:ea typeface="Roboto Slab" panose="020B0604020202020204" charset="0"/>
                <a:cs typeface="Nixie One"/>
                <a:sym typeface="Nixie One"/>
              </a:rPr>
              <a:t> EU </a:t>
            </a:r>
            <a:r>
              <a:rPr lang="cs-CZ" dirty="0" err="1">
                <a:solidFill>
                  <a:schemeClr val="bg1"/>
                </a:solidFill>
                <a:latin typeface="Roboto Slab" panose="020B0604020202020204" charset="0"/>
                <a:ea typeface="Roboto Slab" panose="020B0604020202020204" charset="0"/>
                <a:cs typeface="Nixie One"/>
                <a:sym typeface="Nixie One"/>
              </a:rPr>
              <a:t>environmental</a:t>
            </a:r>
            <a:r>
              <a:rPr lang="cs-CZ" dirty="0">
                <a:solidFill>
                  <a:schemeClr val="bg1"/>
                </a:solidFill>
                <a:latin typeface="Roboto Slab" panose="020B0604020202020204" charset="0"/>
                <a:ea typeface="Roboto Slab" panose="020B0604020202020204" charset="0"/>
                <a:cs typeface="Nixie One"/>
                <a:sym typeface="Nixie One"/>
              </a:rPr>
              <a:t> </a:t>
            </a:r>
            <a:r>
              <a:rPr lang="cs-CZ" dirty="0" err="1">
                <a:solidFill>
                  <a:schemeClr val="bg1"/>
                </a:solidFill>
                <a:latin typeface="Roboto Slab" panose="020B0604020202020204" charset="0"/>
                <a:ea typeface="Roboto Slab" panose="020B0604020202020204" charset="0"/>
                <a:cs typeface="Nixie One"/>
                <a:sym typeface="Nixie One"/>
              </a:rPr>
              <a:t>law</a:t>
            </a:r>
            <a:endParaRPr lang="cs-CZ" dirty="0">
              <a:solidFill>
                <a:schemeClr val="bg1"/>
              </a:solidFill>
              <a:latin typeface="Roboto Slab" panose="020B0604020202020204" charset="0"/>
              <a:ea typeface="Roboto Slab" panose="020B0604020202020204" charset="0"/>
              <a:cs typeface="Nixie One"/>
              <a:sym typeface="Nixie One"/>
            </a:endParaRPr>
          </a:p>
        </p:txBody>
      </p:sp>
      <p:sp>
        <p:nvSpPr>
          <p:cNvPr id="119" name="Shape 119"/>
          <p:cNvSpPr txBox="1"/>
          <p:nvPr/>
        </p:nvSpPr>
        <p:spPr>
          <a:xfrm>
            <a:off x="941488" y="1720516"/>
            <a:ext cx="3786923" cy="1498976"/>
          </a:xfrm>
          <a:prstGeom prst="rect">
            <a:avLst/>
          </a:prstGeom>
          <a:noFill/>
          <a:ln>
            <a:noFill/>
          </a:ln>
        </p:spPr>
        <p:txBody>
          <a:bodyPr lIns="91425" tIns="91425" rIns="91425" bIns="91425" anchor="t" anchorCtr="0">
            <a:noAutofit/>
          </a:bodyPr>
          <a:lstStyle/>
          <a:p>
            <a:pPr marL="285750" lvl="0" indent="-285750">
              <a:spcBef>
                <a:spcPts val="600"/>
              </a:spcBef>
              <a:buFont typeface="Arial" panose="020B0604020202020204" pitchFamily="34" charset="0"/>
              <a:buChar char="•"/>
            </a:pPr>
            <a:r>
              <a:rPr lang="cs-CZ" sz="1800" b="1" dirty="0">
                <a:solidFill>
                  <a:schemeClr val="tx1"/>
                </a:solidFill>
                <a:latin typeface="Roboto Slab" panose="020B0604020202020204" charset="0"/>
                <a:ea typeface="Roboto Slab" panose="020B0604020202020204" charset="0"/>
                <a:cs typeface="Nixie One"/>
                <a:sym typeface="Nixie One"/>
              </a:rPr>
              <a:t>Science </a:t>
            </a:r>
            <a:r>
              <a:rPr lang="cs-CZ" sz="1800" b="1" dirty="0" err="1">
                <a:solidFill>
                  <a:schemeClr val="tx1"/>
                </a:solidFill>
                <a:latin typeface="Roboto Slab" panose="020B0604020202020204" charset="0"/>
                <a:ea typeface="Roboto Slab" panose="020B0604020202020204" charset="0"/>
                <a:cs typeface="Nixie One"/>
                <a:sym typeface="Nixie One"/>
              </a:rPr>
              <a:t>comes</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into</a:t>
            </a:r>
            <a:r>
              <a:rPr lang="cs-CZ" sz="1800" b="1" dirty="0">
                <a:solidFill>
                  <a:schemeClr val="tx1"/>
                </a:solidFill>
                <a:latin typeface="Roboto Slab" panose="020B0604020202020204" charset="0"/>
                <a:ea typeface="Roboto Slab" panose="020B0604020202020204" charset="0"/>
                <a:cs typeface="Nixie One"/>
                <a:sym typeface="Nixie One"/>
              </a:rPr>
              <a:t> play</a:t>
            </a:r>
            <a:endParaRPr lang="cs-CZ"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lgn="r">
              <a:spcBef>
                <a:spcPts val="600"/>
              </a:spcBef>
            </a:pPr>
            <a:endParaRPr lang="cs-CZ" b="1" i="1" dirty="0">
              <a:solidFill>
                <a:schemeClr val="bg2"/>
              </a:solidFill>
              <a:latin typeface="Roboto Slab" panose="020B0604020202020204" charset="0"/>
              <a:ea typeface="Roboto Slab" panose="020B0604020202020204" charset="0"/>
              <a:cs typeface="Nixie One"/>
              <a:sym typeface="Nixie One"/>
            </a:endParaRPr>
          </a:p>
          <a:p>
            <a:pPr lvl="0" algn="r">
              <a:spcBef>
                <a:spcPts val="600"/>
              </a:spcBef>
            </a:pPr>
            <a:endParaRPr lang="cs-CZ" b="1" i="1" dirty="0">
              <a:solidFill>
                <a:schemeClr val="bg2"/>
              </a:solidFill>
              <a:latin typeface="Roboto Slab" panose="020B0604020202020204" charset="0"/>
              <a:ea typeface="Roboto Slab" panose="020B0604020202020204" charset="0"/>
              <a:cs typeface="Nixie One"/>
              <a:sym typeface="Nixie One"/>
            </a:endParaRPr>
          </a:p>
          <a:p>
            <a:pPr lvl="0" algn="r">
              <a:spcBef>
                <a:spcPts val="600"/>
              </a:spcBef>
            </a:pPr>
            <a:endParaRPr lang="cs-CZ" b="1" i="1" dirty="0">
              <a:solidFill>
                <a:schemeClr val="bg2"/>
              </a:solidFill>
              <a:latin typeface="Roboto Slab" panose="020B0604020202020204" charset="0"/>
              <a:ea typeface="Roboto Slab" panose="020B0604020202020204" charset="0"/>
              <a:cs typeface="Nixie One"/>
              <a:sym typeface="Nixie One"/>
            </a:endParaRPr>
          </a:p>
          <a:p>
            <a:pPr lvl="0" algn="r">
              <a:spcBef>
                <a:spcPts val="600"/>
              </a:spcBef>
            </a:pPr>
            <a:endParaRPr lang="cs-CZ" b="1" i="1" dirty="0">
              <a:solidFill>
                <a:schemeClr val="bg2"/>
              </a:solidFill>
              <a:latin typeface="Roboto Slab" panose="020B0604020202020204" charset="0"/>
              <a:ea typeface="Roboto Slab" panose="020B0604020202020204" charset="0"/>
              <a:cs typeface="Nixie One"/>
              <a:sym typeface="Nixie One"/>
            </a:endParaRPr>
          </a:p>
          <a:p>
            <a:pPr lvl="0" algn="r">
              <a:spcBef>
                <a:spcPts val="600"/>
              </a:spcBef>
            </a:pPr>
            <a:endParaRPr lang="cs-CZ" b="1" i="1" dirty="0">
              <a:solidFill>
                <a:schemeClr val="bg2"/>
              </a:solidFill>
              <a:latin typeface="Roboto Slab" panose="020B0604020202020204" charset="0"/>
              <a:ea typeface="Roboto Slab" panose="020B0604020202020204" charset="0"/>
              <a:cs typeface="Nixie One"/>
              <a:sym typeface="Nixie One"/>
            </a:endParaRPr>
          </a:p>
          <a:p>
            <a:pPr lvl="0" algn="r">
              <a:spcBef>
                <a:spcPts val="600"/>
              </a:spcBef>
            </a:pPr>
            <a:endParaRPr lang="cs-CZ" b="1" i="1" dirty="0">
              <a:solidFill>
                <a:schemeClr val="bg2"/>
              </a:solidFill>
              <a:latin typeface="Roboto Slab" panose="020B0604020202020204" charset="0"/>
              <a:ea typeface="Roboto Slab" panose="020B0604020202020204" charset="0"/>
              <a:cs typeface="Nixie One"/>
              <a:sym typeface="Nixie One"/>
            </a:endParaRPr>
          </a:p>
          <a:p>
            <a:pPr lvl="0" algn="r">
              <a:spcBef>
                <a:spcPts val="600"/>
              </a:spcBef>
            </a:pPr>
            <a:r>
              <a:rPr lang="en-US" b="1" i="1" dirty="0">
                <a:solidFill>
                  <a:schemeClr val="bg2"/>
                </a:solidFill>
                <a:latin typeface="Roboto Slab" panose="020B0604020202020204" charset="0"/>
                <a:ea typeface="Roboto Slab" panose="020B0604020202020204" charset="0"/>
                <a:cs typeface="Nixie One"/>
                <a:sym typeface="Nixie One"/>
              </a:rPr>
              <a:t>Commission v Bulgaria</a:t>
            </a:r>
            <a:r>
              <a:rPr lang="cs-CZ" b="1" i="1" dirty="0">
                <a:solidFill>
                  <a:schemeClr val="bg2"/>
                </a:solidFill>
                <a:latin typeface="Roboto Slab" panose="020B0604020202020204" charset="0"/>
                <a:ea typeface="Roboto Slab" panose="020B0604020202020204" charset="0"/>
                <a:cs typeface="Nixie One"/>
                <a:sym typeface="Nixie One"/>
              </a:rPr>
              <a:t> (C-141/14)</a:t>
            </a:r>
            <a:endParaRPr lang="cs-CZ" sz="1100" b="1" i="1" dirty="0">
              <a:solidFill>
                <a:schemeClr val="bg2"/>
              </a:solidFill>
              <a:latin typeface="Roboto Slab" panose="020B0604020202020204" charset="0"/>
              <a:ea typeface="Roboto Slab" panose="020B0604020202020204" charset="0"/>
              <a:cs typeface="Nixie One"/>
              <a:sym typeface="Nixie One"/>
            </a:endParaRPr>
          </a:p>
        </p:txBody>
      </p:sp>
      <p:pic>
        <p:nvPicPr>
          <p:cNvPr id="6" name="Picture 2" descr="Image not f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129" y="1559425"/>
            <a:ext cx="3626683" cy="3025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965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11342" y="108755"/>
            <a:ext cx="8238002" cy="5548523"/>
          </a:xfrm>
          <a:prstGeom prst="rect">
            <a:avLst/>
          </a:prstGeom>
          <a:noFill/>
          <a:ln>
            <a:noFill/>
          </a:ln>
        </p:spPr>
        <p:txBody>
          <a:bodyPr lIns="91425" tIns="91425" rIns="91425" bIns="91425" anchor="t" anchorCtr="0">
            <a:noAutofit/>
          </a:bodyPr>
          <a:lstStyle/>
          <a:p>
            <a:pPr lvl="0">
              <a:spcBef>
                <a:spcPts val="600"/>
              </a:spcBef>
            </a:pPr>
            <a:r>
              <a:rPr lang="cs-CZ" sz="1800" b="1" dirty="0" err="1">
                <a:solidFill>
                  <a:schemeClr val="accent1"/>
                </a:solidFill>
                <a:latin typeface="Roboto Slab" panose="020B0604020202020204" charset="0"/>
                <a:ea typeface="Roboto Slab" panose="020B0604020202020204" charset="0"/>
                <a:cs typeface="Nixie One"/>
                <a:sym typeface="Nixie One"/>
              </a:rPr>
              <a:t>This</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lecture</a:t>
            </a:r>
            <a:r>
              <a:rPr lang="cs-CZ" sz="1800" b="1" dirty="0">
                <a:solidFill>
                  <a:schemeClr val="accent1"/>
                </a:solidFill>
                <a:latin typeface="Roboto Slab" panose="020B0604020202020204" charset="0"/>
                <a:ea typeface="Roboto Slab" panose="020B0604020202020204" charset="0"/>
                <a:cs typeface="Nixie One"/>
                <a:sym typeface="Nixie One"/>
              </a:rPr>
              <a:t>:</a:t>
            </a:r>
          </a:p>
          <a:p>
            <a:pPr lvl="0">
              <a:spcBef>
                <a:spcPts val="600"/>
              </a:spcBef>
            </a:pPr>
            <a:r>
              <a:rPr lang="en-US" sz="1800" b="1" dirty="0">
                <a:solidFill>
                  <a:schemeClr val="accent6"/>
                </a:solidFill>
                <a:latin typeface="Roboto Slab" panose="020B0604020202020204" charset="0"/>
                <a:ea typeface="Roboto Slab" panose="020B0604020202020204" charset="0"/>
                <a:cs typeface="Nixie One"/>
                <a:sym typeface="Nixie One"/>
              </a:rPr>
              <a:t>Aims of EU environmental policy:</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High level of protection</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Integration</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Sustainable development</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(Public participation)</a:t>
            </a:r>
          </a:p>
          <a:p>
            <a:pPr lvl="0">
              <a:spcBef>
                <a:spcPts val="600"/>
              </a:spcBef>
            </a:pPr>
            <a:r>
              <a:rPr lang="en-US" sz="1800" b="1" dirty="0">
                <a:solidFill>
                  <a:schemeClr val="accent6"/>
                </a:solidFill>
                <a:latin typeface="Roboto Slab" panose="020B0604020202020204" charset="0"/>
                <a:ea typeface="Roboto Slab" panose="020B0604020202020204" charset="0"/>
                <a:cs typeface="Nixie One"/>
                <a:sym typeface="Nixie One"/>
              </a:rPr>
              <a:t>Environmental principles (in narrow sense):</a:t>
            </a:r>
          </a:p>
          <a:p>
            <a:pPr marL="28575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Prevention</a:t>
            </a:r>
          </a:p>
          <a:p>
            <a:pPr marL="285750" lvl="0" indent="-285750">
              <a:spcBef>
                <a:spcPts val="600"/>
              </a:spcBef>
              <a:buFont typeface="Arial" panose="020B0604020202020204" pitchFamily="34" charset="0"/>
              <a:buChar char="•"/>
            </a:pPr>
            <a:r>
              <a:rPr lang="cs-CZ" sz="1800" b="1" dirty="0">
                <a:solidFill>
                  <a:schemeClr val="tx1"/>
                </a:solidFill>
                <a:latin typeface="Roboto Slab" panose="020B0604020202020204" charset="0"/>
                <a:ea typeface="Roboto Slab" panose="020B0604020202020204" charset="0"/>
                <a:cs typeface="Nixie One"/>
                <a:sym typeface="Nixie One"/>
              </a:rPr>
              <a:t>P</a:t>
            </a:r>
            <a:r>
              <a:rPr lang="en-US" sz="1800" b="1" dirty="0" err="1">
                <a:solidFill>
                  <a:schemeClr val="tx1"/>
                </a:solidFill>
                <a:latin typeface="Roboto Slab" panose="020B0604020202020204" charset="0"/>
                <a:ea typeface="Roboto Slab" panose="020B0604020202020204" charset="0"/>
                <a:cs typeface="Nixie One"/>
                <a:sym typeface="Nixie One"/>
              </a:rPr>
              <a:t>recautionary</a:t>
            </a:r>
            <a:r>
              <a:rPr lang="en-US" sz="1800" b="1" dirty="0">
                <a:solidFill>
                  <a:schemeClr val="tx1"/>
                </a:solidFill>
                <a:latin typeface="Roboto Slab" panose="020B0604020202020204" charset="0"/>
                <a:ea typeface="Roboto Slab" panose="020B0604020202020204" charset="0"/>
                <a:cs typeface="Nixie One"/>
                <a:sym typeface="Nixie One"/>
              </a:rPr>
              <a:t> principle </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Polluter pays </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Rectification at source</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sz="1800" b="1" dirty="0">
                <a:solidFill>
                  <a:schemeClr val="accent6"/>
                </a:solidFill>
                <a:latin typeface="Roboto Slab" panose="020B0604020202020204" charset="0"/>
                <a:ea typeface="Roboto Slab" panose="020B0604020202020204" charset="0"/>
                <a:cs typeface="Nixie One"/>
                <a:sym typeface="Nixie One"/>
              </a:rPr>
              <a:t>Harmonization of environmental requirements</a:t>
            </a:r>
            <a:endParaRPr lang="cs-CZ" sz="1800" b="1" dirty="0">
              <a:solidFill>
                <a:schemeClr val="accent6"/>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cs-CZ" sz="1800" b="1" dirty="0">
                <a:solidFill>
                  <a:schemeClr val="tx1"/>
                </a:solidFill>
                <a:latin typeface="Roboto Slab" panose="020B0604020202020204" charset="0"/>
                <a:ea typeface="Roboto Slab" panose="020B0604020202020204" charset="0"/>
                <a:cs typeface="Nixie One"/>
                <a:sym typeface="Nixie One"/>
              </a:rPr>
              <a:t>E</a:t>
            </a:r>
            <a:r>
              <a:rPr lang="en-US" sz="1800" b="1" dirty="0">
                <a:solidFill>
                  <a:schemeClr val="tx1"/>
                </a:solidFill>
                <a:latin typeface="Roboto Slab" panose="020B0604020202020204" charset="0"/>
                <a:ea typeface="Roboto Slab" panose="020B0604020202020204" charset="0"/>
                <a:cs typeface="Nixie One"/>
                <a:sym typeface="Nixie One"/>
              </a:rPr>
              <a:t>U law transposition and implementation</a:t>
            </a: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The role of national courts and the role of CJEU </a:t>
            </a: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4267381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146025" y="530725"/>
            <a:ext cx="3208799" cy="1028700"/>
          </a:xfrm>
          <a:prstGeom prst="rect">
            <a:avLst/>
          </a:prstGeom>
        </p:spPr>
        <p:txBody>
          <a:bodyPr lIns="91425" tIns="91425" rIns="91425" bIns="91425" anchor="ctr" anchorCtr="0">
            <a:noAutofit/>
          </a:bodyPr>
          <a:lstStyle/>
          <a:p>
            <a:pPr marL="285750" lvl="0" indent="-285750">
              <a:spcBef>
                <a:spcPts val="600"/>
              </a:spcBef>
              <a:buFont typeface="Arial" panose="020B0604020202020204" pitchFamily="34" charset="0"/>
              <a:buChar char="•"/>
            </a:pPr>
            <a:r>
              <a:rPr lang="cs-CZ" dirty="0" err="1">
                <a:solidFill>
                  <a:schemeClr val="bg1"/>
                </a:solidFill>
                <a:latin typeface="Roboto Slab" panose="020B0604020202020204" charset="0"/>
                <a:ea typeface="Roboto Slab" panose="020B0604020202020204" charset="0"/>
                <a:cs typeface="Nixie One"/>
                <a:sym typeface="Nixie One"/>
              </a:rPr>
              <a:t>The</a:t>
            </a:r>
            <a:r>
              <a:rPr lang="cs-CZ" dirty="0">
                <a:solidFill>
                  <a:schemeClr val="bg1"/>
                </a:solidFill>
                <a:latin typeface="Roboto Slab" panose="020B0604020202020204" charset="0"/>
                <a:ea typeface="Roboto Slab" panose="020B0604020202020204" charset="0"/>
                <a:cs typeface="Nixie One"/>
                <a:sym typeface="Nixie One"/>
              </a:rPr>
              <a:t> </a:t>
            </a:r>
            <a:r>
              <a:rPr lang="cs-CZ" dirty="0" err="1">
                <a:solidFill>
                  <a:schemeClr val="bg1"/>
                </a:solidFill>
                <a:latin typeface="Roboto Slab" panose="020B0604020202020204" charset="0"/>
                <a:ea typeface="Roboto Slab" panose="020B0604020202020204" charset="0"/>
                <a:cs typeface="Nixie One"/>
                <a:sym typeface="Nixie One"/>
              </a:rPr>
              <a:t>main</a:t>
            </a:r>
            <a:r>
              <a:rPr lang="cs-CZ" dirty="0">
                <a:solidFill>
                  <a:schemeClr val="bg1"/>
                </a:solidFill>
                <a:latin typeface="Roboto Slab" panose="020B0604020202020204" charset="0"/>
                <a:ea typeface="Roboto Slab" panose="020B0604020202020204" charset="0"/>
                <a:cs typeface="Nixie One"/>
                <a:sym typeface="Nixie One"/>
              </a:rPr>
              <a:t> </a:t>
            </a:r>
            <a:r>
              <a:rPr lang="cs-CZ" dirty="0" err="1">
                <a:solidFill>
                  <a:schemeClr val="bg1"/>
                </a:solidFill>
                <a:latin typeface="Roboto Slab" panose="020B0604020202020204" charset="0"/>
                <a:ea typeface="Roboto Slab" panose="020B0604020202020204" charset="0"/>
                <a:cs typeface="Nixie One"/>
                <a:sym typeface="Nixie One"/>
              </a:rPr>
              <a:t>characteristics</a:t>
            </a:r>
            <a:r>
              <a:rPr lang="cs-CZ" dirty="0">
                <a:solidFill>
                  <a:schemeClr val="bg1"/>
                </a:solidFill>
                <a:latin typeface="Roboto Slab" panose="020B0604020202020204" charset="0"/>
                <a:ea typeface="Roboto Slab" panose="020B0604020202020204" charset="0"/>
                <a:cs typeface="Nixie One"/>
                <a:sym typeface="Nixie One"/>
              </a:rPr>
              <a:t> </a:t>
            </a:r>
            <a:r>
              <a:rPr lang="cs-CZ" dirty="0" err="1">
                <a:solidFill>
                  <a:schemeClr val="bg1"/>
                </a:solidFill>
                <a:latin typeface="Roboto Slab" panose="020B0604020202020204" charset="0"/>
                <a:ea typeface="Roboto Slab" panose="020B0604020202020204" charset="0"/>
                <a:cs typeface="Nixie One"/>
                <a:sym typeface="Nixie One"/>
              </a:rPr>
              <a:t>of</a:t>
            </a:r>
            <a:r>
              <a:rPr lang="cs-CZ" dirty="0">
                <a:solidFill>
                  <a:schemeClr val="bg1"/>
                </a:solidFill>
                <a:latin typeface="Roboto Slab" panose="020B0604020202020204" charset="0"/>
                <a:ea typeface="Roboto Slab" panose="020B0604020202020204" charset="0"/>
                <a:cs typeface="Nixie One"/>
                <a:sym typeface="Nixie One"/>
              </a:rPr>
              <a:t> </a:t>
            </a:r>
            <a:r>
              <a:rPr lang="cs-CZ" dirty="0" err="1">
                <a:solidFill>
                  <a:schemeClr val="bg1"/>
                </a:solidFill>
                <a:latin typeface="Roboto Slab" panose="020B0604020202020204" charset="0"/>
                <a:ea typeface="Roboto Slab" panose="020B0604020202020204" charset="0"/>
                <a:cs typeface="Nixie One"/>
                <a:sym typeface="Nixie One"/>
              </a:rPr>
              <a:t>the</a:t>
            </a:r>
            <a:r>
              <a:rPr lang="cs-CZ" dirty="0">
                <a:solidFill>
                  <a:schemeClr val="bg1"/>
                </a:solidFill>
                <a:latin typeface="Roboto Slab" panose="020B0604020202020204" charset="0"/>
                <a:ea typeface="Roboto Slab" panose="020B0604020202020204" charset="0"/>
                <a:cs typeface="Nixie One"/>
                <a:sym typeface="Nixie One"/>
              </a:rPr>
              <a:t> EU </a:t>
            </a:r>
            <a:r>
              <a:rPr lang="cs-CZ" dirty="0" err="1">
                <a:solidFill>
                  <a:schemeClr val="bg1"/>
                </a:solidFill>
                <a:latin typeface="Roboto Slab" panose="020B0604020202020204" charset="0"/>
                <a:ea typeface="Roboto Slab" panose="020B0604020202020204" charset="0"/>
                <a:cs typeface="Nixie One"/>
                <a:sym typeface="Nixie One"/>
              </a:rPr>
              <a:t>environmental</a:t>
            </a:r>
            <a:r>
              <a:rPr lang="cs-CZ" dirty="0">
                <a:solidFill>
                  <a:schemeClr val="bg1"/>
                </a:solidFill>
                <a:latin typeface="Roboto Slab" panose="020B0604020202020204" charset="0"/>
                <a:ea typeface="Roboto Slab" panose="020B0604020202020204" charset="0"/>
                <a:cs typeface="Nixie One"/>
                <a:sym typeface="Nixie One"/>
              </a:rPr>
              <a:t> </a:t>
            </a:r>
            <a:r>
              <a:rPr lang="cs-CZ" dirty="0" err="1">
                <a:solidFill>
                  <a:schemeClr val="bg1"/>
                </a:solidFill>
                <a:latin typeface="Roboto Slab" panose="020B0604020202020204" charset="0"/>
                <a:ea typeface="Roboto Slab" panose="020B0604020202020204" charset="0"/>
                <a:cs typeface="Nixie One"/>
                <a:sym typeface="Nixie One"/>
              </a:rPr>
              <a:t>law</a:t>
            </a:r>
            <a:endParaRPr lang="cs-CZ" dirty="0">
              <a:solidFill>
                <a:schemeClr val="bg1"/>
              </a:solidFill>
              <a:latin typeface="Roboto Slab" panose="020B0604020202020204" charset="0"/>
              <a:ea typeface="Roboto Slab" panose="020B0604020202020204" charset="0"/>
              <a:cs typeface="Nixie One"/>
              <a:sym typeface="Nixie One"/>
            </a:endParaRPr>
          </a:p>
        </p:txBody>
      </p:sp>
      <p:sp>
        <p:nvSpPr>
          <p:cNvPr id="119" name="Shape 119"/>
          <p:cNvSpPr txBox="1"/>
          <p:nvPr/>
        </p:nvSpPr>
        <p:spPr>
          <a:xfrm>
            <a:off x="856962" y="2030262"/>
            <a:ext cx="3096473" cy="1498976"/>
          </a:xfrm>
          <a:prstGeom prst="rect">
            <a:avLst/>
          </a:prstGeom>
          <a:noFill/>
          <a:ln>
            <a:noFill/>
          </a:ln>
        </p:spPr>
        <p:txBody>
          <a:bodyPr lIns="91425" tIns="91425" rIns="91425" bIns="91425" anchor="t" anchorCtr="0">
            <a:noAutofit/>
          </a:bodyPr>
          <a:lstStyle/>
          <a:p>
            <a:pPr marL="285750" lvl="0" indent="-285750">
              <a:spcBef>
                <a:spcPts val="600"/>
              </a:spcBef>
              <a:buFont typeface="Arial" panose="020B0604020202020204" pitchFamily="34" charset="0"/>
              <a:buChar char="•"/>
            </a:pPr>
            <a:r>
              <a:rPr lang="cs-CZ" sz="1800" b="1" dirty="0" err="1">
                <a:latin typeface="Roboto Slab" panose="020B0604020202020204" charset="0"/>
                <a:ea typeface="Roboto Slab" panose="020B0604020202020204" charset="0"/>
              </a:rPr>
              <a:t>Modified</a:t>
            </a:r>
            <a:r>
              <a:rPr lang="cs-CZ" sz="1800" b="1" dirty="0">
                <a:latin typeface="Roboto Slab" panose="020B0604020202020204" charset="0"/>
                <a:ea typeface="Roboto Slab" panose="020B0604020202020204" charset="0"/>
              </a:rPr>
              <a:t> </a:t>
            </a:r>
            <a:r>
              <a:rPr lang="cs-CZ" sz="1800" b="1" dirty="0" err="1">
                <a:latin typeface="Roboto Slab" panose="020B0604020202020204" charset="0"/>
                <a:ea typeface="Roboto Slab" panose="020B0604020202020204" charset="0"/>
              </a:rPr>
              <a:t>rules</a:t>
            </a:r>
            <a:r>
              <a:rPr lang="cs-CZ" sz="1800" b="1" dirty="0">
                <a:latin typeface="Roboto Slab" panose="020B0604020202020204" charset="0"/>
                <a:ea typeface="Roboto Slab" panose="020B0604020202020204" charset="0"/>
              </a:rPr>
              <a:t> </a:t>
            </a:r>
            <a:r>
              <a:rPr lang="cs-CZ" sz="1800" b="1" dirty="0" err="1">
                <a:latin typeface="Roboto Slab" panose="020B0604020202020204" charset="0"/>
                <a:ea typeface="Roboto Slab" panose="020B0604020202020204" charset="0"/>
              </a:rPr>
              <a:t>for</a:t>
            </a:r>
            <a:r>
              <a:rPr lang="cs-CZ" sz="1800" b="1" dirty="0">
                <a:latin typeface="Roboto Slab" panose="020B0604020202020204" charset="0"/>
                <a:ea typeface="Roboto Slab" panose="020B0604020202020204" charset="0"/>
              </a:rPr>
              <a:t> direct </a:t>
            </a:r>
            <a:r>
              <a:rPr lang="cs-CZ" sz="1800" b="1" dirty="0" err="1">
                <a:latin typeface="Roboto Slab" panose="020B0604020202020204" charset="0"/>
                <a:ea typeface="Roboto Slab" panose="020B0604020202020204" charset="0"/>
              </a:rPr>
              <a:t>effect</a:t>
            </a:r>
            <a:r>
              <a:rPr lang="cs-CZ" sz="1800" b="1" dirty="0">
                <a:latin typeface="Roboto Slab" panose="020B0604020202020204" charset="0"/>
                <a:ea typeface="Roboto Slab" panose="020B0604020202020204" charset="0"/>
              </a:rPr>
              <a:t> </a:t>
            </a:r>
            <a:r>
              <a:rPr lang="cs-CZ" sz="1800" b="1" dirty="0" err="1">
                <a:solidFill>
                  <a:schemeClr val="tx1"/>
                </a:solidFill>
                <a:latin typeface="Roboto Slab" panose="020B0604020202020204" charset="0"/>
                <a:ea typeface="Roboto Slab" panose="020B0604020202020204" charset="0"/>
                <a:cs typeface="Nixie One"/>
                <a:sym typeface="Nixie One"/>
              </a:rPr>
              <a:t>of</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the</a:t>
            </a:r>
            <a:r>
              <a:rPr lang="cs-CZ" sz="1800" b="1" dirty="0">
                <a:solidFill>
                  <a:schemeClr val="tx1"/>
                </a:solidFill>
                <a:latin typeface="Roboto Slab" panose="020B0604020202020204" charset="0"/>
                <a:ea typeface="Roboto Slab" panose="020B0604020202020204" charset="0"/>
                <a:cs typeface="Nixie One"/>
                <a:sym typeface="Nixie One"/>
              </a:rPr>
              <a:t> EU </a:t>
            </a:r>
            <a:r>
              <a:rPr lang="cs-CZ" sz="1800" b="1" dirty="0" err="1">
                <a:solidFill>
                  <a:schemeClr val="tx1"/>
                </a:solidFill>
                <a:latin typeface="Roboto Slab" panose="020B0604020202020204" charset="0"/>
                <a:ea typeface="Roboto Slab" panose="020B0604020202020204" charset="0"/>
                <a:cs typeface="Nixie One"/>
                <a:sym typeface="Nixie One"/>
              </a:rPr>
              <a:t>directives</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lgn="r">
              <a:spcBef>
                <a:spcPts val="600"/>
              </a:spcBef>
            </a:pPr>
            <a:endParaRPr lang="cs-CZ" b="1" i="1" dirty="0">
              <a:solidFill>
                <a:schemeClr val="bg2"/>
              </a:solidFill>
              <a:latin typeface="Roboto Slab" panose="020B0604020202020204" charset="0"/>
              <a:ea typeface="Roboto Slab" panose="020B0604020202020204" charset="0"/>
              <a:cs typeface="Nixie One"/>
              <a:sym typeface="Nixie One"/>
            </a:endParaRPr>
          </a:p>
          <a:p>
            <a:pPr lvl="0" algn="r">
              <a:spcBef>
                <a:spcPts val="600"/>
              </a:spcBef>
            </a:pPr>
            <a:endParaRPr lang="cs-CZ" b="1" i="1" dirty="0">
              <a:solidFill>
                <a:schemeClr val="bg2"/>
              </a:solidFill>
              <a:latin typeface="Roboto Slab" panose="020B0604020202020204" charset="0"/>
              <a:ea typeface="Roboto Slab" panose="020B0604020202020204" charset="0"/>
              <a:cs typeface="Nixie One"/>
              <a:sym typeface="Nixie One"/>
            </a:endParaRPr>
          </a:p>
          <a:p>
            <a:pPr lvl="0" algn="r">
              <a:spcBef>
                <a:spcPts val="600"/>
              </a:spcBef>
            </a:pPr>
            <a:endParaRPr lang="cs-CZ" b="1" i="1" dirty="0">
              <a:solidFill>
                <a:schemeClr val="bg2"/>
              </a:solidFill>
              <a:latin typeface="Roboto Slab" panose="020B0604020202020204" charset="0"/>
              <a:ea typeface="Roboto Slab" panose="020B0604020202020204" charset="0"/>
              <a:cs typeface="Nixie One"/>
              <a:sym typeface="Nixie One"/>
            </a:endParaRPr>
          </a:p>
          <a:p>
            <a:pPr lvl="0" algn="r">
              <a:spcBef>
                <a:spcPts val="600"/>
              </a:spcBef>
            </a:pPr>
            <a:endParaRPr lang="cs-CZ" b="1" i="1" dirty="0">
              <a:solidFill>
                <a:schemeClr val="bg2"/>
              </a:solidFill>
              <a:latin typeface="Roboto Slab" panose="020B0604020202020204" charset="0"/>
              <a:ea typeface="Roboto Slab" panose="020B0604020202020204" charset="0"/>
              <a:cs typeface="Nixie One"/>
              <a:sym typeface="Nixie One"/>
            </a:endParaRPr>
          </a:p>
          <a:p>
            <a:pPr lvl="0" algn="r">
              <a:spcBef>
                <a:spcPts val="600"/>
              </a:spcBef>
            </a:pPr>
            <a:endParaRPr lang="cs-CZ" b="1" i="1" dirty="0">
              <a:solidFill>
                <a:schemeClr val="bg2"/>
              </a:solidFill>
              <a:latin typeface="Roboto Slab" panose="020B0604020202020204" charset="0"/>
              <a:ea typeface="Roboto Slab" panose="020B0604020202020204" charset="0"/>
              <a:cs typeface="Nixie One"/>
              <a:sym typeface="Nixie One"/>
            </a:endParaRPr>
          </a:p>
          <a:p>
            <a:pPr lvl="0" algn="r">
              <a:spcBef>
                <a:spcPts val="600"/>
              </a:spcBef>
            </a:pPr>
            <a:endParaRPr lang="cs-CZ" b="1" i="1" dirty="0">
              <a:solidFill>
                <a:schemeClr val="bg2"/>
              </a:solidFill>
              <a:latin typeface="Roboto Slab" panose="020B0604020202020204" charset="0"/>
              <a:ea typeface="Roboto Slab" panose="020B0604020202020204" charset="0"/>
              <a:cs typeface="Nixie One"/>
              <a:sym typeface="Nixie One"/>
            </a:endParaRPr>
          </a:p>
          <a:p>
            <a:pPr lvl="0" algn="r">
              <a:spcBef>
                <a:spcPts val="600"/>
              </a:spcBef>
            </a:pPr>
            <a:r>
              <a:rPr lang="cs-CZ" b="1" i="1" dirty="0">
                <a:solidFill>
                  <a:schemeClr val="bg2"/>
                </a:solidFill>
                <a:latin typeface="Roboto Slab" panose="020B0604020202020204" charset="0"/>
                <a:ea typeface="Roboto Slab" panose="020B0604020202020204" charset="0"/>
                <a:cs typeface="Nixie One"/>
                <a:sym typeface="Nixie One"/>
              </a:rPr>
              <a:t>Dieter </a:t>
            </a:r>
            <a:r>
              <a:rPr lang="cs-CZ" b="1" i="1" dirty="0" err="1">
                <a:solidFill>
                  <a:schemeClr val="bg2"/>
                </a:solidFill>
                <a:latin typeface="Roboto Slab" panose="020B0604020202020204" charset="0"/>
                <a:ea typeface="Roboto Slab" panose="020B0604020202020204" charset="0"/>
                <a:cs typeface="Nixie One"/>
                <a:sym typeface="Nixie One"/>
              </a:rPr>
              <a:t>Janecek</a:t>
            </a:r>
            <a:r>
              <a:rPr lang="cs-CZ" b="1" i="1" dirty="0">
                <a:solidFill>
                  <a:schemeClr val="bg2"/>
                </a:solidFill>
                <a:latin typeface="Roboto Slab" panose="020B0604020202020204" charset="0"/>
                <a:ea typeface="Roboto Slab" panose="020B0604020202020204" charset="0"/>
                <a:cs typeface="Nixie One"/>
                <a:sym typeface="Nixie One"/>
              </a:rPr>
              <a:t> (C‑237/07)</a:t>
            </a:r>
            <a:endParaRPr lang="cs-CZ" sz="1100" b="1" i="1" dirty="0">
              <a:solidFill>
                <a:schemeClr val="bg2"/>
              </a:solidFill>
              <a:latin typeface="Roboto Slab" panose="020B0604020202020204" charset="0"/>
              <a:ea typeface="Roboto Slab" panose="020B0604020202020204" charset="0"/>
              <a:cs typeface="Nixie One"/>
              <a:sym typeface="Nixie One"/>
            </a:endParaRPr>
          </a:p>
        </p:txBody>
      </p:sp>
      <p:pic>
        <p:nvPicPr>
          <p:cNvPr id="5" name="Picture 2" descr="http://www.taz.de/uploads/images/684x342/JAnec23ec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4206" y="1845176"/>
            <a:ext cx="4520586" cy="2260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571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cs-CZ" sz="1800" b="1" dirty="0">
                <a:solidFill>
                  <a:schemeClr val="accent1"/>
                </a:solidFill>
                <a:latin typeface="Roboto Slab" panose="020B0604020202020204" charset="0"/>
                <a:ea typeface="Roboto Slab" panose="020B0604020202020204" charset="0"/>
                <a:cs typeface="Nixie One"/>
                <a:sym typeface="Nixie One"/>
              </a:rPr>
              <a:t>To </a:t>
            </a:r>
            <a:r>
              <a:rPr lang="cs-CZ" sz="1800" b="1" dirty="0" err="1">
                <a:solidFill>
                  <a:schemeClr val="accent1"/>
                </a:solidFill>
                <a:latin typeface="Roboto Slab" panose="020B0604020202020204" charset="0"/>
                <a:ea typeface="Roboto Slab" panose="020B0604020202020204" charset="0"/>
                <a:cs typeface="Nixie One"/>
                <a:sym typeface="Nixie One"/>
              </a:rPr>
              <a:t>regulate</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certain</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aspect</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of</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environmental</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protection</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the</a:t>
            </a:r>
            <a:r>
              <a:rPr lang="cs-CZ" sz="1800" b="1" dirty="0">
                <a:solidFill>
                  <a:schemeClr val="accent1"/>
                </a:solidFill>
                <a:latin typeface="Roboto Slab" panose="020B0604020202020204" charset="0"/>
                <a:ea typeface="Roboto Slab" panose="020B0604020202020204" charset="0"/>
                <a:cs typeface="Nixie One"/>
                <a:sym typeface="Nixie One"/>
              </a:rPr>
              <a:t> EU </a:t>
            </a:r>
            <a:r>
              <a:rPr lang="cs-CZ" sz="1800" b="1" dirty="0" err="1">
                <a:solidFill>
                  <a:schemeClr val="accent1"/>
                </a:solidFill>
                <a:latin typeface="Roboto Slab" panose="020B0604020202020204" charset="0"/>
                <a:ea typeface="Roboto Slab" panose="020B0604020202020204" charset="0"/>
                <a:cs typeface="Nixie One"/>
                <a:sym typeface="Nixie One"/>
              </a:rPr>
              <a:t>must</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meet</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the</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following</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conditions</a:t>
            </a:r>
            <a:r>
              <a:rPr lang="cs-CZ" sz="1800" b="1" dirty="0">
                <a:solidFill>
                  <a:schemeClr val="accent1"/>
                </a:solidFill>
                <a:latin typeface="Roboto Slab" panose="020B0604020202020204" charset="0"/>
                <a:ea typeface="Roboto Slab" panose="020B0604020202020204" charset="0"/>
                <a:cs typeface="Nixie One"/>
                <a:sym typeface="Nixie One"/>
              </a:rPr>
              <a:t>:</a:t>
            </a:r>
          </a:p>
          <a:p>
            <a:pPr lvl="0">
              <a:spcBef>
                <a:spcPts val="600"/>
              </a:spcBef>
            </a:pPr>
            <a:endParaRPr lang="cs-CZ" sz="1800" b="1" i="1" dirty="0">
              <a:solidFill>
                <a:schemeClr val="accent1"/>
              </a:solidFill>
              <a:latin typeface="Roboto Slab" panose="020B0604020202020204" charset="0"/>
              <a:ea typeface="Roboto Slab" panose="020B0604020202020204" charset="0"/>
              <a:cs typeface="Nixie One"/>
              <a:sym typeface="Nixie One"/>
            </a:endParaRPr>
          </a:p>
          <a:p>
            <a:pPr marL="342900" lvl="0" indent="-342900">
              <a:spcBef>
                <a:spcPts val="600"/>
              </a:spcBef>
              <a:buAutoNum type="arabicPeriod"/>
            </a:pPr>
            <a:r>
              <a:rPr lang="cs-CZ" sz="2000" b="1" i="1" dirty="0" err="1">
                <a:solidFill>
                  <a:schemeClr val="tx1"/>
                </a:solidFill>
                <a:latin typeface="Roboto Slab" panose="020B0604020202020204" charset="0"/>
                <a:ea typeface="Roboto Slab" panose="020B0604020202020204" charset="0"/>
                <a:cs typeface="Nixie One"/>
                <a:sym typeface="Nixie One"/>
              </a:rPr>
              <a:t>Competence</a:t>
            </a:r>
            <a:endParaRPr lang="cs-CZ" sz="2000" b="1" i="1" dirty="0">
              <a:solidFill>
                <a:schemeClr val="tx1"/>
              </a:solidFill>
              <a:latin typeface="Roboto Slab" panose="020B0604020202020204" charset="0"/>
              <a:ea typeface="Roboto Slab" panose="020B0604020202020204" charset="0"/>
              <a:cs typeface="Nixie One"/>
              <a:sym typeface="Nixie One"/>
            </a:endParaRPr>
          </a:p>
          <a:p>
            <a:pPr marL="342900" lvl="0" indent="-342900">
              <a:spcBef>
                <a:spcPts val="600"/>
              </a:spcBef>
              <a:buAutoNum type="arabicPeriod"/>
            </a:pPr>
            <a:r>
              <a:rPr lang="cs-CZ" sz="2000" b="1" i="1" dirty="0" err="1">
                <a:solidFill>
                  <a:schemeClr val="tx1"/>
                </a:solidFill>
                <a:latin typeface="Roboto Slab" panose="020B0604020202020204" charset="0"/>
                <a:ea typeface="Roboto Slab" panose="020B0604020202020204" charset="0"/>
                <a:cs typeface="Nixie One"/>
                <a:sym typeface="Nixie One"/>
              </a:rPr>
              <a:t>Principle</a:t>
            </a:r>
            <a:r>
              <a:rPr lang="cs-CZ" sz="2000" b="1" i="1" dirty="0">
                <a:solidFill>
                  <a:schemeClr val="tx1"/>
                </a:solidFill>
                <a:latin typeface="Roboto Slab" panose="020B0604020202020204" charset="0"/>
                <a:ea typeface="Roboto Slab" panose="020B0604020202020204" charset="0"/>
                <a:cs typeface="Nixie One"/>
                <a:sym typeface="Nixie One"/>
              </a:rPr>
              <a:t> </a:t>
            </a:r>
            <a:r>
              <a:rPr lang="cs-CZ" sz="2000" b="1" i="1" dirty="0" err="1">
                <a:solidFill>
                  <a:schemeClr val="tx1"/>
                </a:solidFill>
                <a:latin typeface="Roboto Slab" panose="020B0604020202020204" charset="0"/>
                <a:ea typeface="Roboto Slab" panose="020B0604020202020204" charset="0"/>
                <a:cs typeface="Nixie One"/>
                <a:sym typeface="Nixie One"/>
              </a:rPr>
              <a:t>of</a:t>
            </a:r>
            <a:r>
              <a:rPr lang="cs-CZ" sz="2000" b="1" i="1" dirty="0">
                <a:solidFill>
                  <a:schemeClr val="tx1"/>
                </a:solidFill>
                <a:latin typeface="Roboto Slab" panose="020B0604020202020204" charset="0"/>
                <a:ea typeface="Roboto Slab" panose="020B0604020202020204" charset="0"/>
                <a:cs typeface="Nixie One"/>
                <a:sym typeface="Nixie One"/>
              </a:rPr>
              <a:t> subsidiarity</a:t>
            </a:r>
          </a:p>
          <a:p>
            <a:pPr marL="342900" lvl="0" indent="-342900">
              <a:spcBef>
                <a:spcPts val="600"/>
              </a:spcBef>
              <a:buFont typeface="Arial" panose="020B0604020202020204" pitchFamily="34" charset="0"/>
              <a:buChar char="•"/>
            </a:pPr>
            <a:r>
              <a:rPr lang="cs-CZ" sz="2000" b="1" i="1" dirty="0" err="1">
                <a:solidFill>
                  <a:schemeClr val="tx1"/>
                </a:solidFill>
                <a:latin typeface="Roboto Slab" panose="020B0604020202020204" charset="0"/>
                <a:ea typeface="Roboto Slab" panose="020B0604020202020204" charset="0"/>
                <a:cs typeface="Nixie One"/>
                <a:sym typeface="Nixie One"/>
              </a:rPr>
              <a:t>Reasons</a:t>
            </a:r>
            <a:r>
              <a:rPr lang="cs-CZ" sz="2000" b="1" i="1" dirty="0">
                <a:solidFill>
                  <a:schemeClr val="tx1"/>
                </a:solidFill>
                <a:latin typeface="Roboto Slab" panose="020B0604020202020204" charset="0"/>
                <a:ea typeface="Roboto Slab" panose="020B0604020202020204" charset="0"/>
                <a:cs typeface="Nixie One"/>
                <a:sym typeface="Nixie One"/>
              </a:rPr>
              <a:t> </a:t>
            </a:r>
            <a:r>
              <a:rPr lang="cs-CZ" sz="2000" b="1" i="1" dirty="0" err="1">
                <a:solidFill>
                  <a:schemeClr val="tx1"/>
                </a:solidFill>
                <a:latin typeface="Roboto Slab" panose="020B0604020202020204" charset="0"/>
                <a:ea typeface="Roboto Slab" panose="020B0604020202020204" charset="0"/>
                <a:cs typeface="Nixie One"/>
                <a:sym typeface="Nixie One"/>
              </a:rPr>
              <a:t>for</a:t>
            </a:r>
            <a:r>
              <a:rPr lang="cs-CZ" sz="2000" b="1" i="1" dirty="0">
                <a:solidFill>
                  <a:schemeClr val="tx1"/>
                </a:solidFill>
                <a:latin typeface="Roboto Slab" panose="020B0604020202020204" charset="0"/>
                <a:ea typeface="Roboto Slab" panose="020B0604020202020204" charset="0"/>
                <a:cs typeface="Nixie One"/>
                <a:sym typeface="Nixie One"/>
              </a:rPr>
              <a:t> </a:t>
            </a:r>
            <a:r>
              <a:rPr lang="cs-CZ" sz="2000" b="1" i="1" dirty="0" err="1">
                <a:solidFill>
                  <a:schemeClr val="tx1"/>
                </a:solidFill>
                <a:latin typeface="Roboto Slab" panose="020B0604020202020204" charset="0"/>
                <a:ea typeface="Roboto Slab" panose="020B0604020202020204" charset="0"/>
                <a:cs typeface="Nixie One"/>
                <a:sym typeface="Nixie One"/>
              </a:rPr>
              <a:t>regulation</a:t>
            </a:r>
            <a:r>
              <a:rPr lang="cs-CZ" sz="2000" b="1" i="1" dirty="0">
                <a:solidFill>
                  <a:schemeClr val="tx1"/>
                </a:solidFill>
                <a:latin typeface="Roboto Slab" panose="020B0604020202020204" charset="0"/>
                <a:ea typeface="Roboto Slab" panose="020B0604020202020204" charset="0"/>
                <a:cs typeface="Nixie One"/>
                <a:sym typeface="Nixie One"/>
              </a:rPr>
              <a:t> (</a:t>
            </a:r>
            <a:r>
              <a:rPr lang="cs-CZ" sz="2000" b="1" i="1" dirty="0" err="1">
                <a:solidFill>
                  <a:schemeClr val="tx1"/>
                </a:solidFill>
                <a:latin typeface="Roboto Slab" panose="020B0604020202020204" charset="0"/>
                <a:ea typeface="Roboto Slab" panose="020B0604020202020204" charset="0"/>
                <a:cs typeface="Nixie One"/>
                <a:sym typeface="Nixie One"/>
              </a:rPr>
              <a:t>principles</a:t>
            </a:r>
            <a:r>
              <a:rPr lang="cs-CZ" sz="2000" b="1" i="1" dirty="0">
                <a:solidFill>
                  <a:schemeClr val="tx1"/>
                </a:solidFill>
                <a:latin typeface="Roboto Slab" panose="020B0604020202020204" charset="0"/>
                <a:ea typeface="Roboto Slab" panose="020B0604020202020204" charset="0"/>
                <a:cs typeface="Nixie One"/>
                <a:sym typeface="Nixie One"/>
              </a:rPr>
              <a:t>?)</a:t>
            </a:r>
          </a:p>
          <a:p>
            <a:pPr marL="342900" lvl="0" indent="-342900">
              <a:spcBef>
                <a:spcPts val="600"/>
              </a:spcBef>
              <a:buFont typeface="Arial" panose="020B0604020202020204" pitchFamily="34" charset="0"/>
              <a:buChar char="•"/>
            </a:pPr>
            <a:r>
              <a:rPr lang="cs-CZ" sz="2000" b="1" i="1" dirty="0" err="1">
                <a:solidFill>
                  <a:schemeClr val="tx1"/>
                </a:solidFill>
                <a:latin typeface="Roboto Slab" panose="020B0604020202020204" charset="0"/>
                <a:ea typeface="Roboto Slab" panose="020B0604020202020204" charset="0"/>
                <a:cs typeface="Nixie One"/>
                <a:sym typeface="Nixie One"/>
              </a:rPr>
              <a:t>Means</a:t>
            </a:r>
            <a:r>
              <a:rPr lang="cs-CZ" sz="2000" b="1" i="1" dirty="0">
                <a:solidFill>
                  <a:schemeClr val="tx1"/>
                </a:solidFill>
                <a:latin typeface="Roboto Slab" panose="020B0604020202020204" charset="0"/>
                <a:ea typeface="Roboto Slab" panose="020B0604020202020204" charset="0"/>
                <a:cs typeface="Nixie One"/>
                <a:sym typeface="Nixie One"/>
              </a:rPr>
              <a:t> </a:t>
            </a:r>
            <a:r>
              <a:rPr lang="cs-CZ" sz="2000" b="1" i="1" dirty="0" err="1">
                <a:solidFill>
                  <a:schemeClr val="tx1"/>
                </a:solidFill>
                <a:latin typeface="Roboto Slab" panose="020B0604020202020204" charset="0"/>
                <a:ea typeface="Roboto Slab" panose="020B0604020202020204" charset="0"/>
                <a:cs typeface="Nixie One"/>
                <a:sym typeface="Nixie One"/>
              </a:rPr>
              <a:t>of</a:t>
            </a:r>
            <a:r>
              <a:rPr lang="cs-CZ" sz="2000" b="1" i="1" dirty="0">
                <a:solidFill>
                  <a:schemeClr val="tx1"/>
                </a:solidFill>
                <a:latin typeface="Roboto Slab" panose="020B0604020202020204" charset="0"/>
                <a:ea typeface="Roboto Slab" panose="020B0604020202020204" charset="0"/>
                <a:cs typeface="Nixie One"/>
                <a:sym typeface="Nixie One"/>
              </a:rPr>
              <a:t> </a:t>
            </a:r>
            <a:r>
              <a:rPr lang="cs-CZ" sz="2000" b="1" i="1" dirty="0" err="1">
                <a:solidFill>
                  <a:schemeClr val="tx1"/>
                </a:solidFill>
                <a:latin typeface="Roboto Slab" panose="020B0604020202020204" charset="0"/>
                <a:ea typeface="Roboto Slab" panose="020B0604020202020204" charset="0"/>
                <a:cs typeface="Nixie One"/>
                <a:sym typeface="Nixie One"/>
              </a:rPr>
              <a:t>regulation</a:t>
            </a:r>
            <a:endParaRPr lang="cs-CZ" sz="2000" b="1" i="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2000" b="1" i="1" dirty="0">
                <a:solidFill>
                  <a:schemeClr val="tx1"/>
                </a:solidFill>
                <a:latin typeface="Roboto Slab" panose="020B0604020202020204" charset="0"/>
                <a:ea typeface="Roboto Slab" panose="020B0604020202020204" charset="0"/>
                <a:cs typeface="Nixie One"/>
                <a:sym typeface="Nixie One"/>
              </a:rPr>
              <a:t>3. </a:t>
            </a:r>
            <a:r>
              <a:rPr lang="cs-CZ" sz="2000" b="1" i="1" dirty="0" err="1">
                <a:solidFill>
                  <a:schemeClr val="tx1"/>
                </a:solidFill>
                <a:latin typeface="Roboto Slab" panose="020B0604020202020204" charset="0"/>
                <a:ea typeface="Roboto Slab" panose="020B0604020202020204" charset="0"/>
                <a:cs typeface="Nixie One"/>
                <a:sym typeface="Nixie One"/>
              </a:rPr>
              <a:t>Principle</a:t>
            </a:r>
            <a:r>
              <a:rPr lang="cs-CZ" sz="2000" b="1" i="1" dirty="0">
                <a:solidFill>
                  <a:schemeClr val="tx1"/>
                </a:solidFill>
                <a:latin typeface="Roboto Slab" panose="020B0604020202020204" charset="0"/>
                <a:ea typeface="Roboto Slab" panose="020B0604020202020204" charset="0"/>
                <a:cs typeface="Nixie One"/>
                <a:sym typeface="Nixie One"/>
              </a:rPr>
              <a:t> </a:t>
            </a:r>
            <a:r>
              <a:rPr lang="cs-CZ" sz="2000" b="1" i="1" dirty="0" err="1">
                <a:solidFill>
                  <a:schemeClr val="tx1"/>
                </a:solidFill>
                <a:latin typeface="Roboto Slab" panose="020B0604020202020204" charset="0"/>
                <a:ea typeface="Roboto Slab" panose="020B0604020202020204" charset="0"/>
                <a:cs typeface="Nixie One"/>
                <a:sym typeface="Nixie One"/>
              </a:rPr>
              <a:t>of</a:t>
            </a:r>
            <a:r>
              <a:rPr lang="cs-CZ" sz="2000" b="1" i="1" dirty="0">
                <a:solidFill>
                  <a:schemeClr val="tx1"/>
                </a:solidFill>
                <a:latin typeface="Roboto Slab" panose="020B0604020202020204" charset="0"/>
                <a:ea typeface="Roboto Slab" panose="020B0604020202020204" charset="0"/>
                <a:cs typeface="Nixie One"/>
                <a:sym typeface="Nixie One"/>
              </a:rPr>
              <a:t> </a:t>
            </a:r>
            <a:r>
              <a:rPr lang="cs-CZ" sz="2000" b="1" i="1" dirty="0" err="1">
                <a:solidFill>
                  <a:schemeClr val="tx1"/>
                </a:solidFill>
                <a:latin typeface="Roboto Slab" panose="020B0604020202020204" charset="0"/>
                <a:ea typeface="Roboto Slab" panose="020B0604020202020204" charset="0"/>
                <a:cs typeface="Nixie One"/>
                <a:sym typeface="Nixie One"/>
              </a:rPr>
              <a:t>proportionality</a:t>
            </a:r>
            <a:endParaRPr lang="cs-CZ" sz="2000" b="1" i="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24028044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en-US" sz="1800" b="1" dirty="0">
                <a:solidFill>
                  <a:schemeClr val="accent1"/>
                </a:solidFill>
                <a:latin typeface="Roboto Slab" panose="020B0604020202020204" charset="0"/>
                <a:ea typeface="Roboto Slab" panose="020B0604020202020204" charset="0"/>
                <a:cs typeface="Nixie One"/>
                <a:sym typeface="Nixie One"/>
              </a:rPr>
              <a:t>Article 191</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1. Union policy on the environment shall contribute to pursuit of the following objectives:</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 preserving, protecting and improving the </a:t>
            </a:r>
            <a:r>
              <a:rPr lang="en-US" sz="1800" b="1" dirty="0">
                <a:solidFill>
                  <a:srgbClr val="00B050"/>
                </a:solidFill>
                <a:latin typeface="Roboto Slab" panose="020B0604020202020204" charset="0"/>
                <a:ea typeface="Roboto Slab" panose="020B0604020202020204" charset="0"/>
                <a:cs typeface="Nixie One"/>
                <a:sym typeface="Nixie One"/>
              </a:rPr>
              <a:t>quality of the environment</a:t>
            </a:r>
            <a:r>
              <a:rPr lang="en-US" sz="1800" b="1" dirty="0">
                <a:solidFill>
                  <a:schemeClr val="tx1"/>
                </a:solidFill>
                <a:latin typeface="Roboto Slab" panose="020B0604020202020204" charset="0"/>
                <a:ea typeface="Roboto Slab" panose="020B0604020202020204" charset="0"/>
                <a:cs typeface="Nixie One"/>
                <a:sym typeface="Nixie One"/>
              </a:rPr>
              <a:t>,</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 protecting </a:t>
            </a:r>
            <a:r>
              <a:rPr lang="en-US" sz="1800" b="1" dirty="0">
                <a:solidFill>
                  <a:srgbClr val="00B050"/>
                </a:solidFill>
                <a:latin typeface="Roboto Slab" panose="020B0604020202020204" charset="0"/>
                <a:ea typeface="Roboto Slab" panose="020B0604020202020204" charset="0"/>
                <a:cs typeface="Nixie One"/>
                <a:sym typeface="Nixie One"/>
              </a:rPr>
              <a:t>human health</a:t>
            </a:r>
            <a:r>
              <a:rPr lang="en-US" sz="1800" b="1" dirty="0">
                <a:solidFill>
                  <a:schemeClr val="tx1"/>
                </a:solidFill>
                <a:latin typeface="Roboto Slab" panose="020B0604020202020204" charset="0"/>
                <a:ea typeface="Roboto Slab" panose="020B0604020202020204" charset="0"/>
                <a:cs typeface="Nixie One"/>
                <a:sym typeface="Nixie One"/>
              </a:rPr>
              <a:t>,</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 prudent and rational </a:t>
            </a:r>
            <a:r>
              <a:rPr lang="en-US" sz="1800" b="1" dirty="0" err="1">
                <a:solidFill>
                  <a:schemeClr val="tx1"/>
                </a:solidFill>
                <a:latin typeface="Roboto Slab" panose="020B0604020202020204" charset="0"/>
                <a:ea typeface="Roboto Slab" panose="020B0604020202020204" charset="0"/>
                <a:cs typeface="Nixie One"/>
                <a:sym typeface="Nixie One"/>
              </a:rPr>
              <a:t>utilisation</a:t>
            </a:r>
            <a:r>
              <a:rPr lang="en-US" sz="1800" b="1" dirty="0">
                <a:solidFill>
                  <a:schemeClr val="tx1"/>
                </a:solidFill>
                <a:latin typeface="Roboto Slab" panose="020B0604020202020204" charset="0"/>
                <a:ea typeface="Roboto Slab" panose="020B0604020202020204" charset="0"/>
                <a:cs typeface="Nixie One"/>
                <a:sym typeface="Nixie One"/>
              </a:rPr>
              <a:t> of </a:t>
            </a:r>
            <a:r>
              <a:rPr lang="en-US" sz="1800" b="1" dirty="0">
                <a:solidFill>
                  <a:srgbClr val="00B050"/>
                </a:solidFill>
                <a:latin typeface="Roboto Slab" panose="020B0604020202020204" charset="0"/>
                <a:ea typeface="Roboto Slab" panose="020B0604020202020204" charset="0"/>
                <a:cs typeface="Nixie One"/>
                <a:sym typeface="Nixie One"/>
              </a:rPr>
              <a:t>natural resources</a:t>
            </a:r>
            <a:r>
              <a:rPr lang="en-US" sz="1800" b="1" dirty="0">
                <a:solidFill>
                  <a:schemeClr val="tx1"/>
                </a:solidFill>
                <a:latin typeface="Roboto Slab" panose="020B0604020202020204" charset="0"/>
                <a:ea typeface="Roboto Slab" panose="020B0604020202020204" charset="0"/>
                <a:cs typeface="Nixie One"/>
                <a:sym typeface="Nixie One"/>
              </a:rPr>
              <a:t>,</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 promoting </a:t>
            </a:r>
            <a:r>
              <a:rPr lang="en-US" sz="1800" b="1" dirty="0">
                <a:solidFill>
                  <a:srgbClr val="00B050"/>
                </a:solidFill>
                <a:latin typeface="Roboto Slab" panose="020B0604020202020204" charset="0"/>
                <a:ea typeface="Roboto Slab" panose="020B0604020202020204" charset="0"/>
                <a:cs typeface="Nixie One"/>
                <a:sym typeface="Nixie One"/>
              </a:rPr>
              <a:t>measures at international level </a:t>
            </a:r>
            <a:r>
              <a:rPr lang="en-US" sz="1800" b="1" dirty="0">
                <a:solidFill>
                  <a:schemeClr val="tx1"/>
                </a:solidFill>
                <a:latin typeface="Roboto Slab" panose="020B0604020202020204" charset="0"/>
                <a:ea typeface="Roboto Slab" panose="020B0604020202020204" charset="0"/>
                <a:cs typeface="Nixie One"/>
                <a:sym typeface="Nixie One"/>
              </a:rPr>
              <a:t>to deal with regional or worldwide environmental problems, and in particular combating climate change.</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2. Union policy on the environment </a:t>
            </a:r>
            <a:r>
              <a:rPr lang="en-US" sz="1800" b="1" dirty="0">
                <a:solidFill>
                  <a:schemeClr val="accent6"/>
                </a:solidFill>
                <a:latin typeface="Roboto Slab" panose="020B0604020202020204" charset="0"/>
                <a:ea typeface="Roboto Slab" panose="020B0604020202020204" charset="0"/>
                <a:cs typeface="Nixie One"/>
                <a:sym typeface="Nixie One"/>
              </a:rPr>
              <a:t>shall aim </a:t>
            </a:r>
            <a:r>
              <a:rPr lang="en-US" sz="1800" b="1" dirty="0">
                <a:solidFill>
                  <a:schemeClr val="tx1"/>
                </a:solidFill>
                <a:latin typeface="Roboto Slab" panose="020B0604020202020204" charset="0"/>
                <a:ea typeface="Roboto Slab" panose="020B0604020202020204" charset="0"/>
                <a:cs typeface="Nixie One"/>
                <a:sym typeface="Nixie One"/>
              </a:rPr>
              <a:t>at a </a:t>
            </a:r>
            <a:r>
              <a:rPr lang="en-US" sz="1800" b="1" dirty="0">
                <a:solidFill>
                  <a:schemeClr val="accent2"/>
                </a:solidFill>
                <a:latin typeface="Roboto Slab" panose="020B0604020202020204" charset="0"/>
                <a:ea typeface="Roboto Slab" panose="020B0604020202020204" charset="0"/>
                <a:cs typeface="Nixie One"/>
                <a:sym typeface="Nixie One"/>
              </a:rPr>
              <a:t>high level of protection </a:t>
            </a:r>
            <a:r>
              <a:rPr lang="en-US" sz="1800" b="1" dirty="0">
                <a:solidFill>
                  <a:schemeClr val="tx1"/>
                </a:solidFill>
                <a:latin typeface="Roboto Slab" panose="020B0604020202020204" charset="0"/>
                <a:ea typeface="Roboto Slab" panose="020B0604020202020204" charset="0"/>
                <a:cs typeface="Nixie One"/>
                <a:sym typeface="Nixie One"/>
              </a:rPr>
              <a:t>taking into account the diversity of situations in the various regions of the Union. It shall be based on the </a:t>
            </a:r>
            <a:r>
              <a:rPr lang="en-US" sz="1800" b="1" dirty="0">
                <a:solidFill>
                  <a:schemeClr val="accent2"/>
                </a:solidFill>
                <a:latin typeface="Roboto Slab" panose="020B0604020202020204" charset="0"/>
                <a:ea typeface="Roboto Slab" panose="020B0604020202020204" charset="0"/>
                <a:cs typeface="Nixie One"/>
                <a:sym typeface="Nixie One"/>
              </a:rPr>
              <a:t>precautionary principle</a:t>
            </a:r>
            <a:r>
              <a:rPr lang="en-US" sz="1800" b="1" dirty="0">
                <a:solidFill>
                  <a:schemeClr val="tx1"/>
                </a:solidFill>
                <a:latin typeface="Roboto Slab" panose="020B0604020202020204" charset="0"/>
                <a:ea typeface="Roboto Slab" panose="020B0604020202020204" charset="0"/>
                <a:cs typeface="Nixie One"/>
                <a:sym typeface="Nixie One"/>
              </a:rPr>
              <a:t> and on the </a:t>
            </a:r>
            <a:r>
              <a:rPr lang="en-US" sz="1800" b="1" dirty="0">
                <a:solidFill>
                  <a:schemeClr val="accent2"/>
                </a:solidFill>
                <a:latin typeface="Roboto Slab" panose="020B0604020202020204" charset="0"/>
                <a:ea typeface="Roboto Slab" panose="020B0604020202020204" charset="0"/>
                <a:cs typeface="Nixie One"/>
                <a:sym typeface="Nixie One"/>
              </a:rPr>
              <a:t>principles that preventive action </a:t>
            </a:r>
            <a:r>
              <a:rPr lang="en-US" sz="1800" b="1" dirty="0">
                <a:solidFill>
                  <a:schemeClr val="tx1"/>
                </a:solidFill>
                <a:latin typeface="Roboto Slab" panose="020B0604020202020204" charset="0"/>
                <a:ea typeface="Roboto Slab" panose="020B0604020202020204" charset="0"/>
                <a:cs typeface="Nixie One"/>
                <a:sym typeface="Nixie One"/>
              </a:rPr>
              <a:t>should be taken, that environmental damage should as a priority be </a:t>
            </a:r>
            <a:r>
              <a:rPr lang="en-US" sz="1800" b="1" dirty="0">
                <a:solidFill>
                  <a:schemeClr val="accent2"/>
                </a:solidFill>
                <a:latin typeface="Roboto Slab" panose="020B0604020202020204" charset="0"/>
                <a:ea typeface="Roboto Slab" panose="020B0604020202020204" charset="0"/>
                <a:cs typeface="Nixie One"/>
                <a:sym typeface="Nixie One"/>
              </a:rPr>
              <a:t>rectified at source </a:t>
            </a:r>
            <a:r>
              <a:rPr lang="en-US" sz="1800" b="1" dirty="0">
                <a:solidFill>
                  <a:schemeClr val="tx1"/>
                </a:solidFill>
                <a:latin typeface="Roboto Slab" panose="020B0604020202020204" charset="0"/>
                <a:ea typeface="Roboto Slab" panose="020B0604020202020204" charset="0"/>
                <a:cs typeface="Nixie One"/>
                <a:sym typeface="Nixie One"/>
              </a:rPr>
              <a:t>and that </a:t>
            </a:r>
            <a:r>
              <a:rPr lang="en-US" sz="1800" b="1" dirty="0">
                <a:solidFill>
                  <a:schemeClr val="accent2"/>
                </a:solidFill>
                <a:latin typeface="Roboto Slab" panose="020B0604020202020204" charset="0"/>
                <a:ea typeface="Roboto Slab" panose="020B0604020202020204" charset="0"/>
                <a:cs typeface="Nixie One"/>
                <a:sym typeface="Nixie One"/>
              </a:rPr>
              <a:t>the polluter should pay</a:t>
            </a:r>
            <a:r>
              <a:rPr lang="en-US" sz="1800" b="1" dirty="0">
                <a:solidFill>
                  <a:schemeClr val="tx1"/>
                </a:solidFill>
                <a:latin typeface="Roboto Slab" panose="020B0604020202020204" charset="0"/>
                <a:ea typeface="Roboto Slab" panose="020B0604020202020204" charset="0"/>
                <a:cs typeface="Nixie One"/>
                <a:sym typeface="Nixie One"/>
              </a:rPr>
              <a:t>.</a:t>
            </a: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1462710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cs-CZ" sz="1800" b="1" dirty="0" err="1">
                <a:solidFill>
                  <a:schemeClr val="accent1"/>
                </a:solidFill>
                <a:latin typeface="Roboto Slab" panose="020B0604020202020204" charset="0"/>
                <a:ea typeface="Roboto Slab" panose="020B0604020202020204" charset="0"/>
                <a:cs typeface="Nixie One"/>
                <a:sym typeface="Nixie One"/>
              </a:rPr>
              <a:t>Legal</a:t>
            </a:r>
            <a:r>
              <a:rPr lang="cs-CZ" sz="1800" b="1" dirty="0">
                <a:solidFill>
                  <a:schemeClr val="accent1"/>
                </a:solidFill>
                <a:latin typeface="Roboto Slab" panose="020B0604020202020204" charset="0"/>
                <a:ea typeface="Roboto Slab" panose="020B0604020202020204" charset="0"/>
                <a:cs typeface="Nixie One"/>
                <a:sym typeface="Nixie One"/>
              </a:rPr>
              <a:t> base </a:t>
            </a:r>
            <a:r>
              <a:rPr lang="cs-CZ" sz="1800" b="1" dirty="0" err="1">
                <a:solidFill>
                  <a:schemeClr val="accent1"/>
                </a:solidFill>
                <a:latin typeface="Roboto Slab" panose="020B0604020202020204" charset="0"/>
                <a:ea typeface="Roboto Slab" panose="020B0604020202020204" charset="0"/>
                <a:cs typeface="Nixie One"/>
                <a:sym typeface="Nixie One"/>
              </a:rPr>
              <a:t>of</a:t>
            </a:r>
            <a:r>
              <a:rPr lang="cs-CZ" sz="1800" b="1" dirty="0">
                <a:solidFill>
                  <a:schemeClr val="accent1"/>
                </a:solidFill>
                <a:latin typeface="Roboto Slab" panose="020B0604020202020204" charset="0"/>
                <a:ea typeface="Roboto Slab" panose="020B0604020202020204" charset="0"/>
                <a:cs typeface="Nixie One"/>
                <a:sym typeface="Nixie One"/>
              </a:rPr>
              <a:t> EU </a:t>
            </a:r>
            <a:r>
              <a:rPr lang="cs-CZ" sz="1800" b="1" dirty="0" err="1">
                <a:solidFill>
                  <a:schemeClr val="accent1"/>
                </a:solidFill>
                <a:latin typeface="Roboto Slab" panose="020B0604020202020204" charset="0"/>
                <a:ea typeface="Roboto Slab" panose="020B0604020202020204" charset="0"/>
                <a:cs typeface="Nixie One"/>
                <a:sym typeface="Nixie One"/>
              </a:rPr>
              <a:t>environmental</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law</a:t>
            </a:r>
            <a:r>
              <a:rPr lang="cs-CZ" sz="1800" b="1" dirty="0">
                <a:solidFill>
                  <a:schemeClr val="accent1"/>
                </a:solidFill>
                <a:latin typeface="Roboto Slab" panose="020B0604020202020204" charset="0"/>
                <a:ea typeface="Roboto Slab" panose="020B0604020202020204" charset="0"/>
                <a:cs typeface="Nixie One"/>
                <a:sym typeface="Nixie One"/>
              </a:rPr>
              <a:t> - TFEU</a:t>
            </a:r>
          </a:p>
          <a:p>
            <a:pPr lvl="0">
              <a:spcBef>
                <a:spcPts val="600"/>
              </a:spcBef>
            </a:pPr>
            <a:endParaRPr lang="cs-CZ"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r>
              <a:rPr lang="en-US" sz="1800" b="1" dirty="0">
                <a:solidFill>
                  <a:schemeClr val="accent3"/>
                </a:solidFill>
                <a:latin typeface="Roboto Slab" panose="020B0604020202020204" charset="0"/>
                <a:ea typeface="Roboto Slab" panose="020B0604020202020204" charset="0"/>
                <a:cs typeface="Nixie One"/>
                <a:sym typeface="Nixie One"/>
              </a:rPr>
              <a:t>Article 4</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2.	Shared competence between the Union and the Member States applies in the following principal areas:</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(e)	environment;</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 (</a:t>
            </a:r>
            <a:r>
              <a:rPr lang="en-US" sz="1800" b="1" dirty="0" err="1">
                <a:solidFill>
                  <a:schemeClr val="tx1"/>
                </a:solidFill>
                <a:latin typeface="Roboto Slab" panose="020B0604020202020204" charset="0"/>
                <a:ea typeface="Roboto Slab" panose="020B0604020202020204" charset="0"/>
                <a:cs typeface="Nixie One"/>
                <a:sym typeface="Nixie One"/>
              </a:rPr>
              <a:t>i</a:t>
            </a:r>
            <a:r>
              <a:rPr lang="en-US" sz="1800" b="1" dirty="0">
                <a:solidFill>
                  <a:schemeClr val="tx1"/>
                </a:solidFill>
                <a:latin typeface="Roboto Slab" panose="020B0604020202020204" charset="0"/>
                <a:ea typeface="Roboto Slab" panose="020B0604020202020204" charset="0"/>
                <a:cs typeface="Nixie One"/>
                <a:sym typeface="Nixie One"/>
              </a:rPr>
              <a:t>)	energy;</a:t>
            </a:r>
          </a:p>
          <a:p>
            <a:pPr lvl="0">
              <a:spcBef>
                <a:spcPts val="600"/>
              </a:spcBef>
            </a:pPr>
            <a:r>
              <a:rPr lang="cs-CZ" sz="1800" b="1" i="1" dirty="0" err="1">
                <a:solidFill>
                  <a:schemeClr val="accent5">
                    <a:lumMod val="75000"/>
                  </a:schemeClr>
                </a:solidFill>
                <a:latin typeface="Roboto Slab" panose="020B0604020202020204" charset="0"/>
                <a:ea typeface="Roboto Slab" panose="020B0604020202020204" charset="0"/>
                <a:cs typeface="Nixie One"/>
                <a:sym typeface="Nixie One"/>
              </a:rPr>
              <a:t>Principles</a:t>
            </a:r>
            <a:r>
              <a:rPr lang="cs-CZ" sz="1800" b="1" i="1" dirty="0">
                <a:solidFill>
                  <a:schemeClr val="accent5">
                    <a:lumMod val="75000"/>
                  </a:schemeClr>
                </a:solidFill>
                <a:latin typeface="Roboto Slab" panose="020B0604020202020204" charset="0"/>
                <a:ea typeface="Roboto Slab" panose="020B0604020202020204" charset="0"/>
                <a:cs typeface="Nixie One"/>
                <a:sym typeface="Nixie One"/>
              </a:rPr>
              <a:t> </a:t>
            </a:r>
            <a:r>
              <a:rPr lang="cs-CZ" sz="1800" b="1" i="1" dirty="0" err="1">
                <a:solidFill>
                  <a:schemeClr val="accent5">
                    <a:lumMod val="75000"/>
                  </a:schemeClr>
                </a:solidFill>
                <a:latin typeface="Roboto Slab" panose="020B0604020202020204" charset="0"/>
                <a:ea typeface="Roboto Slab" panose="020B0604020202020204" charset="0"/>
                <a:cs typeface="Nixie One"/>
                <a:sym typeface="Nixie One"/>
              </a:rPr>
              <a:t>of</a:t>
            </a:r>
            <a:r>
              <a:rPr lang="cs-CZ" sz="1800" b="1" i="1" dirty="0">
                <a:solidFill>
                  <a:schemeClr val="accent5">
                    <a:lumMod val="75000"/>
                  </a:schemeClr>
                </a:solidFill>
                <a:latin typeface="Roboto Slab" panose="020B0604020202020204" charset="0"/>
                <a:ea typeface="Roboto Slab" panose="020B0604020202020204" charset="0"/>
                <a:cs typeface="Nixie One"/>
                <a:sym typeface="Nixie One"/>
              </a:rPr>
              <a:t> subsidiarity </a:t>
            </a:r>
            <a:r>
              <a:rPr lang="cs-CZ" sz="1800" b="1" i="1" dirty="0">
                <a:solidFill>
                  <a:schemeClr val="accent2"/>
                </a:solidFill>
                <a:latin typeface="Roboto Slab" panose="020B0604020202020204" charset="0"/>
                <a:ea typeface="Roboto Slab" panose="020B0604020202020204" charset="0"/>
                <a:cs typeface="Nixie One"/>
                <a:sym typeface="Nixie One"/>
              </a:rPr>
              <a:t>(</a:t>
            </a:r>
            <a:r>
              <a:rPr lang="en-US" sz="1800" b="1" i="1" dirty="0">
                <a:solidFill>
                  <a:schemeClr val="accent2"/>
                </a:solidFill>
                <a:latin typeface="Roboto Slab" panose="020B0604020202020204" charset="0"/>
                <a:ea typeface="Roboto Slab" panose="020B0604020202020204" charset="0"/>
                <a:cs typeface="Nixie One"/>
                <a:sym typeface="Nixie One"/>
              </a:rPr>
              <a:t>cannot be sufficiently achieved by the Member States</a:t>
            </a:r>
            <a:r>
              <a:rPr lang="cs-CZ" sz="1800" b="1" i="1" dirty="0">
                <a:solidFill>
                  <a:schemeClr val="accent2"/>
                </a:solidFill>
                <a:latin typeface="Roboto Slab" panose="020B0604020202020204" charset="0"/>
                <a:ea typeface="Roboto Slab" panose="020B0604020202020204" charset="0"/>
                <a:cs typeface="Nixie One"/>
                <a:sym typeface="Nixie One"/>
              </a:rPr>
              <a:t>) and </a:t>
            </a:r>
            <a:r>
              <a:rPr lang="cs-CZ" sz="1800" b="1" i="1" dirty="0" err="1">
                <a:solidFill>
                  <a:schemeClr val="accent5">
                    <a:lumMod val="75000"/>
                  </a:schemeClr>
                </a:solidFill>
                <a:latin typeface="Roboto Slab" panose="020B0604020202020204" charset="0"/>
                <a:ea typeface="Roboto Slab" panose="020B0604020202020204" charset="0"/>
                <a:cs typeface="Nixie One"/>
                <a:sym typeface="Nixie One"/>
              </a:rPr>
              <a:t>proportionality</a:t>
            </a:r>
            <a:r>
              <a:rPr lang="cs-CZ" sz="1800" b="1" i="1" dirty="0">
                <a:solidFill>
                  <a:schemeClr val="accent2"/>
                </a:solidFill>
                <a:latin typeface="Roboto Slab" panose="020B0604020202020204" charset="0"/>
                <a:ea typeface="Roboto Slab" panose="020B0604020202020204" charset="0"/>
                <a:cs typeface="Nixie One"/>
                <a:sym typeface="Nixie One"/>
              </a:rPr>
              <a:t> (</a:t>
            </a:r>
            <a:r>
              <a:rPr lang="cs-CZ" sz="1800" b="1" i="1" dirty="0" err="1">
                <a:solidFill>
                  <a:schemeClr val="accent2"/>
                </a:solidFill>
                <a:latin typeface="Roboto Slab" panose="020B0604020202020204" charset="0"/>
                <a:ea typeface="Roboto Slab" panose="020B0604020202020204" charset="0"/>
                <a:cs typeface="Nixie One"/>
                <a:sym typeface="Nixie One"/>
              </a:rPr>
              <a:t>necessary</a:t>
            </a:r>
            <a:r>
              <a:rPr lang="cs-CZ" sz="1800" b="1" i="1" dirty="0">
                <a:solidFill>
                  <a:schemeClr val="accent2"/>
                </a:solidFill>
                <a:latin typeface="Roboto Slab" panose="020B0604020202020204" charset="0"/>
                <a:ea typeface="Roboto Slab" panose="020B0604020202020204" charset="0"/>
                <a:cs typeface="Nixie One"/>
                <a:sym typeface="Nixie One"/>
              </a:rPr>
              <a:t> </a:t>
            </a:r>
            <a:r>
              <a:rPr lang="cs-CZ" sz="1800" b="1" i="1" dirty="0" err="1">
                <a:solidFill>
                  <a:schemeClr val="accent2"/>
                </a:solidFill>
                <a:latin typeface="Roboto Slab" panose="020B0604020202020204" charset="0"/>
                <a:ea typeface="Roboto Slab" panose="020B0604020202020204" charset="0"/>
                <a:cs typeface="Nixie One"/>
                <a:sym typeface="Nixie One"/>
              </a:rPr>
              <a:t>for</a:t>
            </a:r>
            <a:r>
              <a:rPr lang="cs-CZ" sz="1800" b="1" i="1" dirty="0">
                <a:solidFill>
                  <a:schemeClr val="accent2"/>
                </a:solidFill>
                <a:latin typeface="Roboto Slab" panose="020B0604020202020204" charset="0"/>
                <a:ea typeface="Roboto Slab" panose="020B0604020202020204" charset="0"/>
                <a:cs typeface="Nixie One"/>
                <a:sym typeface="Nixie One"/>
              </a:rPr>
              <a:t> </a:t>
            </a:r>
            <a:r>
              <a:rPr lang="cs-CZ" sz="1800" b="1" i="1" dirty="0" err="1">
                <a:solidFill>
                  <a:schemeClr val="accent2"/>
                </a:solidFill>
                <a:latin typeface="Roboto Slab" panose="020B0604020202020204" charset="0"/>
                <a:ea typeface="Roboto Slab" panose="020B0604020202020204" charset="0"/>
                <a:cs typeface="Nixie One"/>
                <a:sym typeface="Nixie One"/>
              </a:rPr>
              <a:t>the</a:t>
            </a:r>
            <a:r>
              <a:rPr lang="cs-CZ" sz="1800" b="1" i="1" dirty="0">
                <a:solidFill>
                  <a:schemeClr val="accent2"/>
                </a:solidFill>
                <a:latin typeface="Roboto Slab" panose="020B0604020202020204" charset="0"/>
                <a:ea typeface="Roboto Slab" panose="020B0604020202020204" charset="0"/>
                <a:cs typeface="Nixie One"/>
                <a:sym typeface="Nixie One"/>
              </a:rPr>
              <a:t> </a:t>
            </a:r>
            <a:r>
              <a:rPr lang="cs-CZ" sz="1800" b="1" i="1" dirty="0" err="1">
                <a:solidFill>
                  <a:schemeClr val="accent2"/>
                </a:solidFill>
                <a:latin typeface="Roboto Slab" panose="020B0604020202020204" charset="0"/>
                <a:ea typeface="Roboto Slab" panose="020B0604020202020204" charset="0"/>
                <a:cs typeface="Nixie One"/>
                <a:sym typeface="Nixie One"/>
              </a:rPr>
              <a:t>aims</a:t>
            </a:r>
            <a:r>
              <a:rPr lang="cs-CZ" sz="1800" b="1" i="1" dirty="0">
                <a:solidFill>
                  <a:schemeClr val="accent2"/>
                </a:solidFill>
                <a:latin typeface="Roboto Slab" panose="020B0604020202020204" charset="0"/>
                <a:ea typeface="Roboto Slab" panose="020B0604020202020204" charset="0"/>
                <a:cs typeface="Nixie One"/>
                <a:sym typeface="Nixie One"/>
              </a:rPr>
              <a:t>). </a:t>
            </a: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733740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Výsledek obrázku pro ci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3566" y="2933182"/>
            <a:ext cx="2997095" cy="17383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Související obráze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0661" y="264886"/>
            <a:ext cx="1742817" cy="23990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Výsledek obrázku pro animal cruel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8322" y="418617"/>
            <a:ext cx="3370290" cy="2245366"/>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Výsledek obrázku pro stray dog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069" y="3105574"/>
            <a:ext cx="2890936" cy="1565924"/>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Výsledek obrázku pro bullfight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5527" y="811182"/>
            <a:ext cx="2313906" cy="1852801"/>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485192" y="4671498"/>
            <a:ext cx="4851918" cy="307777"/>
          </a:xfrm>
          <a:prstGeom prst="rect">
            <a:avLst/>
          </a:prstGeom>
          <a:noFill/>
        </p:spPr>
        <p:txBody>
          <a:bodyPr wrap="square" rtlCol="0">
            <a:spAutoFit/>
          </a:bodyPr>
          <a:lstStyle/>
          <a:p>
            <a:r>
              <a:rPr lang="cs-CZ" b="1" dirty="0" err="1"/>
              <a:t>Competence</a:t>
            </a:r>
            <a:r>
              <a:rPr lang="cs-CZ" b="1" dirty="0"/>
              <a:t>: </a:t>
            </a:r>
            <a:r>
              <a:rPr lang="cs-CZ" b="1" dirty="0" err="1"/>
              <a:t>examples</a:t>
            </a:r>
            <a:endParaRPr lang="cs-CZ" b="1" dirty="0"/>
          </a:p>
        </p:txBody>
      </p:sp>
    </p:spTree>
    <p:extLst>
      <p:ext uri="{BB962C8B-B14F-4D97-AF65-F5344CB8AC3E}">
        <p14:creationId xmlns:p14="http://schemas.microsoft.com/office/powerpoint/2010/main" val="9604389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931952" y="158174"/>
            <a:ext cx="11046335" cy="461665"/>
          </a:xfrm>
          <a:prstGeom prst="rect">
            <a:avLst/>
          </a:prstGeom>
          <a:noFill/>
        </p:spPr>
        <p:txBody>
          <a:bodyPr wrap="square" rtlCol="0">
            <a:spAutoFit/>
          </a:bodyPr>
          <a:lstStyle/>
          <a:p>
            <a:pPr algn="ctr"/>
            <a:r>
              <a:rPr lang="cs-CZ" sz="2400" b="1" dirty="0" err="1">
                <a:latin typeface="Roboto Slab" panose="020B0604020202020204" charset="0"/>
                <a:ea typeface="Roboto Slab" panose="020B0604020202020204" charset="0"/>
              </a:rPr>
              <a:t>Examples</a:t>
            </a:r>
            <a:r>
              <a:rPr lang="cs-CZ" sz="2400" b="1" dirty="0">
                <a:latin typeface="Roboto Slab" panose="020B0604020202020204" charset="0"/>
                <a:ea typeface="Roboto Slab" panose="020B0604020202020204" charset="0"/>
              </a:rPr>
              <a:t>: Subsidiarity x </a:t>
            </a:r>
            <a:r>
              <a:rPr lang="cs-CZ" sz="2400" b="1" dirty="0" err="1">
                <a:latin typeface="Roboto Slab" panose="020B0604020202020204" charset="0"/>
                <a:ea typeface="Roboto Slab" panose="020B0604020202020204" charset="0"/>
              </a:rPr>
              <a:t>proportionality</a:t>
            </a:r>
            <a:endParaRPr lang="en-US" sz="2400" b="1" dirty="0">
              <a:latin typeface="Roboto Slab" panose="020B0604020202020204" charset="0"/>
              <a:ea typeface="Roboto Slab" panose="020B0604020202020204" charset="0"/>
            </a:endParaRPr>
          </a:p>
        </p:txBody>
      </p:sp>
      <p:pic>
        <p:nvPicPr>
          <p:cNvPr id="15" name="Picture 2" descr="Výsledek obrázku pro cigarety s příchut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927" y="688614"/>
            <a:ext cx="3854296" cy="288301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Výsledek obrázku pro cigarety s příchut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747" y="1012728"/>
            <a:ext cx="7502106" cy="4178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371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931952" y="158174"/>
            <a:ext cx="11046335" cy="461665"/>
          </a:xfrm>
          <a:prstGeom prst="rect">
            <a:avLst/>
          </a:prstGeom>
          <a:noFill/>
        </p:spPr>
        <p:txBody>
          <a:bodyPr wrap="square" rtlCol="0">
            <a:spAutoFit/>
          </a:bodyPr>
          <a:lstStyle/>
          <a:p>
            <a:pPr algn="ctr"/>
            <a:r>
              <a:rPr lang="cs-CZ" sz="2400" b="1" dirty="0" err="1">
                <a:latin typeface="Roboto Slab" panose="020B0604020202020204" charset="0"/>
                <a:ea typeface="Roboto Slab" panose="020B0604020202020204" charset="0"/>
              </a:rPr>
              <a:t>Examples</a:t>
            </a:r>
            <a:r>
              <a:rPr lang="cs-CZ" sz="2400" b="1" dirty="0">
                <a:latin typeface="Roboto Slab" panose="020B0604020202020204" charset="0"/>
                <a:ea typeface="Roboto Slab" panose="020B0604020202020204" charset="0"/>
              </a:rPr>
              <a:t>: Subsidiarity x </a:t>
            </a:r>
            <a:r>
              <a:rPr lang="cs-CZ" sz="2400" b="1" dirty="0" err="1">
                <a:latin typeface="Roboto Slab" panose="020B0604020202020204" charset="0"/>
                <a:ea typeface="Roboto Slab" panose="020B0604020202020204" charset="0"/>
              </a:rPr>
              <a:t>proportionality</a:t>
            </a:r>
            <a:endParaRPr lang="en-US" sz="2400" b="1" dirty="0">
              <a:latin typeface="Roboto Slab" panose="020B0604020202020204" charset="0"/>
              <a:ea typeface="Roboto Slab" panose="020B0604020202020204" charset="0"/>
            </a:endParaRPr>
          </a:p>
        </p:txBody>
      </p:sp>
      <p:pic>
        <p:nvPicPr>
          <p:cNvPr id="10242" name="Picture 2" descr="Výsledek obrázku pro cand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8027" y="955741"/>
            <a:ext cx="5406375" cy="3604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527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cs-CZ" sz="1800" b="1" dirty="0">
                <a:solidFill>
                  <a:schemeClr val="accent1"/>
                </a:solidFill>
                <a:latin typeface="Roboto Slab" panose="020B0604020202020204" charset="0"/>
                <a:ea typeface="Roboto Slab" panose="020B0604020202020204" charset="0"/>
                <a:cs typeface="Nixie One"/>
                <a:sym typeface="Nixie One"/>
              </a:rPr>
              <a:t>To </a:t>
            </a:r>
            <a:r>
              <a:rPr lang="cs-CZ" sz="1800" b="1" dirty="0" err="1">
                <a:solidFill>
                  <a:schemeClr val="accent1"/>
                </a:solidFill>
                <a:latin typeface="Roboto Slab" panose="020B0604020202020204" charset="0"/>
                <a:ea typeface="Roboto Slab" panose="020B0604020202020204" charset="0"/>
                <a:cs typeface="Nixie One"/>
                <a:sym typeface="Nixie One"/>
              </a:rPr>
              <a:t>regulate</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certain</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aspect</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of</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environmental</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protection</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the</a:t>
            </a:r>
            <a:r>
              <a:rPr lang="cs-CZ" sz="1800" b="1" dirty="0">
                <a:solidFill>
                  <a:schemeClr val="accent1"/>
                </a:solidFill>
                <a:latin typeface="Roboto Slab" panose="020B0604020202020204" charset="0"/>
                <a:ea typeface="Roboto Slab" panose="020B0604020202020204" charset="0"/>
                <a:cs typeface="Nixie One"/>
                <a:sym typeface="Nixie One"/>
              </a:rPr>
              <a:t> MS </a:t>
            </a:r>
            <a:r>
              <a:rPr lang="cs-CZ" sz="1800" b="1" dirty="0" err="1">
                <a:solidFill>
                  <a:schemeClr val="accent1"/>
                </a:solidFill>
                <a:latin typeface="Roboto Slab" panose="020B0604020202020204" charset="0"/>
                <a:ea typeface="Roboto Slab" panose="020B0604020202020204" charset="0"/>
                <a:cs typeface="Nixie One"/>
                <a:sym typeface="Nixie One"/>
              </a:rPr>
              <a:t>must</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meet</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the</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following</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conditions</a:t>
            </a:r>
            <a:r>
              <a:rPr lang="cs-CZ" sz="1800" b="1" dirty="0">
                <a:solidFill>
                  <a:schemeClr val="accent1"/>
                </a:solidFill>
                <a:latin typeface="Roboto Slab" panose="020B0604020202020204" charset="0"/>
                <a:ea typeface="Roboto Slab" panose="020B0604020202020204" charset="0"/>
                <a:cs typeface="Nixie One"/>
                <a:sym typeface="Nixie One"/>
              </a:rPr>
              <a:t> (Art. 35 + 36 TFEU):</a:t>
            </a:r>
          </a:p>
          <a:p>
            <a:pPr lvl="0">
              <a:spcBef>
                <a:spcPts val="600"/>
              </a:spcBef>
            </a:pPr>
            <a:endParaRPr lang="cs-CZ" sz="1800" b="1" i="1" dirty="0">
              <a:solidFill>
                <a:schemeClr val="accent1"/>
              </a:solidFill>
              <a:latin typeface="Roboto Slab" panose="020B0604020202020204" charset="0"/>
              <a:ea typeface="Roboto Slab" panose="020B0604020202020204" charset="0"/>
              <a:cs typeface="Nixie One"/>
              <a:sym typeface="Nixie One"/>
            </a:endParaRPr>
          </a:p>
          <a:p>
            <a:pPr marL="342900" lvl="0" indent="-342900">
              <a:spcBef>
                <a:spcPts val="600"/>
              </a:spcBef>
              <a:buAutoNum type="arabicPeriod"/>
            </a:pPr>
            <a:r>
              <a:rPr lang="cs-CZ" sz="2000" b="1" i="1" dirty="0" err="1">
                <a:solidFill>
                  <a:schemeClr val="tx1"/>
                </a:solidFill>
                <a:latin typeface="Roboto Slab" panose="020B0604020202020204" charset="0"/>
                <a:ea typeface="Roboto Slab" panose="020B0604020202020204" charset="0"/>
                <a:cs typeface="Nixie One"/>
                <a:sym typeface="Nixie One"/>
              </a:rPr>
              <a:t>It</a:t>
            </a:r>
            <a:r>
              <a:rPr lang="cs-CZ" sz="2000" b="1" i="1" dirty="0">
                <a:solidFill>
                  <a:schemeClr val="tx1"/>
                </a:solidFill>
                <a:latin typeface="Roboto Slab" panose="020B0604020202020204" charset="0"/>
                <a:ea typeface="Roboto Slab" panose="020B0604020202020204" charset="0"/>
                <a:cs typeface="Nixie One"/>
                <a:sym typeface="Nixie One"/>
              </a:rPr>
              <a:t> </a:t>
            </a:r>
            <a:r>
              <a:rPr lang="cs-CZ" sz="2000" b="1" i="1" dirty="0" err="1">
                <a:solidFill>
                  <a:schemeClr val="tx1"/>
                </a:solidFill>
                <a:latin typeface="Roboto Slab" panose="020B0604020202020204" charset="0"/>
                <a:ea typeface="Roboto Slab" panose="020B0604020202020204" charset="0"/>
                <a:cs typeface="Nixie One"/>
                <a:sym typeface="Nixie One"/>
              </a:rPr>
              <a:t>is</a:t>
            </a:r>
            <a:r>
              <a:rPr lang="cs-CZ" sz="2000" b="1" i="1" dirty="0">
                <a:solidFill>
                  <a:schemeClr val="tx1"/>
                </a:solidFill>
                <a:latin typeface="Roboto Slab" panose="020B0604020202020204" charset="0"/>
                <a:ea typeface="Roboto Slab" panose="020B0604020202020204" charset="0"/>
                <a:cs typeface="Nixie One"/>
                <a:sym typeface="Nixie One"/>
              </a:rPr>
              <a:t> not </a:t>
            </a:r>
            <a:r>
              <a:rPr lang="cs-CZ" sz="2000" b="1" i="1" dirty="0" err="1">
                <a:solidFill>
                  <a:schemeClr val="tx1"/>
                </a:solidFill>
                <a:latin typeface="Roboto Slab" panose="020B0604020202020204" charset="0"/>
                <a:ea typeface="Roboto Slab" panose="020B0604020202020204" charset="0"/>
                <a:cs typeface="Nixie One"/>
                <a:sym typeface="Nixie One"/>
              </a:rPr>
              <a:t>regulated</a:t>
            </a:r>
            <a:r>
              <a:rPr lang="cs-CZ" sz="2000" b="1" i="1" dirty="0">
                <a:solidFill>
                  <a:schemeClr val="tx1"/>
                </a:solidFill>
                <a:latin typeface="Roboto Slab" panose="020B0604020202020204" charset="0"/>
                <a:ea typeface="Roboto Slab" panose="020B0604020202020204" charset="0"/>
                <a:cs typeface="Nixie One"/>
                <a:sym typeface="Nixie One"/>
              </a:rPr>
              <a:t> by </a:t>
            </a:r>
            <a:r>
              <a:rPr lang="cs-CZ" sz="2000" b="1" i="1" dirty="0" err="1">
                <a:solidFill>
                  <a:schemeClr val="tx1"/>
                </a:solidFill>
                <a:latin typeface="Roboto Slab" panose="020B0604020202020204" charset="0"/>
                <a:ea typeface="Roboto Slab" panose="020B0604020202020204" charset="0"/>
                <a:cs typeface="Nixie One"/>
                <a:sym typeface="Nixie One"/>
              </a:rPr>
              <a:t>the</a:t>
            </a:r>
            <a:r>
              <a:rPr lang="cs-CZ" sz="2000" b="1" i="1" dirty="0">
                <a:solidFill>
                  <a:schemeClr val="tx1"/>
                </a:solidFill>
                <a:latin typeface="Roboto Slab" panose="020B0604020202020204" charset="0"/>
                <a:ea typeface="Roboto Slab" panose="020B0604020202020204" charset="0"/>
                <a:cs typeface="Nixie One"/>
                <a:sym typeface="Nixie One"/>
              </a:rPr>
              <a:t> EU</a:t>
            </a:r>
          </a:p>
          <a:p>
            <a:pPr marL="342900" lvl="0" indent="-342900">
              <a:spcBef>
                <a:spcPts val="600"/>
              </a:spcBef>
              <a:buAutoNum type="arabicPeriod"/>
            </a:pPr>
            <a:r>
              <a:rPr lang="cs-CZ" sz="2000" b="1" i="1" dirty="0" err="1">
                <a:solidFill>
                  <a:schemeClr val="tx1"/>
                </a:solidFill>
                <a:latin typeface="Roboto Slab" panose="020B0604020202020204" charset="0"/>
                <a:ea typeface="Roboto Slab" panose="020B0604020202020204" charset="0"/>
                <a:cs typeface="Nixie One"/>
                <a:sym typeface="Nixie One"/>
              </a:rPr>
              <a:t>It</a:t>
            </a:r>
            <a:r>
              <a:rPr lang="cs-CZ" sz="2000" b="1" i="1" dirty="0">
                <a:solidFill>
                  <a:schemeClr val="tx1"/>
                </a:solidFill>
                <a:latin typeface="Roboto Slab" panose="020B0604020202020204" charset="0"/>
                <a:ea typeface="Roboto Slab" panose="020B0604020202020204" charset="0"/>
                <a:cs typeface="Nixie One"/>
                <a:sym typeface="Nixie One"/>
              </a:rPr>
              <a:t> </a:t>
            </a:r>
            <a:r>
              <a:rPr lang="cs-CZ" sz="2000" b="1" i="1" dirty="0" err="1">
                <a:solidFill>
                  <a:schemeClr val="tx1"/>
                </a:solidFill>
                <a:latin typeface="Roboto Slab" panose="020B0604020202020204" charset="0"/>
                <a:ea typeface="Roboto Slab" panose="020B0604020202020204" charset="0"/>
                <a:cs typeface="Nixie One"/>
                <a:sym typeface="Nixie One"/>
              </a:rPr>
              <a:t>is</a:t>
            </a:r>
            <a:r>
              <a:rPr lang="cs-CZ" sz="2000" b="1" i="1" dirty="0">
                <a:solidFill>
                  <a:schemeClr val="tx1"/>
                </a:solidFill>
                <a:latin typeface="Roboto Slab" panose="020B0604020202020204" charset="0"/>
                <a:ea typeface="Roboto Slab" panose="020B0604020202020204" charset="0"/>
                <a:cs typeface="Nixie One"/>
                <a:sym typeface="Nixie One"/>
              </a:rPr>
              <a:t> not </a:t>
            </a:r>
            <a:r>
              <a:rPr lang="cs-CZ" sz="2000" b="1" i="1" dirty="0" err="1">
                <a:solidFill>
                  <a:schemeClr val="tx1"/>
                </a:solidFill>
                <a:latin typeface="Roboto Slab" panose="020B0604020202020204" charset="0"/>
                <a:ea typeface="Roboto Slab" panose="020B0604020202020204" charset="0"/>
                <a:cs typeface="Nixie One"/>
                <a:sym typeface="Nixie One"/>
              </a:rPr>
              <a:t>discriminatory</a:t>
            </a:r>
            <a:endParaRPr lang="cs-CZ" sz="2000" b="1" i="1" dirty="0">
              <a:solidFill>
                <a:schemeClr val="tx1"/>
              </a:solidFill>
              <a:latin typeface="Roboto Slab" panose="020B0604020202020204" charset="0"/>
              <a:ea typeface="Roboto Slab" panose="020B0604020202020204" charset="0"/>
              <a:cs typeface="Nixie One"/>
              <a:sym typeface="Nixie One"/>
            </a:endParaRPr>
          </a:p>
          <a:p>
            <a:pPr marL="342900" lvl="0" indent="-342900">
              <a:spcBef>
                <a:spcPts val="600"/>
              </a:spcBef>
              <a:buAutoNum type="arabicPeriod"/>
            </a:pPr>
            <a:r>
              <a:rPr lang="cs-CZ" sz="2000" b="1" i="1" dirty="0" err="1">
                <a:solidFill>
                  <a:schemeClr val="tx1"/>
                </a:solidFill>
                <a:latin typeface="Roboto Slab" panose="020B0604020202020204" charset="0"/>
                <a:ea typeface="Roboto Slab" panose="020B0604020202020204" charset="0"/>
                <a:cs typeface="Nixie One"/>
                <a:sym typeface="Nixie One"/>
              </a:rPr>
              <a:t>It</a:t>
            </a:r>
            <a:r>
              <a:rPr lang="cs-CZ" sz="2000" b="1" i="1" dirty="0">
                <a:solidFill>
                  <a:schemeClr val="tx1"/>
                </a:solidFill>
                <a:latin typeface="Roboto Slab" panose="020B0604020202020204" charset="0"/>
                <a:ea typeface="Roboto Slab" panose="020B0604020202020204" charset="0"/>
                <a:cs typeface="Nixie One"/>
                <a:sym typeface="Nixie One"/>
              </a:rPr>
              <a:t> </a:t>
            </a:r>
            <a:r>
              <a:rPr lang="cs-CZ" sz="2000" b="1" i="1" dirty="0" err="1">
                <a:solidFill>
                  <a:schemeClr val="tx1"/>
                </a:solidFill>
                <a:latin typeface="Roboto Slab" panose="020B0604020202020204" charset="0"/>
                <a:ea typeface="Roboto Slab" panose="020B0604020202020204" charset="0"/>
                <a:cs typeface="Nixie One"/>
                <a:sym typeface="Nixie One"/>
              </a:rPr>
              <a:t>is</a:t>
            </a:r>
            <a:r>
              <a:rPr lang="cs-CZ" sz="2000" b="1" i="1" dirty="0">
                <a:solidFill>
                  <a:schemeClr val="tx1"/>
                </a:solidFill>
                <a:latin typeface="Roboto Slab" panose="020B0604020202020204" charset="0"/>
                <a:ea typeface="Roboto Slab" panose="020B0604020202020204" charset="0"/>
                <a:cs typeface="Nixie One"/>
                <a:sym typeface="Nixie One"/>
              </a:rPr>
              <a:t> </a:t>
            </a:r>
            <a:r>
              <a:rPr lang="cs-CZ" sz="2000" b="1" i="1" dirty="0" err="1">
                <a:solidFill>
                  <a:schemeClr val="tx1"/>
                </a:solidFill>
                <a:latin typeface="Roboto Slab" panose="020B0604020202020204" charset="0"/>
                <a:ea typeface="Roboto Slab" panose="020B0604020202020204" charset="0"/>
                <a:cs typeface="Nixie One"/>
                <a:sym typeface="Nixie One"/>
              </a:rPr>
              <a:t>proportionate</a:t>
            </a:r>
            <a:endParaRPr lang="cs-CZ" sz="2000" b="1" i="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30960761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2303" y="195486"/>
            <a:ext cx="7008353" cy="71676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084" y="475392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2573778" y="303498"/>
            <a:ext cx="5022558" cy="461665"/>
          </a:xfrm>
          <a:prstGeom prst="rect">
            <a:avLst/>
          </a:prstGeom>
          <a:noFill/>
        </p:spPr>
        <p:txBody>
          <a:bodyPr wrap="square" rtlCol="0">
            <a:spAutoFit/>
          </a:bodyPr>
          <a:lstStyle/>
          <a:p>
            <a:r>
              <a:rPr lang="cs-CZ" sz="2400" dirty="0"/>
              <a:t>112/84 (</a:t>
            </a:r>
            <a:r>
              <a:rPr lang="cs-CZ" sz="2400" i="1" dirty="0" err="1"/>
              <a:t>Humblot</a:t>
            </a:r>
            <a:r>
              <a:rPr lang="cs-CZ" sz="2400" dirty="0"/>
              <a:t>)</a:t>
            </a:r>
          </a:p>
        </p:txBody>
      </p:sp>
      <p:pic>
        <p:nvPicPr>
          <p:cNvPr id="1026" name="Picture 2" descr="Znalezione obrazy dla zapytania 1984 FRENCH CARS"/>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20860" y="1212367"/>
            <a:ext cx="3412625" cy="3394472"/>
          </a:xfrm>
          <a:prstGeom prst="rect">
            <a:avLst/>
          </a:prstGeom>
          <a:noFill/>
          <a:extLst>
            <a:ext uri="{909E8E84-426E-40DD-AFC4-6F175D3DCCD1}">
              <a14:hiddenFill xmlns:a14="http://schemas.microsoft.com/office/drawing/2010/main">
                <a:solidFill>
                  <a:srgbClr val="FFFFFF"/>
                </a:solidFill>
              </a14:hiddenFill>
            </a:ext>
          </a:extLst>
        </p:spPr>
      </p:pic>
      <p:sp>
        <p:nvSpPr>
          <p:cNvPr id="3" name="Obdélník 2">
            <a:extLst>
              <a:ext uri="{FF2B5EF4-FFF2-40B4-BE49-F238E27FC236}">
                <a16:creationId xmlns:a16="http://schemas.microsoft.com/office/drawing/2014/main" id="{DDA4411D-35E5-4166-BBD4-2A69E920D142}"/>
              </a:ext>
            </a:extLst>
          </p:cNvPr>
          <p:cNvSpPr/>
          <p:nvPr/>
        </p:nvSpPr>
        <p:spPr>
          <a:xfrm>
            <a:off x="4329953" y="2063224"/>
            <a:ext cx="4572000" cy="892552"/>
          </a:xfrm>
          <a:prstGeom prst="rect">
            <a:avLst/>
          </a:prstGeom>
        </p:spPr>
        <p:txBody>
          <a:bodyPr>
            <a:spAutoFit/>
          </a:bodyPr>
          <a:lstStyle/>
          <a:p>
            <a:pPr marL="342900" lvl="0" indent="-342900">
              <a:spcBef>
                <a:spcPts val="600"/>
              </a:spcBef>
              <a:buAutoNum type="arabicPeriod"/>
            </a:pPr>
            <a:r>
              <a:rPr lang="cs-CZ" b="1" i="1" dirty="0" err="1">
                <a:solidFill>
                  <a:schemeClr val="tx1"/>
                </a:solidFill>
                <a:latin typeface="Roboto Slab" panose="020B0604020202020204" charset="0"/>
                <a:ea typeface="Roboto Slab" panose="020B0604020202020204" charset="0"/>
                <a:cs typeface="Nixie One"/>
                <a:sym typeface="Nixie One"/>
              </a:rPr>
              <a:t>It</a:t>
            </a:r>
            <a:r>
              <a:rPr lang="cs-CZ" b="1" i="1" dirty="0">
                <a:solidFill>
                  <a:schemeClr val="tx1"/>
                </a:solidFill>
                <a:latin typeface="Roboto Slab" panose="020B0604020202020204" charset="0"/>
                <a:ea typeface="Roboto Slab" panose="020B0604020202020204" charset="0"/>
                <a:cs typeface="Nixie One"/>
                <a:sym typeface="Nixie One"/>
              </a:rPr>
              <a:t> </a:t>
            </a:r>
            <a:r>
              <a:rPr lang="cs-CZ" b="1" i="1" dirty="0" err="1">
                <a:solidFill>
                  <a:schemeClr val="tx1"/>
                </a:solidFill>
                <a:latin typeface="Roboto Slab" panose="020B0604020202020204" charset="0"/>
                <a:ea typeface="Roboto Slab" panose="020B0604020202020204" charset="0"/>
                <a:cs typeface="Nixie One"/>
                <a:sym typeface="Nixie One"/>
              </a:rPr>
              <a:t>is</a:t>
            </a:r>
            <a:r>
              <a:rPr lang="cs-CZ" b="1" i="1" dirty="0">
                <a:solidFill>
                  <a:schemeClr val="tx1"/>
                </a:solidFill>
                <a:latin typeface="Roboto Slab" panose="020B0604020202020204" charset="0"/>
                <a:ea typeface="Roboto Slab" panose="020B0604020202020204" charset="0"/>
                <a:cs typeface="Nixie One"/>
                <a:sym typeface="Nixie One"/>
              </a:rPr>
              <a:t> not </a:t>
            </a:r>
            <a:r>
              <a:rPr lang="cs-CZ" b="1" i="1" dirty="0" err="1">
                <a:solidFill>
                  <a:schemeClr val="tx1"/>
                </a:solidFill>
                <a:latin typeface="Roboto Slab" panose="020B0604020202020204" charset="0"/>
                <a:ea typeface="Roboto Slab" panose="020B0604020202020204" charset="0"/>
                <a:cs typeface="Nixie One"/>
                <a:sym typeface="Nixie One"/>
              </a:rPr>
              <a:t>regulated</a:t>
            </a:r>
            <a:r>
              <a:rPr lang="cs-CZ" b="1" i="1" dirty="0">
                <a:solidFill>
                  <a:schemeClr val="tx1"/>
                </a:solidFill>
                <a:latin typeface="Roboto Slab" panose="020B0604020202020204" charset="0"/>
                <a:ea typeface="Roboto Slab" panose="020B0604020202020204" charset="0"/>
                <a:cs typeface="Nixie One"/>
                <a:sym typeface="Nixie One"/>
              </a:rPr>
              <a:t> by </a:t>
            </a:r>
            <a:r>
              <a:rPr lang="cs-CZ" b="1" i="1" dirty="0" err="1">
                <a:solidFill>
                  <a:schemeClr val="tx1"/>
                </a:solidFill>
                <a:latin typeface="Roboto Slab" panose="020B0604020202020204" charset="0"/>
                <a:ea typeface="Roboto Slab" panose="020B0604020202020204" charset="0"/>
                <a:cs typeface="Nixie One"/>
                <a:sym typeface="Nixie One"/>
              </a:rPr>
              <a:t>the</a:t>
            </a:r>
            <a:r>
              <a:rPr lang="cs-CZ" b="1" i="1" dirty="0">
                <a:solidFill>
                  <a:schemeClr val="tx1"/>
                </a:solidFill>
                <a:latin typeface="Roboto Slab" panose="020B0604020202020204" charset="0"/>
                <a:ea typeface="Roboto Slab" panose="020B0604020202020204" charset="0"/>
                <a:cs typeface="Nixie One"/>
                <a:sym typeface="Nixie One"/>
              </a:rPr>
              <a:t> EU</a:t>
            </a:r>
          </a:p>
          <a:p>
            <a:pPr marL="342900" lvl="0" indent="-342900">
              <a:spcBef>
                <a:spcPts val="600"/>
              </a:spcBef>
              <a:buAutoNum type="arabicPeriod"/>
            </a:pPr>
            <a:r>
              <a:rPr lang="cs-CZ" b="1" i="1" dirty="0" err="1">
                <a:solidFill>
                  <a:schemeClr val="tx1"/>
                </a:solidFill>
                <a:latin typeface="Roboto Slab" panose="020B0604020202020204" charset="0"/>
                <a:ea typeface="Roboto Slab" panose="020B0604020202020204" charset="0"/>
                <a:cs typeface="Nixie One"/>
                <a:sym typeface="Nixie One"/>
              </a:rPr>
              <a:t>It</a:t>
            </a:r>
            <a:r>
              <a:rPr lang="cs-CZ" b="1" i="1" dirty="0">
                <a:solidFill>
                  <a:schemeClr val="tx1"/>
                </a:solidFill>
                <a:latin typeface="Roboto Slab" panose="020B0604020202020204" charset="0"/>
                <a:ea typeface="Roboto Slab" panose="020B0604020202020204" charset="0"/>
                <a:cs typeface="Nixie One"/>
                <a:sym typeface="Nixie One"/>
              </a:rPr>
              <a:t> </a:t>
            </a:r>
            <a:r>
              <a:rPr lang="cs-CZ" b="1" i="1" dirty="0" err="1">
                <a:solidFill>
                  <a:schemeClr val="tx1"/>
                </a:solidFill>
                <a:latin typeface="Roboto Slab" panose="020B0604020202020204" charset="0"/>
                <a:ea typeface="Roboto Slab" panose="020B0604020202020204" charset="0"/>
                <a:cs typeface="Nixie One"/>
                <a:sym typeface="Nixie One"/>
              </a:rPr>
              <a:t>is</a:t>
            </a:r>
            <a:r>
              <a:rPr lang="cs-CZ" b="1" i="1" dirty="0">
                <a:solidFill>
                  <a:schemeClr val="tx1"/>
                </a:solidFill>
                <a:latin typeface="Roboto Slab" panose="020B0604020202020204" charset="0"/>
                <a:ea typeface="Roboto Slab" panose="020B0604020202020204" charset="0"/>
                <a:cs typeface="Nixie One"/>
                <a:sym typeface="Nixie One"/>
              </a:rPr>
              <a:t> not </a:t>
            </a:r>
            <a:r>
              <a:rPr lang="cs-CZ" b="1" i="1" dirty="0" err="1">
                <a:solidFill>
                  <a:schemeClr val="tx1"/>
                </a:solidFill>
                <a:latin typeface="Roboto Slab" panose="020B0604020202020204" charset="0"/>
                <a:ea typeface="Roboto Slab" panose="020B0604020202020204" charset="0"/>
                <a:cs typeface="Nixie One"/>
                <a:sym typeface="Nixie One"/>
              </a:rPr>
              <a:t>discriminatory</a:t>
            </a:r>
            <a:endParaRPr lang="cs-CZ" b="1" i="1" dirty="0">
              <a:solidFill>
                <a:schemeClr val="tx1"/>
              </a:solidFill>
              <a:latin typeface="Roboto Slab" panose="020B0604020202020204" charset="0"/>
              <a:ea typeface="Roboto Slab" panose="020B0604020202020204" charset="0"/>
              <a:cs typeface="Nixie One"/>
              <a:sym typeface="Nixie One"/>
            </a:endParaRPr>
          </a:p>
          <a:p>
            <a:pPr marL="342900" lvl="0" indent="-342900">
              <a:spcBef>
                <a:spcPts val="600"/>
              </a:spcBef>
              <a:buAutoNum type="arabicPeriod"/>
            </a:pPr>
            <a:r>
              <a:rPr lang="cs-CZ" b="1" i="1" dirty="0" err="1">
                <a:solidFill>
                  <a:schemeClr val="tx1"/>
                </a:solidFill>
                <a:latin typeface="Roboto Slab" panose="020B0604020202020204" charset="0"/>
                <a:ea typeface="Roboto Slab" panose="020B0604020202020204" charset="0"/>
                <a:cs typeface="Nixie One"/>
                <a:sym typeface="Nixie One"/>
              </a:rPr>
              <a:t>It</a:t>
            </a:r>
            <a:r>
              <a:rPr lang="cs-CZ" b="1" i="1" dirty="0">
                <a:solidFill>
                  <a:schemeClr val="tx1"/>
                </a:solidFill>
                <a:latin typeface="Roboto Slab" panose="020B0604020202020204" charset="0"/>
                <a:ea typeface="Roboto Slab" panose="020B0604020202020204" charset="0"/>
                <a:cs typeface="Nixie One"/>
                <a:sym typeface="Nixie One"/>
              </a:rPr>
              <a:t> </a:t>
            </a:r>
            <a:r>
              <a:rPr lang="cs-CZ" b="1" i="1" dirty="0" err="1">
                <a:solidFill>
                  <a:schemeClr val="tx1"/>
                </a:solidFill>
                <a:latin typeface="Roboto Slab" panose="020B0604020202020204" charset="0"/>
                <a:ea typeface="Roboto Slab" panose="020B0604020202020204" charset="0"/>
                <a:cs typeface="Nixie One"/>
                <a:sym typeface="Nixie One"/>
              </a:rPr>
              <a:t>is</a:t>
            </a:r>
            <a:r>
              <a:rPr lang="cs-CZ" b="1" i="1" dirty="0">
                <a:solidFill>
                  <a:schemeClr val="tx1"/>
                </a:solidFill>
                <a:latin typeface="Roboto Slab" panose="020B0604020202020204" charset="0"/>
                <a:ea typeface="Roboto Slab" panose="020B0604020202020204" charset="0"/>
                <a:cs typeface="Nixie One"/>
                <a:sym typeface="Nixie One"/>
              </a:rPr>
              <a:t> </a:t>
            </a:r>
            <a:r>
              <a:rPr lang="cs-CZ" b="1" i="1" dirty="0" err="1">
                <a:solidFill>
                  <a:schemeClr val="tx1"/>
                </a:solidFill>
                <a:latin typeface="Roboto Slab" panose="020B0604020202020204" charset="0"/>
                <a:ea typeface="Roboto Slab" panose="020B0604020202020204" charset="0"/>
                <a:cs typeface="Nixie One"/>
                <a:sym typeface="Nixie One"/>
              </a:rPr>
              <a:t>proportionate</a:t>
            </a:r>
            <a:endParaRPr lang="cs-CZ" b="1" i="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18463146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1439652" y="893595"/>
            <a:ext cx="6426714" cy="3946407"/>
          </a:xfrm>
        </p:spPr>
        <p:txBody>
          <a:bodyPr>
            <a:normAutofit/>
          </a:bodyPr>
          <a:lstStyle/>
          <a:p>
            <a:r>
              <a:rPr lang="cs-CZ" sz="1600" b="1" dirty="0">
                <a:latin typeface="Roboto Slab" panose="020B0604020202020204" charset="0"/>
                <a:ea typeface="Roboto Slab" panose="020B0604020202020204" charset="0"/>
              </a:rPr>
              <a:t>C‑333/14 (</a:t>
            </a:r>
            <a:r>
              <a:rPr lang="cs-CZ" sz="1600" b="1" i="1" dirty="0" err="1">
                <a:latin typeface="Roboto Slab" panose="020B0604020202020204" charset="0"/>
                <a:ea typeface="Roboto Slab" panose="020B0604020202020204" charset="0"/>
              </a:rPr>
              <a:t>The</a:t>
            </a:r>
            <a:r>
              <a:rPr lang="cs-CZ" sz="1600" b="1" i="1" dirty="0">
                <a:latin typeface="Roboto Slab" panose="020B0604020202020204" charset="0"/>
                <a:ea typeface="Roboto Slab" panose="020B0604020202020204" charset="0"/>
              </a:rPr>
              <a:t> </a:t>
            </a:r>
            <a:r>
              <a:rPr lang="cs-CZ" sz="1600" b="1" i="1" dirty="0" err="1">
                <a:latin typeface="Roboto Slab" panose="020B0604020202020204" charset="0"/>
                <a:ea typeface="Roboto Slab" panose="020B0604020202020204" charset="0"/>
              </a:rPr>
              <a:t>Scotch</a:t>
            </a:r>
            <a:r>
              <a:rPr lang="cs-CZ" sz="1600" b="1" i="1" dirty="0">
                <a:latin typeface="Roboto Slab" panose="020B0604020202020204" charset="0"/>
                <a:ea typeface="Roboto Slab" panose="020B0604020202020204" charset="0"/>
              </a:rPr>
              <a:t> Whisky </a:t>
            </a:r>
            <a:r>
              <a:rPr lang="cs-CZ" sz="1600" b="1" i="1" dirty="0" err="1">
                <a:latin typeface="Roboto Slab" panose="020B0604020202020204" charset="0"/>
                <a:ea typeface="Roboto Slab" panose="020B0604020202020204" charset="0"/>
              </a:rPr>
              <a:t>Association</a:t>
            </a:r>
            <a:r>
              <a:rPr lang="cs-CZ" sz="1600" b="1" dirty="0">
                <a:latin typeface="Roboto Slab" panose="020B0604020202020204" charset="0"/>
                <a:ea typeface="Roboto Slab" panose="020B0604020202020204" charset="0"/>
              </a:rPr>
              <a:t>) </a:t>
            </a:r>
            <a:endParaRPr lang="cs-CZ" sz="1600" dirty="0">
              <a:latin typeface="Roboto Slab" panose="020B0604020202020204" charset="0"/>
              <a:ea typeface="Roboto Slab" panose="020B0604020202020204" charset="0"/>
            </a:endParaRP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2303" y="195486"/>
            <a:ext cx="7008353" cy="71676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084" y="475392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7" name="TextovéPole 6"/>
          <p:cNvSpPr txBox="1"/>
          <p:nvPr/>
        </p:nvSpPr>
        <p:spPr>
          <a:xfrm>
            <a:off x="2421686" y="288410"/>
            <a:ext cx="4806534" cy="553998"/>
          </a:xfrm>
          <a:prstGeom prst="rect">
            <a:avLst/>
          </a:prstGeom>
          <a:noFill/>
        </p:spPr>
        <p:txBody>
          <a:bodyPr wrap="square" rtlCol="0">
            <a:spAutoFit/>
          </a:bodyPr>
          <a:lstStyle/>
          <a:p>
            <a:pPr fontAlgn="base"/>
            <a:r>
              <a:rPr lang="cs-CZ" sz="3000" dirty="0" err="1"/>
              <a:t>Level</a:t>
            </a:r>
            <a:r>
              <a:rPr lang="cs-CZ" sz="3000" dirty="0"/>
              <a:t> </a:t>
            </a:r>
            <a:r>
              <a:rPr lang="cs-CZ" sz="3000" dirty="0" err="1"/>
              <a:t>of</a:t>
            </a:r>
            <a:r>
              <a:rPr lang="cs-CZ" sz="3000" dirty="0"/>
              <a:t> </a:t>
            </a:r>
            <a:r>
              <a:rPr lang="cs-CZ" sz="3000" dirty="0" err="1"/>
              <a:t>protection</a:t>
            </a:r>
            <a:endParaRPr lang="cs-CZ" sz="3000" dirty="0"/>
          </a:p>
        </p:txBody>
      </p:sp>
      <p:pic>
        <p:nvPicPr>
          <p:cNvPr id="6" name="Obráze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347" y="1475260"/>
            <a:ext cx="4265712" cy="2561649"/>
          </a:xfrm>
          <a:prstGeom prst="rect">
            <a:avLst/>
          </a:prstGeom>
        </p:spPr>
      </p:pic>
      <p:sp>
        <p:nvSpPr>
          <p:cNvPr id="8" name="Obdélník 7"/>
          <p:cNvSpPr/>
          <p:nvPr/>
        </p:nvSpPr>
        <p:spPr>
          <a:xfrm>
            <a:off x="418329" y="4232610"/>
            <a:ext cx="5994666" cy="415498"/>
          </a:xfrm>
          <a:prstGeom prst="rect">
            <a:avLst/>
          </a:prstGeom>
        </p:spPr>
        <p:txBody>
          <a:bodyPr wrap="square">
            <a:spAutoFit/>
          </a:bodyPr>
          <a:lstStyle/>
          <a:p>
            <a:r>
              <a:rPr lang="cs-CZ" sz="1050" dirty="0"/>
              <a:t>http://www.theguardian.com/society/2015/dec/23/minimum-alcohol-price-in-scotland-could-breach-eu-law-court-rules</a:t>
            </a:r>
          </a:p>
        </p:txBody>
      </p:sp>
      <p:sp>
        <p:nvSpPr>
          <p:cNvPr id="4" name="Obdélník 3">
            <a:extLst>
              <a:ext uri="{FF2B5EF4-FFF2-40B4-BE49-F238E27FC236}">
                <a16:creationId xmlns:a16="http://schemas.microsoft.com/office/drawing/2014/main" id="{BCFD2700-1D9D-49B9-AC00-1B28C292A185}"/>
              </a:ext>
            </a:extLst>
          </p:cNvPr>
          <p:cNvSpPr/>
          <p:nvPr/>
        </p:nvSpPr>
        <p:spPr>
          <a:xfrm>
            <a:off x="5154705" y="2309808"/>
            <a:ext cx="4572000" cy="892552"/>
          </a:xfrm>
          <a:prstGeom prst="rect">
            <a:avLst/>
          </a:prstGeom>
        </p:spPr>
        <p:txBody>
          <a:bodyPr>
            <a:spAutoFit/>
          </a:bodyPr>
          <a:lstStyle/>
          <a:p>
            <a:pPr marL="342900" lvl="0" indent="-342900">
              <a:spcBef>
                <a:spcPts val="600"/>
              </a:spcBef>
              <a:buAutoNum type="arabicPeriod"/>
            </a:pPr>
            <a:r>
              <a:rPr lang="cs-CZ" b="1" i="1" dirty="0" err="1">
                <a:solidFill>
                  <a:schemeClr val="tx1"/>
                </a:solidFill>
                <a:latin typeface="Roboto Slab" panose="020B0604020202020204" charset="0"/>
                <a:ea typeface="Roboto Slab" panose="020B0604020202020204" charset="0"/>
                <a:cs typeface="Nixie One"/>
                <a:sym typeface="Nixie One"/>
              </a:rPr>
              <a:t>It</a:t>
            </a:r>
            <a:r>
              <a:rPr lang="cs-CZ" b="1" i="1" dirty="0">
                <a:solidFill>
                  <a:schemeClr val="tx1"/>
                </a:solidFill>
                <a:latin typeface="Roboto Slab" panose="020B0604020202020204" charset="0"/>
                <a:ea typeface="Roboto Slab" panose="020B0604020202020204" charset="0"/>
                <a:cs typeface="Nixie One"/>
                <a:sym typeface="Nixie One"/>
              </a:rPr>
              <a:t> </a:t>
            </a:r>
            <a:r>
              <a:rPr lang="cs-CZ" b="1" i="1" dirty="0" err="1">
                <a:solidFill>
                  <a:schemeClr val="tx1"/>
                </a:solidFill>
                <a:latin typeface="Roboto Slab" panose="020B0604020202020204" charset="0"/>
                <a:ea typeface="Roboto Slab" panose="020B0604020202020204" charset="0"/>
                <a:cs typeface="Nixie One"/>
                <a:sym typeface="Nixie One"/>
              </a:rPr>
              <a:t>is</a:t>
            </a:r>
            <a:r>
              <a:rPr lang="cs-CZ" b="1" i="1" dirty="0">
                <a:solidFill>
                  <a:schemeClr val="tx1"/>
                </a:solidFill>
                <a:latin typeface="Roboto Slab" panose="020B0604020202020204" charset="0"/>
                <a:ea typeface="Roboto Slab" panose="020B0604020202020204" charset="0"/>
                <a:cs typeface="Nixie One"/>
                <a:sym typeface="Nixie One"/>
              </a:rPr>
              <a:t> not </a:t>
            </a:r>
            <a:r>
              <a:rPr lang="cs-CZ" b="1" i="1" dirty="0" err="1">
                <a:solidFill>
                  <a:schemeClr val="tx1"/>
                </a:solidFill>
                <a:latin typeface="Roboto Slab" panose="020B0604020202020204" charset="0"/>
                <a:ea typeface="Roboto Slab" panose="020B0604020202020204" charset="0"/>
                <a:cs typeface="Nixie One"/>
                <a:sym typeface="Nixie One"/>
              </a:rPr>
              <a:t>regulated</a:t>
            </a:r>
            <a:r>
              <a:rPr lang="cs-CZ" b="1" i="1" dirty="0">
                <a:solidFill>
                  <a:schemeClr val="tx1"/>
                </a:solidFill>
                <a:latin typeface="Roboto Slab" panose="020B0604020202020204" charset="0"/>
                <a:ea typeface="Roboto Slab" panose="020B0604020202020204" charset="0"/>
                <a:cs typeface="Nixie One"/>
                <a:sym typeface="Nixie One"/>
              </a:rPr>
              <a:t> by </a:t>
            </a:r>
            <a:r>
              <a:rPr lang="cs-CZ" b="1" i="1" dirty="0" err="1">
                <a:solidFill>
                  <a:schemeClr val="tx1"/>
                </a:solidFill>
                <a:latin typeface="Roboto Slab" panose="020B0604020202020204" charset="0"/>
                <a:ea typeface="Roboto Slab" panose="020B0604020202020204" charset="0"/>
                <a:cs typeface="Nixie One"/>
                <a:sym typeface="Nixie One"/>
              </a:rPr>
              <a:t>the</a:t>
            </a:r>
            <a:r>
              <a:rPr lang="cs-CZ" b="1" i="1" dirty="0">
                <a:solidFill>
                  <a:schemeClr val="tx1"/>
                </a:solidFill>
                <a:latin typeface="Roboto Slab" panose="020B0604020202020204" charset="0"/>
                <a:ea typeface="Roboto Slab" panose="020B0604020202020204" charset="0"/>
                <a:cs typeface="Nixie One"/>
                <a:sym typeface="Nixie One"/>
              </a:rPr>
              <a:t> EU</a:t>
            </a:r>
          </a:p>
          <a:p>
            <a:pPr marL="342900" lvl="0" indent="-342900">
              <a:spcBef>
                <a:spcPts val="600"/>
              </a:spcBef>
              <a:buAutoNum type="arabicPeriod"/>
            </a:pPr>
            <a:r>
              <a:rPr lang="cs-CZ" b="1" i="1" dirty="0" err="1">
                <a:solidFill>
                  <a:schemeClr val="tx1"/>
                </a:solidFill>
                <a:latin typeface="Roboto Slab" panose="020B0604020202020204" charset="0"/>
                <a:ea typeface="Roboto Slab" panose="020B0604020202020204" charset="0"/>
                <a:cs typeface="Nixie One"/>
                <a:sym typeface="Nixie One"/>
              </a:rPr>
              <a:t>It</a:t>
            </a:r>
            <a:r>
              <a:rPr lang="cs-CZ" b="1" i="1" dirty="0">
                <a:solidFill>
                  <a:schemeClr val="tx1"/>
                </a:solidFill>
                <a:latin typeface="Roboto Slab" panose="020B0604020202020204" charset="0"/>
                <a:ea typeface="Roboto Slab" panose="020B0604020202020204" charset="0"/>
                <a:cs typeface="Nixie One"/>
                <a:sym typeface="Nixie One"/>
              </a:rPr>
              <a:t> </a:t>
            </a:r>
            <a:r>
              <a:rPr lang="cs-CZ" b="1" i="1" dirty="0" err="1">
                <a:solidFill>
                  <a:schemeClr val="tx1"/>
                </a:solidFill>
                <a:latin typeface="Roboto Slab" panose="020B0604020202020204" charset="0"/>
                <a:ea typeface="Roboto Slab" panose="020B0604020202020204" charset="0"/>
                <a:cs typeface="Nixie One"/>
                <a:sym typeface="Nixie One"/>
              </a:rPr>
              <a:t>is</a:t>
            </a:r>
            <a:r>
              <a:rPr lang="cs-CZ" b="1" i="1" dirty="0">
                <a:solidFill>
                  <a:schemeClr val="tx1"/>
                </a:solidFill>
                <a:latin typeface="Roboto Slab" panose="020B0604020202020204" charset="0"/>
                <a:ea typeface="Roboto Slab" panose="020B0604020202020204" charset="0"/>
                <a:cs typeface="Nixie One"/>
                <a:sym typeface="Nixie One"/>
              </a:rPr>
              <a:t> not </a:t>
            </a:r>
            <a:r>
              <a:rPr lang="cs-CZ" b="1" i="1" dirty="0" err="1">
                <a:solidFill>
                  <a:schemeClr val="tx1"/>
                </a:solidFill>
                <a:latin typeface="Roboto Slab" panose="020B0604020202020204" charset="0"/>
                <a:ea typeface="Roboto Slab" panose="020B0604020202020204" charset="0"/>
                <a:cs typeface="Nixie One"/>
                <a:sym typeface="Nixie One"/>
              </a:rPr>
              <a:t>discriminatory</a:t>
            </a:r>
            <a:endParaRPr lang="cs-CZ" b="1" i="1" dirty="0">
              <a:solidFill>
                <a:schemeClr val="tx1"/>
              </a:solidFill>
              <a:latin typeface="Roboto Slab" panose="020B0604020202020204" charset="0"/>
              <a:ea typeface="Roboto Slab" panose="020B0604020202020204" charset="0"/>
              <a:cs typeface="Nixie One"/>
              <a:sym typeface="Nixie One"/>
            </a:endParaRPr>
          </a:p>
          <a:p>
            <a:pPr marL="342900" lvl="0" indent="-342900">
              <a:spcBef>
                <a:spcPts val="600"/>
              </a:spcBef>
              <a:buAutoNum type="arabicPeriod"/>
            </a:pPr>
            <a:r>
              <a:rPr lang="cs-CZ" b="1" i="1" dirty="0" err="1">
                <a:solidFill>
                  <a:schemeClr val="tx1"/>
                </a:solidFill>
                <a:latin typeface="Roboto Slab" panose="020B0604020202020204" charset="0"/>
                <a:ea typeface="Roboto Slab" panose="020B0604020202020204" charset="0"/>
                <a:cs typeface="Nixie One"/>
                <a:sym typeface="Nixie One"/>
              </a:rPr>
              <a:t>It</a:t>
            </a:r>
            <a:r>
              <a:rPr lang="cs-CZ" b="1" i="1" dirty="0">
                <a:solidFill>
                  <a:schemeClr val="tx1"/>
                </a:solidFill>
                <a:latin typeface="Roboto Slab" panose="020B0604020202020204" charset="0"/>
                <a:ea typeface="Roboto Slab" panose="020B0604020202020204" charset="0"/>
                <a:cs typeface="Nixie One"/>
                <a:sym typeface="Nixie One"/>
              </a:rPr>
              <a:t> </a:t>
            </a:r>
            <a:r>
              <a:rPr lang="cs-CZ" b="1" i="1" dirty="0" err="1">
                <a:solidFill>
                  <a:schemeClr val="tx1"/>
                </a:solidFill>
                <a:latin typeface="Roboto Slab" panose="020B0604020202020204" charset="0"/>
                <a:ea typeface="Roboto Slab" panose="020B0604020202020204" charset="0"/>
                <a:cs typeface="Nixie One"/>
                <a:sym typeface="Nixie One"/>
              </a:rPr>
              <a:t>is</a:t>
            </a:r>
            <a:r>
              <a:rPr lang="cs-CZ" b="1" i="1" dirty="0">
                <a:solidFill>
                  <a:schemeClr val="tx1"/>
                </a:solidFill>
                <a:latin typeface="Roboto Slab" panose="020B0604020202020204" charset="0"/>
                <a:ea typeface="Roboto Slab" panose="020B0604020202020204" charset="0"/>
                <a:cs typeface="Nixie One"/>
                <a:sym typeface="Nixie One"/>
              </a:rPr>
              <a:t> </a:t>
            </a:r>
            <a:r>
              <a:rPr lang="cs-CZ" b="1" i="1" dirty="0" err="1">
                <a:solidFill>
                  <a:schemeClr val="tx1"/>
                </a:solidFill>
                <a:latin typeface="Roboto Slab" panose="020B0604020202020204" charset="0"/>
                <a:ea typeface="Roboto Slab" panose="020B0604020202020204" charset="0"/>
                <a:cs typeface="Nixie One"/>
                <a:sym typeface="Nixie One"/>
              </a:rPr>
              <a:t>proportionate</a:t>
            </a:r>
            <a:endParaRPr lang="cs-CZ" b="1" i="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166004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stretch>
            <a:fillRect/>
          </a:stretch>
        </p:blipFill>
        <p:spPr>
          <a:xfrm>
            <a:off x="1075601" y="166642"/>
            <a:ext cx="6553200" cy="4762500"/>
          </a:xfrm>
          <a:prstGeom prst="rect">
            <a:avLst/>
          </a:prstGeom>
        </p:spPr>
      </p:pic>
      <p:pic>
        <p:nvPicPr>
          <p:cNvPr id="4" name="Obrázek 3"/>
          <p:cNvPicPr>
            <a:picLocks noChangeAspect="1"/>
          </p:cNvPicPr>
          <p:nvPr/>
        </p:nvPicPr>
        <p:blipFill>
          <a:blip r:embed="rId3"/>
          <a:stretch>
            <a:fillRect/>
          </a:stretch>
        </p:blipFill>
        <p:spPr>
          <a:xfrm>
            <a:off x="1761868" y="59463"/>
            <a:ext cx="5180665" cy="4976858"/>
          </a:xfrm>
          <a:prstGeom prst="rect">
            <a:avLst/>
          </a:prstGeom>
        </p:spPr>
      </p:pic>
      <p:pic>
        <p:nvPicPr>
          <p:cNvPr id="5" name="Obrázek 4"/>
          <p:cNvPicPr>
            <a:picLocks noChangeAspect="1"/>
          </p:cNvPicPr>
          <p:nvPr/>
        </p:nvPicPr>
        <p:blipFill>
          <a:blip r:embed="rId4"/>
          <a:stretch>
            <a:fillRect/>
          </a:stretch>
        </p:blipFill>
        <p:spPr>
          <a:xfrm>
            <a:off x="2318168" y="-23858"/>
            <a:ext cx="4313250" cy="5143500"/>
          </a:xfrm>
          <a:prstGeom prst="rect">
            <a:avLst/>
          </a:prstGeom>
        </p:spPr>
      </p:pic>
    </p:spTree>
    <p:extLst>
      <p:ext uri="{BB962C8B-B14F-4D97-AF65-F5344CB8AC3E}">
        <p14:creationId xmlns:p14="http://schemas.microsoft.com/office/powerpoint/2010/main" val="23537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1439652" y="893595"/>
            <a:ext cx="6426714" cy="3946407"/>
          </a:xfrm>
        </p:spPr>
        <p:txBody>
          <a:bodyPr>
            <a:normAutofit fontScale="92500" lnSpcReduction="10000"/>
          </a:bodyPr>
          <a:lstStyle/>
          <a:p>
            <a:r>
              <a:rPr lang="cs-CZ" sz="1800" dirty="0" err="1">
                <a:latin typeface="Roboto Slab" panose="020B0604020202020204" charset="0"/>
                <a:ea typeface="Roboto Slab" panose="020B0604020202020204" charset="0"/>
              </a:rPr>
              <a:t>The</a:t>
            </a:r>
            <a:r>
              <a:rPr lang="cs-CZ" sz="1800" dirty="0">
                <a:latin typeface="Roboto Slab" panose="020B0604020202020204" charset="0"/>
                <a:ea typeface="Roboto Slab" panose="020B0604020202020204" charset="0"/>
              </a:rPr>
              <a:t> </a:t>
            </a:r>
            <a:r>
              <a:rPr lang="en-US" sz="1800" dirty="0">
                <a:latin typeface="Roboto Slab" panose="020B0604020202020204" charset="0"/>
                <a:ea typeface="Roboto Slab" panose="020B0604020202020204" charset="0"/>
              </a:rPr>
              <a:t>legislation pursues a twofold objective, that of reducing, in a targeted way, both the consumption of alcohol by consumers whose consumption is hazardous or harmful, and also, generally, the population’s consumption of alcohol.</a:t>
            </a:r>
            <a:endParaRPr lang="cs-CZ" sz="1800" dirty="0">
              <a:latin typeface="Roboto Slab" panose="020B0604020202020204" charset="0"/>
              <a:ea typeface="Roboto Slab" panose="020B0604020202020204" charset="0"/>
            </a:endParaRPr>
          </a:p>
          <a:p>
            <a:r>
              <a:rPr lang="cs-CZ" sz="1800" i="1" dirty="0">
                <a:latin typeface="Roboto Slab" panose="020B0604020202020204" charset="0"/>
                <a:ea typeface="Roboto Slab" panose="020B0604020202020204" charset="0"/>
              </a:rPr>
              <a:t>I</a:t>
            </a:r>
            <a:r>
              <a:rPr lang="en-US" sz="1800" i="1" dirty="0">
                <a:latin typeface="Roboto Slab" panose="020B0604020202020204" charset="0"/>
                <a:ea typeface="Roboto Slab" panose="020B0604020202020204" charset="0"/>
              </a:rPr>
              <a:t>t does not seem unreasonable to consider that a measure that sets a minimum selling price of alcoholic drinks, the very specific aim of which is to increase the price of cheap alcoholic drinks, is capable of reducing the consumption of alcohol, in general, and the hazardous or harmful consumption of alcohol, in particular, given that drinkers whose consumption can be so described purchase, to a great extent, cheap alcoholic drinks</a:t>
            </a:r>
            <a:r>
              <a:rPr lang="cs-CZ" sz="1800" i="1" dirty="0">
                <a:latin typeface="Roboto Slab" panose="020B0604020202020204" charset="0"/>
                <a:ea typeface="Roboto Slab" panose="020B0604020202020204" charset="0"/>
              </a:rPr>
              <a:t>.</a:t>
            </a:r>
          </a:p>
          <a:p>
            <a:r>
              <a:rPr lang="en-US" sz="1800" b="1" i="1" dirty="0">
                <a:solidFill>
                  <a:srgbClr val="00B050"/>
                </a:solidFill>
                <a:latin typeface="Roboto Slab" panose="020B0604020202020204" charset="0"/>
                <a:ea typeface="Roboto Slab" panose="020B0604020202020204" charset="0"/>
              </a:rPr>
              <a:t>It follows that the national legislation at issue in the main proceedings appears to be an appropriate means of attaining the objective that it pursues.</a:t>
            </a:r>
            <a:endParaRPr lang="cs-CZ" sz="1800" b="1" i="1" dirty="0">
              <a:solidFill>
                <a:srgbClr val="00B050"/>
              </a:solidFill>
              <a:latin typeface="Roboto Slab" panose="020B0604020202020204" charset="0"/>
              <a:ea typeface="Roboto Slab" panose="020B0604020202020204" charset="0"/>
            </a:endParaRP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2303" y="195486"/>
            <a:ext cx="7008353" cy="71676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084" y="475392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7" name="TextovéPole 6"/>
          <p:cNvSpPr txBox="1"/>
          <p:nvPr/>
        </p:nvSpPr>
        <p:spPr>
          <a:xfrm>
            <a:off x="2421686" y="288410"/>
            <a:ext cx="4806534" cy="461665"/>
          </a:xfrm>
          <a:prstGeom prst="rect">
            <a:avLst/>
          </a:prstGeom>
          <a:noFill/>
        </p:spPr>
        <p:txBody>
          <a:bodyPr wrap="square" rtlCol="0">
            <a:spAutoFit/>
          </a:bodyPr>
          <a:lstStyle/>
          <a:p>
            <a:pPr lvl="0">
              <a:spcBef>
                <a:spcPts val="600"/>
              </a:spcBef>
            </a:pPr>
            <a:r>
              <a:rPr lang="cs-CZ" sz="2400" b="1" i="1" dirty="0" err="1">
                <a:solidFill>
                  <a:schemeClr val="tx1"/>
                </a:solidFill>
                <a:latin typeface="Roboto Slab" panose="020B0604020202020204" charset="0"/>
                <a:ea typeface="Roboto Slab" panose="020B0604020202020204" charset="0"/>
                <a:cs typeface="Nixie One"/>
                <a:sym typeface="Nixie One"/>
              </a:rPr>
              <a:t>Is</a:t>
            </a:r>
            <a:r>
              <a:rPr lang="cs-CZ" sz="2400" b="1" i="1" dirty="0">
                <a:solidFill>
                  <a:schemeClr val="tx1"/>
                </a:solidFill>
                <a:latin typeface="Roboto Slab" panose="020B0604020202020204" charset="0"/>
                <a:ea typeface="Roboto Slab" panose="020B0604020202020204" charset="0"/>
                <a:cs typeface="Nixie One"/>
                <a:sym typeface="Nixie One"/>
              </a:rPr>
              <a:t> </a:t>
            </a:r>
            <a:r>
              <a:rPr lang="cs-CZ" sz="2400" b="1" i="1" dirty="0" err="1">
                <a:solidFill>
                  <a:schemeClr val="tx1"/>
                </a:solidFill>
                <a:latin typeface="Roboto Slab" panose="020B0604020202020204" charset="0"/>
                <a:ea typeface="Roboto Slab" panose="020B0604020202020204" charset="0"/>
                <a:cs typeface="Nixie One"/>
                <a:sym typeface="Nixie One"/>
              </a:rPr>
              <a:t>it</a:t>
            </a:r>
            <a:r>
              <a:rPr lang="cs-CZ" sz="2400" b="1" i="1" dirty="0">
                <a:solidFill>
                  <a:schemeClr val="tx1"/>
                </a:solidFill>
                <a:latin typeface="Roboto Slab" panose="020B0604020202020204" charset="0"/>
                <a:ea typeface="Roboto Slab" panose="020B0604020202020204" charset="0"/>
                <a:cs typeface="Nixie One"/>
                <a:sym typeface="Nixie One"/>
              </a:rPr>
              <a:t> </a:t>
            </a:r>
            <a:r>
              <a:rPr lang="cs-CZ" sz="2400" b="1" i="1" dirty="0" err="1">
                <a:solidFill>
                  <a:schemeClr val="tx1"/>
                </a:solidFill>
                <a:latin typeface="Roboto Slab" panose="020B0604020202020204" charset="0"/>
                <a:ea typeface="Roboto Slab" panose="020B0604020202020204" charset="0"/>
                <a:cs typeface="Nixie One"/>
                <a:sym typeface="Nixie One"/>
              </a:rPr>
              <a:t>proportionate</a:t>
            </a:r>
            <a:r>
              <a:rPr lang="cs-CZ" sz="2400" b="1" i="1" dirty="0">
                <a:solidFill>
                  <a:schemeClr val="tx1"/>
                </a:solidFill>
                <a:latin typeface="Roboto Slab" panose="020B0604020202020204" charset="0"/>
                <a:ea typeface="Roboto Slab" panose="020B0604020202020204" charset="0"/>
                <a:cs typeface="Nixie One"/>
                <a:sym typeface="Nixie One"/>
              </a:rPr>
              <a:t>?</a:t>
            </a:r>
          </a:p>
        </p:txBody>
      </p:sp>
    </p:spTree>
    <p:extLst>
      <p:ext uri="{BB962C8B-B14F-4D97-AF65-F5344CB8AC3E}">
        <p14:creationId xmlns:p14="http://schemas.microsoft.com/office/powerpoint/2010/main" val="3310952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1439652" y="893595"/>
            <a:ext cx="6426714" cy="3946407"/>
          </a:xfrm>
        </p:spPr>
        <p:txBody>
          <a:bodyPr>
            <a:normAutofit fontScale="77500" lnSpcReduction="20000"/>
          </a:bodyPr>
          <a:lstStyle/>
          <a:p>
            <a:r>
              <a:rPr lang="cs-CZ" sz="1800" dirty="0">
                <a:latin typeface="Roboto Slab" panose="020B0604020202020204" charset="0"/>
                <a:ea typeface="Roboto Slab" panose="020B0604020202020204" charset="0"/>
              </a:rPr>
              <a:t>N</a:t>
            </a:r>
            <a:r>
              <a:rPr lang="en-US" sz="1800" dirty="0" err="1">
                <a:latin typeface="Roboto Slab" panose="020B0604020202020204" charset="0"/>
                <a:ea typeface="Roboto Slab" panose="020B0604020202020204" charset="0"/>
              </a:rPr>
              <a:t>ational</a:t>
            </a:r>
            <a:r>
              <a:rPr lang="en-US" sz="1800" dirty="0">
                <a:latin typeface="Roboto Slab" panose="020B0604020202020204" charset="0"/>
                <a:ea typeface="Roboto Slab" panose="020B0604020202020204" charset="0"/>
              </a:rPr>
              <a:t> legislation or practice cannot benefit from the derogation laid down in Article 36 TFEU if human life and health can be as effectively protected by measures that are less restrictive of trade within the European Union</a:t>
            </a:r>
            <a:r>
              <a:rPr lang="cs-CZ" sz="1800" dirty="0">
                <a:latin typeface="Roboto Slab" panose="020B0604020202020204" charset="0"/>
                <a:ea typeface="Roboto Slab" panose="020B0604020202020204" charset="0"/>
              </a:rPr>
              <a:t>.</a:t>
            </a:r>
          </a:p>
          <a:p>
            <a:r>
              <a:rPr lang="en-US" sz="1800" i="1" dirty="0">
                <a:latin typeface="Roboto Slab" panose="020B0604020202020204" charset="0"/>
                <a:ea typeface="Roboto Slab" panose="020B0604020202020204" charset="0"/>
              </a:rPr>
              <a:t>Yet a fiscal measure which increases the taxation of alcoholic drinks is liable to be less restrictive of trade in those products within the European Union than a measure imposing an MPU.</a:t>
            </a:r>
            <a:endParaRPr lang="cs-CZ" sz="1800" i="1" dirty="0">
              <a:latin typeface="Roboto Slab" panose="020B0604020202020204" charset="0"/>
              <a:ea typeface="Roboto Slab" panose="020B0604020202020204" charset="0"/>
            </a:endParaRPr>
          </a:p>
          <a:p>
            <a:r>
              <a:rPr lang="en-US" sz="1800" i="1" dirty="0">
                <a:latin typeface="Roboto Slab" panose="020B0604020202020204" charset="0"/>
                <a:ea typeface="Roboto Slab" panose="020B0604020202020204" charset="0"/>
              </a:rPr>
              <a:t>The reason is</a:t>
            </a:r>
            <a:r>
              <a:rPr lang="cs-CZ" sz="1800" i="1" dirty="0">
                <a:latin typeface="Roboto Slab" panose="020B0604020202020204" charset="0"/>
                <a:ea typeface="Roboto Slab" panose="020B0604020202020204" charset="0"/>
              </a:rPr>
              <a:t> </a:t>
            </a:r>
            <a:r>
              <a:rPr lang="en-US" sz="1800" i="1" dirty="0">
                <a:latin typeface="Roboto Slab" panose="020B0604020202020204" charset="0"/>
                <a:ea typeface="Roboto Slab" panose="020B0604020202020204" charset="0"/>
              </a:rPr>
              <a:t>that the latter measure, unlike increased taxation of those products, significantly restricts the freedom of economic operators to determine their retail selling prices and, consequently, constitutes a serious obstacle to access to the United Kingdom market of alcoholic drinks</a:t>
            </a:r>
            <a:r>
              <a:rPr lang="cs-CZ" sz="1800" i="1" dirty="0">
                <a:latin typeface="Roboto Slab" panose="020B0604020202020204" charset="0"/>
                <a:ea typeface="Roboto Slab" panose="020B0604020202020204" charset="0"/>
              </a:rPr>
              <a:t>.</a:t>
            </a:r>
          </a:p>
          <a:p>
            <a:r>
              <a:rPr lang="en-US" sz="1800" b="1" i="1" dirty="0">
                <a:solidFill>
                  <a:srgbClr val="00B050"/>
                </a:solidFill>
                <a:latin typeface="Roboto Slab" panose="020B0604020202020204" charset="0"/>
                <a:ea typeface="Roboto Slab" panose="020B0604020202020204" charset="0"/>
              </a:rPr>
              <a:t>It is however for the referring court</a:t>
            </a:r>
            <a:r>
              <a:rPr lang="en-US" sz="1800" i="1" dirty="0">
                <a:latin typeface="Roboto Slab" panose="020B0604020202020204" charset="0"/>
                <a:ea typeface="Roboto Slab" panose="020B0604020202020204" charset="0"/>
              </a:rPr>
              <a:t>, which alone has available to it all the matters of fact and law pertaining to the circumstances of the main proceedings, </a:t>
            </a:r>
            <a:r>
              <a:rPr lang="en-US" sz="1800" b="1" i="1" dirty="0">
                <a:solidFill>
                  <a:srgbClr val="00B050"/>
                </a:solidFill>
                <a:latin typeface="Roboto Slab" panose="020B0604020202020204" charset="0"/>
                <a:ea typeface="Roboto Slab" panose="020B0604020202020204" charset="0"/>
              </a:rPr>
              <a:t>to determine whether a measure</a:t>
            </a:r>
            <a:r>
              <a:rPr lang="en-US" sz="1800" i="1" dirty="0">
                <a:latin typeface="Roboto Slab" panose="020B0604020202020204" charset="0"/>
                <a:ea typeface="Roboto Slab" panose="020B0604020202020204" charset="0"/>
              </a:rPr>
              <a:t> other than that provided for by the national legislation at issue in the main proceedings, </a:t>
            </a:r>
            <a:r>
              <a:rPr lang="en-US" sz="1800" b="1" i="1" dirty="0">
                <a:solidFill>
                  <a:srgbClr val="00B050"/>
                </a:solidFill>
                <a:latin typeface="Roboto Slab" panose="020B0604020202020204" charset="0"/>
                <a:ea typeface="Roboto Slab" panose="020B0604020202020204" charset="0"/>
              </a:rPr>
              <a:t>such as increased taxation on alcoholic drinks</a:t>
            </a:r>
            <a:r>
              <a:rPr lang="en-US" sz="1800" i="1" dirty="0">
                <a:latin typeface="Roboto Slab" panose="020B0604020202020204" charset="0"/>
                <a:ea typeface="Roboto Slab" panose="020B0604020202020204" charset="0"/>
              </a:rPr>
              <a:t>, </a:t>
            </a:r>
            <a:r>
              <a:rPr lang="en-US" sz="1800" b="1" i="1" dirty="0">
                <a:solidFill>
                  <a:srgbClr val="00B050"/>
                </a:solidFill>
                <a:latin typeface="Roboto Slab" panose="020B0604020202020204" charset="0"/>
                <a:ea typeface="Roboto Slab" panose="020B0604020202020204" charset="0"/>
              </a:rPr>
              <a:t>is capable of protecting human life and health as effectively</a:t>
            </a:r>
            <a:r>
              <a:rPr lang="en-US" sz="1800" i="1" dirty="0">
                <a:latin typeface="Roboto Slab" panose="020B0604020202020204" charset="0"/>
                <a:ea typeface="Roboto Slab" panose="020B0604020202020204" charset="0"/>
              </a:rPr>
              <a:t> as that legislation, while being less restrictive of trade in those products within the European Union.</a:t>
            </a:r>
            <a:endParaRPr lang="cs-CZ" sz="1800" b="1" i="1" dirty="0">
              <a:solidFill>
                <a:srgbClr val="00B050"/>
              </a:solidFill>
              <a:latin typeface="Roboto Slab" panose="020B0604020202020204" charset="0"/>
              <a:ea typeface="Roboto Slab" panose="020B0604020202020204" charset="0"/>
            </a:endParaRP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2303" y="195486"/>
            <a:ext cx="7008353" cy="71676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084" y="475392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8" name="TextovéPole 7">
            <a:extLst>
              <a:ext uri="{FF2B5EF4-FFF2-40B4-BE49-F238E27FC236}">
                <a16:creationId xmlns:a16="http://schemas.microsoft.com/office/drawing/2014/main" id="{9DE3FE78-F2EB-4B56-B6E0-80BC4C62DF5B}"/>
              </a:ext>
            </a:extLst>
          </p:cNvPr>
          <p:cNvSpPr txBox="1"/>
          <p:nvPr/>
        </p:nvSpPr>
        <p:spPr>
          <a:xfrm>
            <a:off x="2421686" y="288410"/>
            <a:ext cx="4806534" cy="461665"/>
          </a:xfrm>
          <a:prstGeom prst="rect">
            <a:avLst/>
          </a:prstGeom>
          <a:noFill/>
        </p:spPr>
        <p:txBody>
          <a:bodyPr wrap="square" rtlCol="0">
            <a:spAutoFit/>
          </a:bodyPr>
          <a:lstStyle/>
          <a:p>
            <a:pPr lvl="0">
              <a:spcBef>
                <a:spcPts val="600"/>
              </a:spcBef>
            </a:pPr>
            <a:r>
              <a:rPr lang="cs-CZ" sz="2400" b="1" i="1" dirty="0" err="1">
                <a:solidFill>
                  <a:schemeClr val="tx1"/>
                </a:solidFill>
                <a:latin typeface="Roboto Slab" panose="020B0604020202020204" charset="0"/>
                <a:ea typeface="Roboto Slab" panose="020B0604020202020204" charset="0"/>
                <a:cs typeface="Nixie One"/>
                <a:sym typeface="Nixie One"/>
              </a:rPr>
              <a:t>Is</a:t>
            </a:r>
            <a:r>
              <a:rPr lang="cs-CZ" sz="2400" b="1" i="1" dirty="0">
                <a:solidFill>
                  <a:schemeClr val="tx1"/>
                </a:solidFill>
                <a:latin typeface="Roboto Slab" panose="020B0604020202020204" charset="0"/>
                <a:ea typeface="Roboto Slab" panose="020B0604020202020204" charset="0"/>
                <a:cs typeface="Nixie One"/>
                <a:sym typeface="Nixie One"/>
              </a:rPr>
              <a:t> </a:t>
            </a:r>
            <a:r>
              <a:rPr lang="cs-CZ" sz="2400" b="1" i="1" dirty="0" err="1">
                <a:solidFill>
                  <a:schemeClr val="tx1"/>
                </a:solidFill>
                <a:latin typeface="Roboto Slab" panose="020B0604020202020204" charset="0"/>
                <a:ea typeface="Roboto Slab" panose="020B0604020202020204" charset="0"/>
                <a:cs typeface="Nixie One"/>
                <a:sym typeface="Nixie One"/>
              </a:rPr>
              <a:t>it</a:t>
            </a:r>
            <a:r>
              <a:rPr lang="cs-CZ" sz="2400" b="1" i="1" dirty="0">
                <a:solidFill>
                  <a:schemeClr val="tx1"/>
                </a:solidFill>
                <a:latin typeface="Roboto Slab" panose="020B0604020202020204" charset="0"/>
                <a:ea typeface="Roboto Slab" panose="020B0604020202020204" charset="0"/>
                <a:cs typeface="Nixie One"/>
                <a:sym typeface="Nixie One"/>
              </a:rPr>
              <a:t> </a:t>
            </a:r>
            <a:r>
              <a:rPr lang="cs-CZ" sz="2400" b="1" i="1" dirty="0" err="1">
                <a:solidFill>
                  <a:schemeClr val="tx1"/>
                </a:solidFill>
                <a:latin typeface="Roboto Slab" panose="020B0604020202020204" charset="0"/>
                <a:ea typeface="Roboto Slab" panose="020B0604020202020204" charset="0"/>
                <a:cs typeface="Nixie One"/>
                <a:sym typeface="Nixie One"/>
              </a:rPr>
              <a:t>proportionate</a:t>
            </a:r>
            <a:r>
              <a:rPr lang="cs-CZ" sz="2400" b="1" i="1" dirty="0">
                <a:solidFill>
                  <a:schemeClr val="tx1"/>
                </a:solidFill>
                <a:latin typeface="Roboto Slab" panose="020B0604020202020204" charset="0"/>
                <a:ea typeface="Roboto Slab" panose="020B0604020202020204" charset="0"/>
                <a:cs typeface="Nixie One"/>
                <a:sym typeface="Nixie One"/>
              </a:rPr>
              <a:t>?</a:t>
            </a:r>
          </a:p>
        </p:txBody>
      </p:sp>
    </p:spTree>
    <p:extLst>
      <p:ext uri="{BB962C8B-B14F-4D97-AF65-F5344CB8AC3E}">
        <p14:creationId xmlns:p14="http://schemas.microsoft.com/office/powerpoint/2010/main" val="239358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146025" y="530725"/>
            <a:ext cx="3208799" cy="1028700"/>
          </a:xfrm>
          <a:prstGeom prst="rect">
            <a:avLst/>
          </a:prstGeom>
        </p:spPr>
        <p:txBody>
          <a:bodyPr lIns="91425" tIns="91425" rIns="91425" bIns="91425" anchor="ctr" anchorCtr="0">
            <a:noAutofit/>
          </a:bodyPr>
          <a:lstStyle/>
          <a:p>
            <a:pPr marL="285750" lvl="0" indent="-285750">
              <a:spcBef>
                <a:spcPts val="600"/>
              </a:spcBef>
              <a:buFont typeface="Arial" panose="020B0604020202020204" pitchFamily="34" charset="0"/>
              <a:buChar char="•"/>
            </a:pPr>
            <a:r>
              <a:rPr lang="cs-CZ" dirty="0" err="1">
                <a:solidFill>
                  <a:schemeClr val="bg1"/>
                </a:solidFill>
                <a:latin typeface="Roboto Slab" panose="020B0604020202020204" charset="0"/>
                <a:ea typeface="Roboto Slab" panose="020B0604020202020204" charset="0"/>
                <a:cs typeface="Nixie One"/>
                <a:sym typeface="Nixie One"/>
              </a:rPr>
              <a:t>The</a:t>
            </a:r>
            <a:r>
              <a:rPr lang="cs-CZ" dirty="0">
                <a:solidFill>
                  <a:schemeClr val="bg1"/>
                </a:solidFill>
                <a:latin typeface="Roboto Slab" panose="020B0604020202020204" charset="0"/>
                <a:ea typeface="Roboto Slab" panose="020B0604020202020204" charset="0"/>
                <a:cs typeface="Nixie One"/>
                <a:sym typeface="Nixie One"/>
              </a:rPr>
              <a:t> </a:t>
            </a:r>
            <a:r>
              <a:rPr lang="cs-CZ" dirty="0" err="1">
                <a:solidFill>
                  <a:schemeClr val="bg1"/>
                </a:solidFill>
                <a:latin typeface="Roboto Slab" panose="020B0604020202020204" charset="0"/>
                <a:ea typeface="Roboto Slab" panose="020B0604020202020204" charset="0"/>
                <a:cs typeface="Nixie One"/>
                <a:sym typeface="Nixie One"/>
              </a:rPr>
              <a:t>main</a:t>
            </a:r>
            <a:r>
              <a:rPr lang="cs-CZ" dirty="0">
                <a:solidFill>
                  <a:schemeClr val="bg1"/>
                </a:solidFill>
                <a:latin typeface="Roboto Slab" panose="020B0604020202020204" charset="0"/>
                <a:ea typeface="Roboto Slab" panose="020B0604020202020204" charset="0"/>
                <a:cs typeface="Nixie One"/>
                <a:sym typeface="Nixie One"/>
              </a:rPr>
              <a:t> </a:t>
            </a:r>
            <a:r>
              <a:rPr lang="cs-CZ" dirty="0" err="1">
                <a:solidFill>
                  <a:schemeClr val="bg1"/>
                </a:solidFill>
                <a:latin typeface="Roboto Slab" panose="020B0604020202020204" charset="0"/>
                <a:ea typeface="Roboto Slab" panose="020B0604020202020204" charset="0"/>
                <a:cs typeface="Nixie One"/>
                <a:sym typeface="Nixie One"/>
              </a:rPr>
              <a:t>characteristics</a:t>
            </a:r>
            <a:r>
              <a:rPr lang="cs-CZ" dirty="0">
                <a:solidFill>
                  <a:schemeClr val="bg1"/>
                </a:solidFill>
                <a:latin typeface="Roboto Slab" panose="020B0604020202020204" charset="0"/>
                <a:ea typeface="Roboto Slab" panose="020B0604020202020204" charset="0"/>
                <a:cs typeface="Nixie One"/>
                <a:sym typeface="Nixie One"/>
              </a:rPr>
              <a:t> </a:t>
            </a:r>
            <a:r>
              <a:rPr lang="cs-CZ" dirty="0" err="1">
                <a:solidFill>
                  <a:schemeClr val="bg1"/>
                </a:solidFill>
                <a:latin typeface="Roboto Slab" panose="020B0604020202020204" charset="0"/>
                <a:ea typeface="Roboto Slab" panose="020B0604020202020204" charset="0"/>
                <a:cs typeface="Nixie One"/>
                <a:sym typeface="Nixie One"/>
              </a:rPr>
              <a:t>of</a:t>
            </a:r>
            <a:r>
              <a:rPr lang="cs-CZ" dirty="0">
                <a:solidFill>
                  <a:schemeClr val="bg1"/>
                </a:solidFill>
                <a:latin typeface="Roboto Slab" panose="020B0604020202020204" charset="0"/>
                <a:ea typeface="Roboto Slab" panose="020B0604020202020204" charset="0"/>
                <a:cs typeface="Nixie One"/>
                <a:sym typeface="Nixie One"/>
              </a:rPr>
              <a:t> </a:t>
            </a:r>
            <a:r>
              <a:rPr lang="cs-CZ" dirty="0" err="1">
                <a:solidFill>
                  <a:schemeClr val="bg1"/>
                </a:solidFill>
                <a:latin typeface="Roboto Slab" panose="020B0604020202020204" charset="0"/>
                <a:ea typeface="Roboto Slab" panose="020B0604020202020204" charset="0"/>
                <a:cs typeface="Nixie One"/>
                <a:sym typeface="Nixie One"/>
              </a:rPr>
              <a:t>the</a:t>
            </a:r>
            <a:r>
              <a:rPr lang="cs-CZ" dirty="0">
                <a:solidFill>
                  <a:schemeClr val="bg1"/>
                </a:solidFill>
                <a:latin typeface="Roboto Slab" panose="020B0604020202020204" charset="0"/>
                <a:ea typeface="Roboto Slab" panose="020B0604020202020204" charset="0"/>
                <a:cs typeface="Nixie One"/>
                <a:sym typeface="Nixie One"/>
              </a:rPr>
              <a:t> EU </a:t>
            </a:r>
            <a:r>
              <a:rPr lang="cs-CZ" dirty="0" err="1">
                <a:solidFill>
                  <a:schemeClr val="bg1"/>
                </a:solidFill>
                <a:latin typeface="Roboto Slab" panose="020B0604020202020204" charset="0"/>
                <a:ea typeface="Roboto Slab" panose="020B0604020202020204" charset="0"/>
                <a:cs typeface="Nixie One"/>
                <a:sym typeface="Nixie One"/>
              </a:rPr>
              <a:t>environmental</a:t>
            </a:r>
            <a:r>
              <a:rPr lang="cs-CZ" dirty="0">
                <a:solidFill>
                  <a:schemeClr val="bg1"/>
                </a:solidFill>
                <a:latin typeface="Roboto Slab" panose="020B0604020202020204" charset="0"/>
                <a:ea typeface="Roboto Slab" panose="020B0604020202020204" charset="0"/>
                <a:cs typeface="Nixie One"/>
                <a:sym typeface="Nixie One"/>
              </a:rPr>
              <a:t> </a:t>
            </a:r>
            <a:r>
              <a:rPr lang="cs-CZ" dirty="0" err="1">
                <a:solidFill>
                  <a:schemeClr val="bg1"/>
                </a:solidFill>
                <a:latin typeface="Roboto Slab" panose="020B0604020202020204" charset="0"/>
                <a:ea typeface="Roboto Slab" panose="020B0604020202020204" charset="0"/>
                <a:cs typeface="Nixie One"/>
                <a:sym typeface="Nixie One"/>
              </a:rPr>
              <a:t>law</a:t>
            </a:r>
            <a:endParaRPr lang="cs-CZ" dirty="0">
              <a:solidFill>
                <a:schemeClr val="bg1"/>
              </a:solidFill>
              <a:latin typeface="Roboto Slab" panose="020B0604020202020204" charset="0"/>
              <a:ea typeface="Roboto Slab" panose="020B0604020202020204" charset="0"/>
              <a:cs typeface="Nixie One"/>
              <a:sym typeface="Nixie One"/>
            </a:endParaRPr>
          </a:p>
        </p:txBody>
      </p:sp>
      <p:sp>
        <p:nvSpPr>
          <p:cNvPr id="119" name="Shape 119"/>
          <p:cNvSpPr txBox="1"/>
          <p:nvPr/>
        </p:nvSpPr>
        <p:spPr>
          <a:xfrm>
            <a:off x="941488" y="1720516"/>
            <a:ext cx="3786923" cy="1498976"/>
          </a:xfrm>
          <a:prstGeom prst="rect">
            <a:avLst/>
          </a:prstGeom>
          <a:noFill/>
          <a:ln>
            <a:noFill/>
          </a:ln>
        </p:spPr>
        <p:txBody>
          <a:bodyPr lIns="91425" tIns="91425" rIns="91425" bIns="91425" anchor="t" anchorCtr="0">
            <a:noAutofit/>
          </a:bodyPr>
          <a:lstStyle/>
          <a:p>
            <a:pPr marL="285750" lvl="0" indent="-285750">
              <a:spcBef>
                <a:spcPts val="600"/>
              </a:spcBef>
              <a:buFont typeface="Arial" panose="020B0604020202020204" pitchFamily="34" charset="0"/>
              <a:buChar char="•"/>
            </a:pPr>
            <a:r>
              <a:rPr lang="cs-CZ" sz="1800" b="1" dirty="0" err="1">
                <a:solidFill>
                  <a:schemeClr val="tx1"/>
                </a:solidFill>
                <a:latin typeface="Roboto Slab" panose="020B0604020202020204" charset="0"/>
                <a:ea typeface="Roboto Slab" panose="020B0604020202020204" charset="0"/>
                <a:cs typeface="Nixie One"/>
                <a:sym typeface="Nixie One"/>
              </a:rPr>
              <a:t>Specific</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principles</a:t>
            </a: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lgn="r">
              <a:spcBef>
                <a:spcPts val="600"/>
              </a:spcBef>
            </a:pPr>
            <a:r>
              <a:rPr lang="cs-CZ" b="1" i="1" dirty="0" err="1">
                <a:solidFill>
                  <a:schemeClr val="bg2"/>
                </a:solidFill>
                <a:latin typeface="Roboto Slab" panose="020B0604020202020204" charset="0"/>
                <a:ea typeface="Roboto Slab" panose="020B0604020202020204" charset="0"/>
                <a:cs typeface="Nixie One"/>
                <a:sym typeface="Nixie One"/>
              </a:rPr>
              <a:t>Prevention</a:t>
            </a:r>
            <a:r>
              <a:rPr lang="cs-CZ" b="1" i="1" dirty="0">
                <a:solidFill>
                  <a:schemeClr val="bg2"/>
                </a:solidFill>
                <a:latin typeface="Roboto Slab" panose="020B0604020202020204" charset="0"/>
                <a:ea typeface="Roboto Slab" panose="020B0604020202020204" charset="0"/>
                <a:cs typeface="Nixie One"/>
                <a:sym typeface="Nixie One"/>
              </a:rPr>
              <a:t>, </a:t>
            </a:r>
            <a:r>
              <a:rPr lang="cs-CZ" b="1" i="1" dirty="0" err="1">
                <a:solidFill>
                  <a:schemeClr val="bg2"/>
                </a:solidFill>
                <a:latin typeface="Roboto Slab" panose="020B0604020202020204" charset="0"/>
                <a:ea typeface="Roboto Slab" panose="020B0604020202020204" charset="0"/>
                <a:cs typeface="Nixie One"/>
                <a:sym typeface="Nixie One"/>
              </a:rPr>
              <a:t>rectification</a:t>
            </a:r>
            <a:r>
              <a:rPr lang="cs-CZ" b="1" i="1" dirty="0">
                <a:solidFill>
                  <a:schemeClr val="bg2"/>
                </a:solidFill>
                <a:latin typeface="Roboto Slab" panose="020B0604020202020204" charset="0"/>
                <a:ea typeface="Roboto Slab" panose="020B0604020202020204" charset="0"/>
                <a:cs typeface="Nixie One"/>
                <a:sym typeface="Nixie One"/>
              </a:rPr>
              <a:t> </a:t>
            </a:r>
            <a:r>
              <a:rPr lang="cs-CZ" b="1" i="1" dirty="0" err="1">
                <a:solidFill>
                  <a:schemeClr val="bg2"/>
                </a:solidFill>
                <a:latin typeface="Roboto Slab" panose="020B0604020202020204" charset="0"/>
                <a:ea typeface="Roboto Slab" panose="020B0604020202020204" charset="0"/>
                <a:cs typeface="Nixie One"/>
                <a:sym typeface="Nixie One"/>
              </a:rPr>
              <a:t>at</a:t>
            </a:r>
            <a:r>
              <a:rPr lang="cs-CZ" b="1" i="1" dirty="0">
                <a:solidFill>
                  <a:schemeClr val="bg2"/>
                </a:solidFill>
                <a:latin typeface="Roboto Slab" panose="020B0604020202020204" charset="0"/>
                <a:ea typeface="Roboto Slab" panose="020B0604020202020204" charset="0"/>
                <a:cs typeface="Nixie One"/>
                <a:sym typeface="Nixie One"/>
              </a:rPr>
              <a:t> source, </a:t>
            </a:r>
            <a:r>
              <a:rPr lang="cs-CZ" b="1" i="1" dirty="0" err="1">
                <a:solidFill>
                  <a:schemeClr val="bg2"/>
                </a:solidFill>
                <a:latin typeface="Roboto Slab" panose="020B0604020202020204" charset="0"/>
                <a:ea typeface="Roboto Slab" panose="020B0604020202020204" charset="0"/>
                <a:cs typeface="Nixie One"/>
                <a:sym typeface="Nixie One"/>
              </a:rPr>
              <a:t>polluter</a:t>
            </a:r>
            <a:r>
              <a:rPr lang="cs-CZ" b="1" i="1" dirty="0">
                <a:solidFill>
                  <a:schemeClr val="bg2"/>
                </a:solidFill>
                <a:latin typeface="Roboto Slab" panose="020B0604020202020204" charset="0"/>
                <a:ea typeface="Roboto Slab" panose="020B0604020202020204" charset="0"/>
                <a:cs typeface="Nixie One"/>
                <a:sym typeface="Nixie One"/>
              </a:rPr>
              <a:t> </a:t>
            </a:r>
            <a:r>
              <a:rPr lang="cs-CZ" b="1" i="1" dirty="0" err="1">
                <a:solidFill>
                  <a:schemeClr val="bg2"/>
                </a:solidFill>
                <a:latin typeface="Roboto Slab" panose="020B0604020202020204" charset="0"/>
                <a:ea typeface="Roboto Slab" panose="020B0604020202020204" charset="0"/>
                <a:cs typeface="Nixie One"/>
                <a:sym typeface="Nixie One"/>
              </a:rPr>
              <a:t>pays</a:t>
            </a:r>
            <a:r>
              <a:rPr lang="cs-CZ" b="1" i="1" dirty="0">
                <a:solidFill>
                  <a:schemeClr val="bg2"/>
                </a:solidFill>
                <a:latin typeface="Roboto Slab" panose="020B0604020202020204" charset="0"/>
                <a:ea typeface="Roboto Slab" panose="020B0604020202020204" charset="0"/>
                <a:cs typeface="Nixie One"/>
                <a:sym typeface="Nixie One"/>
              </a:rPr>
              <a:t> </a:t>
            </a:r>
            <a:r>
              <a:rPr lang="cs-CZ" b="1" i="1" dirty="0" err="1">
                <a:solidFill>
                  <a:schemeClr val="bg2"/>
                </a:solidFill>
                <a:latin typeface="Roboto Slab" panose="020B0604020202020204" charset="0"/>
                <a:ea typeface="Roboto Slab" panose="020B0604020202020204" charset="0"/>
                <a:cs typeface="Nixie One"/>
                <a:sym typeface="Nixie One"/>
              </a:rPr>
              <a:t>principle</a:t>
            </a:r>
            <a:endParaRPr lang="cs-CZ" b="1" i="1" dirty="0">
              <a:solidFill>
                <a:schemeClr val="bg2"/>
              </a:solidFill>
              <a:latin typeface="Roboto Slab" panose="020B0604020202020204" charset="0"/>
              <a:ea typeface="Roboto Slab" panose="020B0604020202020204" charset="0"/>
              <a:cs typeface="Nixie One"/>
              <a:sym typeface="Nixie One"/>
            </a:endParaRPr>
          </a:p>
        </p:txBody>
      </p:sp>
      <p:pic>
        <p:nvPicPr>
          <p:cNvPr id="9218" name="Picture 2" descr="Výsledek obrázku pro naples was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7891" y="1559425"/>
            <a:ext cx="3973865" cy="2627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365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9">
                                            <p:txEl>
                                              <p:pRg st="0" end="0"/>
                                            </p:txEl>
                                          </p:spTgt>
                                        </p:tgtEl>
                                        <p:attrNameLst>
                                          <p:attrName>style.visibility</p:attrName>
                                        </p:attrNameLst>
                                      </p:cBhvr>
                                      <p:to>
                                        <p:strVal val="visible"/>
                                      </p:to>
                                    </p:set>
                                    <p:anim calcmode="lin" valueType="num">
                                      <p:cBhvr additive="base">
                                        <p:cTn id="7" dur="500" fill="hold"/>
                                        <p:tgtEl>
                                          <p:spTgt spid="1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9">
                                            <p:txEl>
                                              <p:pRg st="4" end="4"/>
                                            </p:txEl>
                                          </p:spTgt>
                                        </p:tgtEl>
                                        <p:attrNameLst>
                                          <p:attrName>style.visibility</p:attrName>
                                        </p:attrNameLst>
                                      </p:cBhvr>
                                      <p:to>
                                        <p:strVal val="visible"/>
                                      </p:to>
                                    </p:set>
                                    <p:anim calcmode="lin" valueType="num">
                                      <p:cBhvr additive="base">
                                        <p:cTn id="13" dur="500" fill="hold"/>
                                        <p:tgtEl>
                                          <p:spTgt spid="119">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1439279" y="1206166"/>
            <a:ext cx="6326460" cy="3697058"/>
          </a:xfrm>
        </p:spPr>
        <p:txBody>
          <a:bodyPr>
            <a:normAutofit/>
          </a:bodyPr>
          <a:lstStyle/>
          <a:p>
            <a:pPr marL="342900" indent="-342900">
              <a:buAutoNum type="arabicPeriod"/>
            </a:pPr>
            <a:endParaRPr lang="en-US" dirty="0">
              <a:ea typeface="ＭＳ Ｐゴシック" pitchFamily="34" charset="-128"/>
            </a:endParaRPr>
          </a:p>
          <a:p>
            <a:pPr>
              <a:buNone/>
            </a:pPr>
            <a:r>
              <a:rPr lang="cs-CZ" dirty="0">
                <a:ea typeface="ＭＳ Ｐゴシック" pitchFamily="34" charset="-128"/>
              </a:rPr>
              <a:t> </a:t>
            </a:r>
            <a:endParaRPr lang="en-US" dirty="0">
              <a:ea typeface="ＭＳ Ｐゴシック" pitchFamily="34" charset="-128"/>
            </a:endParaRPr>
          </a:p>
          <a:p>
            <a:endParaRPr lang="en-US" sz="15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2303" y="195486"/>
            <a:ext cx="7008353" cy="71676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084" y="475392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2303748" y="288410"/>
            <a:ext cx="5454606" cy="553998"/>
          </a:xfrm>
          <a:prstGeom prst="rect">
            <a:avLst/>
          </a:prstGeom>
          <a:noFill/>
        </p:spPr>
        <p:txBody>
          <a:bodyPr wrap="square" rtlCol="0">
            <a:spAutoFit/>
          </a:bodyPr>
          <a:lstStyle/>
          <a:p>
            <a:r>
              <a:rPr lang="cs-CZ" sz="3000" dirty="0" err="1">
                <a:ea typeface="ＭＳ Ｐゴシック" pitchFamily="34" charset="-128"/>
              </a:rPr>
              <a:t>Principles</a:t>
            </a:r>
            <a:endParaRPr lang="cs-CZ" sz="3000" dirty="0">
              <a:ea typeface="ＭＳ Ｐゴシック" pitchFamily="34" charset="-128"/>
            </a:endParaRPr>
          </a:p>
        </p:txBody>
      </p:sp>
      <p:pic>
        <p:nvPicPr>
          <p:cNvPr id="14338" name="Picture 2" descr="http://www.earthpreservers.com/wp-content/uploads/2013/04/itlalian-garbage_127877-050-78395A7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06632" y="303499"/>
            <a:ext cx="1619674" cy="1080120"/>
          </a:xfrm>
          <a:prstGeom prst="rect">
            <a:avLst/>
          </a:prstGeom>
          <a:noFill/>
          <a:extLst>
            <a:ext uri="{909E8E84-426E-40DD-AFC4-6F175D3DCCD1}">
              <a14:hiddenFill xmlns:a14="http://schemas.microsoft.com/office/drawing/2010/main">
                <a:solidFill>
                  <a:srgbClr val="FFFFFF"/>
                </a:solidFill>
              </a14:hiddenFill>
            </a:ext>
          </a:extLst>
        </p:spPr>
      </p:pic>
      <p:sp>
        <p:nvSpPr>
          <p:cNvPr id="8" name="TextovéPole 7"/>
          <p:cNvSpPr txBox="1"/>
          <p:nvPr/>
        </p:nvSpPr>
        <p:spPr>
          <a:xfrm>
            <a:off x="1655676" y="1437624"/>
            <a:ext cx="5940660" cy="4062651"/>
          </a:xfrm>
          <a:prstGeom prst="rect">
            <a:avLst/>
          </a:prstGeom>
          <a:noFill/>
        </p:spPr>
        <p:txBody>
          <a:bodyPr wrap="square" rtlCol="0">
            <a:spAutoFit/>
          </a:bodyPr>
          <a:lstStyle/>
          <a:p>
            <a:r>
              <a:rPr lang="cs-CZ" sz="1800" b="1" dirty="0"/>
              <a:t>C-2/90: </a:t>
            </a:r>
            <a:r>
              <a:rPr lang="en-US" sz="1800" i="1" dirty="0"/>
              <a:t>The principle that environmental damage should as a matter of priority be remedied at source, laid down by Article 130r (2) of the Treaty as a basis for action by the Community relating to the environment, entails that </a:t>
            </a:r>
            <a:r>
              <a:rPr lang="en-US" sz="1800" i="1" u="sng" dirty="0"/>
              <a:t>it is for each region, municipality or other local authority to take appropriate steps to ensure that its own waste is collected, treated and disposed of; </a:t>
            </a:r>
            <a:r>
              <a:rPr lang="en-US" sz="1800" i="1" dirty="0"/>
              <a:t>it must accordingly be disposed of as dose as possible to the place where it is produced, in order to limit as far as possible the transport of waste.</a:t>
            </a:r>
            <a:endParaRPr lang="cs-CZ" sz="1800" i="1" dirty="0"/>
          </a:p>
          <a:p>
            <a:endParaRPr lang="cs-CZ" sz="1800" i="1" dirty="0"/>
          </a:p>
          <a:p>
            <a:r>
              <a:rPr lang="cs-CZ" sz="1050" i="1" dirty="0"/>
              <a:t>(</a:t>
            </a:r>
            <a:r>
              <a:rPr lang="en-US" sz="1050" i="1" dirty="0"/>
              <a:t>Moreover, that principle is consistent with the principles of self-sufficiency and proximity set out in the Basel Convention of 22 March 1989 on the control of </a:t>
            </a:r>
            <a:r>
              <a:rPr lang="en-US" sz="1050" i="1" dirty="0" err="1"/>
              <a:t>transboundary</a:t>
            </a:r>
            <a:r>
              <a:rPr lang="en-US" sz="1050" i="1" dirty="0"/>
              <a:t> movements of hazardous wastes and their disposal, to which the Community is a signatory</a:t>
            </a:r>
            <a:r>
              <a:rPr lang="cs-CZ" sz="1050" i="1" dirty="0"/>
              <a:t>.)</a:t>
            </a:r>
            <a:endParaRPr lang="en-US" sz="1050" i="1" dirty="0"/>
          </a:p>
          <a:p>
            <a:endParaRPr lang="en-US" sz="1800" i="1" dirty="0"/>
          </a:p>
          <a:p>
            <a:endParaRPr lang="cs-CZ" sz="1050" dirty="0"/>
          </a:p>
        </p:txBody>
      </p:sp>
    </p:spTree>
    <p:extLst>
      <p:ext uri="{BB962C8B-B14F-4D97-AF65-F5344CB8AC3E}">
        <p14:creationId xmlns:p14="http://schemas.microsoft.com/office/powerpoint/2010/main" val="11676239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1439279" y="1206166"/>
            <a:ext cx="6326460" cy="3697058"/>
          </a:xfrm>
        </p:spPr>
        <p:txBody>
          <a:bodyPr>
            <a:normAutofit/>
          </a:bodyPr>
          <a:lstStyle/>
          <a:p>
            <a:pPr marL="342900" indent="-342900">
              <a:buAutoNum type="arabicPeriod"/>
            </a:pPr>
            <a:endParaRPr lang="en-US" dirty="0">
              <a:ea typeface="ＭＳ Ｐゴシック" pitchFamily="34" charset="-128"/>
            </a:endParaRPr>
          </a:p>
          <a:p>
            <a:pPr>
              <a:buNone/>
            </a:pPr>
            <a:r>
              <a:rPr lang="cs-CZ" dirty="0">
                <a:ea typeface="ＭＳ Ｐゴシック" pitchFamily="34" charset="-128"/>
              </a:rPr>
              <a:t> </a:t>
            </a:r>
            <a:endParaRPr lang="en-US" dirty="0">
              <a:ea typeface="ＭＳ Ｐゴシック" pitchFamily="34" charset="-128"/>
            </a:endParaRPr>
          </a:p>
          <a:p>
            <a:endParaRPr lang="en-US" sz="15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2303" y="195486"/>
            <a:ext cx="7008353" cy="71676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084" y="475392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2303747" y="288410"/>
            <a:ext cx="6578995" cy="553998"/>
          </a:xfrm>
          <a:prstGeom prst="rect">
            <a:avLst/>
          </a:prstGeom>
          <a:noFill/>
        </p:spPr>
        <p:txBody>
          <a:bodyPr wrap="square" rtlCol="0">
            <a:spAutoFit/>
          </a:bodyPr>
          <a:lstStyle/>
          <a:p>
            <a:r>
              <a:rPr lang="cs-CZ" sz="3000" dirty="0" err="1">
                <a:ea typeface="ＭＳ Ｐゴシック" pitchFamily="34" charset="-128"/>
              </a:rPr>
              <a:t>Principles</a:t>
            </a:r>
            <a:r>
              <a:rPr lang="cs-CZ" sz="3000" dirty="0">
                <a:ea typeface="ＭＳ Ｐゴシック" pitchFamily="34" charset="-128"/>
              </a:rPr>
              <a:t> - </a:t>
            </a:r>
            <a:r>
              <a:rPr lang="cs-CZ" sz="2700" b="1" dirty="0"/>
              <a:t>R</a:t>
            </a:r>
            <a:r>
              <a:rPr lang="en-US" sz="2700" b="1" dirty="0" err="1"/>
              <a:t>ectifi</a:t>
            </a:r>
            <a:r>
              <a:rPr lang="cs-CZ" sz="2700" b="1" dirty="0" err="1"/>
              <a:t>cation</a:t>
            </a:r>
            <a:r>
              <a:rPr lang="en-US" sz="2700" b="1" dirty="0"/>
              <a:t> at source</a:t>
            </a:r>
            <a:r>
              <a:rPr lang="cs-CZ" sz="2700" b="1" dirty="0"/>
              <a:t> </a:t>
            </a:r>
            <a:endParaRPr lang="cs-CZ" sz="3000" dirty="0">
              <a:ea typeface="ＭＳ Ｐゴシック" pitchFamily="34" charset="-128"/>
            </a:endParaRPr>
          </a:p>
        </p:txBody>
      </p:sp>
      <p:sp>
        <p:nvSpPr>
          <p:cNvPr id="8" name="TextovéPole 7"/>
          <p:cNvSpPr txBox="1"/>
          <p:nvPr/>
        </p:nvSpPr>
        <p:spPr>
          <a:xfrm>
            <a:off x="1601670" y="2301720"/>
            <a:ext cx="6102678" cy="2746906"/>
          </a:xfrm>
          <a:prstGeom prst="rect">
            <a:avLst/>
          </a:prstGeom>
          <a:noFill/>
        </p:spPr>
        <p:txBody>
          <a:bodyPr wrap="square" rtlCol="0">
            <a:spAutoFit/>
          </a:bodyPr>
          <a:lstStyle/>
          <a:p>
            <a:r>
              <a:rPr lang="cs-CZ" sz="1800" b="1" dirty="0"/>
              <a:t>C-364/03:  </a:t>
            </a:r>
            <a:r>
              <a:rPr lang="cs-CZ" sz="1800" i="1" dirty="0"/>
              <a:t>„</a:t>
            </a:r>
            <a:r>
              <a:rPr lang="en-US" sz="1800" i="1" dirty="0"/>
              <a:t>Accordingly, inasmuch as it is undisputed that emissions of </a:t>
            </a:r>
            <a:r>
              <a:rPr lang="en-US" sz="1800" i="1" dirty="0" err="1"/>
              <a:t>sulphur</a:t>
            </a:r>
            <a:r>
              <a:rPr lang="en-US" sz="1800" i="1" dirty="0"/>
              <a:t> dioxide and nitrogen oxide </a:t>
            </a:r>
            <a:r>
              <a:rPr lang="en-US" sz="1800" i="1" u="sng" dirty="0"/>
              <a:t>have harmful effects </a:t>
            </a:r>
            <a:r>
              <a:rPr lang="en-US" sz="1800" i="1" dirty="0"/>
              <a:t>on human health and on biological resources and ecosystems, </a:t>
            </a:r>
            <a:r>
              <a:rPr lang="en-US" sz="1800" i="1" u="sng" dirty="0"/>
              <a:t>the obligation </a:t>
            </a:r>
            <a:r>
              <a:rPr lang="en-US" sz="1800" i="1" dirty="0"/>
              <a:t>on Member States to adopt the measures necessary to reduce the emissions of those two substances </a:t>
            </a:r>
            <a:r>
              <a:rPr lang="en-US" sz="1800" i="1" u="sng" dirty="0"/>
              <a:t>is not dependent</a:t>
            </a:r>
            <a:r>
              <a:rPr lang="en-US" sz="1800" i="1" dirty="0"/>
              <a:t>, contrary to the assertion of the Hellenic Government, </a:t>
            </a:r>
            <a:r>
              <a:rPr lang="en-US" sz="1800" i="1" u="sng" dirty="0"/>
              <a:t>on the general environmental situation</a:t>
            </a:r>
            <a:r>
              <a:rPr lang="en-US" sz="1800" i="1" dirty="0"/>
              <a:t> of the region in which the industrial plant in question is located.</a:t>
            </a:r>
            <a:r>
              <a:rPr lang="cs-CZ" sz="1800" i="1" dirty="0"/>
              <a:t>“ </a:t>
            </a:r>
            <a:endParaRPr lang="en-US" sz="1800" i="1" dirty="0"/>
          </a:p>
          <a:p>
            <a:endParaRPr lang="cs-CZ" sz="1050" dirty="0"/>
          </a:p>
        </p:txBody>
      </p:sp>
      <p:sp>
        <p:nvSpPr>
          <p:cNvPr id="9" name="TextovéPole 8"/>
          <p:cNvSpPr txBox="1"/>
          <p:nvPr/>
        </p:nvSpPr>
        <p:spPr>
          <a:xfrm>
            <a:off x="1493658" y="1059582"/>
            <a:ext cx="5616624" cy="807913"/>
          </a:xfrm>
          <a:prstGeom prst="rect">
            <a:avLst/>
          </a:prstGeom>
          <a:noFill/>
        </p:spPr>
        <p:txBody>
          <a:bodyPr wrap="square" rtlCol="0">
            <a:spAutoFit/>
          </a:bodyPr>
          <a:lstStyle/>
          <a:p>
            <a:r>
              <a:rPr lang="cs-CZ" sz="1800" b="1" dirty="0"/>
              <a:t>R</a:t>
            </a:r>
            <a:r>
              <a:rPr lang="en-US" sz="1800" b="1" dirty="0" err="1"/>
              <a:t>ectifi</a:t>
            </a:r>
            <a:r>
              <a:rPr lang="cs-CZ" sz="1800" b="1" dirty="0" err="1"/>
              <a:t>cation</a:t>
            </a:r>
            <a:r>
              <a:rPr lang="en-US" sz="1800" b="1" dirty="0"/>
              <a:t> at source</a:t>
            </a:r>
            <a:r>
              <a:rPr lang="cs-CZ" sz="1800" b="1" dirty="0"/>
              <a:t> </a:t>
            </a:r>
            <a:r>
              <a:rPr lang="cs-CZ" sz="1800" dirty="0"/>
              <a:t>– </a:t>
            </a:r>
            <a:r>
              <a:rPr lang="cs-CZ" sz="1800" dirty="0" err="1"/>
              <a:t>emphasises</a:t>
            </a:r>
            <a:r>
              <a:rPr lang="cs-CZ" sz="1800" dirty="0"/>
              <a:t> </a:t>
            </a:r>
            <a:r>
              <a:rPr lang="cs-CZ" sz="1800" dirty="0" err="1"/>
              <a:t>proximity</a:t>
            </a:r>
            <a:r>
              <a:rPr lang="cs-CZ" sz="1800" dirty="0"/>
              <a:t>, </a:t>
            </a:r>
            <a:r>
              <a:rPr lang="cs-CZ" sz="1800" dirty="0" err="1"/>
              <a:t>opposite</a:t>
            </a:r>
            <a:r>
              <a:rPr lang="cs-CZ" sz="1800" dirty="0"/>
              <a:t> to </a:t>
            </a:r>
            <a:r>
              <a:rPr lang="cs-CZ" sz="1800" dirty="0" err="1"/>
              <a:t>end</a:t>
            </a:r>
            <a:r>
              <a:rPr lang="cs-CZ" sz="1800" dirty="0"/>
              <a:t>-</a:t>
            </a:r>
            <a:r>
              <a:rPr lang="cs-CZ" sz="1800" dirty="0" err="1"/>
              <a:t>of</a:t>
            </a:r>
            <a:r>
              <a:rPr lang="cs-CZ" sz="1800" dirty="0"/>
              <a:t>-</a:t>
            </a:r>
            <a:r>
              <a:rPr lang="cs-CZ" sz="1800" dirty="0" err="1"/>
              <a:t>pipe</a:t>
            </a:r>
            <a:r>
              <a:rPr lang="cs-CZ" sz="1800" dirty="0"/>
              <a:t> </a:t>
            </a:r>
            <a:r>
              <a:rPr lang="cs-CZ" sz="1800" dirty="0" err="1"/>
              <a:t>approach</a:t>
            </a:r>
            <a:r>
              <a:rPr lang="cs-CZ" sz="1800" dirty="0"/>
              <a:t>, BAT</a:t>
            </a:r>
          </a:p>
          <a:p>
            <a:endParaRPr lang="cs-CZ" sz="1050" dirty="0"/>
          </a:p>
        </p:txBody>
      </p:sp>
    </p:spTree>
    <p:extLst>
      <p:ext uri="{BB962C8B-B14F-4D97-AF65-F5344CB8AC3E}">
        <p14:creationId xmlns:p14="http://schemas.microsoft.com/office/powerpoint/2010/main" val="391416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lnSpcReduction="10000"/>
          </a:bodyPr>
          <a:lstStyle/>
          <a:p>
            <a:pPr>
              <a:buNone/>
            </a:pPr>
            <a:r>
              <a:rPr lang="en-US" sz="1800" dirty="0">
                <a:latin typeface="Roboto Slab" panose="020B0604020202020204" charset="0"/>
                <a:ea typeface="Roboto Slab" panose="020B0604020202020204" charset="0"/>
              </a:rPr>
              <a:t>Directive 2000/60/EC of the European Parliament and of the</a:t>
            </a:r>
            <a:r>
              <a:rPr lang="cs-CZ" sz="1800" dirty="0">
                <a:latin typeface="Roboto Slab" panose="020B0604020202020204" charset="0"/>
                <a:ea typeface="Roboto Slab" panose="020B0604020202020204" charset="0"/>
              </a:rPr>
              <a:t> </a:t>
            </a:r>
            <a:r>
              <a:rPr lang="en-US" sz="1800" dirty="0">
                <a:latin typeface="Roboto Slab" panose="020B0604020202020204" charset="0"/>
                <a:ea typeface="Roboto Slab" panose="020B0604020202020204" charset="0"/>
              </a:rPr>
              <a:t>Council of 23 October 2000 establishing a framework for</a:t>
            </a:r>
            <a:r>
              <a:rPr lang="cs-CZ" sz="1800" dirty="0">
                <a:latin typeface="Roboto Slab" panose="020B0604020202020204" charset="0"/>
                <a:ea typeface="Roboto Slab" panose="020B0604020202020204" charset="0"/>
              </a:rPr>
              <a:t> </a:t>
            </a:r>
            <a:r>
              <a:rPr lang="en-US" sz="1800" dirty="0">
                <a:latin typeface="Roboto Slab" panose="020B0604020202020204" charset="0"/>
                <a:ea typeface="Roboto Slab" panose="020B0604020202020204" charset="0"/>
              </a:rPr>
              <a:t>Community action in the field of water policy</a:t>
            </a:r>
            <a:r>
              <a:rPr lang="cs-CZ" sz="1800" dirty="0">
                <a:latin typeface="Roboto Slab" panose="020B0604020202020204" charset="0"/>
                <a:ea typeface="Roboto Slab" panose="020B0604020202020204" charset="0"/>
              </a:rPr>
              <a:t>:</a:t>
            </a:r>
          </a:p>
          <a:p>
            <a:pPr>
              <a:buNone/>
            </a:pPr>
            <a:endParaRPr lang="cs-CZ" sz="1800" b="1" dirty="0">
              <a:latin typeface="Roboto Slab" panose="020B0604020202020204" charset="0"/>
              <a:ea typeface="Roboto Slab" panose="020B0604020202020204" charset="0"/>
            </a:endParaRPr>
          </a:p>
          <a:p>
            <a:pPr>
              <a:buNone/>
            </a:pPr>
            <a:r>
              <a:rPr lang="cs-CZ" sz="1800" i="1" dirty="0">
                <a:latin typeface="Roboto Slab" panose="020B0604020202020204" charset="0"/>
                <a:ea typeface="Roboto Slab" panose="020B0604020202020204" charset="0"/>
              </a:rPr>
              <a:t>„</a:t>
            </a:r>
            <a:r>
              <a:rPr lang="en-US" sz="1800" i="1" dirty="0">
                <a:latin typeface="Roboto Slab" panose="020B0604020202020204" charset="0"/>
                <a:ea typeface="Roboto Slab" panose="020B0604020202020204" charset="0"/>
              </a:rPr>
              <a:t>Member States </a:t>
            </a:r>
            <a:r>
              <a:rPr lang="en-US" sz="1800" i="1" u="sng" dirty="0">
                <a:latin typeface="Roboto Slab" panose="020B0604020202020204" charset="0"/>
                <a:ea typeface="Roboto Slab" panose="020B0604020202020204" charset="0"/>
              </a:rPr>
              <a:t>shall take account of the principle of recovery of the costs of water services</a:t>
            </a:r>
            <a:r>
              <a:rPr lang="en-US" sz="1800" i="1" dirty="0">
                <a:latin typeface="Roboto Slab" panose="020B0604020202020204" charset="0"/>
                <a:ea typeface="Roboto Slab" panose="020B0604020202020204" charset="0"/>
              </a:rPr>
              <a:t>, including environmental and resource costs, having regard to the economic analysis conducted according to Annex III, and </a:t>
            </a:r>
            <a:r>
              <a:rPr lang="en-US" sz="1800" i="1" u="sng" dirty="0">
                <a:latin typeface="Roboto Slab" panose="020B0604020202020204" charset="0"/>
                <a:ea typeface="Roboto Slab" panose="020B0604020202020204" charset="0"/>
              </a:rPr>
              <a:t>in accordance in particular with the polluter pays principle</a:t>
            </a:r>
            <a:r>
              <a:rPr lang="en-US" sz="1800" i="1" dirty="0">
                <a:latin typeface="Roboto Slab" panose="020B0604020202020204" charset="0"/>
                <a:ea typeface="Roboto Slab" panose="020B0604020202020204" charset="0"/>
              </a:rPr>
              <a:t>.</a:t>
            </a:r>
            <a:r>
              <a:rPr lang="cs-CZ" sz="1800" i="1" dirty="0">
                <a:latin typeface="Roboto Slab" panose="020B0604020202020204" charset="0"/>
                <a:ea typeface="Roboto Slab" panose="020B0604020202020204" charset="0"/>
              </a:rPr>
              <a:t>“</a:t>
            </a:r>
            <a:r>
              <a:rPr lang="en-US" sz="1800" i="1" dirty="0">
                <a:latin typeface="Roboto Slab" panose="020B0604020202020204" charset="0"/>
                <a:ea typeface="Roboto Slab" panose="020B0604020202020204" charset="0"/>
              </a:rPr>
              <a:t> </a:t>
            </a:r>
            <a:br>
              <a:rPr lang="en-US" sz="1800" b="1" dirty="0">
                <a:latin typeface="Roboto Slab" panose="020B0604020202020204" charset="0"/>
                <a:ea typeface="Roboto Slab" panose="020B0604020202020204" charset="0"/>
              </a:rPr>
            </a:br>
            <a:br>
              <a:rPr lang="en-US" sz="1800" dirty="0">
                <a:latin typeface="Roboto Slab" panose="020B0604020202020204" charset="0"/>
                <a:ea typeface="Roboto Slab" panose="020B0604020202020204" charset="0"/>
              </a:rPr>
            </a:br>
            <a:endParaRPr lang="en-US" sz="1500" dirty="0">
              <a:latin typeface="Roboto Slab" panose="020B0604020202020204" charset="0"/>
              <a:ea typeface="Roboto Slab" panose="020B0604020202020204" charset="0"/>
            </a:endParaRP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2303" y="195486"/>
            <a:ext cx="7008353" cy="71676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084" y="475392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2303748" y="288410"/>
            <a:ext cx="5454606" cy="553998"/>
          </a:xfrm>
          <a:prstGeom prst="rect">
            <a:avLst/>
          </a:prstGeom>
          <a:noFill/>
        </p:spPr>
        <p:txBody>
          <a:bodyPr wrap="square" rtlCol="0">
            <a:spAutoFit/>
          </a:bodyPr>
          <a:lstStyle/>
          <a:p>
            <a:r>
              <a:rPr lang="cs-CZ" sz="3000" dirty="0" err="1"/>
              <a:t>Principles</a:t>
            </a:r>
            <a:r>
              <a:rPr lang="cs-CZ" sz="3000" dirty="0"/>
              <a:t> – </a:t>
            </a:r>
            <a:r>
              <a:rPr lang="cs-CZ" sz="3000" b="1" dirty="0" err="1"/>
              <a:t>Polluter</a:t>
            </a:r>
            <a:r>
              <a:rPr lang="cs-CZ" sz="3000" b="1" dirty="0"/>
              <a:t> </a:t>
            </a:r>
            <a:r>
              <a:rPr lang="cs-CZ" sz="3000" b="1" dirty="0" err="1"/>
              <a:t>pays</a:t>
            </a:r>
            <a:endParaRPr lang="cs-CZ" sz="3000" b="1" dirty="0"/>
          </a:p>
        </p:txBody>
      </p:sp>
    </p:spTree>
    <p:extLst>
      <p:ext uri="{BB962C8B-B14F-4D97-AF65-F5344CB8AC3E}">
        <p14:creationId xmlns:p14="http://schemas.microsoft.com/office/powerpoint/2010/main" val="40050868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1132303" y="1247489"/>
            <a:ext cx="7540800" cy="3158699"/>
          </a:xfrm>
        </p:spPr>
        <p:txBody>
          <a:bodyPr>
            <a:normAutofit fontScale="92500" lnSpcReduction="10000"/>
          </a:bodyPr>
          <a:lstStyle/>
          <a:p>
            <a:pPr>
              <a:buNone/>
            </a:pPr>
            <a:r>
              <a:rPr lang="cs-CZ" sz="1800" b="1" dirty="0">
                <a:latin typeface="Roboto Slab" panose="020B0604020202020204" charset="0"/>
                <a:ea typeface="Roboto Slab" panose="020B0604020202020204" charset="0"/>
              </a:rPr>
              <a:t>C‑254/08 </a:t>
            </a:r>
            <a:r>
              <a:rPr lang="cs-CZ" sz="1800" dirty="0">
                <a:latin typeface="Roboto Slab" panose="020B0604020202020204" charset="0"/>
                <a:ea typeface="Roboto Slab" panose="020B0604020202020204" charset="0"/>
              </a:rPr>
              <a:t>(</a:t>
            </a:r>
            <a:r>
              <a:rPr lang="cs-CZ" sz="1800" dirty="0" err="1">
                <a:latin typeface="Roboto Slab" panose="020B0604020202020204" charset="0"/>
                <a:ea typeface="Roboto Slab" panose="020B0604020202020204" charset="0"/>
              </a:rPr>
              <a:t>wide</a:t>
            </a:r>
            <a:r>
              <a:rPr lang="cs-CZ" sz="1800" dirty="0">
                <a:latin typeface="Roboto Slab" panose="020B0604020202020204" charset="0"/>
                <a:ea typeface="Roboto Slab" panose="020B0604020202020204" charset="0"/>
              </a:rPr>
              <a:t> </a:t>
            </a:r>
            <a:r>
              <a:rPr lang="cs-CZ" sz="1800" dirty="0" err="1">
                <a:latin typeface="Roboto Slab" panose="020B0604020202020204" charset="0"/>
                <a:ea typeface="Roboto Slab" panose="020B0604020202020204" charset="0"/>
              </a:rPr>
              <a:t>margin</a:t>
            </a:r>
            <a:r>
              <a:rPr lang="cs-CZ" sz="1800" dirty="0">
                <a:latin typeface="Roboto Slab" panose="020B0604020202020204" charset="0"/>
                <a:ea typeface="Roboto Slab" panose="020B0604020202020204" charset="0"/>
              </a:rPr>
              <a:t> </a:t>
            </a:r>
            <a:r>
              <a:rPr lang="cs-CZ" sz="1800" dirty="0" err="1">
                <a:latin typeface="Roboto Slab" panose="020B0604020202020204" charset="0"/>
                <a:ea typeface="Roboto Slab" panose="020B0604020202020204" charset="0"/>
              </a:rPr>
              <a:t>of</a:t>
            </a:r>
            <a:r>
              <a:rPr lang="cs-CZ" sz="1800" dirty="0">
                <a:latin typeface="Roboto Slab" panose="020B0604020202020204" charset="0"/>
                <a:ea typeface="Roboto Slab" panose="020B0604020202020204" charset="0"/>
              </a:rPr>
              <a:t> </a:t>
            </a:r>
            <a:r>
              <a:rPr lang="cs-CZ" sz="1800" dirty="0" err="1">
                <a:latin typeface="Roboto Slab" panose="020B0604020202020204" charset="0"/>
                <a:ea typeface="Roboto Slab" panose="020B0604020202020204" charset="0"/>
              </a:rPr>
              <a:t>appreciation</a:t>
            </a:r>
            <a:r>
              <a:rPr lang="cs-CZ" sz="1800" dirty="0">
                <a:latin typeface="Roboto Slab" panose="020B0604020202020204" charset="0"/>
                <a:ea typeface="Roboto Slab" panose="020B0604020202020204" charset="0"/>
              </a:rPr>
              <a:t> )</a:t>
            </a:r>
            <a:r>
              <a:rPr lang="cs-CZ" sz="1800" b="1" dirty="0">
                <a:latin typeface="Roboto Slab" panose="020B0604020202020204" charset="0"/>
                <a:ea typeface="Roboto Slab" panose="020B0604020202020204" charset="0"/>
              </a:rPr>
              <a:t>:</a:t>
            </a:r>
          </a:p>
          <a:p>
            <a:r>
              <a:rPr lang="en-US" sz="1800" i="1" dirty="0">
                <a:latin typeface="Roboto Slab" panose="020B0604020202020204" charset="0"/>
                <a:ea typeface="Roboto Slab" panose="020B0604020202020204" charset="0"/>
              </a:rPr>
              <a:t>While the Member States as the addressees of Directive 2006/12 are bound as to this result to be achieved in terms of financial liability for the cost of disposing of waste, in accordance with Article 249 EC </a:t>
            </a:r>
            <a:r>
              <a:rPr lang="en-US" sz="1800" i="1" u="sng" dirty="0">
                <a:latin typeface="Roboto Slab" panose="020B0604020202020204" charset="0"/>
                <a:ea typeface="Roboto Slab" panose="020B0604020202020204" charset="0"/>
              </a:rPr>
              <a:t>they may</a:t>
            </a:r>
            <a:r>
              <a:rPr lang="en-US" sz="1800" i="1" dirty="0">
                <a:latin typeface="Roboto Slab" panose="020B0604020202020204" charset="0"/>
                <a:ea typeface="Roboto Slab" panose="020B0604020202020204" charset="0"/>
              </a:rPr>
              <a:t>, however, </a:t>
            </a:r>
            <a:r>
              <a:rPr lang="en-US" sz="1800" i="1" u="sng" dirty="0">
                <a:latin typeface="Roboto Slab" panose="020B0604020202020204" charset="0"/>
                <a:ea typeface="Roboto Slab" panose="020B0604020202020204" charset="0"/>
              </a:rPr>
              <a:t>choose the form and the methods to be applied </a:t>
            </a:r>
            <a:r>
              <a:rPr lang="en-US" sz="1800" i="1" dirty="0">
                <a:latin typeface="Roboto Slab" panose="020B0604020202020204" charset="0"/>
                <a:ea typeface="Roboto Slab" panose="020B0604020202020204" charset="0"/>
              </a:rPr>
              <a:t>in order to attain that result</a:t>
            </a:r>
            <a:r>
              <a:rPr lang="cs-CZ" sz="1800" i="1" dirty="0">
                <a:latin typeface="Roboto Slab" panose="020B0604020202020204" charset="0"/>
                <a:ea typeface="Roboto Slab" panose="020B0604020202020204" charset="0"/>
              </a:rPr>
              <a:t>.</a:t>
            </a:r>
            <a:endParaRPr lang="en-US" sz="1800" i="1" dirty="0">
              <a:latin typeface="Roboto Slab" panose="020B0604020202020204" charset="0"/>
              <a:ea typeface="Roboto Slab" panose="020B0604020202020204" charset="0"/>
            </a:endParaRPr>
          </a:p>
          <a:p>
            <a:r>
              <a:rPr lang="cs-CZ" sz="1800" dirty="0">
                <a:latin typeface="Roboto Slab" panose="020B0604020202020204" charset="0"/>
                <a:ea typeface="Roboto Slab" panose="020B0604020202020204" charset="0"/>
              </a:rPr>
              <a:t>…</a:t>
            </a:r>
            <a:r>
              <a:rPr lang="en-US" sz="1800" dirty="0">
                <a:latin typeface="Roboto Slab" panose="020B0604020202020204" charset="0"/>
                <a:ea typeface="Roboto Slab" panose="020B0604020202020204" charset="0"/>
              </a:rPr>
              <a:t>as Community law currently stands, </a:t>
            </a:r>
            <a:r>
              <a:rPr lang="en-US" sz="1800" u="sng" dirty="0">
                <a:latin typeface="Roboto Slab" panose="020B0604020202020204" charset="0"/>
                <a:ea typeface="Roboto Slab" panose="020B0604020202020204" charset="0"/>
              </a:rPr>
              <a:t>there is no legislation adopted</a:t>
            </a:r>
            <a:r>
              <a:rPr lang="en-US" sz="1800" dirty="0">
                <a:latin typeface="Roboto Slab" panose="020B0604020202020204" charset="0"/>
                <a:ea typeface="Roboto Slab" panose="020B0604020202020204" charset="0"/>
              </a:rPr>
              <a:t> on the basis of Article 175 EC </a:t>
            </a:r>
            <a:r>
              <a:rPr lang="en-US" sz="1800" u="sng" dirty="0">
                <a:latin typeface="Roboto Slab" panose="020B0604020202020204" charset="0"/>
                <a:ea typeface="Roboto Slab" panose="020B0604020202020204" charset="0"/>
              </a:rPr>
              <a:t>imposing a specific method upon the Member States for financing</a:t>
            </a:r>
            <a:r>
              <a:rPr lang="en-US" sz="1800" dirty="0">
                <a:latin typeface="Roboto Slab" panose="020B0604020202020204" charset="0"/>
                <a:ea typeface="Roboto Slab" panose="020B0604020202020204" charset="0"/>
              </a:rPr>
              <a:t> the cost of the disposal of urban waste, so that the cost may, in accordance with the choice of the Member State concerned, equally well be financed by means of a tax or of a charge or in any other manner.</a:t>
            </a:r>
            <a:endParaRPr lang="en-US" sz="1500" dirty="0">
              <a:latin typeface="Roboto Slab" panose="020B0604020202020204" charset="0"/>
              <a:ea typeface="Roboto Slab" panose="020B0604020202020204" charset="0"/>
            </a:endParaRP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2303" y="195486"/>
            <a:ext cx="7008353" cy="71676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084" y="475392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2303748" y="288410"/>
            <a:ext cx="5454606" cy="553998"/>
          </a:xfrm>
          <a:prstGeom prst="rect">
            <a:avLst/>
          </a:prstGeom>
          <a:noFill/>
        </p:spPr>
        <p:txBody>
          <a:bodyPr wrap="square" rtlCol="0">
            <a:spAutoFit/>
          </a:bodyPr>
          <a:lstStyle/>
          <a:p>
            <a:r>
              <a:rPr lang="cs-CZ" sz="3000" dirty="0" err="1"/>
              <a:t>Principles</a:t>
            </a:r>
            <a:r>
              <a:rPr lang="cs-CZ" sz="3000" dirty="0"/>
              <a:t> – </a:t>
            </a:r>
            <a:r>
              <a:rPr lang="cs-CZ" sz="3000" b="1" dirty="0" err="1"/>
              <a:t>Polluter</a:t>
            </a:r>
            <a:r>
              <a:rPr lang="cs-CZ" sz="3000" b="1" dirty="0"/>
              <a:t> </a:t>
            </a:r>
            <a:r>
              <a:rPr lang="cs-CZ" sz="3000" b="1" dirty="0" err="1"/>
              <a:t>pays</a:t>
            </a:r>
            <a:endParaRPr lang="cs-CZ" sz="3000" b="1" dirty="0"/>
          </a:p>
        </p:txBody>
      </p:sp>
    </p:spTree>
    <p:extLst>
      <p:ext uri="{BB962C8B-B14F-4D97-AF65-F5344CB8AC3E}">
        <p14:creationId xmlns:p14="http://schemas.microsoft.com/office/powerpoint/2010/main" val="39762644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2303" y="195486"/>
            <a:ext cx="7008353" cy="71676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084" y="475392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2303748" y="288410"/>
            <a:ext cx="5454606" cy="553998"/>
          </a:xfrm>
          <a:prstGeom prst="rect">
            <a:avLst/>
          </a:prstGeom>
          <a:noFill/>
        </p:spPr>
        <p:txBody>
          <a:bodyPr wrap="square" rtlCol="0">
            <a:spAutoFit/>
          </a:bodyPr>
          <a:lstStyle/>
          <a:p>
            <a:r>
              <a:rPr lang="cs-CZ" sz="3000" dirty="0" err="1"/>
              <a:t>Principles</a:t>
            </a:r>
            <a:r>
              <a:rPr lang="cs-CZ" sz="3000" dirty="0"/>
              <a:t> – </a:t>
            </a:r>
            <a:r>
              <a:rPr lang="cs-CZ" sz="3000" b="1" dirty="0" err="1"/>
              <a:t>Polluter</a:t>
            </a:r>
            <a:r>
              <a:rPr lang="cs-CZ" sz="3000" b="1" dirty="0"/>
              <a:t> </a:t>
            </a:r>
            <a:r>
              <a:rPr lang="cs-CZ" sz="3000" b="1" dirty="0" err="1"/>
              <a:t>pays</a:t>
            </a:r>
            <a:endParaRPr lang="cs-CZ" sz="3000" b="1" dirty="0"/>
          </a:p>
        </p:txBody>
      </p:sp>
      <p:sp>
        <p:nvSpPr>
          <p:cNvPr id="3" name="Zástupný symbol pro obsah 2"/>
          <p:cNvSpPr>
            <a:spLocks noGrp="1"/>
          </p:cNvSpPr>
          <p:nvPr>
            <p:ph idx="1"/>
          </p:nvPr>
        </p:nvSpPr>
        <p:spPr>
          <a:xfrm>
            <a:off x="1485900" y="898050"/>
            <a:ext cx="6272454" cy="3855876"/>
          </a:xfrm>
        </p:spPr>
        <p:txBody>
          <a:bodyPr>
            <a:normAutofit fontScale="92500" lnSpcReduction="20000"/>
          </a:bodyPr>
          <a:lstStyle/>
          <a:p>
            <a:pPr>
              <a:buNone/>
            </a:pPr>
            <a:r>
              <a:rPr lang="cs-CZ" sz="1500" b="1" dirty="0">
                <a:latin typeface="Roboto Slab" panose="020B0604020202020204" charset="0"/>
                <a:ea typeface="Roboto Slab" panose="020B0604020202020204" charset="0"/>
              </a:rPr>
              <a:t>C-172/08 - </a:t>
            </a:r>
            <a:r>
              <a:rPr lang="cs-CZ" sz="1500" b="1" dirty="0" err="1">
                <a:latin typeface="Roboto Slab" panose="020B0604020202020204" charset="0"/>
                <a:ea typeface="Roboto Slab" panose="020B0604020202020204" charset="0"/>
              </a:rPr>
              <a:t>Pontina</a:t>
            </a:r>
            <a:r>
              <a:rPr lang="cs-CZ" sz="1500" b="1" dirty="0">
                <a:latin typeface="Roboto Slab" panose="020B0604020202020204" charset="0"/>
                <a:ea typeface="Roboto Slab" panose="020B0604020202020204" charset="0"/>
              </a:rPr>
              <a:t> </a:t>
            </a:r>
            <a:r>
              <a:rPr lang="cs-CZ" sz="1500" b="1" dirty="0" err="1">
                <a:latin typeface="Roboto Slab" panose="020B0604020202020204" charset="0"/>
                <a:ea typeface="Roboto Slab" panose="020B0604020202020204" charset="0"/>
              </a:rPr>
              <a:t>Ambiente</a:t>
            </a:r>
            <a:r>
              <a:rPr lang="cs-CZ" sz="1500" b="1" dirty="0">
                <a:latin typeface="Roboto Slab" panose="020B0604020202020204" charset="0"/>
                <a:ea typeface="Roboto Slab" panose="020B0604020202020204" charset="0"/>
              </a:rPr>
              <a:t>:</a:t>
            </a:r>
          </a:p>
          <a:p>
            <a:pPr>
              <a:buNone/>
            </a:pPr>
            <a:endParaRPr lang="cs-CZ" sz="1500" b="1" dirty="0">
              <a:latin typeface="Roboto Slab" panose="020B0604020202020204" charset="0"/>
              <a:ea typeface="Roboto Slab" panose="020B0604020202020204" charset="0"/>
            </a:endParaRPr>
          </a:p>
          <a:p>
            <a:pPr>
              <a:buNone/>
            </a:pPr>
            <a:r>
              <a:rPr lang="cs-CZ" sz="1575" i="1" dirty="0">
                <a:latin typeface="Roboto Slab" panose="020B0604020202020204" charset="0"/>
                <a:ea typeface="Roboto Slab" panose="020B0604020202020204" charset="0"/>
              </a:rPr>
              <a:t>„…</a:t>
            </a:r>
            <a:r>
              <a:rPr lang="en-US" sz="1575" i="1" dirty="0">
                <a:latin typeface="Roboto Slab" panose="020B0604020202020204" charset="0"/>
                <a:ea typeface="Roboto Slab" panose="020B0604020202020204" charset="0"/>
              </a:rPr>
              <a:t>cost of disposing of the waste must be borne by the waste </a:t>
            </a:r>
            <a:r>
              <a:rPr lang="cs-CZ" sz="1575" i="1" dirty="0">
                <a:latin typeface="Roboto Slab" panose="020B0604020202020204" charset="0"/>
                <a:ea typeface="Roboto Slab" panose="020B0604020202020204" charset="0"/>
              </a:rPr>
              <a:t> </a:t>
            </a:r>
            <a:r>
              <a:rPr lang="cs-CZ" sz="1575" i="1" dirty="0" err="1">
                <a:latin typeface="Roboto Slab" panose="020B0604020202020204" charset="0"/>
                <a:ea typeface="Roboto Slab" panose="020B0604020202020204" charset="0"/>
              </a:rPr>
              <a:t>holders</a:t>
            </a:r>
            <a:r>
              <a:rPr lang="cs-CZ" sz="1575" i="1" dirty="0">
                <a:latin typeface="Roboto Slab" panose="020B0604020202020204" charset="0"/>
                <a:ea typeface="Roboto Slab" panose="020B0604020202020204" charset="0"/>
              </a:rPr>
              <a:t>. </a:t>
            </a:r>
            <a:r>
              <a:rPr lang="en-US" sz="1575" i="1" dirty="0">
                <a:latin typeface="Roboto Slab" panose="020B0604020202020204" charset="0"/>
                <a:ea typeface="Roboto Slab" panose="020B0604020202020204" charset="0"/>
              </a:rPr>
              <a:t>It forms part of the objective of Directive 1999/31 which, according to Article 1(1) thereof, is to meet the requirements of Directive 75/442, and in particular Article 3 thereof, which inter alia </a:t>
            </a:r>
            <a:r>
              <a:rPr lang="en-US" sz="1575" i="1" u="sng" dirty="0">
                <a:latin typeface="Roboto Slab" panose="020B0604020202020204" charset="0"/>
                <a:ea typeface="Roboto Slab" panose="020B0604020202020204" charset="0"/>
              </a:rPr>
              <a:t>requires the Member States to take appropriate measures to encourage the prevention or reduction of waste production</a:t>
            </a:r>
            <a:r>
              <a:rPr lang="en-US" sz="1575" i="1" dirty="0">
                <a:latin typeface="Roboto Slab" panose="020B0604020202020204" charset="0"/>
                <a:ea typeface="Roboto Slab" panose="020B0604020202020204" charset="0"/>
              </a:rPr>
              <a:t>.</a:t>
            </a:r>
            <a:r>
              <a:rPr lang="cs-CZ" sz="1575" i="1" dirty="0">
                <a:latin typeface="Roboto Slab" panose="020B0604020202020204" charset="0"/>
                <a:ea typeface="Roboto Slab" panose="020B0604020202020204" charset="0"/>
              </a:rPr>
              <a:t>“</a:t>
            </a:r>
          </a:p>
          <a:p>
            <a:pPr>
              <a:buNone/>
            </a:pPr>
            <a:r>
              <a:rPr lang="cs-CZ" sz="1575" i="1" dirty="0">
                <a:latin typeface="Roboto Slab" panose="020B0604020202020204" charset="0"/>
                <a:ea typeface="Roboto Slab" panose="020B0604020202020204" charset="0"/>
              </a:rPr>
              <a:t> </a:t>
            </a:r>
            <a:r>
              <a:rPr lang="en-US" sz="1575" i="1" dirty="0">
                <a:latin typeface="Roboto Slab" panose="020B0604020202020204" charset="0"/>
                <a:ea typeface="Roboto Slab" panose="020B0604020202020204" charset="0"/>
              </a:rPr>
              <a:t>The consequence, in particular, is that </a:t>
            </a:r>
            <a:r>
              <a:rPr lang="en-US" sz="1575" b="1" i="1" dirty="0">
                <a:latin typeface="Roboto Slab" panose="020B0604020202020204" charset="0"/>
                <a:ea typeface="Roboto Slab" panose="020B0604020202020204" charset="0"/>
              </a:rPr>
              <a:t>whatever the national rules may be governing landfill sites, they must ensure that that all the operating costs of such a site is actually borne by the holders of the waste deposited in the landfill for disposal</a:t>
            </a:r>
            <a:r>
              <a:rPr lang="en-US" sz="1575" i="1" dirty="0">
                <a:latin typeface="Roboto Slab" panose="020B0604020202020204" charset="0"/>
                <a:ea typeface="Roboto Slab" panose="020B0604020202020204" charset="0"/>
              </a:rPr>
              <a:t>.</a:t>
            </a:r>
            <a:r>
              <a:rPr lang="cs-CZ" sz="1575" i="1" dirty="0">
                <a:latin typeface="Roboto Slab" panose="020B0604020202020204" charset="0"/>
                <a:ea typeface="Roboto Slab" panose="020B0604020202020204" charset="0"/>
              </a:rPr>
              <a:t>“</a:t>
            </a:r>
            <a:endParaRPr lang="en-US" sz="1575" i="1" dirty="0">
              <a:latin typeface="Roboto Slab" panose="020B0604020202020204" charset="0"/>
              <a:ea typeface="Roboto Slab" panose="020B0604020202020204" charset="0"/>
            </a:endParaRPr>
          </a:p>
          <a:p>
            <a:endParaRPr lang="cs-CZ" sz="1500" dirty="0">
              <a:latin typeface="Roboto Slab" panose="020B0604020202020204" charset="0"/>
              <a:ea typeface="Roboto Slab" panose="020B0604020202020204" charset="0"/>
            </a:endParaRPr>
          </a:p>
          <a:p>
            <a:pPr>
              <a:buNone/>
            </a:pPr>
            <a:r>
              <a:rPr lang="cs-CZ" sz="1500" i="1" dirty="0">
                <a:latin typeface="Roboto Slab" panose="020B0604020202020204" charset="0"/>
                <a:ea typeface="Roboto Slab" panose="020B0604020202020204" charset="0"/>
              </a:rPr>
              <a:t>(…) </a:t>
            </a:r>
            <a:r>
              <a:rPr lang="en-US" sz="1500" i="1" dirty="0">
                <a:latin typeface="Roboto Slab" panose="020B0604020202020204" charset="0"/>
                <a:ea typeface="Roboto Slab" panose="020B0604020202020204" charset="0"/>
              </a:rPr>
              <a:t>Causing the operator to bear such charges would amount to charging to him the costs arising from the disposal of waste which he did not generate but of which he merely disposes in the framework of his activities as a provider of services.</a:t>
            </a:r>
          </a:p>
          <a:p>
            <a:pPr>
              <a:buNone/>
            </a:pPr>
            <a:endParaRPr lang="en-US" sz="1500" b="1" i="1" dirty="0">
              <a:latin typeface="Roboto Slab" panose="020B0604020202020204" charset="0"/>
              <a:ea typeface="Roboto Slab" panose="020B0604020202020204" charset="0"/>
            </a:endParaRPr>
          </a:p>
        </p:txBody>
      </p:sp>
    </p:spTree>
    <p:extLst>
      <p:ext uri="{BB962C8B-B14F-4D97-AF65-F5344CB8AC3E}">
        <p14:creationId xmlns:p14="http://schemas.microsoft.com/office/powerpoint/2010/main" val="2041953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2303" y="195486"/>
            <a:ext cx="7008353" cy="71676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084" y="475392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2303748" y="288410"/>
            <a:ext cx="5454606" cy="553998"/>
          </a:xfrm>
          <a:prstGeom prst="rect">
            <a:avLst/>
          </a:prstGeom>
          <a:noFill/>
        </p:spPr>
        <p:txBody>
          <a:bodyPr wrap="square" rtlCol="0">
            <a:spAutoFit/>
          </a:bodyPr>
          <a:lstStyle/>
          <a:p>
            <a:r>
              <a:rPr lang="cs-CZ" sz="3000" dirty="0" err="1"/>
              <a:t>Principles</a:t>
            </a:r>
            <a:r>
              <a:rPr lang="cs-CZ" sz="3000" dirty="0"/>
              <a:t> – </a:t>
            </a:r>
            <a:r>
              <a:rPr lang="cs-CZ" sz="3000" b="1" dirty="0" err="1"/>
              <a:t>Polluter</a:t>
            </a:r>
            <a:r>
              <a:rPr lang="cs-CZ" sz="3000" b="1" dirty="0"/>
              <a:t> </a:t>
            </a:r>
            <a:r>
              <a:rPr lang="cs-CZ" sz="3000" b="1" dirty="0" err="1"/>
              <a:t>pays</a:t>
            </a:r>
            <a:endParaRPr lang="cs-CZ" sz="3000" b="1" dirty="0"/>
          </a:p>
        </p:txBody>
      </p:sp>
      <p:sp>
        <p:nvSpPr>
          <p:cNvPr id="3" name="Zástupný symbol pro obsah 2"/>
          <p:cNvSpPr>
            <a:spLocks noGrp="1"/>
          </p:cNvSpPr>
          <p:nvPr>
            <p:ph idx="1"/>
          </p:nvPr>
        </p:nvSpPr>
        <p:spPr>
          <a:xfrm>
            <a:off x="1485900" y="1200150"/>
            <a:ext cx="6272454" cy="3855876"/>
          </a:xfrm>
        </p:spPr>
        <p:txBody>
          <a:bodyPr>
            <a:normAutofit/>
          </a:bodyPr>
          <a:lstStyle/>
          <a:p>
            <a:pPr>
              <a:buNone/>
            </a:pPr>
            <a:r>
              <a:rPr lang="cs-CZ" sz="1800" b="1" dirty="0">
                <a:latin typeface="Roboto Slab" panose="020B0604020202020204" charset="0"/>
                <a:ea typeface="Roboto Slab" panose="020B0604020202020204" charset="0"/>
              </a:rPr>
              <a:t>C-172/08 </a:t>
            </a:r>
            <a:r>
              <a:rPr lang="cs-CZ" sz="1800" dirty="0">
                <a:latin typeface="Roboto Slab" panose="020B0604020202020204" charset="0"/>
                <a:ea typeface="Roboto Slab" panose="020B0604020202020204" charset="0"/>
              </a:rPr>
              <a:t>(</a:t>
            </a:r>
            <a:r>
              <a:rPr lang="cs-CZ" sz="1800" dirty="0" err="1">
                <a:latin typeface="Roboto Slab" panose="020B0604020202020204" charset="0"/>
                <a:ea typeface="Roboto Slab" panose="020B0604020202020204" charset="0"/>
              </a:rPr>
              <a:t>Standley</a:t>
            </a:r>
            <a:r>
              <a:rPr lang="cs-CZ" sz="1800" dirty="0">
                <a:latin typeface="Roboto Slab" panose="020B0604020202020204" charset="0"/>
                <a:ea typeface="Roboto Slab" panose="020B0604020202020204" charset="0"/>
              </a:rPr>
              <a:t>) – </a:t>
            </a:r>
            <a:r>
              <a:rPr lang="cs-CZ" sz="1800" b="1" dirty="0" err="1">
                <a:latin typeface="Roboto Slab" panose="020B0604020202020204" charset="0"/>
                <a:ea typeface="Roboto Slab" panose="020B0604020202020204" charset="0"/>
              </a:rPr>
              <a:t>Polluter</a:t>
            </a:r>
            <a:r>
              <a:rPr lang="cs-CZ" sz="1800" b="1" dirty="0">
                <a:latin typeface="Roboto Slab" panose="020B0604020202020204" charset="0"/>
                <a:ea typeface="Roboto Slab" panose="020B0604020202020204" charset="0"/>
              </a:rPr>
              <a:t> </a:t>
            </a:r>
            <a:r>
              <a:rPr lang="cs-CZ" sz="1800" b="1" dirty="0" err="1">
                <a:latin typeface="Roboto Slab" panose="020B0604020202020204" charset="0"/>
                <a:ea typeface="Roboto Slab" panose="020B0604020202020204" charset="0"/>
              </a:rPr>
              <a:t>pays</a:t>
            </a:r>
            <a:r>
              <a:rPr lang="cs-CZ" sz="1800" b="1" dirty="0">
                <a:latin typeface="Roboto Slab" panose="020B0604020202020204" charset="0"/>
                <a:ea typeface="Roboto Slab" panose="020B0604020202020204" charset="0"/>
              </a:rPr>
              <a:t> x </a:t>
            </a:r>
            <a:r>
              <a:rPr lang="cs-CZ" sz="1800" b="1" dirty="0" err="1">
                <a:latin typeface="Roboto Slab" panose="020B0604020202020204" charset="0"/>
                <a:ea typeface="Roboto Slab" panose="020B0604020202020204" charset="0"/>
              </a:rPr>
              <a:t>Proportionality</a:t>
            </a:r>
            <a:r>
              <a:rPr lang="cs-CZ" sz="1800" b="1" dirty="0">
                <a:latin typeface="Roboto Slab" panose="020B0604020202020204" charset="0"/>
                <a:ea typeface="Roboto Slab" panose="020B0604020202020204" charset="0"/>
              </a:rPr>
              <a:t> </a:t>
            </a:r>
          </a:p>
          <a:p>
            <a:pPr>
              <a:buNone/>
            </a:pPr>
            <a:endParaRPr lang="cs-CZ" sz="1500" b="1" dirty="0">
              <a:latin typeface="Roboto Slab" panose="020B0604020202020204" charset="0"/>
              <a:ea typeface="Roboto Slab" panose="020B0604020202020204" charset="0"/>
            </a:endParaRPr>
          </a:p>
          <a:p>
            <a:pPr>
              <a:buNone/>
            </a:pPr>
            <a:r>
              <a:rPr lang="en-US" sz="1800" i="1" dirty="0">
                <a:latin typeface="Roboto Slab" panose="020B0604020202020204" charset="0"/>
                <a:ea typeface="Roboto Slab" panose="020B0604020202020204" charset="0"/>
              </a:rPr>
              <a:t>the Member</a:t>
            </a:r>
            <a:r>
              <a:rPr lang="cs-CZ" sz="1800" i="1" dirty="0">
                <a:latin typeface="Roboto Slab" panose="020B0604020202020204" charset="0"/>
                <a:ea typeface="Roboto Slab" panose="020B0604020202020204" charset="0"/>
              </a:rPr>
              <a:t> </a:t>
            </a:r>
            <a:r>
              <a:rPr lang="en-US" sz="1800" i="1" dirty="0">
                <a:latin typeface="Roboto Slab" panose="020B0604020202020204" charset="0"/>
                <a:ea typeface="Roboto Slab" panose="020B0604020202020204" charset="0"/>
              </a:rPr>
              <a:t>States are to take account of the other sources of pollution when implementing the</a:t>
            </a:r>
            <a:r>
              <a:rPr lang="cs-CZ" sz="1800" i="1" dirty="0">
                <a:latin typeface="Roboto Slab" panose="020B0604020202020204" charset="0"/>
                <a:ea typeface="Roboto Slab" panose="020B0604020202020204" charset="0"/>
              </a:rPr>
              <a:t> </a:t>
            </a:r>
            <a:r>
              <a:rPr lang="en-US" sz="1800" i="1" dirty="0">
                <a:latin typeface="Roboto Slab" panose="020B0604020202020204" charset="0"/>
                <a:ea typeface="Roboto Slab" panose="020B0604020202020204" charset="0"/>
              </a:rPr>
              <a:t>Directive and, having regard to the circumstances, are </a:t>
            </a:r>
            <a:r>
              <a:rPr lang="en-US" sz="1800" b="1" i="1" dirty="0">
                <a:solidFill>
                  <a:schemeClr val="accent6"/>
                </a:solidFill>
                <a:latin typeface="Roboto Slab" panose="020B0604020202020204" charset="0"/>
                <a:ea typeface="Roboto Slab" panose="020B0604020202020204" charset="0"/>
              </a:rPr>
              <a:t>not to impose on farmers</a:t>
            </a:r>
            <a:r>
              <a:rPr lang="cs-CZ" sz="1800" b="1" i="1" dirty="0">
                <a:solidFill>
                  <a:schemeClr val="accent6"/>
                </a:solidFill>
                <a:latin typeface="Roboto Slab" panose="020B0604020202020204" charset="0"/>
                <a:ea typeface="Roboto Slab" panose="020B0604020202020204" charset="0"/>
              </a:rPr>
              <a:t> </a:t>
            </a:r>
            <a:r>
              <a:rPr lang="en-US" sz="1800" b="1" i="1" dirty="0">
                <a:solidFill>
                  <a:schemeClr val="accent6"/>
                </a:solidFill>
                <a:latin typeface="Roboto Slab" panose="020B0604020202020204" charset="0"/>
                <a:ea typeface="Roboto Slab" panose="020B0604020202020204" charset="0"/>
              </a:rPr>
              <a:t>costs of eliminating pollution that are unnecessary.</a:t>
            </a:r>
            <a:r>
              <a:rPr lang="en-US" sz="1800" i="1" dirty="0">
                <a:latin typeface="Roboto Slab" panose="020B0604020202020204" charset="0"/>
                <a:ea typeface="Roboto Slab" panose="020B0604020202020204" charset="0"/>
              </a:rPr>
              <a:t> Viewed in that light, the</a:t>
            </a:r>
            <a:r>
              <a:rPr lang="cs-CZ" sz="1800" i="1" dirty="0">
                <a:latin typeface="Roboto Slab" panose="020B0604020202020204" charset="0"/>
                <a:ea typeface="Roboto Slab" panose="020B0604020202020204" charset="0"/>
              </a:rPr>
              <a:t> </a:t>
            </a:r>
            <a:r>
              <a:rPr lang="en-US" sz="1800" i="1" dirty="0">
                <a:latin typeface="Roboto Slab" panose="020B0604020202020204" charset="0"/>
                <a:ea typeface="Roboto Slab" panose="020B0604020202020204" charset="0"/>
              </a:rPr>
              <a:t>polluter pays principle reflects the principle of proportionality</a:t>
            </a:r>
            <a:endParaRPr lang="en-US" sz="1800" b="1" i="1" dirty="0">
              <a:latin typeface="Roboto Slab" panose="020B0604020202020204" charset="0"/>
              <a:ea typeface="Roboto Slab" panose="020B0604020202020204" charset="0"/>
            </a:endParaRPr>
          </a:p>
        </p:txBody>
      </p:sp>
    </p:spTree>
    <p:extLst>
      <p:ext uri="{BB962C8B-B14F-4D97-AF65-F5344CB8AC3E}">
        <p14:creationId xmlns:p14="http://schemas.microsoft.com/office/powerpoint/2010/main" val="21360345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1260651" y="1525385"/>
            <a:ext cx="7540800" cy="3158699"/>
          </a:xfrm>
        </p:spPr>
        <p:txBody>
          <a:bodyPr>
            <a:normAutofit/>
          </a:bodyPr>
          <a:lstStyle/>
          <a:p>
            <a:r>
              <a:rPr lang="cs-CZ" sz="1800" dirty="0" err="1">
                <a:latin typeface="Roboto Slab" panose="020B0604020202020204" charset="0"/>
                <a:ea typeface="Roboto Slab" panose="020B0604020202020204" charset="0"/>
              </a:rPr>
              <a:t>Dannish</a:t>
            </a:r>
            <a:r>
              <a:rPr lang="cs-CZ" sz="1800" dirty="0">
                <a:latin typeface="Roboto Slab" panose="020B0604020202020204" charset="0"/>
                <a:ea typeface="Roboto Slab" panose="020B0604020202020204" charset="0"/>
              </a:rPr>
              <a:t> </a:t>
            </a:r>
            <a:r>
              <a:rPr lang="cs-CZ" sz="1800" dirty="0" err="1">
                <a:latin typeface="Roboto Slab" panose="020B0604020202020204" charset="0"/>
                <a:ea typeface="Roboto Slab" panose="020B0604020202020204" charset="0"/>
              </a:rPr>
              <a:t>bottles</a:t>
            </a:r>
            <a:r>
              <a:rPr lang="cs-CZ" sz="1800" dirty="0">
                <a:latin typeface="Roboto Slab" panose="020B0604020202020204" charset="0"/>
                <a:ea typeface="Roboto Slab" panose="020B0604020202020204" charset="0"/>
              </a:rPr>
              <a:t> case</a:t>
            </a:r>
          </a:p>
          <a:p>
            <a:r>
              <a:rPr lang="cs-CZ" sz="1800" dirty="0" err="1">
                <a:latin typeface="Roboto Slab" panose="020B0604020202020204" charset="0"/>
                <a:ea typeface="Roboto Slab" panose="020B0604020202020204" charset="0"/>
              </a:rPr>
              <a:t>Various</a:t>
            </a:r>
            <a:r>
              <a:rPr lang="cs-CZ" sz="1800" dirty="0">
                <a:latin typeface="Roboto Slab" panose="020B0604020202020204" charset="0"/>
                <a:ea typeface="Roboto Slab" panose="020B0604020202020204" charset="0"/>
              </a:rPr>
              <a:t> </a:t>
            </a:r>
            <a:r>
              <a:rPr lang="cs-CZ" sz="1800" dirty="0" err="1">
                <a:latin typeface="Roboto Slab" panose="020B0604020202020204" charset="0"/>
                <a:ea typeface="Roboto Slab" panose="020B0604020202020204" charset="0"/>
              </a:rPr>
              <a:t>environmental</a:t>
            </a:r>
            <a:r>
              <a:rPr lang="cs-CZ" sz="1800" dirty="0">
                <a:latin typeface="Roboto Slab" panose="020B0604020202020204" charset="0"/>
                <a:ea typeface="Roboto Slab" panose="020B0604020202020204" charset="0"/>
              </a:rPr>
              <a:t> </a:t>
            </a:r>
            <a:r>
              <a:rPr lang="cs-CZ" sz="1800" dirty="0" err="1">
                <a:latin typeface="Roboto Slab" panose="020B0604020202020204" charset="0"/>
                <a:ea typeface="Roboto Slab" panose="020B0604020202020204" charset="0"/>
              </a:rPr>
              <a:t>standards</a:t>
            </a:r>
            <a:r>
              <a:rPr lang="cs-CZ" sz="1800" dirty="0">
                <a:latin typeface="Roboto Slab" panose="020B0604020202020204" charset="0"/>
                <a:ea typeface="Roboto Slab" panose="020B0604020202020204" charset="0"/>
              </a:rPr>
              <a:t>.</a:t>
            </a:r>
          </a:p>
          <a:p>
            <a:r>
              <a:rPr lang="cs-CZ" sz="1800" dirty="0">
                <a:latin typeface="Roboto Slab" panose="020B0604020202020204" charset="0"/>
                <a:ea typeface="Roboto Slab" panose="020B0604020202020204" charset="0"/>
              </a:rPr>
              <a:t>EIA </a:t>
            </a:r>
            <a:r>
              <a:rPr lang="cs-CZ" sz="1800" dirty="0" err="1">
                <a:latin typeface="Roboto Slab" panose="020B0604020202020204" charset="0"/>
                <a:ea typeface="Roboto Slab" panose="020B0604020202020204" charset="0"/>
              </a:rPr>
              <a:t>Directive</a:t>
            </a:r>
            <a:r>
              <a:rPr lang="cs-CZ" sz="1800" dirty="0">
                <a:latin typeface="Roboto Slab" panose="020B0604020202020204" charset="0"/>
                <a:ea typeface="Roboto Slab" panose="020B0604020202020204" charset="0"/>
              </a:rPr>
              <a:t> </a:t>
            </a:r>
            <a:r>
              <a:rPr lang="cs-CZ" sz="1800" dirty="0" err="1">
                <a:latin typeface="Roboto Slab" panose="020B0604020202020204" charset="0"/>
                <a:ea typeface="Roboto Slab" panose="020B0604020202020204" charset="0"/>
              </a:rPr>
              <a:t>thresholds</a:t>
            </a:r>
            <a:endParaRPr lang="cs-CZ" sz="1800" dirty="0">
              <a:latin typeface="Roboto Slab" panose="020B0604020202020204" charset="0"/>
              <a:ea typeface="Roboto Slab" panose="020B0604020202020204" charset="0"/>
            </a:endParaRPr>
          </a:p>
          <a:p>
            <a:r>
              <a:rPr lang="cs-CZ" sz="1800" dirty="0" err="1">
                <a:latin typeface="Roboto Slab" panose="020B0604020202020204" charset="0"/>
                <a:ea typeface="Roboto Slab" panose="020B0604020202020204" charset="0"/>
              </a:rPr>
              <a:t>Usually</a:t>
            </a:r>
            <a:r>
              <a:rPr lang="cs-CZ" sz="1800" dirty="0">
                <a:latin typeface="Roboto Slab" panose="020B0604020202020204" charset="0"/>
                <a:ea typeface="Roboto Slab" panose="020B0604020202020204" charset="0"/>
              </a:rPr>
              <a:t> on </a:t>
            </a:r>
            <a:r>
              <a:rPr lang="cs-CZ" sz="1800" dirty="0" err="1">
                <a:latin typeface="Roboto Slab" panose="020B0604020202020204" charset="0"/>
                <a:ea typeface="Roboto Slab" panose="020B0604020202020204" charset="0"/>
              </a:rPr>
              <a:t>legislative</a:t>
            </a:r>
            <a:r>
              <a:rPr lang="cs-CZ" sz="1800" dirty="0">
                <a:latin typeface="Roboto Slab" panose="020B0604020202020204" charset="0"/>
                <a:ea typeface="Roboto Slab" panose="020B0604020202020204" charset="0"/>
              </a:rPr>
              <a:t> </a:t>
            </a:r>
            <a:r>
              <a:rPr lang="cs-CZ" sz="1800" dirty="0" err="1">
                <a:latin typeface="Roboto Slab" panose="020B0604020202020204" charset="0"/>
                <a:ea typeface="Roboto Slab" panose="020B0604020202020204" charset="0"/>
              </a:rPr>
              <a:t>level</a:t>
            </a:r>
            <a:r>
              <a:rPr lang="cs-CZ" sz="1800" dirty="0">
                <a:latin typeface="Roboto Slab" panose="020B0604020202020204" charset="0"/>
                <a:ea typeface="Roboto Slab" panose="020B0604020202020204" charset="0"/>
              </a:rPr>
              <a:t>.</a:t>
            </a:r>
          </a:p>
          <a:p>
            <a:pPr>
              <a:buNone/>
            </a:pPr>
            <a:r>
              <a:rPr lang="cs-CZ" sz="1800" dirty="0"/>
              <a:t> </a:t>
            </a:r>
          </a:p>
          <a:p>
            <a:pPr>
              <a:buNone/>
            </a:pPr>
            <a:endParaRPr lang="cs-CZ" sz="18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2303" y="195486"/>
            <a:ext cx="7008353" cy="71676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084" y="475392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2303748" y="288410"/>
            <a:ext cx="5454606" cy="553998"/>
          </a:xfrm>
          <a:prstGeom prst="rect">
            <a:avLst/>
          </a:prstGeom>
          <a:noFill/>
        </p:spPr>
        <p:txBody>
          <a:bodyPr wrap="square" rtlCol="0">
            <a:spAutoFit/>
          </a:bodyPr>
          <a:lstStyle/>
          <a:p>
            <a:r>
              <a:rPr lang="cs-CZ" sz="3000" dirty="0" err="1"/>
              <a:t>Principles</a:t>
            </a:r>
            <a:r>
              <a:rPr lang="cs-CZ" sz="3000" dirty="0"/>
              <a:t> – </a:t>
            </a:r>
            <a:r>
              <a:rPr lang="cs-CZ" sz="3000" b="1" dirty="0" err="1"/>
              <a:t>Prevention</a:t>
            </a:r>
            <a:endParaRPr lang="cs-CZ" sz="3000" b="1" dirty="0"/>
          </a:p>
        </p:txBody>
      </p:sp>
    </p:spTree>
    <p:extLst>
      <p:ext uri="{BB962C8B-B14F-4D97-AF65-F5344CB8AC3E}">
        <p14:creationId xmlns:p14="http://schemas.microsoft.com/office/powerpoint/2010/main" val="2075477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een New Deals: The Role of Business">
            <a:extLst>
              <a:ext uri="{FF2B5EF4-FFF2-40B4-BE49-F238E27FC236}">
                <a16:creationId xmlns:a16="http://schemas.microsoft.com/office/drawing/2014/main" id="{252CED0A-10F4-499E-7E8B-DB3D47A9B8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646" y="177557"/>
            <a:ext cx="8032369" cy="478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8524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927312" y="1085315"/>
            <a:ext cx="7540800" cy="3158699"/>
          </a:xfrm>
        </p:spPr>
        <p:txBody>
          <a:bodyPr>
            <a:normAutofit/>
          </a:bodyPr>
          <a:lstStyle/>
          <a:p>
            <a:r>
              <a:rPr lang="cs-CZ" sz="1800" dirty="0" err="1">
                <a:latin typeface="Roboto Slab" panose="020B0604020202020204" charset="0"/>
                <a:ea typeface="Roboto Slab" panose="020B0604020202020204" charset="0"/>
              </a:rPr>
              <a:t>Time</a:t>
            </a:r>
            <a:r>
              <a:rPr lang="cs-CZ" sz="1800" dirty="0">
                <a:latin typeface="Roboto Slab" panose="020B0604020202020204" charset="0"/>
                <a:ea typeface="Roboto Slab" panose="020B0604020202020204" charset="0"/>
              </a:rPr>
              <a:t> limit x </a:t>
            </a:r>
            <a:r>
              <a:rPr lang="cs-CZ" sz="1800" dirty="0" err="1">
                <a:latin typeface="Roboto Slab" panose="020B0604020202020204" charset="0"/>
                <a:ea typeface="Roboto Slab" panose="020B0604020202020204" charset="0"/>
              </a:rPr>
              <a:t>Number</a:t>
            </a:r>
            <a:r>
              <a:rPr lang="cs-CZ" sz="1800" dirty="0">
                <a:latin typeface="Roboto Slab" panose="020B0604020202020204" charset="0"/>
                <a:ea typeface="Roboto Slab" panose="020B0604020202020204" charset="0"/>
              </a:rPr>
              <a:t> </a:t>
            </a:r>
            <a:r>
              <a:rPr lang="cs-CZ" sz="1800" dirty="0" err="1">
                <a:latin typeface="Roboto Slab" panose="020B0604020202020204" charset="0"/>
                <a:ea typeface="Roboto Slab" panose="020B0604020202020204" charset="0"/>
              </a:rPr>
              <a:t>of</a:t>
            </a:r>
            <a:r>
              <a:rPr lang="cs-CZ" sz="1800" dirty="0">
                <a:latin typeface="Roboto Slab" panose="020B0604020202020204" charset="0"/>
                <a:ea typeface="Roboto Slab" panose="020B0604020202020204" charset="0"/>
              </a:rPr>
              <a:t> </a:t>
            </a:r>
            <a:r>
              <a:rPr lang="cs-CZ" sz="1800" dirty="0" err="1">
                <a:latin typeface="Roboto Slab" panose="020B0604020202020204" charset="0"/>
                <a:ea typeface="Roboto Slab" panose="020B0604020202020204" charset="0"/>
              </a:rPr>
              <a:t>endangered</a:t>
            </a:r>
            <a:r>
              <a:rPr lang="cs-CZ" sz="1800" dirty="0">
                <a:latin typeface="Roboto Slab" panose="020B0604020202020204" charset="0"/>
                <a:ea typeface="Roboto Slab" panose="020B0604020202020204" charset="0"/>
              </a:rPr>
              <a:t> </a:t>
            </a:r>
            <a:r>
              <a:rPr lang="cs-CZ" sz="1800" dirty="0" err="1">
                <a:latin typeface="Roboto Slab" panose="020B0604020202020204" charset="0"/>
                <a:ea typeface="Roboto Slab" panose="020B0604020202020204" charset="0"/>
              </a:rPr>
              <a:t>persons</a:t>
            </a:r>
            <a:r>
              <a:rPr lang="cs-CZ" sz="1800" dirty="0">
                <a:latin typeface="Roboto Slab" panose="020B0604020202020204" charset="0"/>
                <a:ea typeface="Roboto Slab" panose="020B0604020202020204" charset="0"/>
              </a:rPr>
              <a:t> x </a:t>
            </a:r>
            <a:r>
              <a:rPr lang="cs-CZ" sz="1800" dirty="0" err="1">
                <a:latin typeface="Roboto Slab" panose="020B0604020202020204" charset="0"/>
                <a:ea typeface="Roboto Slab" panose="020B0604020202020204" charset="0"/>
              </a:rPr>
              <a:t>hypothetical</a:t>
            </a:r>
            <a:r>
              <a:rPr lang="cs-CZ" sz="1800" dirty="0">
                <a:latin typeface="Roboto Slab" panose="020B0604020202020204" charset="0"/>
                <a:ea typeface="Roboto Slab" panose="020B0604020202020204" charset="0"/>
              </a:rPr>
              <a:t> risk</a:t>
            </a:r>
          </a:p>
          <a:p>
            <a:r>
              <a:rPr lang="cs-CZ" sz="1800" dirty="0">
                <a:latin typeface="Roboto Slab" panose="020B0604020202020204" charset="0"/>
                <a:ea typeface="Roboto Slab" panose="020B0604020202020204" charset="0"/>
              </a:rPr>
              <a:t>C-157/96 (</a:t>
            </a:r>
            <a:r>
              <a:rPr lang="cs-CZ" sz="1800" dirty="0" err="1">
                <a:latin typeface="Roboto Slab" panose="020B0604020202020204" charset="0"/>
                <a:ea typeface="Roboto Slab" panose="020B0604020202020204" charset="0"/>
              </a:rPr>
              <a:t>National</a:t>
            </a:r>
            <a:r>
              <a:rPr lang="cs-CZ" sz="1800" dirty="0">
                <a:latin typeface="Roboto Slab" panose="020B0604020202020204" charset="0"/>
                <a:ea typeface="Roboto Slab" panose="020B0604020202020204" charset="0"/>
              </a:rPr>
              <a:t> </a:t>
            </a:r>
            <a:r>
              <a:rPr lang="cs-CZ" sz="1800" dirty="0" err="1">
                <a:latin typeface="Roboto Slab" panose="020B0604020202020204" charset="0"/>
                <a:ea typeface="Roboto Slab" panose="020B0604020202020204" charset="0"/>
              </a:rPr>
              <a:t>Farmers</a:t>
            </a:r>
            <a:r>
              <a:rPr lang="cs-CZ" sz="1800" dirty="0">
                <a:latin typeface="Roboto Slab" panose="020B0604020202020204" charset="0"/>
                <a:ea typeface="Roboto Slab" panose="020B0604020202020204" charset="0"/>
              </a:rPr>
              <a:t>' Union)</a:t>
            </a:r>
          </a:p>
          <a:p>
            <a:r>
              <a:rPr lang="cs-CZ" sz="2100" dirty="0">
                <a:latin typeface="Roboto Slab" panose="020B0604020202020204" charset="0"/>
                <a:ea typeface="Roboto Slab" panose="020B0604020202020204" charset="0"/>
              </a:rPr>
              <a:t>C-180/96 (</a:t>
            </a:r>
            <a:r>
              <a:rPr lang="cs-CZ" sz="1800" dirty="0" err="1">
                <a:latin typeface="Roboto Slab" panose="020B0604020202020204" charset="0"/>
                <a:ea typeface="Roboto Slab" panose="020B0604020202020204" charset="0"/>
              </a:rPr>
              <a:t>Mad</a:t>
            </a:r>
            <a:r>
              <a:rPr lang="cs-CZ" sz="1800" dirty="0">
                <a:latin typeface="Roboto Slab" panose="020B0604020202020204" charset="0"/>
                <a:ea typeface="Roboto Slab" panose="020B0604020202020204" charset="0"/>
              </a:rPr>
              <a:t> </a:t>
            </a:r>
            <a:r>
              <a:rPr lang="cs-CZ" sz="1800" dirty="0" err="1">
                <a:latin typeface="Roboto Slab" panose="020B0604020202020204" charset="0"/>
                <a:ea typeface="Roboto Slab" panose="020B0604020202020204" charset="0"/>
              </a:rPr>
              <a:t>cow</a:t>
            </a:r>
            <a:r>
              <a:rPr lang="cs-CZ" sz="1800" dirty="0">
                <a:latin typeface="Roboto Slab" panose="020B0604020202020204" charset="0"/>
                <a:ea typeface="Roboto Slab" panose="020B0604020202020204" charset="0"/>
              </a:rPr>
              <a:t> </a:t>
            </a:r>
            <a:r>
              <a:rPr lang="cs-CZ" sz="1800" dirty="0" err="1">
                <a:latin typeface="Roboto Slab" panose="020B0604020202020204" charset="0"/>
                <a:ea typeface="Roboto Slab" panose="020B0604020202020204" charset="0"/>
              </a:rPr>
              <a:t>disease</a:t>
            </a:r>
            <a:r>
              <a:rPr lang="cs-CZ" sz="1800" dirty="0">
                <a:latin typeface="Roboto Slab" panose="020B0604020202020204" charset="0"/>
                <a:ea typeface="Roboto Slab" panose="020B0604020202020204" charset="0"/>
              </a:rPr>
              <a:t>)</a:t>
            </a:r>
            <a:endParaRPr lang="en-US" sz="1800" dirty="0">
              <a:latin typeface="Roboto Slab" panose="020B0604020202020204" charset="0"/>
              <a:ea typeface="Roboto Slab" panose="020B0604020202020204" charset="0"/>
            </a:endParaRPr>
          </a:p>
          <a:p>
            <a:pPr>
              <a:buNone/>
            </a:pPr>
            <a:r>
              <a:rPr lang="cs-CZ" sz="1800" dirty="0">
                <a:latin typeface="Roboto Slab" panose="020B0604020202020204" charset="0"/>
                <a:ea typeface="Roboto Slab" panose="020B0604020202020204" charset="0"/>
              </a:rPr>
              <a:t> </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2303" y="195486"/>
            <a:ext cx="7008353" cy="71676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084" y="475392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2303747" y="288411"/>
            <a:ext cx="6164365" cy="461665"/>
          </a:xfrm>
          <a:prstGeom prst="rect">
            <a:avLst/>
          </a:prstGeom>
          <a:noFill/>
        </p:spPr>
        <p:txBody>
          <a:bodyPr wrap="square" rtlCol="0">
            <a:spAutoFit/>
          </a:bodyPr>
          <a:lstStyle/>
          <a:p>
            <a:r>
              <a:rPr lang="cs-CZ" sz="2400" dirty="0" err="1"/>
              <a:t>Principles</a:t>
            </a:r>
            <a:r>
              <a:rPr lang="cs-CZ" sz="2400" dirty="0"/>
              <a:t> – </a:t>
            </a:r>
            <a:r>
              <a:rPr lang="cs-CZ" sz="2400" b="1" dirty="0" err="1"/>
              <a:t>Precautionary</a:t>
            </a:r>
            <a:r>
              <a:rPr lang="cs-CZ" sz="2400" b="1" dirty="0"/>
              <a:t> </a:t>
            </a:r>
            <a:r>
              <a:rPr lang="cs-CZ" sz="2400" b="1" dirty="0" err="1"/>
              <a:t>principle</a:t>
            </a:r>
            <a:endParaRPr lang="cs-CZ" sz="2400" b="1" dirty="0"/>
          </a:p>
        </p:txBody>
      </p:sp>
      <p:pic>
        <p:nvPicPr>
          <p:cNvPr id="56322" name="Picture 2" descr="http://www.independent.co.uk/incoming/article8882027.ece/alternates/w620/v2web-cjd-getty.jpg">
            <a:hlinkClick r:id="rId4"/>
          </p:cNvPr>
          <p:cNvPicPr>
            <a:picLocks noChangeAspect="1" noChangeArrowheads="1"/>
          </p:cNvPicPr>
          <p:nvPr/>
        </p:nvPicPr>
        <p:blipFill>
          <a:blip r:embed="rId5" cstate="print"/>
          <a:srcRect/>
          <a:stretch>
            <a:fillRect/>
          </a:stretch>
        </p:blipFill>
        <p:spPr bwMode="auto">
          <a:xfrm>
            <a:off x="5497150" y="2468707"/>
            <a:ext cx="2970963" cy="2228223"/>
          </a:xfrm>
          <a:prstGeom prst="rect">
            <a:avLst/>
          </a:prstGeom>
          <a:noFill/>
        </p:spPr>
      </p:pic>
      <p:sp>
        <p:nvSpPr>
          <p:cNvPr id="8" name="TextovéPole 7"/>
          <p:cNvSpPr txBox="1"/>
          <p:nvPr/>
        </p:nvSpPr>
        <p:spPr>
          <a:xfrm>
            <a:off x="1601670" y="4569972"/>
            <a:ext cx="6102678" cy="261610"/>
          </a:xfrm>
          <a:prstGeom prst="rect">
            <a:avLst/>
          </a:prstGeom>
          <a:noFill/>
        </p:spPr>
        <p:txBody>
          <a:bodyPr wrap="square" rtlCol="0">
            <a:spAutoFit/>
          </a:bodyPr>
          <a:lstStyle/>
          <a:p>
            <a:r>
              <a:rPr lang="cs-CZ" sz="1100" dirty="0" err="1"/>
              <a:t>bovine</a:t>
            </a:r>
            <a:r>
              <a:rPr lang="cs-CZ" sz="1100" dirty="0"/>
              <a:t> </a:t>
            </a:r>
            <a:r>
              <a:rPr lang="cs-CZ" sz="1100" dirty="0" err="1"/>
              <a:t>spongiformencephalopathy</a:t>
            </a:r>
            <a:endParaRPr lang="cs-CZ" sz="1100" dirty="0"/>
          </a:p>
        </p:txBody>
      </p:sp>
    </p:spTree>
    <p:extLst>
      <p:ext uri="{BB962C8B-B14F-4D97-AF65-F5344CB8AC3E}">
        <p14:creationId xmlns:p14="http://schemas.microsoft.com/office/powerpoint/2010/main" val="11192060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6084" y="4753926"/>
            <a:ext cx="6860790" cy="346158"/>
          </a:xfrm>
          <a:prstGeom prst="rect">
            <a:avLst/>
          </a:prstGeom>
          <a:noFill/>
          <a:extLst>
            <a:ext uri="{909E8E84-426E-40DD-AFC4-6F175D3DCCD1}">
              <a14:hiddenFill xmlns:a14="http://schemas.microsoft.com/office/drawing/2010/main">
                <a:solidFill>
                  <a:srgbClr val="FFFFFF"/>
                </a:solidFill>
              </a14:hiddenFill>
            </a:ext>
          </a:extLst>
        </p:spPr>
      </p:pic>
      <p:pic>
        <p:nvPicPr>
          <p:cNvPr id="9" name="Obrázek 8">
            <a:extLst>
              <a:ext uri="{FF2B5EF4-FFF2-40B4-BE49-F238E27FC236}">
                <a16:creationId xmlns:a16="http://schemas.microsoft.com/office/drawing/2014/main" id="{34F6256A-B6E1-418B-9FF7-9E2C16EF87E7}"/>
              </a:ext>
            </a:extLst>
          </p:cNvPr>
          <p:cNvPicPr>
            <a:picLocks noChangeAspect="1"/>
          </p:cNvPicPr>
          <p:nvPr/>
        </p:nvPicPr>
        <p:blipFill>
          <a:blip r:embed="rId3"/>
          <a:stretch>
            <a:fillRect/>
          </a:stretch>
        </p:blipFill>
        <p:spPr>
          <a:xfrm>
            <a:off x="748893" y="0"/>
            <a:ext cx="6570448" cy="5143500"/>
          </a:xfrm>
          <a:prstGeom prst="rect">
            <a:avLst/>
          </a:prstGeom>
        </p:spPr>
      </p:pic>
      <p:pic>
        <p:nvPicPr>
          <p:cNvPr id="7" name="Obrázek 6">
            <a:extLst>
              <a:ext uri="{FF2B5EF4-FFF2-40B4-BE49-F238E27FC236}">
                <a16:creationId xmlns:a16="http://schemas.microsoft.com/office/drawing/2014/main" id="{C6C44E45-3F1D-444A-A948-BCDC7F93E072}"/>
              </a:ext>
            </a:extLst>
          </p:cNvPr>
          <p:cNvPicPr>
            <a:picLocks noChangeAspect="1"/>
          </p:cNvPicPr>
          <p:nvPr/>
        </p:nvPicPr>
        <p:blipFill>
          <a:blip r:embed="rId4"/>
          <a:stretch>
            <a:fillRect/>
          </a:stretch>
        </p:blipFill>
        <p:spPr>
          <a:xfrm>
            <a:off x="1752931" y="214319"/>
            <a:ext cx="6482895" cy="4885765"/>
          </a:xfrm>
          <a:prstGeom prst="rect">
            <a:avLst/>
          </a:prstGeom>
        </p:spPr>
      </p:pic>
    </p:spTree>
    <p:extLst>
      <p:ext uri="{BB962C8B-B14F-4D97-AF65-F5344CB8AC3E}">
        <p14:creationId xmlns:p14="http://schemas.microsoft.com/office/powerpoint/2010/main" val="153441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787437" y="1154564"/>
            <a:ext cx="7540800" cy="3158699"/>
          </a:xfrm>
        </p:spPr>
        <p:txBody>
          <a:bodyPr>
            <a:normAutofit fontScale="92500" lnSpcReduction="20000"/>
          </a:bodyPr>
          <a:lstStyle/>
          <a:p>
            <a:pPr>
              <a:buNone/>
            </a:pPr>
            <a:r>
              <a:rPr lang="en-US" sz="1800" dirty="0">
                <a:latin typeface="Roboto Slab" panose="020B0604020202020204" charset="0"/>
                <a:ea typeface="Roboto Slab" panose="020B0604020202020204" charset="0"/>
              </a:rPr>
              <a:t>Where action is deemed necessary, measures based on the precautionary principle</a:t>
            </a:r>
            <a:r>
              <a:rPr lang="cs-CZ" sz="1800" dirty="0">
                <a:latin typeface="Roboto Slab" panose="020B0604020202020204" charset="0"/>
                <a:ea typeface="Roboto Slab" panose="020B0604020202020204" charset="0"/>
              </a:rPr>
              <a:t> </a:t>
            </a:r>
            <a:r>
              <a:rPr lang="cs-CZ" sz="1800" dirty="0" err="1">
                <a:latin typeface="Roboto Slab" panose="020B0604020202020204" charset="0"/>
                <a:ea typeface="Roboto Slab" panose="020B0604020202020204" charset="0"/>
              </a:rPr>
              <a:t>should</a:t>
            </a:r>
            <a:r>
              <a:rPr lang="cs-CZ" sz="1800" dirty="0">
                <a:latin typeface="Roboto Slab" panose="020B0604020202020204" charset="0"/>
                <a:ea typeface="Roboto Slab" panose="020B0604020202020204" charset="0"/>
              </a:rPr>
              <a:t> </a:t>
            </a:r>
            <a:r>
              <a:rPr lang="cs-CZ" sz="1800" dirty="0" err="1">
                <a:latin typeface="Roboto Slab" panose="020B0604020202020204" charset="0"/>
                <a:ea typeface="Roboto Slab" panose="020B0604020202020204" charset="0"/>
              </a:rPr>
              <a:t>be</a:t>
            </a:r>
            <a:r>
              <a:rPr lang="cs-CZ" sz="1800" dirty="0">
                <a:latin typeface="Roboto Slab" panose="020B0604020202020204" charset="0"/>
                <a:ea typeface="Roboto Slab" panose="020B0604020202020204" charset="0"/>
              </a:rPr>
              <a:t>, </a:t>
            </a:r>
            <a:r>
              <a:rPr lang="cs-CZ" sz="1800" i="1" dirty="0" err="1">
                <a:latin typeface="Roboto Slab" panose="020B0604020202020204" charset="0"/>
                <a:ea typeface="Roboto Slab" panose="020B0604020202020204" charset="0"/>
              </a:rPr>
              <a:t>inter</a:t>
            </a:r>
            <a:r>
              <a:rPr lang="cs-CZ" sz="1800" i="1" dirty="0">
                <a:latin typeface="Roboto Slab" panose="020B0604020202020204" charset="0"/>
                <a:ea typeface="Roboto Slab" panose="020B0604020202020204" charset="0"/>
              </a:rPr>
              <a:t> </a:t>
            </a:r>
            <a:r>
              <a:rPr lang="cs-CZ" sz="1800" i="1" dirty="0" err="1">
                <a:latin typeface="Roboto Slab" panose="020B0604020202020204" charset="0"/>
                <a:ea typeface="Roboto Slab" panose="020B0604020202020204" charset="0"/>
              </a:rPr>
              <a:t>alia</a:t>
            </a:r>
            <a:r>
              <a:rPr lang="cs-CZ" sz="1800" dirty="0">
                <a:latin typeface="Roboto Slab" panose="020B0604020202020204" charset="0"/>
                <a:ea typeface="Roboto Slab" panose="020B0604020202020204" charset="0"/>
              </a:rPr>
              <a:t>:</a:t>
            </a:r>
          </a:p>
          <a:p>
            <a:r>
              <a:rPr lang="en-US" sz="1800" b="1" u="sng" dirty="0">
                <a:solidFill>
                  <a:schemeClr val="accent6"/>
                </a:solidFill>
                <a:latin typeface="Roboto Slab" panose="020B0604020202020204" charset="0"/>
                <a:ea typeface="Roboto Slab" panose="020B0604020202020204" charset="0"/>
              </a:rPr>
              <a:t>proportional</a:t>
            </a:r>
            <a:r>
              <a:rPr lang="en-US" sz="1800" u="sng" dirty="0">
                <a:latin typeface="Roboto Slab" panose="020B0604020202020204" charset="0"/>
                <a:ea typeface="Roboto Slab" panose="020B0604020202020204" charset="0"/>
              </a:rPr>
              <a:t> </a:t>
            </a:r>
            <a:r>
              <a:rPr lang="en-US" sz="1800" dirty="0">
                <a:latin typeface="Roboto Slab" panose="020B0604020202020204" charset="0"/>
                <a:ea typeface="Roboto Slab" panose="020B0604020202020204" charset="0"/>
              </a:rPr>
              <a:t>to the chosen level of protection,</a:t>
            </a:r>
          </a:p>
          <a:p>
            <a:r>
              <a:rPr lang="cs-CZ" sz="1800" b="1" u="sng" dirty="0">
                <a:solidFill>
                  <a:schemeClr val="accent1"/>
                </a:solidFill>
                <a:latin typeface="Roboto Slab" panose="020B0604020202020204" charset="0"/>
                <a:ea typeface="Roboto Slab" panose="020B0604020202020204" charset="0"/>
              </a:rPr>
              <a:t>non-</a:t>
            </a:r>
            <a:r>
              <a:rPr lang="cs-CZ" sz="1800" b="1" u="sng" dirty="0" err="1">
                <a:solidFill>
                  <a:schemeClr val="accent1"/>
                </a:solidFill>
                <a:latin typeface="Roboto Slab" panose="020B0604020202020204" charset="0"/>
                <a:ea typeface="Roboto Slab" panose="020B0604020202020204" charset="0"/>
              </a:rPr>
              <a:t>discriminatory</a:t>
            </a:r>
            <a:r>
              <a:rPr lang="cs-CZ" sz="1800" dirty="0">
                <a:latin typeface="Roboto Slab" panose="020B0604020202020204" charset="0"/>
                <a:ea typeface="Roboto Slab" panose="020B0604020202020204" charset="0"/>
              </a:rPr>
              <a:t> in </a:t>
            </a:r>
            <a:r>
              <a:rPr lang="cs-CZ" sz="1800" dirty="0" err="1">
                <a:latin typeface="Roboto Slab" panose="020B0604020202020204" charset="0"/>
                <a:ea typeface="Roboto Slab" panose="020B0604020202020204" charset="0"/>
              </a:rPr>
              <a:t>their</a:t>
            </a:r>
            <a:r>
              <a:rPr lang="cs-CZ" sz="1800" dirty="0">
                <a:latin typeface="Roboto Slab" panose="020B0604020202020204" charset="0"/>
                <a:ea typeface="Roboto Slab" panose="020B0604020202020204" charset="0"/>
              </a:rPr>
              <a:t> </a:t>
            </a:r>
            <a:r>
              <a:rPr lang="cs-CZ" sz="1800" dirty="0" err="1">
                <a:latin typeface="Roboto Slab" panose="020B0604020202020204" charset="0"/>
                <a:ea typeface="Roboto Slab" panose="020B0604020202020204" charset="0"/>
              </a:rPr>
              <a:t>application</a:t>
            </a:r>
            <a:r>
              <a:rPr lang="cs-CZ" sz="1800" dirty="0">
                <a:latin typeface="Roboto Slab" panose="020B0604020202020204" charset="0"/>
                <a:ea typeface="Roboto Slab" panose="020B0604020202020204" charset="0"/>
              </a:rPr>
              <a:t>,</a:t>
            </a:r>
          </a:p>
          <a:p>
            <a:r>
              <a:rPr lang="en-US" sz="1800" b="1" u="sng" dirty="0">
                <a:solidFill>
                  <a:schemeClr val="accent2"/>
                </a:solidFill>
                <a:latin typeface="Roboto Slab" panose="020B0604020202020204" charset="0"/>
                <a:ea typeface="Roboto Slab" panose="020B0604020202020204" charset="0"/>
              </a:rPr>
              <a:t>consistent</a:t>
            </a:r>
            <a:r>
              <a:rPr lang="en-US" sz="1800" u="sng" dirty="0">
                <a:latin typeface="Roboto Slab" panose="020B0604020202020204" charset="0"/>
                <a:ea typeface="Roboto Slab" panose="020B0604020202020204" charset="0"/>
              </a:rPr>
              <a:t> </a:t>
            </a:r>
            <a:r>
              <a:rPr lang="en-US" sz="1800" dirty="0">
                <a:latin typeface="Roboto Slab" panose="020B0604020202020204" charset="0"/>
                <a:ea typeface="Roboto Slab" panose="020B0604020202020204" charset="0"/>
              </a:rPr>
              <a:t>with similar measures already taken,</a:t>
            </a:r>
          </a:p>
          <a:p>
            <a:r>
              <a:rPr lang="en-US" sz="1800" dirty="0">
                <a:latin typeface="Roboto Slab" panose="020B0604020202020204" charset="0"/>
                <a:ea typeface="Roboto Slab" panose="020B0604020202020204" charset="0"/>
              </a:rPr>
              <a:t>based on an examination of </a:t>
            </a:r>
            <a:r>
              <a:rPr lang="en-US" sz="1800" b="1" u="sng" dirty="0">
                <a:solidFill>
                  <a:schemeClr val="accent2"/>
                </a:solidFill>
                <a:latin typeface="Roboto Slab" panose="020B0604020202020204" charset="0"/>
                <a:ea typeface="Roboto Slab" panose="020B0604020202020204" charset="0"/>
              </a:rPr>
              <a:t>the potential benefits and costs of action or lack</a:t>
            </a:r>
            <a:r>
              <a:rPr lang="cs-CZ" sz="1800" b="1" u="sng" dirty="0">
                <a:solidFill>
                  <a:schemeClr val="accent2"/>
                </a:solidFill>
                <a:latin typeface="Roboto Slab" panose="020B0604020202020204" charset="0"/>
                <a:ea typeface="Roboto Slab" panose="020B0604020202020204" charset="0"/>
              </a:rPr>
              <a:t> </a:t>
            </a:r>
            <a:r>
              <a:rPr lang="en-US" sz="1800" b="1" u="sng" dirty="0">
                <a:solidFill>
                  <a:schemeClr val="accent2"/>
                </a:solidFill>
                <a:latin typeface="Roboto Slab" panose="020B0604020202020204" charset="0"/>
                <a:ea typeface="Roboto Slab" panose="020B0604020202020204" charset="0"/>
              </a:rPr>
              <a:t>of action</a:t>
            </a:r>
            <a:r>
              <a:rPr lang="en-US" sz="1800" dirty="0">
                <a:latin typeface="Roboto Slab" panose="020B0604020202020204" charset="0"/>
                <a:ea typeface="Roboto Slab" panose="020B0604020202020204" charset="0"/>
              </a:rPr>
              <a:t> (including, where appropriate and feasible, an economic cost/benefit</a:t>
            </a:r>
            <a:r>
              <a:rPr lang="cs-CZ" sz="1800" dirty="0">
                <a:latin typeface="Roboto Slab" panose="020B0604020202020204" charset="0"/>
                <a:ea typeface="Roboto Slab" panose="020B0604020202020204" charset="0"/>
              </a:rPr>
              <a:t> </a:t>
            </a:r>
            <a:r>
              <a:rPr lang="cs-CZ" sz="1800" dirty="0" err="1">
                <a:latin typeface="Roboto Slab" panose="020B0604020202020204" charset="0"/>
                <a:ea typeface="Roboto Slab" panose="020B0604020202020204" charset="0"/>
              </a:rPr>
              <a:t>analysis</a:t>
            </a:r>
            <a:r>
              <a:rPr lang="cs-CZ" sz="1800" dirty="0">
                <a:latin typeface="Roboto Slab" panose="020B0604020202020204" charset="0"/>
                <a:ea typeface="Roboto Slab" panose="020B0604020202020204" charset="0"/>
              </a:rPr>
              <a:t>),</a:t>
            </a:r>
          </a:p>
          <a:p>
            <a:r>
              <a:rPr lang="en-US" sz="1800" b="1" u="sng" dirty="0">
                <a:solidFill>
                  <a:schemeClr val="accent3"/>
                </a:solidFill>
                <a:latin typeface="Roboto Slab" panose="020B0604020202020204" charset="0"/>
                <a:ea typeface="Roboto Slab" panose="020B0604020202020204" charset="0"/>
              </a:rPr>
              <a:t>subject to review</a:t>
            </a:r>
            <a:r>
              <a:rPr lang="en-US" sz="1800" dirty="0">
                <a:latin typeface="Roboto Slab" panose="020B0604020202020204" charset="0"/>
                <a:ea typeface="Roboto Slab" panose="020B0604020202020204" charset="0"/>
              </a:rPr>
              <a:t>, in the light of new scientific data, and</a:t>
            </a:r>
          </a:p>
          <a:p>
            <a:r>
              <a:rPr lang="en-US" sz="1800" dirty="0">
                <a:latin typeface="Roboto Slab" panose="020B0604020202020204" charset="0"/>
                <a:ea typeface="Roboto Slab" panose="020B0604020202020204" charset="0"/>
              </a:rPr>
              <a:t>capable of assigning responsibility for producing the scientific evidence</a:t>
            </a:r>
            <a:r>
              <a:rPr lang="cs-CZ" sz="1800" dirty="0">
                <a:latin typeface="Roboto Slab" panose="020B0604020202020204" charset="0"/>
                <a:ea typeface="Roboto Slab" panose="020B0604020202020204" charset="0"/>
              </a:rPr>
              <a:t> </a:t>
            </a:r>
            <a:r>
              <a:rPr lang="en-US" sz="1800" dirty="0">
                <a:latin typeface="Roboto Slab" panose="020B0604020202020204" charset="0"/>
                <a:ea typeface="Roboto Slab" panose="020B0604020202020204" charset="0"/>
              </a:rPr>
              <a:t>necessary for a </a:t>
            </a:r>
            <a:r>
              <a:rPr lang="en-US" sz="1800" b="1" u="sng" dirty="0">
                <a:solidFill>
                  <a:schemeClr val="accent3"/>
                </a:solidFill>
                <a:latin typeface="Roboto Slab" panose="020B0604020202020204" charset="0"/>
                <a:ea typeface="Roboto Slab" panose="020B0604020202020204" charset="0"/>
              </a:rPr>
              <a:t>more comprehensive risk assessment</a:t>
            </a:r>
            <a:r>
              <a:rPr lang="en-US" sz="1800" dirty="0">
                <a:latin typeface="Roboto Slab" panose="020B0604020202020204" charset="0"/>
                <a:ea typeface="Roboto Slab" panose="020B0604020202020204" charset="0"/>
              </a:rPr>
              <a:t>.</a:t>
            </a:r>
            <a:r>
              <a:rPr lang="cs-CZ" sz="1800" dirty="0">
                <a:latin typeface="Roboto Slab" panose="020B0604020202020204" charset="0"/>
                <a:ea typeface="Roboto Slab" panose="020B0604020202020204" charset="0"/>
              </a:rPr>
              <a:t> </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2303" y="195486"/>
            <a:ext cx="7008353" cy="71676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084" y="475392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2303747" y="288411"/>
            <a:ext cx="6131125" cy="461665"/>
          </a:xfrm>
          <a:prstGeom prst="rect">
            <a:avLst/>
          </a:prstGeom>
          <a:noFill/>
        </p:spPr>
        <p:txBody>
          <a:bodyPr wrap="square" rtlCol="0">
            <a:spAutoFit/>
          </a:bodyPr>
          <a:lstStyle/>
          <a:p>
            <a:r>
              <a:rPr lang="cs-CZ" sz="2400" dirty="0" err="1"/>
              <a:t>Principles</a:t>
            </a:r>
            <a:r>
              <a:rPr lang="cs-CZ" sz="2400" dirty="0"/>
              <a:t> – </a:t>
            </a:r>
            <a:r>
              <a:rPr lang="cs-CZ" sz="2400" b="1" dirty="0" err="1"/>
              <a:t>Precautionary</a:t>
            </a:r>
            <a:r>
              <a:rPr lang="cs-CZ" sz="2400" b="1" dirty="0"/>
              <a:t> </a:t>
            </a:r>
            <a:r>
              <a:rPr lang="cs-CZ" sz="2400" b="1" dirty="0" err="1"/>
              <a:t>principle</a:t>
            </a:r>
            <a:endParaRPr lang="cs-CZ" sz="2400" b="1" dirty="0"/>
          </a:p>
        </p:txBody>
      </p:sp>
    </p:spTree>
    <p:extLst>
      <p:ext uri="{BB962C8B-B14F-4D97-AF65-F5344CB8AC3E}">
        <p14:creationId xmlns:p14="http://schemas.microsoft.com/office/powerpoint/2010/main" val="21970777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216332"/>
            <a:ext cx="8238002" cy="3000284"/>
          </a:xfrm>
          <a:prstGeom prst="rect">
            <a:avLst/>
          </a:prstGeom>
          <a:noFill/>
          <a:ln>
            <a:noFill/>
          </a:ln>
        </p:spPr>
        <p:txBody>
          <a:bodyPr lIns="91425" tIns="91425" rIns="91425" bIns="91425" anchor="t" anchorCtr="0">
            <a:noAutofit/>
          </a:bodyPr>
          <a:lstStyle/>
          <a:p>
            <a:pPr lvl="0">
              <a:spcBef>
                <a:spcPts val="600"/>
              </a:spcBef>
            </a:pPr>
            <a:r>
              <a:rPr lang="cs-CZ" sz="1800" b="1" dirty="0" err="1">
                <a:solidFill>
                  <a:schemeClr val="accent6"/>
                </a:solidFill>
                <a:latin typeface="Roboto Slab" panose="020B0604020202020204" charset="0"/>
                <a:ea typeface="Roboto Slab" panose="020B0604020202020204" charset="0"/>
                <a:cs typeface="Nixie One"/>
                <a:sym typeface="Nixie One"/>
              </a:rPr>
              <a:t>Today</a:t>
            </a:r>
            <a:r>
              <a:rPr lang="cs-CZ" sz="1800" b="1" dirty="0">
                <a:solidFill>
                  <a:schemeClr val="accent6"/>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Harmonization</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of</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environmental</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requirements</a:t>
            </a:r>
            <a:r>
              <a:rPr lang="cs-CZ" sz="1800" b="1" dirty="0">
                <a:solidFill>
                  <a:schemeClr val="accent1"/>
                </a:solidFill>
                <a:latin typeface="Roboto Slab" panose="020B0604020202020204" charset="0"/>
                <a:ea typeface="Roboto Slab" panose="020B0604020202020204" charset="0"/>
                <a:cs typeface="Nixie One"/>
                <a:sym typeface="Nixie One"/>
              </a:rPr>
              <a:t> and </a:t>
            </a:r>
            <a:r>
              <a:rPr lang="cs-CZ" sz="1800" b="1" dirty="0" err="1">
                <a:solidFill>
                  <a:schemeClr val="accent1"/>
                </a:solidFill>
                <a:latin typeface="Roboto Slab" panose="020B0604020202020204" charset="0"/>
                <a:ea typeface="Roboto Slab" panose="020B0604020202020204" charset="0"/>
                <a:cs typeface="Nixie One"/>
                <a:sym typeface="Nixie One"/>
              </a:rPr>
              <a:t>their</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implementation</a:t>
            </a:r>
            <a:endParaRPr lang="cs-CZ"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cs-CZ" sz="1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r>
              <a:rPr lang="cs-CZ" sz="1800" b="1" dirty="0" err="1">
                <a:solidFill>
                  <a:schemeClr val="accent6"/>
                </a:solidFill>
                <a:latin typeface="Roboto Slab" panose="020B0604020202020204" charset="0"/>
                <a:ea typeface="Roboto Slab" panose="020B0604020202020204" charset="0"/>
                <a:cs typeface="Nixie One"/>
                <a:sym typeface="Nixie One"/>
              </a:rPr>
              <a:t>What</a:t>
            </a:r>
            <a:r>
              <a:rPr lang="cs-CZ" sz="1800" b="1" dirty="0">
                <a:solidFill>
                  <a:schemeClr val="accent6"/>
                </a:solidFill>
                <a:latin typeface="Roboto Slab" panose="020B0604020202020204" charset="0"/>
                <a:ea typeface="Roboto Slab" panose="020B0604020202020204" charset="0"/>
                <a:cs typeface="Nixie One"/>
                <a:sym typeface="Nixie One"/>
              </a:rPr>
              <a:t> are </a:t>
            </a:r>
            <a:r>
              <a:rPr lang="cs-CZ" sz="1800" b="1" dirty="0" err="1">
                <a:solidFill>
                  <a:schemeClr val="accent6"/>
                </a:solidFill>
                <a:latin typeface="Roboto Slab" panose="020B0604020202020204" charset="0"/>
                <a:ea typeface="Roboto Slab" panose="020B0604020202020204" charset="0"/>
                <a:cs typeface="Nixie One"/>
                <a:sym typeface="Nixie One"/>
              </a:rPr>
              <a:t>the</a:t>
            </a:r>
            <a:r>
              <a:rPr lang="cs-CZ" sz="1800" b="1" dirty="0">
                <a:solidFill>
                  <a:schemeClr val="accent6"/>
                </a:solidFill>
                <a:latin typeface="Roboto Slab" panose="020B0604020202020204" charset="0"/>
                <a:ea typeface="Roboto Slab" panose="020B0604020202020204" charset="0"/>
                <a:cs typeface="Nixie One"/>
                <a:sym typeface="Nixie One"/>
              </a:rPr>
              <a:t> </a:t>
            </a:r>
            <a:r>
              <a:rPr lang="cs-CZ" sz="1800" b="1" dirty="0" err="1">
                <a:solidFill>
                  <a:schemeClr val="accent6"/>
                </a:solidFill>
                <a:latin typeface="Roboto Slab" panose="020B0604020202020204" charset="0"/>
                <a:ea typeface="Roboto Slab" panose="020B0604020202020204" charset="0"/>
                <a:cs typeface="Nixie One"/>
                <a:sym typeface="Nixie One"/>
              </a:rPr>
              <a:t>obligations</a:t>
            </a:r>
            <a:r>
              <a:rPr lang="cs-CZ" sz="1800" b="1" dirty="0">
                <a:solidFill>
                  <a:schemeClr val="accent6"/>
                </a:solidFill>
                <a:latin typeface="Roboto Slab" panose="020B0604020202020204" charset="0"/>
                <a:ea typeface="Roboto Slab" panose="020B0604020202020204" charset="0"/>
                <a:cs typeface="Nixie One"/>
                <a:sym typeface="Nixie One"/>
              </a:rPr>
              <a:t> </a:t>
            </a:r>
            <a:r>
              <a:rPr lang="cs-CZ" sz="1800" b="1" dirty="0" err="1">
                <a:solidFill>
                  <a:schemeClr val="accent6"/>
                </a:solidFill>
                <a:latin typeface="Roboto Slab" panose="020B0604020202020204" charset="0"/>
                <a:ea typeface="Roboto Slab" panose="020B0604020202020204" charset="0"/>
                <a:cs typeface="Nixie One"/>
                <a:sym typeface="Nixie One"/>
              </a:rPr>
              <a:t>of</a:t>
            </a:r>
            <a:r>
              <a:rPr lang="cs-CZ" sz="1800" b="1" dirty="0">
                <a:solidFill>
                  <a:schemeClr val="accent6"/>
                </a:solidFill>
                <a:latin typeface="Roboto Slab" panose="020B0604020202020204" charset="0"/>
                <a:ea typeface="Roboto Slab" panose="020B0604020202020204" charset="0"/>
                <a:cs typeface="Nixie One"/>
                <a:sym typeface="Nixie One"/>
              </a:rPr>
              <a:t> </a:t>
            </a:r>
            <a:r>
              <a:rPr lang="cs-CZ" sz="1800" b="1" dirty="0" err="1">
                <a:solidFill>
                  <a:schemeClr val="accent6"/>
                </a:solidFill>
                <a:latin typeface="Roboto Slab" panose="020B0604020202020204" charset="0"/>
                <a:ea typeface="Roboto Slab" panose="020B0604020202020204" charset="0"/>
                <a:cs typeface="Nixie One"/>
                <a:sym typeface="Nixie One"/>
              </a:rPr>
              <a:t>the</a:t>
            </a:r>
            <a:r>
              <a:rPr lang="cs-CZ" sz="1800" b="1" dirty="0">
                <a:solidFill>
                  <a:schemeClr val="accent6"/>
                </a:solidFill>
                <a:latin typeface="Roboto Slab" panose="020B0604020202020204" charset="0"/>
                <a:ea typeface="Roboto Slab" panose="020B0604020202020204" charset="0"/>
                <a:cs typeface="Nixie One"/>
                <a:sym typeface="Nixie One"/>
              </a:rPr>
              <a:t> </a:t>
            </a:r>
            <a:r>
              <a:rPr lang="cs-CZ" sz="1800" b="1" dirty="0" err="1">
                <a:solidFill>
                  <a:schemeClr val="accent6"/>
                </a:solidFill>
                <a:latin typeface="Roboto Slab" panose="020B0604020202020204" charset="0"/>
                <a:ea typeface="Roboto Slab" panose="020B0604020202020204" charset="0"/>
                <a:cs typeface="Nixie One"/>
                <a:sym typeface="Nixie One"/>
              </a:rPr>
              <a:t>Member</a:t>
            </a:r>
            <a:r>
              <a:rPr lang="cs-CZ" sz="1800" b="1" dirty="0">
                <a:solidFill>
                  <a:schemeClr val="accent6"/>
                </a:solidFill>
                <a:latin typeface="Roboto Slab" panose="020B0604020202020204" charset="0"/>
                <a:ea typeface="Roboto Slab" panose="020B0604020202020204" charset="0"/>
                <a:cs typeface="Nixie One"/>
                <a:sym typeface="Nixie One"/>
              </a:rPr>
              <a:t> </a:t>
            </a:r>
            <a:r>
              <a:rPr lang="cs-CZ" sz="1800" b="1" dirty="0" err="1">
                <a:solidFill>
                  <a:schemeClr val="accent6"/>
                </a:solidFill>
                <a:latin typeface="Roboto Slab" panose="020B0604020202020204" charset="0"/>
                <a:ea typeface="Roboto Slab" panose="020B0604020202020204" charset="0"/>
                <a:cs typeface="Nixie One"/>
                <a:sym typeface="Nixie One"/>
              </a:rPr>
              <a:t>States</a:t>
            </a:r>
            <a:r>
              <a:rPr lang="cs-CZ" sz="1800" b="1" dirty="0">
                <a:solidFill>
                  <a:schemeClr val="accent6"/>
                </a:solidFill>
                <a:latin typeface="Roboto Slab" panose="020B0604020202020204" charset="0"/>
                <a:ea typeface="Roboto Slab" panose="020B0604020202020204" charset="0"/>
                <a:cs typeface="Nixie One"/>
                <a:sym typeface="Nixie One"/>
              </a:rPr>
              <a:t> </a:t>
            </a:r>
            <a:r>
              <a:rPr lang="cs-CZ" sz="1800" b="1" dirty="0" err="1">
                <a:solidFill>
                  <a:schemeClr val="accent6"/>
                </a:solidFill>
                <a:latin typeface="Roboto Slab" panose="020B0604020202020204" charset="0"/>
                <a:ea typeface="Roboto Slab" panose="020B0604020202020204" charset="0"/>
                <a:cs typeface="Nixie One"/>
                <a:sym typeface="Nixie One"/>
              </a:rPr>
              <a:t>towards</a:t>
            </a:r>
            <a:r>
              <a:rPr lang="cs-CZ" sz="1800" b="1" dirty="0">
                <a:solidFill>
                  <a:schemeClr val="accent6"/>
                </a:solidFill>
                <a:latin typeface="Roboto Slab" panose="020B0604020202020204" charset="0"/>
                <a:ea typeface="Roboto Slab" panose="020B0604020202020204" charset="0"/>
                <a:cs typeface="Nixie One"/>
                <a:sym typeface="Nixie One"/>
              </a:rPr>
              <a:t> </a:t>
            </a:r>
            <a:r>
              <a:rPr lang="cs-CZ" sz="1800" b="1" dirty="0" err="1">
                <a:solidFill>
                  <a:schemeClr val="accent6"/>
                </a:solidFill>
                <a:latin typeface="Roboto Slab" panose="020B0604020202020204" charset="0"/>
                <a:ea typeface="Roboto Slab" panose="020B0604020202020204" charset="0"/>
                <a:cs typeface="Nixie One"/>
                <a:sym typeface="Nixie One"/>
              </a:rPr>
              <a:t>the</a:t>
            </a:r>
            <a:r>
              <a:rPr lang="cs-CZ" sz="1800" b="1" dirty="0">
                <a:solidFill>
                  <a:schemeClr val="accent6"/>
                </a:solidFill>
                <a:latin typeface="Roboto Slab" panose="020B0604020202020204" charset="0"/>
                <a:ea typeface="Roboto Slab" panose="020B0604020202020204" charset="0"/>
                <a:cs typeface="Nixie One"/>
                <a:sym typeface="Nixie One"/>
              </a:rPr>
              <a:t> EU </a:t>
            </a:r>
            <a:r>
              <a:rPr lang="cs-CZ" sz="1800" b="1" dirty="0" err="1">
                <a:solidFill>
                  <a:schemeClr val="accent6"/>
                </a:solidFill>
                <a:latin typeface="Roboto Slab" panose="020B0604020202020204" charset="0"/>
                <a:ea typeface="Roboto Slab" panose="020B0604020202020204" charset="0"/>
                <a:cs typeface="Nixie One"/>
                <a:sym typeface="Nixie One"/>
              </a:rPr>
              <a:t>environmental</a:t>
            </a:r>
            <a:r>
              <a:rPr lang="cs-CZ" sz="1800" b="1" dirty="0">
                <a:solidFill>
                  <a:schemeClr val="accent6"/>
                </a:solidFill>
                <a:latin typeface="Roboto Slab" panose="020B0604020202020204" charset="0"/>
                <a:ea typeface="Roboto Slab" panose="020B0604020202020204" charset="0"/>
                <a:cs typeface="Nixie One"/>
                <a:sym typeface="Nixie One"/>
              </a:rPr>
              <a:t> </a:t>
            </a:r>
            <a:r>
              <a:rPr lang="cs-CZ" sz="1800" b="1" dirty="0" err="1">
                <a:solidFill>
                  <a:schemeClr val="accent6"/>
                </a:solidFill>
                <a:latin typeface="Roboto Slab" panose="020B0604020202020204" charset="0"/>
                <a:ea typeface="Roboto Slab" panose="020B0604020202020204" charset="0"/>
                <a:cs typeface="Nixie One"/>
                <a:sym typeface="Nixie One"/>
              </a:rPr>
              <a:t>law</a:t>
            </a:r>
            <a:r>
              <a:rPr lang="cs-CZ" sz="1800" b="1" dirty="0">
                <a:solidFill>
                  <a:schemeClr val="accent6"/>
                </a:solidFill>
                <a:latin typeface="Roboto Slab" panose="020B0604020202020204" charset="0"/>
                <a:ea typeface="Roboto Slab" panose="020B0604020202020204" charset="0"/>
                <a:cs typeface="Nixie One"/>
                <a:sym typeface="Nixie One"/>
              </a:rPr>
              <a:t>?</a:t>
            </a:r>
          </a:p>
          <a:p>
            <a:pPr marL="285750" lvl="0" indent="-285750">
              <a:spcBef>
                <a:spcPts val="600"/>
              </a:spcBef>
              <a:buFontTx/>
              <a:buChar char="-"/>
            </a:pPr>
            <a:r>
              <a:rPr lang="cs-CZ" sz="1800" b="1" dirty="0">
                <a:solidFill>
                  <a:schemeClr val="tx1"/>
                </a:solidFill>
                <a:latin typeface="Roboto Slab" panose="020B0604020202020204" charset="0"/>
                <a:ea typeface="Roboto Slab" panose="020B0604020202020204" charset="0"/>
                <a:cs typeface="Nixie One"/>
                <a:sym typeface="Nixie One"/>
              </a:rPr>
              <a:t>to </a:t>
            </a:r>
            <a:r>
              <a:rPr lang="cs-CZ" sz="1800" b="1" dirty="0" err="1">
                <a:solidFill>
                  <a:schemeClr val="tx1"/>
                </a:solidFill>
                <a:latin typeface="Roboto Slab" panose="020B0604020202020204" charset="0"/>
                <a:ea typeface="Roboto Slab" panose="020B0604020202020204" charset="0"/>
                <a:cs typeface="Nixie One"/>
                <a:sym typeface="Nixie One"/>
              </a:rPr>
              <a:t>refrain</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from</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any</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measures</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which</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would</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jeopardise</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its</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effects</a:t>
            </a: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Tx/>
              <a:buChar char="-"/>
            </a:pPr>
            <a:r>
              <a:rPr lang="cs-CZ" sz="1800" b="1" dirty="0">
                <a:solidFill>
                  <a:schemeClr val="tx1"/>
                </a:solidFill>
                <a:latin typeface="Roboto Slab" panose="020B0604020202020204" charset="0"/>
                <a:ea typeface="Roboto Slab" panose="020B0604020202020204" charset="0"/>
                <a:cs typeface="Nixie One"/>
                <a:sym typeface="Nixie One"/>
              </a:rPr>
              <a:t>to </a:t>
            </a:r>
            <a:r>
              <a:rPr lang="cs-CZ" sz="1800" b="1" dirty="0" err="1">
                <a:solidFill>
                  <a:schemeClr val="tx1"/>
                </a:solidFill>
                <a:latin typeface="Roboto Slab" panose="020B0604020202020204" charset="0"/>
                <a:ea typeface="Roboto Slab" panose="020B0604020202020204" charset="0"/>
                <a:cs typeface="Nixie One"/>
                <a:sym typeface="Nixie One"/>
              </a:rPr>
              <a:t>implement</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transpose</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it</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correctly</a:t>
            </a: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Tx/>
              <a:buChar char="-"/>
            </a:pPr>
            <a:r>
              <a:rPr lang="cs-CZ" sz="1800" b="1" dirty="0">
                <a:solidFill>
                  <a:schemeClr val="tx1"/>
                </a:solidFill>
                <a:latin typeface="Roboto Slab" panose="020B0604020202020204" charset="0"/>
                <a:ea typeface="Roboto Slab" panose="020B0604020202020204" charset="0"/>
                <a:cs typeface="Nixie One"/>
                <a:sym typeface="Nixie One"/>
              </a:rPr>
              <a:t>to </a:t>
            </a:r>
            <a:r>
              <a:rPr lang="cs-CZ" sz="1800" b="1" dirty="0" err="1">
                <a:solidFill>
                  <a:schemeClr val="tx1"/>
                </a:solidFill>
                <a:latin typeface="Roboto Slab" panose="020B0604020202020204" charset="0"/>
                <a:ea typeface="Roboto Slab" panose="020B0604020202020204" charset="0"/>
                <a:cs typeface="Nixie One"/>
                <a:sym typeface="Nixie One"/>
              </a:rPr>
              <a:t>apply</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it</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correctly</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interpretation</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effectiveness</a:t>
            </a:r>
            <a:r>
              <a:rPr lang="cs-CZ" sz="1800" b="1" dirty="0">
                <a:solidFill>
                  <a:schemeClr val="tx1"/>
                </a:solidFill>
                <a:latin typeface="Roboto Slab" panose="020B0604020202020204" charset="0"/>
                <a:ea typeface="Roboto Slab" panose="020B0604020202020204" charset="0"/>
                <a:cs typeface="Nixie One"/>
                <a:sym typeface="Nixie One"/>
              </a:rPr>
              <a:t>)</a:t>
            </a:r>
          </a:p>
          <a:p>
            <a:pPr marL="285750" lvl="0" indent="-285750">
              <a:spcBef>
                <a:spcPts val="600"/>
              </a:spcBef>
              <a:buFontTx/>
              <a:buChar char="-"/>
            </a:pPr>
            <a:r>
              <a:rPr lang="cs-CZ" sz="1800" b="1" dirty="0">
                <a:solidFill>
                  <a:schemeClr val="tx1"/>
                </a:solidFill>
                <a:latin typeface="Roboto Slab" panose="020B0604020202020204" charset="0"/>
                <a:ea typeface="Roboto Slab" panose="020B0604020202020204" charset="0"/>
                <a:cs typeface="Nixie One"/>
                <a:sym typeface="Nixie One"/>
              </a:rPr>
              <a:t>to </a:t>
            </a:r>
            <a:r>
              <a:rPr lang="cs-CZ" sz="1800" b="1" dirty="0" err="1">
                <a:solidFill>
                  <a:schemeClr val="tx1"/>
                </a:solidFill>
                <a:latin typeface="Roboto Slab" panose="020B0604020202020204" charset="0"/>
                <a:ea typeface="Roboto Slab" panose="020B0604020202020204" charset="0"/>
                <a:cs typeface="Nixie One"/>
                <a:sym typeface="Nixie One"/>
              </a:rPr>
              <a:t>inform</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the</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Commission</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800" b="1" dirty="0" err="1">
                <a:solidFill>
                  <a:schemeClr val="accent1"/>
                </a:solidFill>
                <a:latin typeface="Roboto Slab" panose="020B0604020202020204" charset="0"/>
                <a:ea typeface="Roboto Slab" panose="020B0604020202020204" charset="0"/>
                <a:cs typeface="Nixie One"/>
                <a:sym typeface="Nixie One"/>
              </a:rPr>
              <a:t>What</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if</a:t>
            </a:r>
            <a:r>
              <a:rPr lang="cs-CZ" sz="1800" b="1" dirty="0">
                <a:solidFill>
                  <a:schemeClr val="accent1"/>
                </a:solidFill>
                <a:latin typeface="Roboto Slab" panose="020B0604020202020204" charset="0"/>
                <a:ea typeface="Roboto Slab" panose="020B0604020202020204" charset="0"/>
                <a:cs typeface="Nixie One"/>
                <a:sym typeface="Nixie One"/>
              </a:rPr>
              <a:t> not?</a:t>
            </a:r>
          </a:p>
          <a:p>
            <a:pPr lvl="0">
              <a:spcBef>
                <a:spcPts val="600"/>
              </a:spcBef>
            </a:pPr>
            <a:r>
              <a:rPr lang="en-US" sz="1600" b="1" dirty="0">
                <a:solidFill>
                  <a:schemeClr val="accent1"/>
                </a:solidFill>
                <a:latin typeface="Roboto Slab" panose="020B0604020202020204" charset="0"/>
                <a:ea typeface="Roboto Slab" panose="020B0604020202020204" charset="0"/>
                <a:cs typeface="Nixie One"/>
                <a:sym typeface="Nixie One"/>
              </a:rPr>
              <a:t>There are three main procedures at the Court of Justice:</a:t>
            </a:r>
          </a:p>
          <a:p>
            <a:pPr>
              <a:spcBef>
                <a:spcPts val="600"/>
              </a:spcBef>
            </a:pPr>
            <a:r>
              <a:rPr lang="en-US" sz="1200" b="1" dirty="0">
                <a:solidFill>
                  <a:schemeClr val="tx1"/>
                </a:solidFill>
                <a:latin typeface="Roboto Slab" panose="020B0604020202020204" charset="0"/>
                <a:ea typeface="Roboto Slab" panose="020B0604020202020204" charset="0"/>
                <a:cs typeface="Nixie One"/>
                <a:sym typeface="Nixie One"/>
              </a:rPr>
              <a:t>•</a:t>
            </a:r>
            <a:r>
              <a:rPr lang="cs-CZ" sz="1200" b="1" dirty="0">
                <a:solidFill>
                  <a:schemeClr val="tx1"/>
                </a:solidFill>
                <a:latin typeface="Roboto Slab" panose="020B0604020202020204" charset="0"/>
                <a:ea typeface="Roboto Slab" panose="020B0604020202020204" charset="0"/>
                <a:cs typeface="Nixie One"/>
                <a:sym typeface="Nixie One"/>
              </a:rPr>
              <a:t> </a:t>
            </a:r>
            <a:r>
              <a:rPr lang="en-US" sz="1200" b="1" dirty="0">
                <a:solidFill>
                  <a:schemeClr val="tx1"/>
                </a:solidFill>
                <a:latin typeface="Roboto Slab" panose="020B0604020202020204" charset="0"/>
                <a:ea typeface="Roboto Slab" panose="020B0604020202020204" charset="0"/>
                <a:cs typeface="Nixie One"/>
                <a:sym typeface="Nixie One"/>
              </a:rPr>
              <a:t>Direct actions against EU acts initiated by MS, institutions or individuals (Article 19 (3) (a) TEU, Article 263 TFEU)</a:t>
            </a:r>
          </a:p>
          <a:p>
            <a:pPr lvl="0">
              <a:spcBef>
                <a:spcPts val="600"/>
              </a:spcBef>
            </a:pPr>
            <a:r>
              <a:rPr lang="en-US" sz="1200" b="1" dirty="0">
                <a:solidFill>
                  <a:schemeClr val="tx1"/>
                </a:solidFill>
                <a:latin typeface="Roboto Slab" panose="020B0604020202020204" charset="0"/>
                <a:ea typeface="Roboto Slab" panose="020B0604020202020204" charset="0"/>
                <a:cs typeface="Nixie One"/>
                <a:sym typeface="Nixie One"/>
              </a:rPr>
              <a:t>•</a:t>
            </a:r>
            <a:r>
              <a:rPr lang="cs-CZ" sz="1200" b="1" dirty="0">
                <a:solidFill>
                  <a:schemeClr val="tx1"/>
                </a:solidFill>
                <a:latin typeface="Roboto Slab" panose="020B0604020202020204" charset="0"/>
                <a:ea typeface="Roboto Slab" panose="020B0604020202020204" charset="0"/>
                <a:cs typeface="Nixie One"/>
                <a:sym typeface="Nixie One"/>
              </a:rPr>
              <a:t> </a:t>
            </a:r>
            <a:r>
              <a:rPr lang="en-US" sz="1200" b="1" dirty="0">
                <a:solidFill>
                  <a:schemeClr val="tx1"/>
                </a:solidFill>
                <a:latin typeface="Roboto Slab" panose="020B0604020202020204" charset="0"/>
                <a:ea typeface="Roboto Slab" panose="020B0604020202020204" charset="0"/>
                <a:cs typeface="Nixie One"/>
                <a:sym typeface="Nixie One"/>
              </a:rPr>
              <a:t>Preliminary reference procedures, initiated by Member State Courts (Article 19 (3) (b) TEU, Article 267 TFEU)</a:t>
            </a:r>
            <a:endParaRPr lang="cs-CZ" sz="1200" b="1" dirty="0">
              <a:solidFill>
                <a:schemeClr val="tx1"/>
              </a:solidFill>
              <a:latin typeface="Roboto Slab" panose="020B0604020202020204" charset="0"/>
              <a:ea typeface="Roboto Slab" panose="020B0604020202020204" charset="0"/>
              <a:cs typeface="Nixie One"/>
              <a:sym typeface="Nixie One"/>
            </a:endParaRPr>
          </a:p>
          <a:p>
            <a:pPr>
              <a:spcBef>
                <a:spcPts val="600"/>
              </a:spcBef>
            </a:pPr>
            <a:r>
              <a:rPr lang="en-US" sz="1200" b="1" dirty="0">
                <a:solidFill>
                  <a:schemeClr val="tx1"/>
                </a:solidFill>
                <a:latin typeface="Roboto Slab" panose="020B0604020202020204" charset="0"/>
                <a:ea typeface="Roboto Slab" panose="020B0604020202020204" charset="0"/>
                <a:cs typeface="Nixie One"/>
                <a:sym typeface="Nixie One"/>
              </a:rPr>
              <a:t>•</a:t>
            </a:r>
            <a:r>
              <a:rPr lang="cs-CZ" sz="1200" b="1" dirty="0">
                <a:solidFill>
                  <a:schemeClr val="tx1"/>
                </a:solidFill>
                <a:latin typeface="Roboto Slab" panose="020B0604020202020204" charset="0"/>
                <a:ea typeface="Roboto Slab" panose="020B0604020202020204" charset="0"/>
                <a:cs typeface="Nixie One"/>
                <a:sym typeface="Nixie One"/>
              </a:rPr>
              <a:t> </a:t>
            </a:r>
            <a:r>
              <a:rPr lang="en-US" sz="1200" b="1" dirty="0">
                <a:solidFill>
                  <a:schemeClr val="tx1"/>
                </a:solidFill>
                <a:latin typeface="Roboto Slab" panose="020B0604020202020204" charset="0"/>
                <a:ea typeface="Roboto Slab" panose="020B0604020202020204" charset="0"/>
                <a:cs typeface="Nixie One"/>
                <a:sym typeface="Nixie One"/>
              </a:rPr>
              <a:t>Infringement proceedings against MS initiated by the Commission or other MS (Article 19 (3) (a) TEU, Article 258 to 260 TFEU)</a:t>
            </a: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392015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fade">
                                      <p:cBhvr>
                                        <p:cTn id="37" dur="500"/>
                                        <p:tgtEl>
                                          <p:spTgt spid="2">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Effect transition="in" filter="fade">
                                      <p:cBhvr>
                                        <p:cTn id="42" dur="500"/>
                                        <p:tgtEl>
                                          <p:spTgt spid="2">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animEffect transition="in" filter="fade">
                                      <p:cBhvr>
                                        <p:cTn id="47" dur="500"/>
                                        <p:tgtEl>
                                          <p:spTgt spid="2">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xEl>
                                              <p:pRg st="11" end="11"/>
                                            </p:txEl>
                                          </p:spTgt>
                                        </p:tgtEl>
                                        <p:attrNameLst>
                                          <p:attrName>style.visibility</p:attrName>
                                        </p:attrNameLst>
                                      </p:cBhvr>
                                      <p:to>
                                        <p:strVal val="visible"/>
                                      </p:to>
                                    </p:set>
                                    <p:animEffect transition="in" filter="fade">
                                      <p:cBhvr>
                                        <p:cTn id="52"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216332"/>
            <a:ext cx="8238002" cy="3000284"/>
          </a:xfrm>
          <a:prstGeom prst="rect">
            <a:avLst/>
          </a:prstGeom>
          <a:noFill/>
          <a:ln>
            <a:noFill/>
          </a:ln>
        </p:spPr>
        <p:txBody>
          <a:bodyPr lIns="91425" tIns="91425" rIns="91425" bIns="91425" anchor="t" anchorCtr="0">
            <a:noAutofit/>
          </a:bodyPr>
          <a:lstStyle/>
          <a:p>
            <a:pPr lvl="0">
              <a:spcBef>
                <a:spcPts val="600"/>
              </a:spcBef>
            </a:pPr>
            <a:r>
              <a:rPr lang="cs-CZ" sz="1800" b="1" dirty="0" err="1">
                <a:solidFill>
                  <a:schemeClr val="accent6"/>
                </a:solidFill>
                <a:latin typeface="Roboto Slab" panose="020B0604020202020204" charset="0"/>
                <a:ea typeface="Roboto Slab" panose="020B0604020202020204" charset="0"/>
                <a:cs typeface="Nixie One"/>
                <a:sym typeface="Nixie One"/>
              </a:rPr>
              <a:t>Today</a:t>
            </a:r>
            <a:r>
              <a:rPr lang="cs-CZ" sz="1800" b="1" dirty="0">
                <a:solidFill>
                  <a:schemeClr val="accent6"/>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Harmonization</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of</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environmental</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requirements</a:t>
            </a:r>
            <a:r>
              <a:rPr lang="cs-CZ" sz="1800" b="1" dirty="0">
                <a:solidFill>
                  <a:schemeClr val="accent1"/>
                </a:solidFill>
                <a:latin typeface="Roboto Slab" panose="020B0604020202020204" charset="0"/>
                <a:ea typeface="Roboto Slab" panose="020B0604020202020204" charset="0"/>
                <a:cs typeface="Nixie One"/>
                <a:sym typeface="Nixie One"/>
              </a:rPr>
              <a:t> and </a:t>
            </a:r>
            <a:r>
              <a:rPr lang="cs-CZ" sz="1800" b="1" dirty="0" err="1">
                <a:solidFill>
                  <a:schemeClr val="accent1"/>
                </a:solidFill>
                <a:latin typeface="Roboto Slab" panose="020B0604020202020204" charset="0"/>
                <a:ea typeface="Roboto Slab" panose="020B0604020202020204" charset="0"/>
                <a:cs typeface="Nixie One"/>
                <a:sym typeface="Nixie One"/>
              </a:rPr>
              <a:t>their</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implementation</a:t>
            </a:r>
            <a:endParaRPr lang="cs-CZ"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cs-CZ" sz="1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r>
              <a:rPr lang="cs-CZ" sz="1800" b="1" dirty="0" err="1">
                <a:solidFill>
                  <a:schemeClr val="accent6"/>
                </a:solidFill>
                <a:latin typeface="Roboto Slab" panose="020B0604020202020204" charset="0"/>
                <a:ea typeface="Roboto Slab" panose="020B0604020202020204" charset="0"/>
                <a:cs typeface="Nixie One"/>
                <a:sym typeface="Nixie One"/>
              </a:rPr>
              <a:t>What</a:t>
            </a:r>
            <a:r>
              <a:rPr lang="cs-CZ" sz="1800" b="1" dirty="0">
                <a:solidFill>
                  <a:schemeClr val="accent6"/>
                </a:solidFill>
                <a:latin typeface="Roboto Slab" panose="020B0604020202020204" charset="0"/>
                <a:ea typeface="Roboto Slab" panose="020B0604020202020204" charset="0"/>
                <a:cs typeface="Nixie One"/>
                <a:sym typeface="Nixie One"/>
              </a:rPr>
              <a:t> are </a:t>
            </a:r>
            <a:r>
              <a:rPr lang="cs-CZ" sz="1800" b="1" dirty="0" err="1">
                <a:solidFill>
                  <a:schemeClr val="accent6"/>
                </a:solidFill>
                <a:latin typeface="Roboto Slab" panose="020B0604020202020204" charset="0"/>
                <a:ea typeface="Roboto Slab" panose="020B0604020202020204" charset="0"/>
                <a:cs typeface="Nixie One"/>
                <a:sym typeface="Nixie One"/>
              </a:rPr>
              <a:t>the</a:t>
            </a:r>
            <a:r>
              <a:rPr lang="cs-CZ" sz="1800" b="1" dirty="0">
                <a:solidFill>
                  <a:schemeClr val="accent6"/>
                </a:solidFill>
                <a:latin typeface="Roboto Slab" panose="020B0604020202020204" charset="0"/>
                <a:ea typeface="Roboto Slab" panose="020B0604020202020204" charset="0"/>
                <a:cs typeface="Nixie One"/>
                <a:sym typeface="Nixie One"/>
              </a:rPr>
              <a:t> </a:t>
            </a:r>
            <a:r>
              <a:rPr lang="cs-CZ" sz="1800" b="1" dirty="0" err="1">
                <a:solidFill>
                  <a:schemeClr val="accent6"/>
                </a:solidFill>
                <a:latin typeface="Roboto Slab" panose="020B0604020202020204" charset="0"/>
                <a:ea typeface="Roboto Slab" panose="020B0604020202020204" charset="0"/>
                <a:cs typeface="Nixie One"/>
                <a:sym typeface="Nixie One"/>
              </a:rPr>
              <a:t>obligations</a:t>
            </a:r>
            <a:r>
              <a:rPr lang="cs-CZ" sz="1800" b="1" dirty="0">
                <a:solidFill>
                  <a:schemeClr val="accent6"/>
                </a:solidFill>
                <a:latin typeface="Roboto Slab" panose="020B0604020202020204" charset="0"/>
                <a:ea typeface="Roboto Slab" panose="020B0604020202020204" charset="0"/>
                <a:cs typeface="Nixie One"/>
                <a:sym typeface="Nixie One"/>
              </a:rPr>
              <a:t> </a:t>
            </a:r>
            <a:r>
              <a:rPr lang="cs-CZ" sz="1800" b="1" dirty="0" err="1">
                <a:solidFill>
                  <a:schemeClr val="accent6"/>
                </a:solidFill>
                <a:latin typeface="Roboto Slab" panose="020B0604020202020204" charset="0"/>
                <a:ea typeface="Roboto Slab" panose="020B0604020202020204" charset="0"/>
                <a:cs typeface="Nixie One"/>
                <a:sym typeface="Nixie One"/>
              </a:rPr>
              <a:t>of</a:t>
            </a:r>
            <a:r>
              <a:rPr lang="cs-CZ" sz="1800" b="1" dirty="0">
                <a:solidFill>
                  <a:schemeClr val="accent6"/>
                </a:solidFill>
                <a:latin typeface="Roboto Slab" panose="020B0604020202020204" charset="0"/>
                <a:ea typeface="Roboto Slab" panose="020B0604020202020204" charset="0"/>
                <a:cs typeface="Nixie One"/>
                <a:sym typeface="Nixie One"/>
              </a:rPr>
              <a:t> </a:t>
            </a:r>
            <a:r>
              <a:rPr lang="cs-CZ" sz="1800" b="1" dirty="0" err="1">
                <a:solidFill>
                  <a:schemeClr val="accent6"/>
                </a:solidFill>
                <a:latin typeface="Roboto Slab" panose="020B0604020202020204" charset="0"/>
                <a:ea typeface="Roboto Slab" panose="020B0604020202020204" charset="0"/>
                <a:cs typeface="Nixie One"/>
                <a:sym typeface="Nixie One"/>
              </a:rPr>
              <a:t>the</a:t>
            </a:r>
            <a:r>
              <a:rPr lang="cs-CZ" sz="1800" b="1" dirty="0">
                <a:solidFill>
                  <a:schemeClr val="accent6"/>
                </a:solidFill>
                <a:latin typeface="Roboto Slab" panose="020B0604020202020204" charset="0"/>
                <a:ea typeface="Roboto Slab" panose="020B0604020202020204" charset="0"/>
                <a:cs typeface="Nixie One"/>
                <a:sym typeface="Nixie One"/>
              </a:rPr>
              <a:t> </a:t>
            </a:r>
            <a:r>
              <a:rPr lang="cs-CZ" sz="1800" b="1" dirty="0" err="1">
                <a:solidFill>
                  <a:schemeClr val="accent6"/>
                </a:solidFill>
                <a:latin typeface="Roboto Slab" panose="020B0604020202020204" charset="0"/>
                <a:ea typeface="Roboto Slab" panose="020B0604020202020204" charset="0"/>
                <a:cs typeface="Nixie One"/>
                <a:sym typeface="Nixie One"/>
              </a:rPr>
              <a:t>Member</a:t>
            </a:r>
            <a:r>
              <a:rPr lang="cs-CZ" sz="1800" b="1" dirty="0">
                <a:solidFill>
                  <a:schemeClr val="accent6"/>
                </a:solidFill>
                <a:latin typeface="Roboto Slab" panose="020B0604020202020204" charset="0"/>
                <a:ea typeface="Roboto Slab" panose="020B0604020202020204" charset="0"/>
                <a:cs typeface="Nixie One"/>
                <a:sym typeface="Nixie One"/>
              </a:rPr>
              <a:t> </a:t>
            </a:r>
            <a:r>
              <a:rPr lang="cs-CZ" sz="1800" b="1" dirty="0" err="1">
                <a:solidFill>
                  <a:schemeClr val="accent6"/>
                </a:solidFill>
                <a:latin typeface="Roboto Slab" panose="020B0604020202020204" charset="0"/>
                <a:ea typeface="Roboto Slab" panose="020B0604020202020204" charset="0"/>
                <a:cs typeface="Nixie One"/>
                <a:sym typeface="Nixie One"/>
              </a:rPr>
              <a:t>States</a:t>
            </a:r>
            <a:r>
              <a:rPr lang="cs-CZ" sz="1800" b="1" dirty="0">
                <a:solidFill>
                  <a:schemeClr val="accent6"/>
                </a:solidFill>
                <a:latin typeface="Roboto Slab" panose="020B0604020202020204" charset="0"/>
                <a:ea typeface="Roboto Slab" panose="020B0604020202020204" charset="0"/>
                <a:cs typeface="Nixie One"/>
                <a:sym typeface="Nixie One"/>
              </a:rPr>
              <a:t> </a:t>
            </a:r>
            <a:r>
              <a:rPr lang="cs-CZ" sz="1800" b="1" dirty="0" err="1">
                <a:solidFill>
                  <a:schemeClr val="accent6"/>
                </a:solidFill>
                <a:latin typeface="Roboto Slab" panose="020B0604020202020204" charset="0"/>
                <a:ea typeface="Roboto Slab" panose="020B0604020202020204" charset="0"/>
                <a:cs typeface="Nixie One"/>
                <a:sym typeface="Nixie One"/>
              </a:rPr>
              <a:t>towards</a:t>
            </a:r>
            <a:r>
              <a:rPr lang="cs-CZ" sz="1800" b="1" dirty="0">
                <a:solidFill>
                  <a:schemeClr val="accent6"/>
                </a:solidFill>
                <a:latin typeface="Roboto Slab" panose="020B0604020202020204" charset="0"/>
                <a:ea typeface="Roboto Slab" panose="020B0604020202020204" charset="0"/>
                <a:cs typeface="Nixie One"/>
                <a:sym typeface="Nixie One"/>
              </a:rPr>
              <a:t> </a:t>
            </a:r>
            <a:r>
              <a:rPr lang="cs-CZ" sz="1800" b="1" dirty="0" err="1">
                <a:solidFill>
                  <a:schemeClr val="accent6"/>
                </a:solidFill>
                <a:latin typeface="Roboto Slab" panose="020B0604020202020204" charset="0"/>
                <a:ea typeface="Roboto Slab" panose="020B0604020202020204" charset="0"/>
                <a:cs typeface="Nixie One"/>
                <a:sym typeface="Nixie One"/>
              </a:rPr>
              <a:t>the</a:t>
            </a:r>
            <a:r>
              <a:rPr lang="cs-CZ" sz="1800" b="1" dirty="0">
                <a:solidFill>
                  <a:schemeClr val="accent6"/>
                </a:solidFill>
                <a:latin typeface="Roboto Slab" panose="020B0604020202020204" charset="0"/>
                <a:ea typeface="Roboto Slab" panose="020B0604020202020204" charset="0"/>
                <a:cs typeface="Nixie One"/>
                <a:sym typeface="Nixie One"/>
              </a:rPr>
              <a:t> EU </a:t>
            </a:r>
            <a:r>
              <a:rPr lang="cs-CZ" sz="1800" b="1" dirty="0" err="1">
                <a:solidFill>
                  <a:schemeClr val="accent6"/>
                </a:solidFill>
                <a:latin typeface="Roboto Slab" panose="020B0604020202020204" charset="0"/>
                <a:ea typeface="Roboto Slab" panose="020B0604020202020204" charset="0"/>
                <a:cs typeface="Nixie One"/>
                <a:sym typeface="Nixie One"/>
              </a:rPr>
              <a:t>environmental</a:t>
            </a:r>
            <a:r>
              <a:rPr lang="cs-CZ" sz="1800" b="1" dirty="0">
                <a:solidFill>
                  <a:schemeClr val="accent6"/>
                </a:solidFill>
                <a:latin typeface="Roboto Slab" panose="020B0604020202020204" charset="0"/>
                <a:ea typeface="Roboto Slab" panose="020B0604020202020204" charset="0"/>
                <a:cs typeface="Nixie One"/>
                <a:sym typeface="Nixie One"/>
              </a:rPr>
              <a:t> </a:t>
            </a:r>
            <a:r>
              <a:rPr lang="cs-CZ" sz="1800" b="1" dirty="0" err="1">
                <a:solidFill>
                  <a:schemeClr val="accent6"/>
                </a:solidFill>
                <a:latin typeface="Roboto Slab" panose="020B0604020202020204" charset="0"/>
                <a:ea typeface="Roboto Slab" panose="020B0604020202020204" charset="0"/>
                <a:cs typeface="Nixie One"/>
                <a:sym typeface="Nixie One"/>
              </a:rPr>
              <a:t>law</a:t>
            </a:r>
            <a:r>
              <a:rPr lang="cs-CZ" sz="1800" b="1" dirty="0">
                <a:solidFill>
                  <a:schemeClr val="accent6"/>
                </a:solidFill>
                <a:latin typeface="Roboto Slab" panose="020B0604020202020204" charset="0"/>
                <a:ea typeface="Roboto Slab" panose="020B0604020202020204" charset="0"/>
                <a:cs typeface="Nixie One"/>
                <a:sym typeface="Nixie One"/>
              </a:rPr>
              <a:t>?</a:t>
            </a:r>
          </a:p>
          <a:p>
            <a:pPr marL="285750" lvl="0" indent="-285750">
              <a:spcBef>
                <a:spcPts val="600"/>
              </a:spcBef>
              <a:buFontTx/>
              <a:buChar char="-"/>
            </a:pPr>
            <a:r>
              <a:rPr lang="cs-CZ" sz="1800" b="1" dirty="0">
                <a:solidFill>
                  <a:schemeClr val="tx1"/>
                </a:solidFill>
                <a:latin typeface="Roboto Slab" panose="020B0604020202020204" charset="0"/>
                <a:ea typeface="Roboto Slab" panose="020B0604020202020204" charset="0"/>
                <a:cs typeface="Nixie One"/>
                <a:sym typeface="Nixie One"/>
              </a:rPr>
              <a:t>to </a:t>
            </a:r>
            <a:r>
              <a:rPr lang="cs-CZ" sz="1800" b="1" dirty="0" err="1">
                <a:solidFill>
                  <a:schemeClr val="tx1"/>
                </a:solidFill>
                <a:latin typeface="Roboto Slab" panose="020B0604020202020204" charset="0"/>
                <a:ea typeface="Roboto Slab" panose="020B0604020202020204" charset="0"/>
                <a:cs typeface="Nixie One"/>
                <a:sym typeface="Nixie One"/>
              </a:rPr>
              <a:t>refrain</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from</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any</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measures</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which</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would</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jeopardise</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its</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effects</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b="1" dirty="0">
                <a:solidFill>
                  <a:schemeClr val="accent3">
                    <a:lumMod val="75000"/>
                  </a:schemeClr>
                </a:solidFill>
                <a:latin typeface="Roboto Slab" panose="020B0604020202020204" charset="0"/>
                <a:ea typeface="Roboto Slab" panose="020B0604020202020204" charset="0"/>
                <a:cs typeface="Nixie One"/>
                <a:sym typeface="Nixie One"/>
              </a:rPr>
              <a:t>(</a:t>
            </a:r>
            <a:r>
              <a:rPr lang="cs-CZ" b="1" dirty="0" err="1">
                <a:solidFill>
                  <a:schemeClr val="accent3">
                    <a:lumMod val="75000"/>
                  </a:schemeClr>
                </a:solidFill>
                <a:latin typeface="Roboto Slab" panose="020B0604020202020204" charset="0"/>
                <a:ea typeface="Roboto Slab" panose="020B0604020202020204" charset="0"/>
                <a:cs typeface="Nixie One"/>
                <a:sym typeface="Nixie One"/>
              </a:rPr>
              <a:t>even</a:t>
            </a:r>
            <a:r>
              <a:rPr lang="cs-CZ" b="1" dirty="0">
                <a:solidFill>
                  <a:schemeClr val="accent3">
                    <a:lumMod val="75000"/>
                  </a:schemeClr>
                </a:solidFill>
                <a:latin typeface="Roboto Slab" panose="020B0604020202020204" charset="0"/>
                <a:ea typeface="Roboto Slab" panose="020B0604020202020204" charset="0"/>
                <a:cs typeface="Nixie One"/>
                <a:sym typeface="Nixie One"/>
              </a:rPr>
              <a:t> </a:t>
            </a:r>
            <a:r>
              <a:rPr lang="cs-CZ" b="1" dirty="0" err="1">
                <a:solidFill>
                  <a:schemeClr val="accent3">
                    <a:lumMod val="75000"/>
                  </a:schemeClr>
                </a:solidFill>
                <a:latin typeface="Roboto Slab" panose="020B0604020202020204" charset="0"/>
                <a:ea typeface="Roboto Slab" panose="020B0604020202020204" charset="0"/>
                <a:cs typeface="Nixie One"/>
                <a:sym typeface="Nixie One"/>
              </a:rPr>
              <a:t>before</a:t>
            </a:r>
            <a:r>
              <a:rPr lang="cs-CZ" b="1" dirty="0">
                <a:solidFill>
                  <a:schemeClr val="accent3">
                    <a:lumMod val="75000"/>
                  </a:schemeClr>
                </a:solidFill>
                <a:latin typeface="Roboto Slab" panose="020B0604020202020204" charset="0"/>
                <a:ea typeface="Roboto Slab" panose="020B0604020202020204" charset="0"/>
                <a:cs typeface="Nixie One"/>
                <a:sym typeface="Nixie One"/>
              </a:rPr>
              <a:t> </a:t>
            </a:r>
            <a:r>
              <a:rPr lang="cs-CZ" b="1" dirty="0" err="1">
                <a:solidFill>
                  <a:schemeClr val="accent3">
                    <a:lumMod val="75000"/>
                  </a:schemeClr>
                </a:solidFill>
                <a:latin typeface="Roboto Slab" panose="020B0604020202020204" charset="0"/>
                <a:ea typeface="Roboto Slab" panose="020B0604020202020204" charset="0"/>
                <a:cs typeface="Nixie One"/>
                <a:sym typeface="Nixie One"/>
              </a:rPr>
              <a:t>the</a:t>
            </a:r>
            <a:r>
              <a:rPr lang="cs-CZ" b="1" dirty="0">
                <a:solidFill>
                  <a:schemeClr val="accent3">
                    <a:lumMod val="75000"/>
                  </a:schemeClr>
                </a:solidFill>
                <a:latin typeface="Roboto Slab" panose="020B0604020202020204" charset="0"/>
                <a:ea typeface="Roboto Slab" panose="020B0604020202020204" charset="0"/>
                <a:cs typeface="Nixie One"/>
                <a:sym typeface="Nixie One"/>
              </a:rPr>
              <a:t> </a:t>
            </a:r>
            <a:r>
              <a:rPr lang="cs-CZ" b="1" dirty="0" err="1">
                <a:solidFill>
                  <a:schemeClr val="accent3">
                    <a:lumMod val="75000"/>
                  </a:schemeClr>
                </a:solidFill>
                <a:latin typeface="Roboto Slab" panose="020B0604020202020204" charset="0"/>
                <a:ea typeface="Roboto Slab" panose="020B0604020202020204" charset="0"/>
                <a:cs typeface="Nixie One"/>
                <a:sym typeface="Nixie One"/>
              </a:rPr>
              <a:t>time</a:t>
            </a:r>
            <a:r>
              <a:rPr lang="cs-CZ" b="1" dirty="0">
                <a:solidFill>
                  <a:schemeClr val="accent3">
                    <a:lumMod val="75000"/>
                  </a:schemeClr>
                </a:solidFill>
                <a:latin typeface="Roboto Slab" panose="020B0604020202020204" charset="0"/>
                <a:ea typeface="Roboto Slab" panose="020B0604020202020204" charset="0"/>
                <a:cs typeface="Nixie One"/>
                <a:sym typeface="Nixie One"/>
              </a:rPr>
              <a:t> limit </a:t>
            </a:r>
            <a:r>
              <a:rPr lang="cs-CZ" b="1" dirty="0" err="1">
                <a:solidFill>
                  <a:schemeClr val="accent3">
                    <a:lumMod val="75000"/>
                  </a:schemeClr>
                </a:solidFill>
                <a:latin typeface="Roboto Slab" panose="020B0604020202020204" charset="0"/>
                <a:ea typeface="Roboto Slab" panose="020B0604020202020204" charset="0"/>
                <a:cs typeface="Nixie One"/>
                <a:sym typeface="Nixie One"/>
              </a:rPr>
              <a:t>for</a:t>
            </a:r>
            <a:r>
              <a:rPr lang="cs-CZ" b="1" dirty="0">
                <a:solidFill>
                  <a:schemeClr val="accent3">
                    <a:lumMod val="75000"/>
                  </a:schemeClr>
                </a:solidFill>
                <a:latin typeface="Roboto Slab" panose="020B0604020202020204" charset="0"/>
                <a:ea typeface="Roboto Slab" panose="020B0604020202020204" charset="0"/>
                <a:cs typeface="Nixie One"/>
                <a:sym typeface="Nixie One"/>
              </a:rPr>
              <a:t> </a:t>
            </a:r>
            <a:r>
              <a:rPr lang="cs-CZ" b="1" dirty="0" err="1">
                <a:solidFill>
                  <a:schemeClr val="accent3">
                    <a:lumMod val="75000"/>
                  </a:schemeClr>
                </a:solidFill>
                <a:latin typeface="Roboto Slab" panose="020B0604020202020204" charset="0"/>
                <a:ea typeface="Roboto Slab" panose="020B0604020202020204" charset="0"/>
                <a:cs typeface="Nixie One"/>
                <a:sym typeface="Nixie One"/>
              </a:rPr>
              <a:t>the</a:t>
            </a:r>
            <a:r>
              <a:rPr lang="cs-CZ" b="1" dirty="0">
                <a:solidFill>
                  <a:schemeClr val="accent3">
                    <a:lumMod val="75000"/>
                  </a:schemeClr>
                </a:solidFill>
                <a:latin typeface="Roboto Slab" panose="020B0604020202020204" charset="0"/>
                <a:ea typeface="Roboto Slab" panose="020B0604020202020204" charset="0"/>
                <a:cs typeface="Nixie One"/>
                <a:sym typeface="Nixie One"/>
              </a:rPr>
              <a:t> </a:t>
            </a:r>
            <a:r>
              <a:rPr lang="cs-CZ" b="1" dirty="0" err="1">
                <a:solidFill>
                  <a:schemeClr val="accent3">
                    <a:lumMod val="75000"/>
                  </a:schemeClr>
                </a:solidFill>
                <a:latin typeface="Roboto Slab" panose="020B0604020202020204" charset="0"/>
                <a:ea typeface="Roboto Slab" panose="020B0604020202020204" charset="0"/>
                <a:cs typeface="Nixie One"/>
                <a:sym typeface="Nixie One"/>
              </a:rPr>
              <a:t>implementation</a:t>
            </a:r>
            <a:r>
              <a:rPr lang="cs-CZ" b="1" dirty="0">
                <a:solidFill>
                  <a:schemeClr val="accent3">
                    <a:lumMod val="75000"/>
                  </a:schemeClr>
                </a:solidFill>
                <a:latin typeface="Roboto Slab" panose="020B0604020202020204" charset="0"/>
                <a:ea typeface="Roboto Slab" panose="020B0604020202020204" charset="0"/>
                <a:cs typeface="Nixie One"/>
                <a:sym typeface="Nixie One"/>
              </a:rPr>
              <a:t>?)</a:t>
            </a:r>
          </a:p>
          <a:p>
            <a:pPr marL="285750" lvl="0" indent="-285750">
              <a:spcBef>
                <a:spcPts val="600"/>
              </a:spcBef>
              <a:buFontTx/>
              <a:buChar char="-"/>
            </a:pPr>
            <a:r>
              <a:rPr lang="cs-CZ" sz="1800" b="1" dirty="0">
                <a:solidFill>
                  <a:schemeClr val="tx1"/>
                </a:solidFill>
                <a:latin typeface="Roboto Slab" panose="020B0604020202020204" charset="0"/>
                <a:ea typeface="Roboto Slab" panose="020B0604020202020204" charset="0"/>
                <a:cs typeface="Nixie One"/>
                <a:sym typeface="Nixie One"/>
              </a:rPr>
              <a:t>to </a:t>
            </a:r>
            <a:r>
              <a:rPr lang="cs-CZ" sz="1800" b="1" dirty="0" err="1">
                <a:solidFill>
                  <a:schemeClr val="tx1"/>
                </a:solidFill>
                <a:latin typeface="Roboto Slab" panose="020B0604020202020204" charset="0"/>
                <a:ea typeface="Roboto Slab" panose="020B0604020202020204" charset="0"/>
                <a:cs typeface="Nixie One"/>
                <a:sym typeface="Nixie One"/>
              </a:rPr>
              <a:t>implement</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transpose</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it</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correctly</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600" b="1" dirty="0">
                <a:solidFill>
                  <a:schemeClr val="accent3">
                    <a:lumMod val="75000"/>
                  </a:schemeClr>
                </a:solidFill>
                <a:latin typeface="Roboto Slab" panose="020B0604020202020204" charset="0"/>
                <a:ea typeface="Roboto Slab" panose="020B0604020202020204" charset="0"/>
                <a:cs typeface="Nixie One"/>
                <a:sym typeface="Nixie One"/>
              </a:rPr>
              <a:t>(not just copy paste)</a:t>
            </a:r>
          </a:p>
          <a:p>
            <a:pPr marL="285750" lvl="0" indent="-285750">
              <a:spcBef>
                <a:spcPts val="600"/>
              </a:spcBef>
              <a:buFontTx/>
              <a:buChar char="-"/>
            </a:pPr>
            <a:r>
              <a:rPr lang="cs-CZ" sz="1800" b="1" dirty="0">
                <a:solidFill>
                  <a:schemeClr val="tx1"/>
                </a:solidFill>
                <a:latin typeface="Roboto Slab" panose="020B0604020202020204" charset="0"/>
                <a:ea typeface="Roboto Slab" panose="020B0604020202020204" charset="0"/>
                <a:cs typeface="Nixie One"/>
                <a:sym typeface="Nixie One"/>
              </a:rPr>
              <a:t>to </a:t>
            </a:r>
            <a:r>
              <a:rPr lang="cs-CZ" sz="1800" b="1" dirty="0" err="1">
                <a:solidFill>
                  <a:schemeClr val="tx1"/>
                </a:solidFill>
                <a:latin typeface="Roboto Slab" panose="020B0604020202020204" charset="0"/>
                <a:ea typeface="Roboto Slab" panose="020B0604020202020204" charset="0"/>
                <a:cs typeface="Nixie One"/>
                <a:sym typeface="Nixie One"/>
              </a:rPr>
              <a:t>apply</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it</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correctly</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interpretation</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effectiveness</a:t>
            </a:r>
            <a:r>
              <a:rPr lang="cs-CZ" sz="1800" b="1" dirty="0">
                <a:solidFill>
                  <a:schemeClr val="tx1"/>
                </a:solidFill>
                <a:latin typeface="Roboto Slab" panose="020B0604020202020204" charset="0"/>
                <a:ea typeface="Roboto Slab" panose="020B0604020202020204" charset="0"/>
                <a:cs typeface="Nixie One"/>
                <a:sym typeface="Nixie One"/>
              </a:rPr>
              <a:t>)</a:t>
            </a:r>
          </a:p>
          <a:p>
            <a:pPr lvl="0">
              <a:spcBef>
                <a:spcPts val="600"/>
              </a:spcBef>
            </a:pPr>
            <a:r>
              <a:rPr lang="cs-CZ" sz="1600" b="1" dirty="0">
                <a:solidFill>
                  <a:schemeClr val="accent3">
                    <a:lumMod val="75000"/>
                  </a:schemeClr>
                </a:solidFill>
                <a:latin typeface="Roboto Slab" panose="020B0604020202020204" charset="0"/>
                <a:ea typeface="Roboto Slab" panose="020B0604020202020204" charset="0"/>
                <a:cs typeface="Nixie One"/>
                <a:sym typeface="Nixie One"/>
              </a:rPr>
              <a:t>(</a:t>
            </a:r>
            <a:r>
              <a:rPr lang="cs-CZ" sz="1600" b="1" dirty="0" err="1">
                <a:solidFill>
                  <a:schemeClr val="accent3">
                    <a:lumMod val="75000"/>
                  </a:schemeClr>
                </a:solidFill>
                <a:latin typeface="Roboto Slab" panose="020B0604020202020204" charset="0"/>
                <a:ea typeface="Roboto Slab" panose="020B0604020202020204" charset="0"/>
                <a:cs typeface="Nixie One"/>
                <a:sym typeface="Nixie One"/>
              </a:rPr>
              <a:t>inspections</a:t>
            </a:r>
            <a:r>
              <a:rPr lang="cs-CZ" sz="1600" b="1" dirty="0">
                <a:solidFill>
                  <a:schemeClr val="accent3">
                    <a:lumMod val="75000"/>
                  </a:schemeClr>
                </a:solidFill>
                <a:latin typeface="Roboto Slab" panose="020B0604020202020204" charset="0"/>
                <a:ea typeface="Roboto Slab" panose="020B0604020202020204" charset="0"/>
                <a:cs typeface="Nixie One"/>
                <a:sym typeface="Nixie One"/>
              </a:rPr>
              <a:t>, </a:t>
            </a:r>
            <a:r>
              <a:rPr lang="cs-CZ" sz="1600" b="1" dirty="0" err="1">
                <a:solidFill>
                  <a:schemeClr val="accent3">
                    <a:lumMod val="75000"/>
                  </a:schemeClr>
                </a:solidFill>
                <a:latin typeface="Roboto Slab" panose="020B0604020202020204" charset="0"/>
                <a:ea typeface="Roboto Slab" panose="020B0604020202020204" charset="0"/>
                <a:cs typeface="Nixie One"/>
                <a:sym typeface="Nixie One"/>
              </a:rPr>
              <a:t>sanctions</a:t>
            </a:r>
            <a:r>
              <a:rPr lang="cs-CZ" sz="1600" b="1" dirty="0">
                <a:solidFill>
                  <a:schemeClr val="accent3">
                    <a:lumMod val="75000"/>
                  </a:schemeClr>
                </a:solidFill>
                <a:latin typeface="Roboto Slab" panose="020B0604020202020204" charset="0"/>
                <a:ea typeface="Roboto Slab" panose="020B0604020202020204" charset="0"/>
                <a:cs typeface="Nixie One"/>
                <a:sym typeface="Nixie One"/>
              </a:rPr>
              <a:t>, public </a:t>
            </a:r>
            <a:r>
              <a:rPr lang="cs-CZ" sz="1600" b="1" dirty="0" err="1">
                <a:solidFill>
                  <a:schemeClr val="accent3">
                    <a:lumMod val="75000"/>
                  </a:schemeClr>
                </a:solidFill>
                <a:latin typeface="Roboto Slab" panose="020B0604020202020204" charset="0"/>
                <a:ea typeface="Roboto Slab" panose="020B0604020202020204" charset="0"/>
                <a:cs typeface="Nixie One"/>
                <a:sym typeface="Nixie One"/>
              </a:rPr>
              <a:t>participation</a:t>
            </a:r>
            <a:r>
              <a:rPr lang="cs-CZ" sz="1600" b="1" dirty="0">
                <a:solidFill>
                  <a:schemeClr val="accent3">
                    <a:lumMod val="75000"/>
                  </a:schemeClr>
                </a:solidFill>
                <a:latin typeface="Roboto Slab" panose="020B0604020202020204" charset="0"/>
                <a:ea typeface="Roboto Slab" panose="020B0604020202020204" charset="0"/>
                <a:cs typeface="Nixie One"/>
                <a:sym typeface="Nixie One"/>
              </a:rPr>
              <a:t>)</a:t>
            </a:r>
          </a:p>
          <a:p>
            <a:pPr marL="285750" lvl="0" indent="-285750">
              <a:spcBef>
                <a:spcPts val="600"/>
              </a:spcBef>
              <a:buFontTx/>
              <a:buChar char="-"/>
            </a:pPr>
            <a:r>
              <a:rPr lang="cs-CZ" sz="1800" b="1" dirty="0">
                <a:solidFill>
                  <a:schemeClr val="tx1"/>
                </a:solidFill>
                <a:latin typeface="Roboto Slab" panose="020B0604020202020204" charset="0"/>
                <a:ea typeface="Roboto Slab" panose="020B0604020202020204" charset="0"/>
                <a:cs typeface="Nixie One"/>
                <a:sym typeface="Nixie One"/>
              </a:rPr>
              <a:t>to </a:t>
            </a:r>
            <a:r>
              <a:rPr lang="cs-CZ" sz="1800" b="1" dirty="0" err="1">
                <a:solidFill>
                  <a:schemeClr val="tx1"/>
                </a:solidFill>
                <a:latin typeface="Roboto Slab" panose="020B0604020202020204" charset="0"/>
                <a:ea typeface="Roboto Slab" panose="020B0604020202020204" charset="0"/>
                <a:cs typeface="Nixie One"/>
                <a:sym typeface="Nixie One"/>
              </a:rPr>
              <a:t>inform</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the</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Commission</a:t>
            </a: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Tx/>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b="1" dirty="0">
                <a:solidFill>
                  <a:schemeClr val="tx1"/>
                </a:solidFill>
                <a:latin typeface="Roboto Slab" panose="020B0604020202020204" charset="0"/>
                <a:ea typeface="Roboto Slab" panose="020B0604020202020204" charset="0"/>
                <a:cs typeface="Nixie One"/>
                <a:sym typeface="Nixie One"/>
              </a:rPr>
              <a:t>Infringement proceedings against MS initiated by the Commission or other MS (Article 19 (3) (a) TEU, Article 258 to 260 TFEU)</a:t>
            </a:r>
            <a:endParaRPr lang="cs-CZ" b="1" dirty="0">
              <a:solidFill>
                <a:schemeClr val="tx1"/>
              </a:solidFill>
              <a:latin typeface="Roboto Slab" panose="020B0604020202020204" charset="0"/>
              <a:ea typeface="Roboto Slab" panose="020B0604020202020204" charset="0"/>
              <a:cs typeface="Nixie One"/>
              <a:sym typeface="Nixie One"/>
            </a:endParaRPr>
          </a:p>
          <a:p>
            <a:pPr>
              <a:spcBef>
                <a:spcPts val="600"/>
              </a:spcBef>
            </a:pPr>
            <a:r>
              <a:rPr lang="cs-CZ" b="1" dirty="0">
                <a:solidFill>
                  <a:schemeClr val="accent3">
                    <a:lumMod val="75000"/>
                  </a:schemeClr>
                </a:solidFill>
                <a:latin typeface="Roboto Slab" panose="020B0604020202020204" charset="0"/>
                <a:ea typeface="Roboto Slab" panose="020B0604020202020204" charset="0"/>
                <a:cs typeface="Nixie One"/>
                <a:sym typeface="Nixie One"/>
              </a:rPr>
              <a:t>(</a:t>
            </a:r>
            <a:r>
              <a:rPr lang="cs-CZ" b="1" dirty="0" err="1">
                <a:solidFill>
                  <a:schemeClr val="accent3">
                    <a:lumMod val="75000"/>
                  </a:schemeClr>
                </a:solidFill>
                <a:latin typeface="Roboto Slab" panose="020B0604020202020204" charset="0"/>
                <a:ea typeface="Roboto Slab" panose="020B0604020202020204" charset="0"/>
                <a:cs typeface="Nixie One"/>
                <a:sym typeface="Nixie One"/>
              </a:rPr>
              <a:t>lengthy</a:t>
            </a:r>
            <a:r>
              <a:rPr lang="cs-CZ" b="1" dirty="0">
                <a:solidFill>
                  <a:schemeClr val="accent3">
                    <a:lumMod val="75000"/>
                  </a:schemeClr>
                </a:solidFill>
                <a:latin typeface="Roboto Slab" panose="020B0604020202020204" charset="0"/>
                <a:ea typeface="Roboto Slab" panose="020B0604020202020204" charset="0"/>
                <a:cs typeface="Nixie One"/>
                <a:sym typeface="Nixie One"/>
              </a:rPr>
              <a:t> </a:t>
            </a:r>
            <a:r>
              <a:rPr lang="cs-CZ" b="1" dirty="0" err="1">
                <a:solidFill>
                  <a:schemeClr val="accent3">
                    <a:lumMod val="75000"/>
                  </a:schemeClr>
                </a:solidFill>
                <a:latin typeface="Roboto Slab" panose="020B0604020202020204" charset="0"/>
                <a:ea typeface="Roboto Slab" panose="020B0604020202020204" charset="0"/>
                <a:cs typeface="Nixie One"/>
                <a:sym typeface="Nixie One"/>
              </a:rPr>
              <a:t>proceedings</a:t>
            </a:r>
            <a:r>
              <a:rPr lang="cs-CZ" b="1" dirty="0">
                <a:solidFill>
                  <a:schemeClr val="accent3">
                    <a:lumMod val="75000"/>
                  </a:schemeClr>
                </a:solidFill>
                <a:latin typeface="Roboto Slab" panose="020B0604020202020204" charset="0"/>
                <a:ea typeface="Roboto Slab" panose="020B0604020202020204" charset="0"/>
                <a:cs typeface="Nixie One"/>
                <a:sym typeface="Nixie One"/>
              </a:rPr>
              <a:t>, </a:t>
            </a:r>
            <a:r>
              <a:rPr lang="cs-CZ" b="1" dirty="0" err="1">
                <a:solidFill>
                  <a:schemeClr val="accent3">
                    <a:lumMod val="75000"/>
                  </a:schemeClr>
                </a:solidFill>
                <a:latin typeface="Roboto Slab" panose="020B0604020202020204" charset="0"/>
                <a:ea typeface="Roboto Slab" panose="020B0604020202020204" charset="0"/>
                <a:cs typeface="Nixie One"/>
                <a:sym typeface="Nixie One"/>
              </a:rPr>
              <a:t>burden</a:t>
            </a:r>
            <a:r>
              <a:rPr lang="cs-CZ" b="1" dirty="0">
                <a:solidFill>
                  <a:schemeClr val="accent3">
                    <a:lumMod val="75000"/>
                  </a:schemeClr>
                </a:solidFill>
                <a:latin typeface="Roboto Slab" panose="020B0604020202020204" charset="0"/>
                <a:ea typeface="Roboto Slab" panose="020B0604020202020204" charset="0"/>
                <a:cs typeface="Nixie One"/>
                <a:sym typeface="Nixie One"/>
              </a:rPr>
              <a:t> </a:t>
            </a:r>
            <a:r>
              <a:rPr lang="cs-CZ" b="1" dirty="0" err="1">
                <a:solidFill>
                  <a:schemeClr val="accent3">
                    <a:lumMod val="75000"/>
                  </a:schemeClr>
                </a:solidFill>
                <a:latin typeface="Roboto Slab" panose="020B0604020202020204" charset="0"/>
                <a:ea typeface="Roboto Slab" panose="020B0604020202020204" charset="0"/>
                <a:cs typeface="Nixie One"/>
                <a:sym typeface="Nixie One"/>
              </a:rPr>
              <a:t>of</a:t>
            </a:r>
            <a:r>
              <a:rPr lang="cs-CZ" b="1" dirty="0">
                <a:solidFill>
                  <a:schemeClr val="accent3">
                    <a:lumMod val="75000"/>
                  </a:schemeClr>
                </a:solidFill>
                <a:latin typeface="Roboto Slab" panose="020B0604020202020204" charset="0"/>
                <a:ea typeface="Roboto Slab" panose="020B0604020202020204" charset="0"/>
                <a:cs typeface="Nixie One"/>
                <a:sym typeface="Nixie One"/>
              </a:rPr>
              <a:t> </a:t>
            </a:r>
            <a:r>
              <a:rPr lang="cs-CZ" b="1" dirty="0" err="1">
                <a:solidFill>
                  <a:schemeClr val="accent3">
                    <a:lumMod val="75000"/>
                  </a:schemeClr>
                </a:solidFill>
                <a:latin typeface="Roboto Slab" panose="020B0604020202020204" charset="0"/>
                <a:ea typeface="Roboto Slab" panose="020B0604020202020204" charset="0"/>
                <a:cs typeface="Nixie One"/>
                <a:sym typeface="Nixie One"/>
              </a:rPr>
              <a:t>proof</a:t>
            </a:r>
            <a:r>
              <a:rPr lang="cs-CZ" b="1" dirty="0">
                <a:solidFill>
                  <a:schemeClr val="accent3">
                    <a:lumMod val="75000"/>
                  </a:schemeClr>
                </a:solidFill>
                <a:latin typeface="Roboto Slab" panose="020B0604020202020204" charset="0"/>
                <a:ea typeface="Roboto Slab" panose="020B0604020202020204" charset="0"/>
                <a:cs typeface="Nixie One"/>
                <a:sym typeface="Nixie One"/>
              </a:rPr>
              <a:t>, </a:t>
            </a:r>
            <a:r>
              <a:rPr lang="cs-CZ" b="1" dirty="0" err="1">
                <a:solidFill>
                  <a:schemeClr val="accent3">
                    <a:lumMod val="75000"/>
                  </a:schemeClr>
                </a:solidFill>
                <a:latin typeface="Roboto Slab" panose="020B0604020202020204" charset="0"/>
                <a:ea typeface="Roboto Slab" panose="020B0604020202020204" charset="0"/>
                <a:cs typeface="Nixie One"/>
                <a:sym typeface="Nixie One"/>
              </a:rPr>
              <a:t>systematic</a:t>
            </a:r>
            <a:r>
              <a:rPr lang="cs-CZ" b="1" dirty="0">
                <a:solidFill>
                  <a:schemeClr val="accent3">
                    <a:lumMod val="75000"/>
                  </a:schemeClr>
                </a:solidFill>
                <a:latin typeface="Roboto Slab" panose="020B0604020202020204" charset="0"/>
                <a:ea typeface="Roboto Slab" panose="020B0604020202020204" charset="0"/>
                <a:cs typeface="Nixie One"/>
                <a:sym typeface="Nixie One"/>
              </a:rPr>
              <a:t> </a:t>
            </a:r>
            <a:r>
              <a:rPr lang="cs-CZ" b="1" dirty="0" err="1">
                <a:solidFill>
                  <a:schemeClr val="accent3">
                    <a:lumMod val="75000"/>
                  </a:schemeClr>
                </a:solidFill>
                <a:latin typeface="Roboto Slab" panose="020B0604020202020204" charset="0"/>
                <a:ea typeface="Roboto Slab" panose="020B0604020202020204" charset="0"/>
                <a:cs typeface="Nixie One"/>
                <a:sym typeface="Nixie One"/>
              </a:rPr>
              <a:t>failures</a:t>
            </a:r>
            <a:r>
              <a:rPr lang="cs-CZ" b="1" dirty="0">
                <a:solidFill>
                  <a:schemeClr val="accent3">
                    <a:lumMod val="75000"/>
                  </a:schemeClr>
                </a:solidFill>
                <a:latin typeface="Roboto Slab" panose="020B0604020202020204" charset="0"/>
                <a:ea typeface="Roboto Slab" panose="020B0604020202020204" charset="0"/>
                <a:cs typeface="Nixie One"/>
                <a:sym typeface="Nixie One"/>
              </a:rPr>
              <a:t>, </a:t>
            </a:r>
            <a:r>
              <a:rPr lang="cs-CZ" b="1" dirty="0" err="1">
                <a:solidFill>
                  <a:schemeClr val="accent3">
                    <a:lumMod val="75000"/>
                  </a:schemeClr>
                </a:solidFill>
                <a:latin typeface="Roboto Slab" panose="020B0604020202020204" charset="0"/>
                <a:ea typeface="Roboto Slab" panose="020B0604020202020204" charset="0"/>
                <a:cs typeface="Nixie One"/>
                <a:sym typeface="Nixie One"/>
              </a:rPr>
              <a:t>high</a:t>
            </a:r>
            <a:r>
              <a:rPr lang="cs-CZ" b="1" dirty="0">
                <a:solidFill>
                  <a:schemeClr val="accent3">
                    <a:lumMod val="75000"/>
                  </a:schemeClr>
                </a:solidFill>
                <a:latin typeface="Roboto Slab" panose="020B0604020202020204" charset="0"/>
                <a:ea typeface="Roboto Slab" panose="020B0604020202020204" charset="0"/>
                <a:cs typeface="Nixie One"/>
                <a:sym typeface="Nixie One"/>
              </a:rPr>
              <a:t> </a:t>
            </a:r>
            <a:r>
              <a:rPr lang="cs-CZ" b="1" dirty="0" err="1">
                <a:solidFill>
                  <a:schemeClr val="accent3">
                    <a:lumMod val="75000"/>
                  </a:schemeClr>
                </a:solidFill>
                <a:latin typeface="Roboto Slab" panose="020B0604020202020204" charset="0"/>
                <a:ea typeface="Roboto Slab" panose="020B0604020202020204" charset="0"/>
                <a:cs typeface="Nixie One"/>
                <a:sym typeface="Nixie One"/>
              </a:rPr>
              <a:t>sanctions</a:t>
            </a:r>
            <a:r>
              <a:rPr lang="cs-CZ" b="1" dirty="0">
                <a:solidFill>
                  <a:schemeClr val="accent3">
                    <a:lumMod val="75000"/>
                  </a:schemeClr>
                </a:solidFill>
                <a:latin typeface="Roboto Slab" panose="020B0604020202020204" charset="0"/>
                <a:ea typeface="Roboto Slab" panose="020B0604020202020204" charset="0"/>
                <a:cs typeface="Nixie One"/>
                <a:sym typeface="Nixie One"/>
              </a:rPr>
              <a:t>)</a:t>
            </a:r>
            <a:endParaRPr lang="cs-CZ"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5743187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a:spcBef>
                <a:spcPts val="600"/>
              </a:spcBef>
            </a:pPr>
            <a:r>
              <a:rPr lang="cs-CZ" sz="1800" b="1" i="1" dirty="0">
                <a:solidFill>
                  <a:schemeClr val="accent3"/>
                </a:solidFill>
                <a:latin typeface="Roboto Slab" panose="020B0604020202020204" charset="0"/>
                <a:ea typeface="Roboto Slab" panose="020B0604020202020204" charset="0"/>
                <a:cs typeface="Nixie One"/>
                <a:sym typeface="Nixie One"/>
              </a:rPr>
              <a:t>EXAMPLE 1:  </a:t>
            </a:r>
            <a:r>
              <a:rPr lang="cs-CZ" sz="1800" b="1" dirty="0" err="1">
                <a:solidFill>
                  <a:schemeClr val="accent1"/>
                </a:solidFill>
                <a:latin typeface="Roboto Slab" panose="020B0604020202020204" charset="0"/>
                <a:ea typeface="Roboto Slab" panose="020B0604020202020204" charset="0"/>
                <a:cs typeface="Nixie One"/>
                <a:sym typeface="Nixie One"/>
              </a:rPr>
              <a:t>Transposition</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within</a:t>
            </a:r>
            <a:r>
              <a:rPr lang="cs-CZ" sz="1800" b="1" dirty="0">
                <a:solidFill>
                  <a:schemeClr val="accent1"/>
                </a:solidFill>
                <a:latin typeface="Roboto Slab" panose="020B0604020202020204" charset="0"/>
                <a:ea typeface="Roboto Slab" panose="020B0604020202020204" charset="0"/>
                <a:cs typeface="Nixie One"/>
                <a:sym typeface="Nixie One"/>
              </a:rPr>
              <a:t> a </a:t>
            </a:r>
            <a:r>
              <a:rPr lang="cs-CZ" sz="1800" b="1" dirty="0" err="1">
                <a:solidFill>
                  <a:schemeClr val="accent1"/>
                </a:solidFill>
                <a:latin typeface="Roboto Slab" panose="020B0604020202020204" charset="0"/>
                <a:ea typeface="Roboto Slab" panose="020B0604020202020204" charset="0"/>
                <a:cs typeface="Nixie One"/>
                <a:sym typeface="Nixie One"/>
              </a:rPr>
              <a:t>time</a:t>
            </a:r>
            <a:r>
              <a:rPr lang="cs-CZ" sz="1800" b="1" dirty="0">
                <a:solidFill>
                  <a:schemeClr val="accent1"/>
                </a:solidFill>
                <a:latin typeface="Roboto Slab" panose="020B0604020202020204" charset="0"/>
                <a:ea typeface="Roboto Slab" panose="020B0604020202020204" charset="0"/>
                <a:cs typeface="Nixie One"/>
                <a:sym typeface="Nixie One"/>
              </a:rPr>
              <a:t> limit</a:t>
            </a:r>
          </a:p>
          <a:p>
            <a:pPr lvl="0">
              <a:spcBef>
                <a:spcPts val="600"/>
              </a:spcBef>
            </a:pPr>
            <a:endParaRPr lang="cs-CZ" sz="1800" b="1" dirty="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4" name="TextovéPole 3"/>
          <p:cNvSpPr txBox="1"/>
          <p:nvPr/>
        </p:nvSpPr>
        <p:spPr>
          <a:xfrm>
            <a:off x="629272" y="927939"/>
            <a:ext cx="8238002" cy="3354765"/>
          </a:xfrm>
          <a:prstGeom prst="rect">
            <a:avLst/>
          </a:prstGeom>
          <a:noFill/>
        </p:spPr>
        <p:txBody>
          <a:bodyPr wrap="square" rtlCol="0">
            <a:spAutoFit/>
          </a:bodyPr>
          <a:lstStyle/>
          <a:p>
            <a:r>
              <a:rPr lang="en-US" sz="1800" b="1" dirty="0">
                <a:latin typeface="Roboto Slab" panose="020B0604020202020204" charset="0"/>
                <a:ea typeface="Roboto Slab" panose="020B0604020202020204" charset="0"/>
              </a:rPr>
              <a:t>C-126/96 (</a:t>
            </a:r>
            <a:r>
              <a:rPr lang="en-US" sz="1800" b="1" i="1" dirty="0">
                <a:latin typeface="Roboto Slab" panose="020B0604020202020204" charset="0"/>
                <a:ea typeface="Roboto Slab" panose="020B0604020202020204" charset="0"/>
              </a:rPr>
              <a:t>Inter-</a:t>
            </a:r>
            <a:r>
              <a:rPr lang="en-US" sz="1800" b="1" i="1" dirty="0" err="1">
                <a:latin typeface="Roboto Slab" panose="020B0604020202020204" charset="0"/>
                <a:ea typeface="Roboto Slab" panose="020B0604020202020204" charset="0"/>
              </a:rPr>
              <a:t>Environnement</a:t>
            </a:r>
            <a:r>
              <a:rPr lang="en-US" sz="1800" b="1" i="1" dirty="0">
                <a:latin typeface="Roboto Slab" panose="020B0604020202020204" charset="0"/>
                <a:ea typeface="Roboto Slab" panose="020B0604020202020204" charset="0"/>
              </a:rPr>
              <a:t> </a:t>
            </a:r>
            <a:r>
              <a:rPr lang="en-US" sz="1800" b="1" i="1" dirty="0" err="1">
                <a:latin typeface="Roboto Slab" panose="020B0604020202020204" charset="0"/>
                <a:ea typeface="Roboto Slab" panose="020B0604020202020204" charset="0"/>
              </a:rPr>
              <a:t>Wallonie</a:t>
            </a:r>
            <a:r>
              <a:rPr lang="en-US" sz="1800" b="1" dirty="0">
                <a:latin typeface="Roboto Slab" panose="020B0604020202020204" charset="0"/>
                <a:ea typeface="Roboto Slab" panose="020B0604020202020204" charset="0"/>
              </a:rPr>
              <a:t>)</a:t>
            </a:r>
            <a:endParaRPr lang="cs-CZ" sz="1800" b="1" dirty="0">
              <a:latin typeface="Roboto Slab" panose="020B0604020202020204" charset="0"/>
              <a:ea typeface="Roboto Slab" panose="020B0604020202020204" charset="0"/>
            </a:endParaRPr>
          </a:p>
          <a:p>
            <a:endParaRPr lang="cs-CZ" sz="1800" b="1" dirty="0">
              <a:latin typeface="Roboto Slab" panose="020B0604020202020204" charset="0"/>
              <a:ea typeface="Roboto Slab" panose="020B0604020202020204" charset="0"/>
            </a:endParaRPr>
          </a:p>
          <a:p>
            <a:pPr marL="285750" indent="-285750">
              <a:buFont typeface="Arial" panose="020B0604020202020204" pitchFamily="34" charset="0"/>
              <a:buChar char="•"/>
            </a:pPr>
            <a:r>
              <a:rPr lang="cs-CZ" sz="1800" dirty="0">
                <a:latin typeface="Roboto Slab" panose="020B0604020202020204" charset="0"/>
                <a:ea typeface="Roboto Slab" panose="020B0604020202020204" charset="0"/>
              </a:rPr>
              <a:t>T</a:t>
            </a:r>
            <a:r>
              <a:rPr lang="en-US" sz="1800" dirty="0">
                <a:latin typeface="Roboto Slab" panose="020B0604020202020204" charset="0"/>
                <a:ea typeface="Roboto Slab" panose="020B0604020202020204" charset="0"/>
              </a:rPr>
              <a:t>he Belgian </a:t>
            </a:r>
            <a:r>
              <a:rPr lang="en-US" sz="1800" dirty="0" err="1">
                <a:latin typeface="Roboto Slab" panose="020B0604020202020204" charset="0"/>
                <a:ea typeface="Roboto Slab" panose="020B0604020202020204" charset="0"/>
              </a:rPr>
              <a:t>Conseil</a:t>
            </a:r>
            <a:r>
              <a:rPr lang="en-US" sz="1800" dirty="0">
                <a:latin typeface="Roboto Slab" panose="020B0604020202020204" charset="0"/>
                <a:ea typeface="Roboto Slab" panose="020B0604020202020204" charset="0"/>
              </a:rPr>
              <a:t> </a:t>
            </a:r>
            <a:r>
              <a:rPr lang="en-US" sz="1800" dirty="0" err="1">
                <a:latin typeface="Roboto Slab" panose="020B0604020202020204" charset="0"/>
                <a:ea typeface="Roboto Slab" panose="020B0604020202020204" charset="0"/>
              </a:rPr>
              <a:t>d'État</a:t>
            </a:r>
            <a:r>
              <a:rPr lang="en-US" sz="1800" dirty="0">
                <a:latin typeface="Roboto Slab" panose="020B0604020202020204" charset="0"/>
                <a:ea typeface="Roboto Slab" panose="020B0604020202020204" charset="0"/>
              </a:rPr>
              <a:t> referred to the Court for a preliminary ruling</a:t>
            </a:r>
          </a:p>
          <a:p>
            <a:pPr marL="285750" indent="-285750">
              <a:buFont typeface="Arial" panose="020B0604020202020204" pitchFamily="34" charset="0"/>
              <a:buChar char="•"/>
            </a:pPr>
            <a:r>
              <a:rPr lang="en-US" sz="1800" dirty="0">
                <a:latin typeface="Roboto Slab" panose="020B0604020202020204" charset="0"/>
                <a:ea typeface="Roboto Slab" panose="020B0604020202020204" charset="0"/>
              </a:rPr>
              <a:t>Proceedings brought by an NGO for annulment of the Order of the Walloon Regional Executive on toxic or hazardous waste</a:t>
            </a:r>
          </a:p>
          <a:p>
            <a:pPr marL="285750" indent="-285750">
              <a:buFont typeface="Arial" panose="020B0604020202020204" pitchFamily="34" charset="0"/>
              <a:buChar char="•"/>
            </a:pPr>
            <a:r>
              <a:rPr lang="en-US" sz="1800" dirty="0">
                <a:latin typeface="Roboto Slab" panose="020B0604020202020204" charset="0"/>
                <a:ea typeface="Roboto Slab" panose="020B0604020202020204" charset="0"/>
              </a:rPr>
              <a:t>Part of the Order infringes (?) the EU directives as it </a:t>
            </a:r>
            <a:r>
              <a:rPr lang="en-US" sz="1800" b="1" dirty="0">
                <a:highlight>
                  <a:srgbClr val="FFFF00"/>
                </a:highlight>
                <a:latin typeface="Roboto Slab" panose="020B0604020202020204" charset="0"/>
                <a:ea typeface="Roboto Slab" panose="020B0604020202020204" charset="0"/>
              </a:rPr>
              <a:t>excludes from the permit system the operations of setting up and running an installation intended specifically for the collection, pre-treatment, disposal or recovery of toxic or dangerous waste</a:t>
            </a:r>
            <a:r>
              <a:rPr lang="en-US" sz="1800" dirty="0">
                <a:latin typeface="Roboto Slab" panose="020B0604020202020204" charset="0"/>
                <a:ea typeface="Roboto Slab" panose="020B0604020202020204" charset="0"/>
              </a:rPr>
              <a:t>, where that installation forms an integral part of an industrial production process.</a:t>
            </a:r>
          </a:p>
          <a:p>
            <a:endParaRPr lang="en-US" sz="1800" b="1" dirty="0">
              <a:latin typeface="Roboto Slab" panose="020B0604020202020204" charset="0"/>
              <a:ea typeface="Roboto Slab" panose="020B0604020202020204" charset="0"/>
            </a:endParaRPr>
          </a:p>
          <a:p>
            <a:endParaRPr lang="cs-CZ" b="1" dirty="0"/>
          </a:p>
        </p:txBody>
      </p:sp>
    </p:spTree>
    <p:extLst>
      <p:ext uri="{BB962C8B-B14F-4D97-AF65-F5344CB8AC3E}">
        <p14:creationId xmlns:p14="http://schemas.microsoft.com/office/powerpoint/2010/main" val="23887663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a:spcBef>
                <a:spcPts val="600"/>
              </a:spcBef>
            </a:pPr>
            <a:r>
              <a:rPr lang="cs-CZ" sz="1800" b="1" i="1" dirty="0">
                <a:solidFill>
                  <a:schemeClr val="accent3"/>
                </a:solidFill>
                <a:latin typeface="Roboto Slab" panose="020B0604020202020204" charset="0"/>
                <a:ea typeface="Roboto Slab" panose="020B0604020202020204" charset="0"/>
                <a:cs typeface="Nixie One"/>
                <a:sym typeface="Nixie One"/>
              </a:rPr>
              <a:t>EXAMPLE 1:  </a:t>
            </a:r>
            <a:r>
              <a:rPr lang="cs-CZ" sz="1800" b="1" dirty="0" err="1">
                <a:solidFill>
                  <a:schemeClr val="accent1"/>
                </a:solidFill>
                <a:latin typeface="Roboto Slab" panose="020B0604020202020204" charset="0"/>
                <a:ea typeface="Roboto Slab" panose="020B0604020202020204" charset="0"/>
                <a:cs typeface="Nixie One"/>
                <a:sym typeface="Nixie One"/>
              </a:rPr>
              <a:t>Transposition</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within</a:t>
            </a:r>
            <a:r>
              <a:rPr lang="cs-CZ" sz="1800" b="1" dirty="0">
                <a:solidFill>
                  <a:schemeClr val="accent1"/>
                </a:solidFill>
                <a:latin typeface="Roboto Slab" panose="020B0604020202020204" charset="0"/>
                <a:ea typeface="Roboto Slab" panose="020B0604020202020204" charset="0"/>
                <a:cs typeface="Nixie One"/>
                <a:sym typeface="Nixie One"/>
              </a:rPr>
              <a:t> a </a:t>
            </a:r>
            <a:r>
              <a:rPr lang="cs-CZ" sz="1800" b="1" dirty="0" err="1">
                <a:solidFill>
                  <a:schemeClr val="accent1"/>
                </a:solidFill>
                <a:latin typeface="Roboto Slab" panose="020B0604020202020204" charset="0"/>
                <a:ea typeface="Roboto Slab" panose="020B0604020202020204" charset="0"/>
                <a:cs typeface="Nixie One"/>
                <a:sym typeface="Nixie One"/>
              </a:rPr>
              <a:t>time</a:t>
            </a:r>
            <a:r>
              <a:rPr lang="cs-CZ" sz="1800" b="1" dirty="0">
                <a:solidFill>
                  <a:schemeClr val="accent1"/>
                </a:solidFill>
                <a:latin typeface="Roboto Slab" panose="020B0604020202020204" charset="0"/>
                <a:ea typeface="Roboto Slab" panose="020B0604020202020204" charset="0"/>
                <a:cs typeface="Nixie One"/>
                <a:sym typeface="Nixie One"/>
              </a:rPr>
              <a:t> limit</a:t>
            </a:r>
          </a:p>
          <a:p>
            <a:pPr lvl="0">
              <a:spcBef>
                <a:spcPts val="600"/>
              </a:spcBef>
            </a:pPr>
            <a:endParaRPr lang="cs-CZ" sz="1800" b="1" dirty="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4" name="TextovéPole 3"/>
          <p:cNvSpPr txBox="1"/>
          <p:nvPr/>
        </p:nvSpPr>
        <p:spPr>
          <a:xfrm>
            <a:off x="629272" y="648020"/>
            <a:ext cx="8238002" cy="4801314"/>
          </a:xfrm>
          <a:prstGeom prst="rect">
            <a:avLst/>
          </a:prstGeom>
          <a:noFill/>
        </p:spPr>
        <p:txBody>
          <a:bodyPr wrap="square" rtlCol="0">
            <a:spAutoFit/>
          </a:bodyPr>
          <a:lstStyle/>
          <a:p>
            <a:r>
              <a:rPr lang="cs-CZ" sz="2000" b="1" dirty="0">
                <a:latin typeface="Roboto Slab" panose="020B0604020202020204" charset="0"/>
                <a:ea typeface="Roboto Slab" panose="020B0604020202020204" charset="0"/>
              </a:rPr>
              <a:t>D</a:t>
            </a:r>
            <a:r>
              <a:rPr lang="en-US" sz="2000" b="1" dirty="0" err="1">
                <a:latin typeface="Roboto Slab" panose="020B0604020202020204" charset="0"/>
                <a:ea typeface="Roboto Slab" panose="020B0604020202020204" charset="0"/>
              </a:rPr>
              <a:t>uring</a:t>
            </a:r>
            <a:r>
              <a:rPr lang="en-US" sz="2000" b="1" dirty="0">
                <a:latin typeface="Roboto Slab" panose="020B0604020202020204" charset="0"/>
                <a:ea typeface="Roboto Slab" panose="020B0604020202020204" charset="0"/>
              </a:rPr>
              <a:t> the period laid for </a:t>
            </a:r>
            <a:r>
              <a:rPr lang="en-US" sz="2000" b="1" dirty="0" err="1">
                <a:latin typeface="Roboto Slab" panose="020B0604020202020204" charset="0"/>
                <a:ea typeface="Roboto Slab" panose="020B0604020202020204" charset="0"/>
              </a:rPr>
              <a:t>implementatio</a:t>
            </a:r>
            <a:r>
              <a:rPr lang="cs-CZ" sz="2000" b="1" dirty="0">
                <a:latin typeface="Roboto Slab" panose="020B0604020202020204" charset="0"/>
                <a:ea typeface="Roboto Slab" panose="020B0604020202020204" charset="0"/>
              </a:rPr>
              <a:t>n? C-129/96</a:t>
            </a:r>
          </a:p>
          <a:p>
            <a:endParaRPr lang="cs-CZ" sz="2000" b="1" dirty="0">
              <a:latin typeface="Roboto Slab" panose="020B0604020202020204" charset="0"/>
              <a:ea typeface="Roboto Slab" panose="020B0604020202020204" charset="0"/>
            </a:endParaRPr>
          </a:p>
          <a:p>
            <a:pPr marL="285750" indent="-285750" algn="just">
              <a:buFont typeface="Arial" panose="020B0604020202020204" pitchFamily="34" charset="0"/>
              <a:buChar char="•"/>
            </a:pPr>
            <a:r>
              <a:rPr lang="en-US" sz="1800" i="1" dirty="0">
                <a:latin typeface="Roboto Slab" panose="020B0604020202020204" charset="0"/>
                <a:ea typeface="Roboto Slab" panose="020B0604020202020204" charset="0"/>
              </a:rPr>
              <a:t>Since the purpose of such a period is, in particular, to give Member States the</a:t>
            </a:r>
            <a:r>
              <a:rPr lang="cs-CZ" sz="1800" i="1" dirty="0">
                <a:latin typeface="Roboto Slab" panose="020B0604020202020204" charset="0"/>
                <a:ea typeface="Roboto Slab" panose="020B0604020202020204" charset="0"/>
              </a:rPr>
              <a:t> </a:t>
            </a:r>
            <a:r>
              <a:rPr lang="en-US" sz="1800" i="1" dirty="0">
                <a:latin typeface="Roboto Slab" panose="020B0604020202020204" charset="0"/>
                <a:ea typeface="Roboto Slab" panose="020B0604020202020204" charset="0"/>
              </a:rPr>
              <a:t>necessary time to adopt transposition measures, </a:t>
            </a:r>
            <a:r>
              <a:rPr lang="en-US" sz="1800" b="1" i="1" dirty="0">
                <a:solidFill>
                  <a:schemeClr val="accent4"/>
                </a:solidFill>
                <a:latin typeface="Roboto Slab" panose="020B0604020202020204" charset="0"/>
                <a:ea typeface="Roboto Slab" panose="020B0604020202020204" charset="0"/>
              </a:rPr>
              <a:t>they cannot be faulted for not</a:t>
            </a:r>
            <a:r>
              <a:rPr lang="cs-CZ" sz="1800" b="1" i="1" dirty="0">
                <a:solidFill>
                  <a:schemeClr val="accent4"/>
                </a:solidFill>
                <a:latin typeface="Roboto Slab" panose="020B0604020202020204" charset="0"/>
                <a:ea typeface="Roboto Slab" panose="020B0604020202020204" charset="0"/>
              </a:rPr>
              <a:t> </a:t>
            </a:r>
            <a:r>
              <a:rPr lang="en-US" sz="1800" b="1" i="1" dirty="0">
                <a:solidFill>
                  <a:schemeClr val="accent4"/>
                </a:solidFill>
                <a:latin typeface="Roboto Slab" panose="020B0604020202020204" charset="0"/>
                <a:ea typeface="Roboto Slab" panose="020B0604020202020204" charset="0"/>
              </a:rPr>
              <a:t>having transposed the directive</a:t>
            </a:r>
            <a:r>
              <a:rPr lang="en-US" sz="1800" b="1" i="1" dirty="0">
                <a:solidFill>
                  <a:schemeClr val="tx2">
                    <a:lumMod val="60000"/>
                    <a:lumOff val="40000"/>
                  </a:schemeClr>
                </a:solidFill>
                <a:latin typeface="Roboto Slab" panose="020B0604020202020204" charset="0"/>
                <a:ea typeface="Roboto Slab" panose="020B0604020202020204" charset="0"/>
              </a:rPr>
              <a:t> </a:t>
            </a:r>
            <a:r>
              <a:rPr lang="en-US" sz="1800" i="1" dirty="0">
                <a:latin typeface="Roboto Slab" panose="020B0604020202020204" charset="0"/>
                <a:ea typeface="Roboto Slab" panose="020B0604020202020204" charset="0"/>
              </a:rPr>
              <a:t>into their internal legal order before expiry of that</a:t>
            </a:r>
            <a:r>
              <a:rPr lang="cs-CZ" sz="1800" i="1" dirty="0">
                <a:latin typeface="Roboto Slab" panose="020B0604020202020204" charset="0"/>
                <a:ea typeface="Roboto Slab" panose="020B0604020202020204" charset="0"/>
              </a:rPr>
              <a:t> </a:t>
            </a:r>
            <a:r>
              <a:rPr lang="en-US" sz="1800" i="1" dirty="0">
                <a:latin typeface="Roboto Slab" panose="020B0604020202020204" charset="0"/>
                <a:ea typeface="Roboto Slab" panose="020B0604020202020204" charset="0"/>
              </a:rPr>
              <a:t>period.</a:t>
            </a:r>
          </a:p>
          <a:p>
            <a:pPr marL="285750" indent="-285750" algn="just">
              <a:buFont typeface="Arial" panose="020B0604020202020204" pitchFamily="34" charset="0"/>
              <a:buChar char="•"/>
            </a:pPr>
            <a:r>
              <a:rPr lang="en-US" sz="1800" i="1" dirty="0">
                <a:latin typeface="Roboto Slab" panose="020B0604020202020204" charset="0"/>
                <a:ea typeface="Roboto Slab" panose="020B0604020202020204" charset="0"/>
              </a:rPr>
              <a:t>Nevertheless, it is during the transposition period that the Member States </a:t>
            </a:r>
            <a:r>
              <a:rPr lang="en-US" sz="1800" b="1" i="1" dirty="0">
                <a:solidFill>
                  <a:schemeClr val="accent4"/>
                </a:solidFill>
                <a:latin typeface="Roboto Slab" panose="020B0604020202020204" charset="0"/>
                <a:ea typeface="Roboto Slab" panose="020B0604020202020204" charset="0"/>
              </a:rPr>
              <a:t>must</a:t>
            </a:r>
            <a:r>
              <a:rPr lang="cs-CZ" sz="1800" b="1" i="1" dirty="0">
                <a:solidFill>
                  <a:schemeClr val="accent4"/>
                </a:solidFill>
                <a:latin typeface="Roboto Slab" panose="020B0604020202020204" charset="0"/>
                <a:ea typeface="Roboto Slab" panose="020B0604020202020204" charset="0"/>
              </a:rPr>
              <a:t> </a:t>
            </a:r>
            <a:r>
              <a:rPr lang="en-US" sz="1800" b="1" i="1" dirty="0">
                <a:solidFill>
                  <a:schemeClr val="accent4"/>
                </a:solidFill>
                <a:latin typeface="Roboto Slab" panose="020B0604020202020204" charset="0"/>
                <a:ea typeface="Roboto Slab" panose="020B0604020202020204" charset="0"/>
              </a:rPr>
              <a:t>take the measures necessary to ensure</a:t>
            </a:r>
            <a:r>
              <a:rPr lang="en-US" sz="1800" i="1" dirty="0">
                <a:solidFill>
                  <a:schemeClr val="accent4"/>
                </a:solidFill>
                <a:latin typeface="Roboto Slab" panose="020B0604020202020204" charset="0"/>
                <a:ea typeface="Roboto Slab" panose="020B0604020202020204" charset="0"/>
              </a:rPr>
              <a:t> </a:t>
            </a:r>
            <a:r>
              <a:rPr lang="en-US" sz="1800" i="1" dirty="0">
                <a:latin typeface="Roboto Slab" panose="020B0604020202020204" charset="0"/>
                <a:ea typeface="Roboto Slab" panose="020B0604020202020204" charset="0"/>
              </a:rPr>
              <a:t>that the result prescribed by the directive</a:t>
            </a:r>
            <a:r>
              <a:rPr lang="cs-CZ" sz="1800" i="1" dirty="0">
                <a:latin typeface="Roboto Slab" panose="020B0604020202020204" charset="0"/>
                <a:ea typeface="Roboto Slab" panose="020B0604020202020204" charset="0"/>
              </a:rPr>
              <a:t> </a:t>
            </a:r>
            <a:r>
              <a:rPr lang="en-US" sz="1800" i="1" dirty="0">
                <a:latin typeface="Roboto Slab" panose="020B0604020202020204" charset="0"/>
                <a:ea typeface="Roboto Slab" panose="020B0604020202020204" charset="0"/>
              </a:rPr>
              <a:t>is achieved at the end of that period.</a:t>
            </a:r>
          </a:p>
          <a:p>
            <a:pPr marL="285750" indent="-285750" algn="just">
              <a:buFont typeface="Arial" panose="020B0604020202020204" pitchFamily="34" charset="0"/>
              <a:buChar char="•"/>
            </a:pPr>
            <a:r>
              <a:rPr lang="en-US" sz="1800" i="1" dirty="0">
                <a:latin typeface="Roboto Slab" panose="020B0604020202020204" charset="0"/>
                <a:ea typeface="Roboto Slab" panose="020B0604020202020204" charset="0"/>
              </a:rPr>
              <a:t>Although the Member States are not obliged to adopt those measures before the</a:t>
            </a:r>
            <a:r>
              <a:rPr lang="cs-CZ" sz="1800" i="1" dirty="0">
                <a:latin typeface="Roboto Slab" panose="020B0604020202020204" charset="0"/>
                <a:ea typeface="Roboto Slab" panose="020B0604020202020204" charset="0"/>
              </a:rPr>
              <a:t> </a:t>
            </a:r>
            <a:r>
              <a:rPr lang="en-US" sz="1800" i="1" dirty="0">
                <a:latin typeface="Roboto Slab" panose="020B0604020202020204" charset="0"/>
                <a:ea typeface="Roboto Slab" panose="020B0604020202020204" charset="0"/>
              </a:rPr>
              <a:t>end of the period prescribed for transposition, it follows from the second paragraph</a:t>
            </a:r>
            <a:r>
              <a:rPr lang="cs-CZ" sz="1800" i="1" dirty="0">
                <a:latin typeface="Roboto Slab" panose="020B0604020202020204" charset="0"/>
                <a:ea typeface="Roboto Slab" panose="020B0604020202020204" charset="0"/>
              </a:rPr>
              <a:t> </a:t>
            </a:r>
            <a:r>
              <a:rPr lang="en-US" sz="1800" i="1" dirty="0">
                <a:latin typeface="Roboto Slab" panose="020B0604020202020204" charset="0"/>
                <a:ea typeface="Roboto Slab" panose="020B0604020202020204" charset="0"/>
              </a:rPr>
              <a:t>of Article 5 in conjunction with the third paragraph of Article 189 of the Treaty</a:t>
            </a:r>
            <a:r>
              <a:rPr lang="cs-CZ" sz="1800" i="1" dirty="0">
                <a:latin typeface="Roboto Slab" panose="020B0604020202020204" charset="0"/>
                <a:ea typeface="Roboto Slab" panose="020B0604020202020204" charset="0"/>
              </a:rPr>
              <a:t> </a:t>
            </a:r>
            <a:r>
              <a:rPr lang="en-US" sz="1800" i="1" dirty="0">
                <a:latin typeface="Roboto Slab" panose="020B0604020202020204" charset="0"/>
                <a:ea typeface="Roboto Slab" panose="020B0604020202020204" charset="0"/>
              </a:rPr>
              <a:t>and from the directive itself that </a:t>
            </a:r>
            <a:r>
              <a:rPr lang="en-US" sz="1800" b="1" i="1" dirty="0">
                <a:solidFill>
                  <a:schemeClr val="accent4"/>
                </a:solidFill>
                <a:latin typeface="Roboto Slab" panose="020B0604020202020204" charset="0"/>
                <a:ea typeface="Roboto Slab" panose="020B0604020202020204" charset="0"/>
              </a:rPr>
              <a:t>during that period they must refrain from taking</a:t>
            </a:r>
            <a:r>
              <a:rPr lang="cs-CZ" sz="1800" b="1" i="1" dirty="0">
                <a:solidFill>
                  <a:schemeClr val="accent4"/>
                </a:solidFill>
                <a:latin typeface="Roboto Slab" panose="020B0604020202020204" charset="0"/>
                <a:ea typeface="Roboto Slab" panose="020B0604020202020204" charset="0"/>
              </a:rPr>
              <a:t> </a:t>
            </a:r>
            <a:r>
              <a:rPr lang="en-US" sz="1800" b="1" i="1" dirty="0">
                <a:solidFill>
                  <a:schemeClr val="accent4"/>
                </a:solidFill>
                <a:latin typeface="Roboto Slab" panose="020B0604020202020204" charset="0"/>
                <a:ea typeface="Roboto Slab" panose="020B0604020202020204" charset="0"/>
              </a:rPr>
              <a:t>any measures liable seriously to compromise the result prescribed</a:t>
            </a:r>
            <a:r>
              <a:rPr lang="en-US" sz="1800" i="1" dirty="0">
                <a:solidFill>
                  <a:schemeClr val="accent4"/>
                </a:solidFill>
                <a:latin typeface="Roboto Slab" panose="020B0604020202020204" charset="0"/>
                <a:ea typeface="Roboto Slab" panose="020B0604020202020204" charset="0"/>
              </a:rPr>
              <a:t>.</a:t>
            </a:r>
            <a:endParaRPr lang="cs-CZ" sz="1800" i="1" dirty="0">
              <a:solidFill>
                <a:schemeClr val="accent4"/>
              </a:solidFill>
              <a:latin typeface="Roboto Slab" panose="020B0604020202020204" charset="0"/>
              <a:ea typeface="Roboto Slab" panose="020B0604020202020204" charset="0"/>
            </a:endParaRPr>
          </a:p>
          <a:p>
            <a:endParaRPr lang="en-US" sz="1800" b="1" dirty="0">
              <a:latin typeface="Roboto Slab" panose="020B0604020202020204" charset="0"/>
              <a:ea typeface="Roboto Slab" panose="020B0604020202020204" charset="0"/>
            </a:endParaRPr>
          </a:p>
          <a:p>
            <a:endParaRPr lang="cs-CZ" b="1" dirty="0"/>
          </a:p>
        </p:txBody>
      </p:sp>
    </p:spTree>
    <p:extLst>
      <p:ext uri="{BB962C8B-B14F-4D97-AF65-F5344CB8AC3E}">
        <p14:creationId xmlns:p14="http://schemas.microsoft.com/office/powerpoint/2010/main" val="305101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11"/>
          <p:cNvSpPr txBox="1">
            <a:spLocks/>
          </p:cNvSpPr>
          <p:nvPr/>
        </p:nvSpPr>
        <p:spPr>
          <a:xfrm>
            <a:off x="1958837" y="-186813"/>
            <a:ext cx="5732028" cy="1028700"/>
          </a:xfrm>
          <a:prstGeom prst="rect">
            <a:avLst/>
          </a:prstGeom>
        </p:spPr>
        <p:txBody>
          <a:bodyPr lIns="91425" tIns="91425" rIns="91425" bIns="91425" anchor="ctr" anchorCtr="0">
            <a:noAutofit/>
          </a:bodyPr>
          <a:lstStyle/>
          <a:p>
            <a:pPr lvl="3">
              <a:spcBef>
                <a:spcPts val="600"/>
              </a:spcBef>
            </a:pPr>
            <a:r>
              <a:rPr lang="cs-CZ" sz="1800" b="1" i="1" dirty="0">
                <a:solidFill>
                  <a:schemeClr val="accent3"/>
                </a:solidFill>
                <a:latin typeface="Roboto Slab" panose="020B0604020202020204" charset="0"/>
                <a:ea typeface="Roboto Slab" panose="020B0604020202020204" charset="0"/>
                <a:cs typeface="Nixie One"/>
                <a:sym typeface="Nixie One"/>
              </a:rPr>
              <a:t>EXAMPLE 2: </a:t>
            </a:r>
            <a:r>
              <a:rPr lang="cs-CZ" sz="1800" b="1" dirty="0">
                <a:solidFill>
                  <a:schemeClr val="accent4"/>
                </a:solidFill>
                <a:latin typeface="Roboto Slab" panose="020B0604020202020204" charset="0"/>
                <a:ea typeface="Roboto Slab" panose="020B0604020202020204" charset="0"/>
                <a:cs typeface="Nixie One"/>
                <a:sym typeface="Nixie One"/>
              </a:rPr>
              <a:t>SANCTIONS</a:t>
            </a:r>
            <a:endParaRPr lang="en-GB" sz="1800" b="1" dirty="0">
              <a:solidFill>
                <a:schemeClr val="accent4"/>
              </a:solidFill>
              <a:latin typeface="Roboto Slab" panose="020B0604020202020204" charset="0"/>
              <a:ea typeface="Roboto Slab" panose="020B0604020202020204" charset="0"/>
              <a:cs typeface="Nixie One"/>
              <a:sym typeface="Nixie One"/>
            </a:endParaRPr>
          </a:p>
        </p:txBody>
      </p:sp>
      <p:sp>
        <p:nvSpPr>
          <p:cNvPr id="2" name="TextovéPole 1"/>
          <p:cNvSpPr txBox="1"/>
          <p:nvPr/>
        </p:nvSpPr>
        <p:spPr>
          <a:xfrm>
            <a:off x="757115" y="472174"/>
            <a:ext cx="8135471" cy="4170372"/>
          </a:xfrm>
          <a:prstGeom prst="rect">
            <a:avLst/>
          </a:prstGeom>
          <a:noFill/>
        </p:spPr>
        <p:txBody>
          <a:bodyPr wrap="square" rtlCol="0">
            <a:spAutoFit/>
          </a:bodyPr>
          <a:lstStyle/>
          <a:p>
            <a:endParaRPr lang="cs-CZ" b="1" dirty="0">
              <a:latin typeface="Roboto Slab" charset="0"/>
              <a:ea typeface="Roboto Slab" charset="0"/>
            </a:endParaRPr>
          </a:p>
          <a:p>
            <a:pPr marL="285750" indent="-285750">
              <a:buFont typeface="Arial" pitchFamily="34" charset="0"/>
              <a:buChar char="•"/>
            </a:pPr>
            <a:endParaRPr lang="cs-CZ" sz="800" b="1" dirty="0">
              <a:latin typeface="Roboto Slab" charset="0"/>
              <a:ea typeface="Roboto Slab" charset="0"/>
            </a:endParaRPr>
          </a:p>
          <a:p>
            <a:r>
              <a:rPr lang="cs-CZ" b="1" dirty="0">
                <a:solidFill>
                  <a:schemeClr val="accent6"/>
                </a:solidFill>
                <a:latin typeface="Roboto Slab" charset="0"/>
                <a:ea typeface="Roboto Slab" charset="0"/>
              </a:rPr>
              <a:t>1) </a:t>
            </a:r>
            <a:r>
              <a:rPr lang="cs-CZ" b="1" dirty="0" err="1">
                <a:solidFill>
                  <a:schemeClr val="accent6"/>
                </a:solidFill>
                <a:latin typeface="Roboto Slab" charset="0"/>
                <a:ea typeface="Roboto Slab" charset="0"/>
              </a:rPr>
              <a:t>Particular</a:t>
            </a:r>
            <a:r>
              <a:rPr lang="cs-CZ" b="1" dirty="0">
                <a:solidFill>
                  <a:schemeClr val="accent6"/>
                </a:solidFill>
                <a:latin typeface="Roboto Slab" charset="0"/>
                <a:ea typeface="Roboto Slab" charset="0"/>
              </a:rPr>
              <a:t> </a:t>
            </a:r>
            <a:r>
              <a:rPr lang="cs-CZ" b="1" dirty="0" err="1">
                <a:solidFill>
                  <a:schemeClr val="accent6"/>
                </a:solidFill>
                <a:latin typeface="Roboto Slab" charset="0"/>
                <a:ea typeface="Roboto Slab" charset="0"/>
              </a:rPr>
              <a:t>requirements</a:t>
            </a:r>
            <a:endParaRPr lang="cs-CZ" b="1" dirty="0">
              <a:solidFill>
                <a:schemeClr val="accent6"/>
              </a:solidFill>
              <a:latin typeface="Roboto Slab" charset="0"/>
              <a:ea typeface="Roboto Slab" charset="0"/>
            </a:endParaRPr>
          </a:p>
          <a:p>
            <a:r>
              <a:rPr lang="cs-CZ" dirty="0" err="1">
                <a:solidFill>
                  <a:schemeClr val="tx1"/>
                </a:solidFill>
                <a:latin typeface="Roboto Slab" charset="0"/>
                <a:ea typeface="Roboto Slab" charset="0"/>
              </a:rPr>
              <a:t>Numerous</a:t>
            </a:r>
            <a:r>
              <a:rPr lang="cs-CZ" dirty="0">
                <a:solidFill>
                  <a:schemeClr val="tx1"/>
                </a:solidFill>
                <a:latin typeface="Roboto Slab" charset="0"/>
                <a:ea typeface="Roboto Slab" charset="0"/>
              </a:rPr>
              <a:t> </a:t>
            </a:r>
            <a:r>
              <a:rPr lang="cs-CZ" dirty="0" err="1">
                <a:solidFill>
                  <a:schemeClr val="tx1"/>
                </a:solidFill>
                <a:latin typeface="Roboto Slab" charset="0"/>
                <a:ea typeface="Roboto Slab" charset="0"/>
              </a:rPr>
              <a:t>directives</a:t>
            </a:r>
            <a:r>
              <a:rPr lang="cs-CZ" dirty="0">
                <a:solidFill>
                  <a:schemeClr val="tx1"/>
                </a:solidFill>
                <a:latin typeface="Roboto Slab" charset="0"/>
                <a:ea typeface="Roboto Slab" charset="0"/>
              </a:rPr>
              <a:t> </a:t>
            </a:r>
            <a:r>
              <a:rPr lang="cs-CZ" dirty="0" err="1">
                <a:solidFill>
                  <a:schemeClr val="tx1"/>
                </a:solidFill>
                <a:latin typeface="Roboto Slab" charset="0"/>
                <a:ea typeface="Roboto Slab" charset="0"/>
              </a:rPr>
              <a:t>require</a:t>
            </a:r>
            <a:r>
              <a:rPr lang="cs-CZ" dirty="0">
                <a:solidFill>
                  <a:schemeClr val="tx1"/>
                </a:solidFill>
                <a:latin typeface="Roboto Slab" charset="0"/>
                <a:ea typeface="Roboto Slab" charset="0"/>
              </a:rPr>
              <a:t> MS to </a:t>
            </a:r>
            <a:r>
              <a:rPr lang="cs-CZ" dirty="0" err="1">
                <a:solidFill>
                  <a:schemeClr val="tx1"/>
                </a:solidFill>
                <a:latin typeface="Roboto Slab" charset="0"/>
                <a:ea typeface="Roboto Slab" charset="0"/>
              </a:rPr>
              <a:t>establish</a:t>
            </a:r>
            <a:r>
              <a:rPr lang="cs-CZ" dirty="0">
                <a:solidFill>
                  <a:schemeClr val="tx1"/>
                </a:solidFill>
                <a:latin typeface="Roboto Slab" charset="0"/>
                <a:ea typeface="Roboto Slab" charset="0"/>
              </a:rPr>
              <a:t> 1) </a:t>
            </a:r>
            <a:r>
              <a:rPr lang="cs-CZ" dirty="0" err="1">
                <a:solidFill>
                  <a:schemeClr val="tx1"/>
                </a:solidFill>
                <a:latin typeface="Roboto Slab" charset="0"/>
                <a:ea typeface="Roboto Slab" charset="0"/>
              </a:rPr>
              <a:t>effective</a:t>
            </a:r>
            <a:r>
              <a:rPr lang="cs-CZ" dirty="0">
                <a:solidFill>
                  <a:schemeClr val="tx1"/>
                </a:solidFill>
                <a:latin typeface="Roboto Slab" charset="0"/>
                <a:ea typeface="Roboto Slab" charset="0"/>
              </a:rPr>
              <a:t> </a:t>
            </a:r>
            <a:r>
              <a:rPr lang="cs-CZ" dirty="0" err="1">
                <a:solidFill>
                  <a:schemeClr val="tx1"/>
                </a:solidFill>
                <a:latin typeface="Roboto Slab" charset="0"/>
                <a:ea typeface="Roboto Slab" charset="0"/>
              </a:rPr>
              <a:t>system</a:t>
            </a:r>
            <a:r>
              <a:rPr lang="cs-CZ" dirty="0">
                <a:solidFill>
                  <a:schemeClr val="tx1"/>
                </a:solidFill>
                <a:latin typeface="Roboto Slab" charset="0"/>
                <a:ea typeface="Roboto Slab" charset="0"/>
              </a:rPr>
              <a:t> </a:t>
            </a:r>
            <a:r>
              <a:rPr lang="cs-CZ" dirty="0" err="1">
                <a:solidFill>
                  <a:schemeClr val="tx1"/>
                </a:solidFill>
                <a:latin typeface="Roboto Slab" charset="0"/>
                <a:ea typeface="Roboto Slab" charset="0"/>
              </a:rPr>
              <a:t>of</a:t>
            </a:r>
            <a:r>
              <a:rPr lang="cs-CZ" dirty="0">
                <a:solidFill>
                  <a:schemeClr val="tx1"/>
                </a:solidFill>
                <a:latin typeface="Roboto Slab" charset="0"/>
                <a:ea typeface="Roboto Slab" charset="0"/>
              </a:rPr>
              <a:t> </a:t>
            </a:r>
            <a:r>
              <a:rPr lang="cs-CZ" dirty="0" err="1">
                <a:solidFill>
                  <a:schemeClr val="tx1"/>
                </a:solidFill>
                <a:latin typeface="Roboto Slab" charset="0"/>
                <a:ea typeface="Roboto Slab" charset="0"/>
              </a:rPr>
              <a:t>sanctions</a:t>
            </a:r>
            <a:r>
              <a:rPr lang="cs-CZ" dirty="0">
                <a:solidFill>
                  <a:schemeClr val="tx1"/>
                </a:solidFill>
                <a:latin typeface="Roboto Slab" charset="0"/>
                <a:ea typeface="Roboto Slab" charset="0"/>
              </a:rPr>
              <a:t>, 2) </a:t>
            </a:r>
            <a:r>
              <a:rPr lang="cs-CZ" dirty="0" err="1">
                <a:solidFill>
                  <a:schemeClr val="tx1"/>
                </a:solidFill>
                <a:latin typeface="Roboto Slab" charset="0"/>
                <a:ea typeface="Roboto Slab" charset="0"/>
              </a:rPr>
              <a:t>effective</a:t>
            </a:r>
            <a:r>
              <a:rPr lang="cs-CZ" dirty="0">
                <a:solidFill>
                  <a:schemeClr val="tx1"/>
                </a:solidFill>
                <a:latin typeface="Roboto Slab" charset="0"/>
                <a:ea typeface="Roboto Slab" charset="0"/>
              </a:rPr>
              <a:t> </a:t>
            </a:r>
            <a:r>
              <a:rPr lang="cs-CZ" dirty="0" err="1">
                <a:solidFill>
                  <a:schemeClr val="tx1"/>
                </a:solidFill>
                <a:latin typeface="Roboto Slab" charset="0"/>
                <a:ea typeface="Roboto Slab" charset="0"/>
              </a:rPr>
              <a:t>system</a:t>
            </a:r>
            <a:r>
              <a:rPr lang="cs-CZ" dirty="0">
                <a:solidFill>
                  <a:schemeClr val="tx1"/>
                </a:solidFill>
                <a:latin typeface="Roboto Slab" charset="0"/>
                <a:ea typeface="Roboto Slab" charset="0"/>
              </a:rPr>
              <a:t> </a:t>
            </a:r>
            <a:r>
              <a:rPr lang="cs-CZ" dirty="0" err="1">
                <a:solidFill>
                  <a:schemeClr val="tx1"/>
                </a:solidFill>
                <a:latin typeface="Roboto Slab" charset="0"/>
                <a:ea typeface="Roboto Slab" charset="0"/>
              </a:rPr>
              <a:t>of</a:t>
            </a:r>
            <a:r>
              <a:rPr lang="cs-CZ" dirty="0">
                <a:solidFill>
                  <a:schemeClr val="tx1"/>
                </a:solidFill>
                <a:latin typeface="Roboto Slab" charset="0"/>
                <a:ea typeface="Roboto Slab" charset="0"/>
              </a:rPr>
              <a:t> </a:t>
            </a:r>
            <a:r>
              <a:rPr lang="cs-CZ" dirty="0" err="1">
                <a:solidFill>
                  <a:schemeClr val="tx1"/>
                </a:solidFill>
                <a:latin typeface="Roboto Slab" charset="0"/>
                <a:ea typeface="Roboto Slab" charset="0"/>
              </a:rPr>
              <a:t>sanctions</a:t>
            </a:r>
            <a:r>
              <a:rPr lang="cs-CZ" dirty="0">
                <a:solidFill>
                  <a:schemeClr val="tx1"/>
                </a:solidFill>
                <a:latin typeface="Roboto Slab" charset="0"/>
                <a:ea typeface="Roboto Slab" charset="0"/>
              </a:rPr>
              <a:t> </a:t>
            </a:r>
            <a:r>
              <a:rPr lang="cs-CZ" dirty="0" err="1">
                <a:solidFill>
                  <a:schemeClr val="tx1"/>
                </a:solidFill>
                <a:latin typeface="Roboto Slab" charset="0"/>
                <a:ea typeface="Roboto Slab" charset="0"/>
              </a:rPr>
              <a:t>with</a:t>
            </a:r>
            <a:r>
              <a:rPr lang="cs-CZ" dirty="0">
                <a:solidFill>
                  <a:schemeClr val="tx1"/>
                </a:solidFill>
                <a:latin typeface="Roboto Slab" charset="0"/>
                <a:ea typeface="Roboto Slab" charset="0"/>
              </a:rPr>
              <a:t> </a:t>
            </a:r>
            <a:r>
              <a:rPr lang="cs-CZ" dirty="0" err="1">
                <a:solidFill>
                  <a:schemeClr val="tx1"/>
                </a:solidFill>
                <a:latin typeface="Roboto Slab" charset="0"/>
                <a:ea typeface="Roboto Slab" charset="0"/>
              </a:rPr>
              <a:t>particular</a:t>
            </a:r>
            <a:r>
              <a:rPr lang="cs-CZ" dirty="0">
                <a:solidFill>
                  <a:schemeClr val="tx1"/>
                </a:solidFill>
                <a:latin typeface="Roboto Slab" charset="0"/>
                <a:ea typeface="Roboto Slab" charset="0"/>
              </a:rPr>
              <a:t> </a:t>
            </a:r>
            <a:r>
              <a:rPr lang="cs-CZ" dirty="0" err="1">
                <a:solidFill>
                  <a:schemeClr val="tx1"/>
                </a:solidFill>
                <a:latin typeface="Roboto Slab" charset="0"/>
                <a:ea typeface="Roboto Slab" charset="0"/>
              </a:rPr>
              <a:t>sanctions</a:t>
            </a:r>
            <a:r>
              <a:rPr lang="cs-CZ" dirty="0">
                <a:solidFill>
                  <a:schemeClr val="tx1"/>
                </a:solidFill>
                <a:latin typeface="Roboto Slab" charset="0"/>
                <a:ea typeface="Roboto Slab" charset="0"/>
              </a:rPr>
              <a:t> and </a:t>
            </a:r>
            <a:r>
              <a:rPr lang="cs-CZ" dirty="0" err="1">
                <a:solidFill>
                  <a:schemeClr val="tx1"/>
                </a:solidFill>
                <a:latin typeface="Roboto Slab" charset="0"/>
                <a:ea typeface="Roboto Slab" charset="0"/>
              </a:rPr>
              <a:t>measures</a:t>
            </a:r>
            <a:r>
              <a:rPr lang="cs-CZ" dirty="0">
                <a:solidFill>
                  <a:schemeClr val="tx1"/>
                </a:solidFill>
                <a:latin typeface="Roboto Slab" charset="0"/>
                <a:ea typeface="Roboto Slab" charset="0"/>
              </a:rPr>
              <a:t> (</a:t>
            </a:r>
            <a:r>
              <a:rPr lang="cs-CZ" dirty="0" err="1">
                <a:solidFill>
                  <a:schemeClr val="tx1"/>
                </a:solidFill>
                <a:latin typeface="Roboto Slab" charset="0"/>
                <a:ea typeface="Roboto Slab" charset="0"/>
              </a:rPr>
              <a:t>withdrawal</a:t>
            </a:r>
            <a:r>
              <a:rPr lang="cs-CZ" dirty="0">
                <a:solidFill>
                  <a:schemeClr val="tx1"/>
                </a:solidFill>
                <a:latin typeface="Roboto Slab" charset="0"/>
                <a:ea typeface="Roboto Slab" charset="0"/>
              </a:rPr>
              <a:t> </a:t>
            </a:r>
            <a:r>
              <a:rPr lang="cs-CZ" dirty="0" err="1">
                <a:solidFill>
                  <a:schemeClr val="tx1"/>
                </a:solidFill>
                <a:latin typeface="Roboto Slab" charset="0"/>
                <a:ea typeface="Roboto Slab" charset="0"/>
              </a:rPr>
              <a:t>of</a:t>
            </a:r>
            <a:r>
              <a:rPr lang="cs-CZ" dirty="0">
                <a:solidFill>
                  <a:schemeClr val="tx1"/>
                </a:solidFill>
                <a:latin typeface="Roboto Slab" charset="0"/>
                <a:ea typeface="Roboto Slab" charset="0"/>
              </a:rPr>
              <a:t> </a:t>
            </a:r>
            <a:r>
              <a:rPr lang="cs-CZ" dirty="0" err="1">
                <a:solidFill>
                  <a:schemeClr val="tx1"/>
                </a:solidFill>
                <a:latin typeface="Roboto Slab" charset="0"/>
                <a:ea typeface="Roboto Slab" charset="0"/>
              </a:rPr>
              <a:t>permit</a:t>
            </a:r>
            <a:r>
              <a:rPr lang="cs-CZ" dirty="0">
                <a:solidFill>
                  <a:schemeClr val="tx1"/>
                </a:solidFill>
                <a:latin typeface="Roboto Slab" charset="0"/>
                <a:ea typeface="Roboto Slab" charset="0"/>
              </a:rPr>
              <a:t>, </a:t>
            </a:r>
            <a:r>
              <a:rPr lang="en-US" dirty="0">
                <a:solidFill>
                  <a:schemeClr val="tx1"/>
                </a:solidFill>
                <a:latin typeface="Roboto Slab" charset="0"/>
                <a:ea typeface="Roboto Slab" charset="0"/>
              </a:rPr>
              <a:t>measures to ensure that compliance is</a:t>
            </a:r>
            <a:r>
              <a:rPr lang="cs-CZ" dirty="0">
                <a:solidFill>
                  <a:schemeClr val="tx1"/>
                </a:solidFill>
                <a:latin typeface="Roboto Slab" charset="0"/>
                <a:ea typeface="Roboto Slab" charset="0"/>
              </a:rPr>
              <a:t> </a:t>
            </a:r>
            <a:r>
              <a:rPr lang="en-US" dirty="0">
                <a:solidFill>
                  <a:schemeClr val="tx1"/>
                </a:solidFill>
                <a:latin typeface="Roboto Slab" charset="0"/>
                <a:ea typeface="Roboto Slab" charset="0"/>
              </a:rPr>
              <a:t>restored within the shortest possible time</a:t>
            </a:r>
            <a:r>
              <a:rPr lang="cs-CZ" dirty="0">
                <a:solidFill>
                  <a:schemeClr val="tx1"/>
                </a:solidFill>
                <a:latin typeface="Roboto Slab" charset="0"/>
                <a:ea typeface="Roboto Slab" charset="0"/>
              </a:rPr>
              <a:t>) </a:t>
            </a:r>
          </a:p>
          <a:p>
            <a:endParaRPr lang="cs-CZ" dirty="0">
              <a:solidFill>
                <a:schemeClr val="tx1"/>
              </a:solidFill>
              <a:latin typeface="Roboto Slab" charset="0"/>
              <a:ea typeface="Roboto Slab" charset="0"/>
            </a:endParaRPr>
          </a:p>
          <a:p>
            <a:r>
              <a:rPr lang="cs-CZ" b="1" dirty="0">
                <a:solidFill>
                  <a:schemeClr val="accent6"/>
                </a:solidFill>
                <a:latin typeface="Roboto Slab" charset="0"/>
                <a:ea typeface="Roboto Slab" charset="0"/>
              </a:rPr>
              <a:t>2) Duty </a:t>
            </a:r>
            <a:r>
              <a:rPr lang="cs-CZ" b="1" dirty="0" err="1">
                <a:solidFill>
                  <a:schemeClr val="accent6"/>
                </a:solidFill>
                <a:latin typeface="Roboto Slab" charset="0"/>
                <a:ea typeface="Roboto Slab" charset="0"/>
              </a:rPr>
              <a:t>of</a:t>
            </a:r>
            <a:r>
              <a:rPr lang="cs-CZ" b="1" dirty="0">
                <a:solidFill>
                  <a:schemeClr val="accent6"/>
                </a:solidFill>
                <a:latin typeface="Roboto Slab" charset="0"/>
                <a:ea typeface="Roboto Slab" charset="0"/>
              </a:rPr>
              <a:t> </a:t>
            </a:r>
            <a:r>
              <a:rPr lang="cs-CZ" b="1" dirty="0" err="1">
                <a:solidFill>
                  <a:schemeClr val="accent6"/>
                </a:solidFill>
                <a:latin typeface="Roboto Slab" charset="0"/>
                <a:ea typeface="Roboto Slab" charset="0"/>
              </a:rPr>
              <a:t>cooperation</a:t>
            </a:r>
            <a:r>
              <a:rPr lang="cs-CZ" b="1" dirty="0">
                <a:solidFill>
                  <a:schemeClr val="accent6"/>
                </a:solidFill>
                <a:latin typeface="Roboto Slab" charset="0"/>
                <a:ea typeface="Roboto Slab" charset="0"/>
              </a:rPr>
              <a:t> </a:t>
            </a:r>
            <a:r>
              <a:rPr lang="cs-CZ" b="1" dirty="0" err="1">
                <a:solidFill>
                  <a:schemeClr val="accent6"/>
                </a:solidFill>
                <a:latin typeface="Roboto Slab" charset="0"/>
                <a:ea typeface="Roboto Slab" charset="0"/>
              </a:rPr>
              <a:t>of</a:t>
            </a:r>
            <a:r>
              <a:rPr lang="cs-CZ" b="1" dirty="0">
                <a:solidFill>
                  <a:schemeClr val="accent6"/>
                </a:solidFill>
                <a:latin typeface="Roboto Slab" charset="0"/>
                <a:ea typeface="Roboto Slab" charset="0"/>
              </a:rPr>
              <a:t> </a:t>
            </a:r>
            <a:r>
              <a:rPr lang="cs-CZ" b="1" dirty="0" err="1">
                <a:solidFill>
                  <a:schemeClr val="accent6"/>
                </a:solidFill>
                <a:latin typeface="Roboto Slab" charset="0"/>
                <a:ea typeface="Roboto Slab" charset="0"/>
              </a:rPr>
              <a:t>the</a:t>
            </a:r>
            <a:r>
              <a:rPr lang="cs-CZ" b="1" dirty="0">
                <a:solidFill>
                  <a:schemeClr val="accent6"/>
                </a:solidFill>
                <a:latin typeface="Roboto Slab" charset="0"/>
                <a:ea typeface="Roboto Slab" charset="0"/>
              </a:rPr>
              <a:t> </a:t>
            </a:r>
            <a:r>
              <a:rPr lang="cs-CZ" b="1" dirty="0" err="1">
                <a:solidFill>
                  <a:schemeClr val="accent6"/>
                </a:solidFill>
                <a:latin typeface="Roboto Slab" charset="0"/>
                <a:ea typeface="Roboto Slab" charset="0"/>
              </a:rPr>
              <a:t>member</a:t>
            </a:r>
            <a:r>
              <a:rPr lang="cs-CZ" b="1" dirty="0">
                <a:solidFill>
                  <a:schemeClr val="accent6"/>
                </a:solidFill>
                <a:latin typeface="Roboto Slab" charset="0"/>
                <a:ea typeface="Roboto Slab" charset="0"/>
              </a:rPr>
              <a:t> </a:t>
            </a:r>
            <a:r>
              <a:rPr lang="cs-CZ" b="1" dirty="0" err="1">
                <a:solidFill>
                  <a:schemeClr val="accent6"/>
                </a:solidFill>
                <a:latin typeface="Roboto Slab" charset="0"/>
                <a:ea typeface="Roboto Slab" charset="0"/>
              </a:rPr>
              <a:t>states</a:t>
            </a:r>
            <a:endParaRPr lang="cs-CZ" b="1" dirty="0">
              <a:solidFill>
                <a:schemeClr val="accent6"/>
              </a:solidFill>
              <a:latin typeface="Roboto Slab" charset="0"/>
              <a:ea typeface="Roboto Slab" charset="0"/>
            </a:endParaRPr>
          </a:p>
          <a:p>
            <a:r>
              <a:rPr lang="cs-CZ" dirty="0" err="1">
                <a:latin typeface="Roboto Slab" charset="0"/>
                <a:ea typeface="Roboto Slab" charset="0"/>
              </a:rPr>
              <a:t>Geelhoed</a:t>
            </a:r>
            <a:r>
              <a:rPr lang="cs-CZ" dirty="0">
                <a:latin typeface="Roboto Slab" charset="0"/>
                <a:ea typeface="Roboto Slab" charset="0"/>
              </a:rPr>
              <a:t> in C-304/02: </a:t>
            </a:r>
          </a:p>
          <a:p>
            <a:r>
              <a:rPr lang="en-US" i="1" dirty="0">
                <a:latin typeface="Roboto Slab" charset="0"/>
                <a:ea typeface="Roboto Slab" charset="0"/>
              </a:rPr>
              <a:t>Member States are under a general obligation under Article 10 EC </a:t>
            </a:r>
            <a:r>
              <a:rPr lang="en-US" b="1" i="1" dirty="0">
                <a:latin typeface="Roboto Slab" charset="0"/>
                <a:ea typeface="Roboto Slab" charset="0"/>
              </a:rPr>
              <a:t>to take all measures necessary to ensure that Community law is applied and enforced effectively</a:t>
            </a:r>
            <a:r>
              <a:rPr lang="en-US" i="1" dirty="0">
                <a:latin typeface="Roboto Slab" charset="0"/>
                <a:ea typeface="Roboto Slab" charset="0"/>
              </a:rPr>
              <a:t> and that its ‘</a:t>
            </a:r>
            <a:r>
              <a:rPr lang="en-US" i="1" dirty="0" err="1">
                <a:latin typeface="Roboto Slab" charset="0"/>
                <a:ea typeface="Roboto Slab" charset="0"/>
              </a:rPr>
              <a:t>effet</a:t>
            </a:r>
            <a:r>
              <a:rPr lang="en-US" i="1" dirty="0">
                <a:latin typeface="Roboto Slab" charset="0"/>
                <a:ea typeface="Roboto Slab" charset="0"/>
              </a:rPr>
              <a:t> utile’ is achieved.</a:t>
            </a:r>
            <a:r>
              <a:rPr lang="cs-CZ" i="1" dirty="0">
                <a:latin typeface="Roboto Slab" charset="0"/>
                <a:ea typeface="Roboto Slab" charset="0"/>
              </a:rPr>
              <a:t>(…) </a:t>
            </a:r>
            <a:r>
              <a:rPr lang="en-US" i="1" dirty="0">
                <a:latin typeface="Roboto Slab" charset="0"/>
                <a:ea typeface="Roboto Slab" charset="0"/>
              </a:rPr>
              <a:t>to ensure ‘</a:t>
            </a:r>
            <a:r>
              <a:rPr lang="en-US" b="1" i="1" dirty="0">
                <a:latin typeface="Roboto Slab" charset="0"/>
                <a:ea typeface="Roboto Slab" charset="0"/>
              </a:rPr>
              <a:t>that infringements of Community law are </a:t>
            </a:r>
            <a:r>
              <a:rPr lang="en-US" b="1" i="1" dirty="0" err="1">
                <a:latin typeface="Roboto Slab" charset="0"/>
                <a:ea typeface="Roboto Slab" charset="0"/>
              </a:rPr>
              <a:t>penalised</a:t>
            </a:r>
            <a:r>
              <a:rPr lang="en-US" b="1" i="1" dirty="0">
                <a:latin typeface="Roboto Slab" charset="0"/>
                <a:ea typeface="Roboto Slab" charset="0"/>
              </a:rPr>
              <a:t> under conditions, both procedural and substantive, which are analogous to those applicable to infringements of national law </a:t>
            </a:r>
            <a:r>
              <a:rPr lang="en-US" i="1" dirty="0">
                <a:latin typeface="Roboto Slab" charset="0"/>
                <a:ea typeface="Roboto Slab" charset="0"/>
              </a:rPr>
              <a:t>of a similar nature and importance and which, in any event, make the penalty effective, proportionate and dissuasive.</a:t>
            </a:r>
            <a:r>
              <a:rPr lang="en-US" dirty="0">
                <a:latin typeface="Roboto Slab" charset="0"/>
                <a:ea typeface="Roboto Slab" charset="0"/>
              </a:rPr>
              <a:t> </a:t>
            </a:r>
            <a:endParaRPr lang="cs-CZ" dirty="0">
              <a:latin typeface="Roboto Slab" charset="0"/>
              <a:ea typeface="Roboto Slab" charset="0"/>
            </a:endParaRPr>
          </a:p>
          <a:p>
            <a:endParaRPr lang="cs-CZ" sz="500" dirty="0">
              <a:latin typeface="Roboto Slab" charset="0"/>
              <a:ea typeface="Roboto Slab" charset="0"/>
            </a:endParaRPr>
          </a:p>
          <a:p>
            <a:r>
              <a:rPr lang="cs-CZ" dirty="0">
                <a:latin typeface="Roboto Slab" charset="0"/>
                <a:ea typeface="Roboto Slab" charset="0"/>
              </a:rPr>
              <a:t>- </a:t>
            </a:r>
            <a:r>
              <a:rPr lang="en-US" dirty="0">
                <a:latin typeface="Roboto Slab" charset="0"/>
                <a:ea typeface="Roboto Slab" charset="0"/>
              </a:rPr>
              <a:t>Taken as a whole, the system of remedies must be dissuasive</a:t>
            </a:r>
            <a:r>
              <a:rPr lang="cs-CZ" dirty="0">
                <a:latin typeface="Roboto Slab" charset="0"/>
                <a:ea typeface="Roboto Slab" charset="0"/>
              </a:rPr>
              <a:t> (</a:t>
            </a:r>
            <a:r>
              <a:rPr lang="cs-CZ" dirty="0" err="1">
                <a:latin typeface="Roboto Slab" charset="0"/>
                <a:ea typeface="Roboto Slab" charset="0"/>
              </a:rPr>
              <a:t>see</a:t>
            </a:r>
            <a:r>
              <a:rPr lang="cs-CZ" dirty="0">
                <a:latin typeface="Roboto Slab" charset="0"/>
                <a:ea typeface="Roboto Slab" charset="0"/>
              </a:rPr>
              <a:t> </a:t>
            </a:r>
            <a:r>
              <a:rPr lang="cs-CZ" b="1" dirty="0">
                <a:latin typeface="Roboto Slab" charset="0"/>
                <a:ea typeface="Roboto Slab" charset="0"/>
              </a:rPr>
              <a:t>C‑565/12</a:t>
            </a:r>
            <a:r>
              <a:rPr lang="cs-CZ" dirty="0">
                <a:latin typeface="Roboto Slab" charset="0"/>
                <a:ea typeface="Roboto Slab" charset="0"/>
              </a:rPr>
              <a:t>)</a:t>
            </a:r>
          </a:p>
          <a:p>
            <a:endParaRPr lang="cs-CZ" dirty="0">
              <a:solidFill>
                <a:schemeClr val="tx1"/>
              </a:solidFill>
              <a:latin typeface="Roboto Slab" charset="0"/>
              <a:ea typeface="Roboto Slab" charset="0"/>
            </a:endParaRPr>
          </a:p>
          <a:p>
            <a:endParaRPr lang="cs-CZ" b="1" dirty="0">
              <a:solidFill>
                <a:schemeClr val="accent6"/>
              </a:solidFill>
              <a:latin typeface="Roboto Slab" charset="0"/>
              <a:ea typeface="Roboto Slab" charset="0"/>
            </a:endParaRPr>
          </a:p>
          <a:p>
            <a:r>
              <a:rPr lang="cs-CZ" b="1" dirty="0">
                <a:solidFill>
                  <a:schemeClr val="accent6"/>
                </a:solidFill>
                <a:latin typeface="Roboto Slab" charset="0"/>
                <a:ea typeface="Roboto Slab" charset="0"/>
              </a:rPr>
              <a:t> </a:t>
            </a:r>
          </a:p>
        </p:txBody>
      </p:sp>
    </p:spTree>
    <p:extLst>
      <p:ext uri="{BB962C8B-B14F-4D97-AF65-F5344CB8AC3E}">
        <p14:creationId xmlns:p14="http://schemas.microsoft.com/office/powerpoint/2010/main" val="326803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animEffect transition="in" filter="fade">
                                      <p:cBhvr>
                                        <p:cTn id="3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cs-CZ" sz="1800" b="1" dirty="0" err="1">
                <a:solidFill>
                  <a:schemeClr val="accent1"/>
                </a:solidFill>
                <a:latin typeface="Roboto Slab" panose="020B0604020202020204" charset="0"/>
                <a:ea typeface="Roboto Slab" panose="020B0604020202020204" charset="0"/>
                <a:cs typeface="Nixie One"/>
                <a:sym typeface="Nixie One"/>
              </a:rPr>
              <a:t>Transposition</a:t>
            </a:r>
            <a:r>
              <a:rPr lang="cs-CZ" sz="1800" b="1" dirty="0">
                <a:solidFill>
                  <a:schemeClr val="accent1"/>
                </a:solidFill>
                <a:latin typeface="Roboto Slab" panose="020B0604020202020204" charset="0"/>
                <a:ea typeface="Roboto Slab" panose="020B0604020202020204" charset="0"/>
                <a:cs typeface="Nixie One"/>
                <a:sym typeface="Nixie One"/>
              </a:rPr>
              <a:t> and </a:t>
            </a:r>
            <a:r>
              <a:rPr lang="cs-CZ" sz="1800" b="1" dirty="0" err="1">
                <a:solidFill>
                  <a:schemeClr val="accent1"/>
                </a:solidFill>
                <a:latin typeface="Roboto Slab" panose="020B0604020202020204" charset="0"/>
                <a:ea typeface="Roboto Slab" panose="020B0604020202020204" charset="0"/>
                <a:cs typeface="Nixie One"/>
                <a:sym typeface="Nixie One"/>
              </a:rPr>
              <a:t>implementation</a:t>
            </a:r>
            <a:endParaRPr lang="cs-CZ"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4" name="TextovéPole 3"/>
          <p:cNvSpPr txBox="1"/>
          <p:nvPr/>
        </p:nvSpPr>
        <p:spPr>
          <a:xfrm>
            <a:off x="459717" y="1095536"/>
            <a:ext cx="8407557" cy="3046988"/>
          </a:xfrm>
          <a:prstGeom prst="rect">
            <a:avLst/>
          </a:prstGeom>
          <a:noFill/>
        </p:spPr>
        <p:txBody>
          <a:bodyPr wrap="square" rtlCol="0">
            <a:spAutoFit/>
          </a:bodyPr>
          <a:lstStyle/>
          <a:p>
            <a:pPr marL="457200" indent="-457200">
              <a:buFont typeface="Arial" pitchFamily="34" charset="0"/>
              <a:buChar char="•"/>
            </a:pPr>
            <a:r>
              <a:rPr lang="cs-CZ" sz="2400" dirty="0">
                <a:latin typeface="Roboto Slab" panose="020B0604020202020204" charset="0"/>
                <a:ea typeface="Roboto Slab" panose="020B0604020202020204" charset="0"/>
              </a:rPr>
              <a:t>T</a:t>
            </a:r>
            <a:r>
              <a:rPr lang="en-US" sz="2400" dirty="0">
                <a:latin typeface="Roboto Slab" panose="020B0604020202020204" charset="0"/>
                <a:ea typeface="Roboto Slab" panose="020B0604020202020204" charset="0"/>
              </a:rPr>
              <a:t>he  adequacy  of  enforcement  still  remains  a  major  issue</a:t>
            </a:r>
            <a:endParaRPr lang="cs-CZ" sz="2400" dirty="0">
              <a:latin typeface="Roboto Slab" panose="020B0604020202020204" charset="0"/>
              <a:ea typeface="Roboto Slab" panose="020B0604020202020204" charset="0"/>
            </a:endParaRPr>
          </a:p>
          <a:p>
            <a:pPr marL="457200" indent="-457200">
              <a:buFont typeface="Arial" pitchFamily="34" charset="0"/>
              <a:buChar char="•"/>
            </a:pPr>
            <a:r>
              <a:rPr lang="cs-CZ" sz="2400" b="1" dirty="0">
                <a:solidFill>
                  <a:schemeClr val="accent3"/>
                </a:solidFill>
                <a:latin typeface="Roboto Slab" panose="020B0604020202020204" charset="0"/>
                <a:ea typeface="Roboto Slab" panose="020B0604020202020204" charset="0"/>
              </a:rPr>
              <a:t>T</a:t>
            </a:r>
            <a:r>
              <a:rPr lang="en-US" sz="2400" b="1" dirty="0">
                <a:solidFill>
                  <a:schemeClr val="accent3"/>
                </a:solidFill>
                <a:latin typeface="Roboto Slab" panose="020B0604020202020204" charset="0"/>
                <a:ea typeface="Roboto Slab" panose="020B0604020202020204" charset="0"/>
              </a:rPr>
              <a:t>he European Commission only exercises a relatively marginal control over the proper implementation of EU secondary law</a:t>
            </a:r>
            <a:endParaRPr lang="cs-CZ" sz="2400" b="1" dirty="0">
              <a:solidFill>
                <a:schemeClr val="accent3"/>
              </a:solidFill>
              <a:latin typeface="Roboto Slab" panose="020B0604020202020204" charset="0"/>
              <a:ea typeface="Roboto Slab" panose="020B0604020202020204" charset="0"/>
            </a:endParaRPr>
          </a:p>
          <a:p>
            <a:pPr marL="457200" indent="-457200">
              <a:buFont typeface="Arial" pitchFamily="34" charset="0"/>
              <a:buChar char="•"/>
            </a:pPr>
            <a:r>
              <a:rPr lang="cs-CZ" sz="2400" dirty="0" err="1">
                <a:latin typeface="Roboto Slab" panose="020B0604020202020204" charset="0"/>
                <a:ea typeface="Roboto Slab" panose="020B0604020202020204" charset="0"/>
              </a:rPr>
              <a:t>additional</a:t>
            </a:r>
            <a:r>
              <a:rPr lang="cs-CZ" sz="2400" dirty="0">
                <a:latin typeface="Roboto Slab" panose="020B0604020202020204" charset="0"/>
                <a:ea typeface="Roboto Slab" panose="020B0604020202020204" charset="0"/>
              </a:rPr>
              <a:t> </a:t>
            </a:r>
            <a:r>
              <a:rPr lang="cs-CZ" sz="2400" dirty="0" err="1">
                <a:latin typeface="Roboto Slab" panose="020B0604020202020204" charset="0"/>
                <a:ea typeface="Roboto Slab" panose="020B0604020202020204" charset="0"/>
              </a:rPr>
              <a:t>control</a:t>
            </a:r>
            <a:r>
              <a:rPr lang="cs-CZ" sz="2400" dirty="0">
                <a:latin typeface="Roboto Slab" panose="020B0604020202020204" charset="0"/>
                <a:ea typeface="Roboto Slab" panose="020B0604020202020204" charset="0"/>
              </a:rPr>
              <a:t> </a:t>
            </a:r>
            <a:r>
              <a:rPr lang="cs-CZ" sz="2400" dirty="0" err="1">
                <a:latin typeface="Roboto Slab" panose="020B0604020202020204" charset="0"/>
                <a:ea typeface="Roboto Slab" panose="020B0604020202020204" charset="0"/>
              </a:rPr>
              <a:t>over</a:t>
            </a:r>
            <a:r>
              <a:rPr lang="cs-CZ" sz="2400" dirty="0">
                <a:latin typeface="Roboto Slab" panose="020B0604020202020204" charset="0"/>
                <a:ea typeface="Roboto Slab" panose="020B0604020202020204" charset="0"/>
              </a:rPr>
              <a:t> </a:t>
            </a:r>
            <a:r>
              <a:rPr lang="cs-CZ" sz="2400" dirty="0" err="1">
                <a:latin typeface="Roboto Slab" panose="020B0604020202020204" charset="0"/>
                <a:ea typeface="Roboto Slab" panose="020B0604020202020204" charset="0"/>
              </a:rPr>
              <a:t>financing</a:t>
            </a:r>
            <a:r>
              <a:rPr lang="cs-CZ" sz="2400" dirty="0">
                <a:latin typeface="Roboto Slab" panose="020B0604020202020204" charset="0"/>
                <a:ea typeface="Roboto Slab" panose="020B0604020202020204" charset="0"/>
              </a:rPr>
              <a:t> </a:t>
            </a:r>
            <a:r>
              <a:rPr lang="cs-CZ" sz="2400" dirty="0" err="1">
                <a:latin typeface="Roboto Slab" panose="020B0604020202020204" charset="0"/>
                <a:ea typeface="Roboto Slab" panose="020B0604020202020204" charset="0"/>
              </a:rPr>
              <a:t>from</a:t>
            </a:r>
            <a:r>
              <a:rPr lang="cs-CZ" sz="2400" dirty="0">
                <a:latin typeface="Roboto Slab" panose="020B0604020202020204" charset="0"/>
                <a:ea typeface="Roboto Slab" panose="020B0604020202020204" charset="0"/>
              </a:rPr>
              <a:t> EU </a:t>
            </a:r>
            <a:r>
              <a:rPr lang="cs-CZ" sz="2400" dirty="0" err="1">
                <a:latin typeface="Roboto Slab" panose="020B0604020202020204" charset="0"/>
                <a:ea typeface="Roboto Slab" panose="020B0604020202020204" charset="0"/>
              </a:rPr>
              <a:t>funds</a:t>
            </a:r>
            <a:endParaRPr lang="cs-CZ" sz="2400" dirty="0">
              <a:latin typeface="Roboto Slab" panose="020B0604020202020204" charset="0"/>
              <a:ea typeface="Roboto Slab" panose="020B0604020202020204" charset="0"/>
            </a:endParaRPr>
          </a:p>
          <a:p>
            <a:pPr marL="457200" indent="-457200">
              <a:buFont typeface="Arial" pitchFamily="34" charset="0"/>
              <a:buChar char="•"/>
            </a:pPr>
            <a:r>
              <a:rPr lang="cs-CZ" sz="2400" b="1" dirty="0" err="1">
                <a:latin typeface="Roboto Slab" panose="020B0604020202020204" charset="0"/>
                <a:ea typeface="Roboto Slab" panose="020B0604020202020204" charset="0"/>
              </a:rPr>
              <a:t>Important</a:t>
            </a:r>
            <a:r>
              <a:rPr lang="en-US" sz="2400" b="1" dirty="0">
                <a:latin typeface="Roboto Slab" panose="020B0604020202020204" charset="0"/>
                <a:ea typeface="Roboto Slab" panose="020B0604020202020204" charset="0"/>
              </a:rPr>
              <a:t> role of national courts and the role of CJEU.</a:t>
            </a:r>
            <a:endParaRPr lang="cs-CZ" sz="2400" dirty="0">
              <a:latin typeface="Roboto Slab" panose="020B0604020202020204" charset="0"/>
              <a:ea typeface="Roboto Slab" panose="020B0604020202020204" charset="0"/>
            </a:endParaRPr>
          </a:p>
        </p:txBody>
      </p:sp>
    </p:spTree>
    <p:extLst>
      <p:ext uri="{BB962C8B-B14F-4D97-AF65-F5344CB8AC3E}">
        <p14:creationId xmlns:p14="http://schemas.microsoft.com/office/powerpoint/2010/main" val="6207232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216331"/>
            <a:ext cx="8238002" cy="3889503"/>
          </a:xfrm>
          <a:prstGeom prst="rect">
            <a:avLst/>
          </a:prstGeom>
          <a:noFill/>
          <a:ln>
            <a:noFill/>
          </a:ln>
        </p:spPr>
        <p:txBody>
          <a:bodyPr lIns="91425" tIns="91425" rIns="91425" bIns="91425" anchor="t" anchorCtr="0">
            <a:noAutofit/>
          </a:bodyPr>
          <a:lstStyle/>
          <a:p>
            <a:pPr lvl="0">
              <a:spcBef>
                <a:spcPts val="600"/>
              </a:spcBef>
            </a:pPr>
            <a:r>
              <a:rPr lang="cs-CZ" sz="1800" b="1" dirty="0" err="1">
                <a:solidFill>
                  <a:schemeClr val="accent6"/>
                </a:solidFill>
                <a:latin typeface="Roboto Slab" panose="020B0604020202020204" charset="0"/>
                <a:ea typeface="Roboto Slab" panose="020B0604020202020204" charset="0"/>
                <a:cs typeface="Nixie One"/>
                <a:sym typeface="Nixie One"/>
              </a:rPr>
              <a:t>National</a:t>
            </a:r>
            <a:r>
              <a:rPr lang="cs-CZ" sz="1800" b="1" dirty="0">
                <a:solidFill>
                  <a:schemeClr val="accent6"/>
                </a:solidFill>
                <a:latin typeface="Roboto Slab" panose="020B0604020202020204" charset="0"/>
                <a:ea typeface="Roboto Slab" panose="020B0604020202020204" charset="0"/>
                <a:cs typeface="Nixie One"/>
                <a:sym typeface="Nixie One"/>
              </a:rPr>
              <a:t> </a:t>
            </a:r>
            <a:r>
              <a:rPr lang="cs-CZ" sz="1800" b="1" dirty="0" err="1">
                <a:solidFill>
                  <a:schemeClr val="accent6"/>
                </a:solidFill>
                <a:latin typeface="Roboto Slab" panose="020B0604020202020204" charset="0"/>
                <a:ea typeface="Roboto Slab" panose="020B0604020202020204" charset="0"/>
                <a:cs typeface="Nixie One"/>
                <a:sym typeface="Nixie One"/>
              </a:rPr>
              <a:t>judge</a:t>
            </a:r>
            <a:r>
              <a:rPr lang="cs-CZ" sz="1800" b="1" dirty="0">
                <a:solidFill>
                  <a:schemeClr val="accent6"/>
                </a:solidFill>
                <a:latin typeface="Roboto Slab" panose="020B0604020202020204" charset="0"/>
                <a:ea typeface="Roboto Slab" panose="020B0604020202020204" charset="0"/>
                <a:cs typeface="Nixie One"/>
                <a:sym typeface="Nixie One"/>
              </a:rPr>
              <a:t> and EU </a:t>
            </a:r>
            <a:r>
              <a:rPr lang="cs-CZ" sz="1800" b="1" dirty="0" err="1">
                <a:solidFill>
                  <a:schemeClr val="accent6"/>
                </a:solidFill>
                <a:latin typeface="Roboto Slab" panose="020B0604020202020204" charset="0"/>
                <a:ea typeface="Roboto Slab" panose="020B0604020202020204" charset="0"/>
                <a:cs typeface="Nixie One"/>
                <a:sym typeface="Nixie One"/>
              </a:rPr>
              <a:t>environmental</a:t>
            </a:r>
            <a:r>
              <a:rPr lang="cs-CZ" sz="1800" b="1" dirty="0">
                <a:solidFill>
                  <a:schemeClr val="accent6"/>
                </a:solidFill>
                <a:latin typeface="Roboto Slab" panose="020B0604020202020204" charset="0"/>
                <a:ea typeface="Roboto Slab" panose="020B0604020202020204" charset="0"/>
                <a:cs typeface="Nixie One"/>
                <a:sym typeface="Nixie One"/>
              </a:rPr>
              <a:t> </a:t>
            </a:r>
            <a:r>
              <a:rPr lang="cs-CZ" sz="1800" b="1" dirty="0" err="1">
                <a:solidFill>
                  <a:schemeClr val="accent6"/>
                </a:solidFill>
                <a:latin typeface="Roboto Slab" panose="020B0604020202020204" charset="0"/>
                <a:ea typeface="Roboto Slab" panose="020B0604020202020204" charset="0"/>
                <a:cs typeface="Nixie One"/>
                <a:sym typeface="Nixie One"/>
              </a:rPr>
              <a:t>law</a:t>
            </a:r>
            <a:endParaRPr lang="cs-CZ"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cs-CZ" sz="1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cs-CZ" sz="12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cs-CZ" sz="1800" b="1" dirty="0" err="1">
                <a:solidFill>
                  <a:schemeClr val="tx1"/>
                </a:solidFill>
                <a:latin typeface="Roboto Slab" panose="020B0604020202020204" charset="0"/>
                <a:ea typeface="Roboto Slab" panose="020B0604020202020204" charset="0"/>
                <a:cs typeface="Nixie One"/>
                <a:sym typeface="Nixie One"/>
              </a:rPr>
              <a:t>Does</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the</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national</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law</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respect</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transpose</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correctly</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the</a:t>
            </a:r>
            <a:r>
              <a:rPr lang="cs-CZ" sz="1800" b="1" dirty="0">
                <a:solidFill>
                  <a:schemeClr val="tx1"/>
                </a:solidFill>
                <a:latin typeface="Roboto Slab" panose="020B0604020202020204" charset="0"/>
                <a:ea typeface="Roboto Slab" panose="020B0604020202020204" charset="0"/>
                <a:cs typeface="Nixie One"/>
                <a:sym typeface="Nixie One"/>
              </a:rPr>
              <a:t> EU </a:t>
            </a:r>
            <a:r>
              <a:rPr lang="cs-CZ" sz="1800" b="1" dirty="0" err="1">
                <a:solidFill>
                  <a:schemeClr val="tx1"/>
                </a:solidFill>
                <a:latin typeface="Roboto Slab" panose="020B0604020202020204" charset="0"/>
                <a:ea typeface="Roboto Slab" panose="020B0604020202020204" charset="0"/>
                <a:cs typeface="Nixie One"/>
                <a:sym typeface="Nixie One"/>
              </a:rPr>
              <a:t>Directive</a:t>
            </a:r>
            <a:r>
              <a:rPr lang="cs-CZ" sz="1800" b="1" dirty="0">
                <a:solidFill>
                  <a:schemeClr val="tx1"/>
                </a:solidFill>
                <a:latin typeface="Roboto Slab" panose="020B0604020202020204" charset="0"/>
                <a:ea typeface="Roboto Slab" panose="020B0604020202020204" charset="0"/>
                <a:cs typeface="Nixie One"/>
                <a:sym typeface="Nixie One"/>
              </a:rPr>
              <a:t>?</a:t>
            </a:r>
          </a:p>
          <a:p>
            <a:pPr marL="285750" lvl="0" indent="-285750">
              <a:spcBef>
                <a:spcPts val="600"/>
              </a:spcBef>
              <a:buFont typeface="Arial" panose="020B0604020202020204" pitchFamily="34" charset="0"/>
              <a:buChar char="•"/>
            </a:pPr>
            <a:r>
              <a:rPr lang="cs-CZ" sz="1800" b="1" dirty="0">
                <a:solidFill>
                  <a:schemeClr val="tx1"/>
                </a:solidFill>
                <a:latin typeface="Roboto Slab" panose="020B0604020202020204" charset="0"/>
                <a:ea typeface="Roboto Slab" panose="020B0604020202020204" charset="0"/>
                <a:cs typeface="Nixie One"/>
                <a:sym typeface="Nixie One"/>
              </a:rPr>
              <a:t>Not </a:t>
            </a:r>
            <a:r>
              <a:rPr lang="cs-CZ" sz="1800" b="1" dirty="0" err="1">
                <a:solidFill>
                  <a:schemeClr val="tx1"/>
                </a:solidFill>
                <a:latin typeface="Roboto Slab" panose="020B0604020202020204" charset="0"/>
                <a:ea typeface="Roboto Slab" panose="020B0604020202020204" charset="0"/>
                <a:cs typeface="Nixie One"/>
                <a:sym typeface="Nixie One"/>
              </a:rPr>
              <a:t>perfectly</a:t>
            </a:r>
            <a:r>
              <a:rPr lang="cs-CZ" sz="1800" b="1" dirty="0">
                <a:solidFill>
                  <a:schemeClr val="tx1"/>
                </a:solidFill>
                <a:latin typeface="Roboto Slab" panose="020B0604020202020204" charset="0"/>
                <a:ea typeface="Roboto Slab" panose="020B0604020202020204" charset="0"/>
                <a:cs typeface="Nixie One"/>
                <a:sym typeface="Nixie One"/>
              </a:rPr>
              <a:t> = but </a:t>
            </a:r>
            <a:r>
              <a:rPr lang="cs-CZ" sz="1800" b="1" dirty="0" err="1">
                <a:solidFill>
                  <a:schemeClr val="tx1"/>
                </a:solidFill>
                <a:latin typeface="Roboto Slab" panose="020B0604020202020204" charset="0"/>
                <a:ea typeface="Roboto Slab" panose="020B0604020202020204" charset="0"/>
                <a:cs typeface="Nixie One"/>
                <a:sym typeface="Nixie One"/>
              </a:rPr>
              <a:t>is</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it</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possible</a:t>
            </a:r>
            <a:r>
              <a:rPr lang="cs-CZ" sz="1800" b="1" dirty="0">
                <a:solidFill>
                  <a:schemeClr val="tx1"/>
                </a:solidFill>
                <a:latin typeface="Roboto Slab" panose="020B0604020202020204" charset="0"/>
                <a:ea typeface="Roboto Slab" panose="020B0604020202020204" charset="0"/>
                <a:cs typeface="Nixie One"/>
                <a:sym typeface="Nixie One"/>
              </a:rPr>
              <a:t> to interpret </a:t>
            </a:r>
            <a:r>
              <a:rPr lang="cs-CZ" sz="1800" b="1" dirty="0" err="1">
                <a:solidFill>
                  <a:schemeClr val="tx1"/>
                </a:solidFill>
                <a:latin typeface="Roboto Slab" panose="020B0604020202020204" charset="0"/>
                <a:ea typeface="Roboto Slab" panose="020B0604020202020204" charset="0"/>
                <a:cs typeface="Nixie One"/>
                <a:sym typeface="Nixie One"/>
              </a:rPr>
              <a:t>it</a:t>
            </a:r>
            <a:r>
              <a:rPr lang="cs-CZ" sz="1800" b="1" dirty="0">
                <a:solidFill>
                  <a:schemeClr val="tx1"/>
                </a:solidFill>
                <a:latin typeface="Roboto Slab" panose="020B0604020202020204" charset="0"/>
                <a:ea typeface="Roboto Slab" panose="020B0604020202020204" charset="0"/>
                <a:cs typeface="Nixie One"/>
                <a:sym typeface="Nixie One"/>
              </a:rPr>
              <a:t> in </a:t>
            </a:r>
            <a:r>
              <a:rPr lang="cs-CZ" sz="1800" b="1" dirty="0" err="1">
                <a:solidFill>
                  <a:schemeClr val="tx1"/>
                </a:solidFill>
                <a:latin typeface="Roboto Slab" panose="020B0604020202020204" charset="0"/>
                <a:ea typeface="Roboto Slab" panose="020B0604020202020204" charset="0"/>
                <a:cs typeface="Nixie One"/>
                <a:sym typeface="Nixie One"/>
              </a:rPr>
              <a:t>compliance</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with</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the</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directive</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understand</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the</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directive</a:t>
            </a:r>
            <a:r>
              <a:rPr lang="cs-CZ" sz="1800" b="1" dirty="0">
                <a:solidFill>
                  <a:schemeClr val="tx1"/>
                </a:solidFill>
                <a:latin typeface="Roboto Slab" panose="020B0604020202020204" charset="0"/>
                <a:ea typeface="Roboto Slab" panose="020B0604020202020204" charset="0"/>
                <a:cs typeface="Nixie One"/>
                <a:sym typeface="Nixie One"/>
              </a:rPr>
              <a:t>)</a:t>
            </a:r>
          </a:p>
          <a:p>
            <a:pPr marL="285750" lvl="0" indent="-285750">
              <a:spcBef>
                <a:spcPts val="600"/>
              </a:spcBef>
              <a:buFont typeface="Arial" panose="020B0604020202020204" pitchFamily="34" charset="0"/>
              <a:buChar char="•"/>
            </a:pPr>
            <a:r>
              <a:rPr lang="cs-CZ" sz="1800" b="1" dirty="0" err="1">
                <a:solidFill>
                  <a:schemeClr val="tx1"/>
                </a:solidFill>
                <a:latin typeface="Roboto Slab" panose="020B0604020202020204" charset="0"/>
                <a:ea typeface="Roboto Slab" panose="020B0604020202020204" charset="0"/>
                <a:cs typeface="Nixie One"/>
                <a:sym typeface="Nixie One"/>
              </a:rPr>
              <a:t>It</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is</a:t>
            </a:r>
            <a:r>
              <a:rPr lang="cs-CZ" sz="1800" b="1" dirty="0">
                <a:solidFill>
                  <a:schemeClr val="tx1"/>
                </a:solidFill>
                <a:latin typeface="Roboto Slab" panose="020B0604020202020204" charset="0"/>
                <a:ea typeface="Roboto Slab" panose="020B0604020202020204" charset="0"/>
                <a:cs typeface="Nixie One"/>
                <a:sym typeface="Nixie One"/>
              </a:rPr>
              <a:t> not </a:t>
            </a:r>
            <a:r>
              <a:rPr lang="cs-CZ" sz="1800" b="1" dirty="0" err="1">
                <a:solidFill>
                  <a:schemeClr val="tx1"/>
                </a:solidFill>
                <a:latin typeface="Roboto Slab" panose="020B0604020202020204" charset="0"/>
                <a:ea typeface="Roboto Slab" panose="020B0604020202020204" charset="0"/>
                <a:cs typeface="Nixie One"/>
                <a:sym typeface="Nixie One"/>
              </a:rPr>
              <a:t>possible</a:t>
            </a:r>
            <a:r>
              <a:rPr lang="cs-CZ" sz="1800" b="1" dirty="0">
                <a:solidFill>
                  <a:schemeClr val="tx1"/>
                </a:solidFill>
                <a:latin typeface="Roboto Slab" panose="020B0604020202020204" charset="0"/>
                <a:ea typeface="Roboto Slab" panose="020B0604020202020204" charset="0"/>
                <a:cs typeface="Nixie One"/>
                <a:sym typeface="Nixie One"/>
              </a:rPr>
              <a:t>  = </a:t>
            </a:r>
            <a:r>
              <a:rPr lang="cs-CZ" sz="1800" b="1" dirty="0" err="1">
                <a:solidFill>
                  <a:schemeClr val="tx1"/>
                </a:solidFill>
                <a:latin typeface="Roboto Slab" panose="020B0604020202020204" charset="0"/>
                <a:ea typeface="Roboto Slab" panose="020B0604020202020204" charset="0"/>
                <a:cs typeface="Nixie One"/>
                <a:sym typeface="Nixie One"/>
              </a:rPr>
              <a:t>the</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conflicting</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national</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law</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must</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be</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dissapplied</a:t>
            </a:r>
            <a:r>
              <a:rPr lang="cs-CZ" sz="1800" b="1" dirty="0">
                <a:solidFill>
                  <a:schemeClr val="tx1"/>
                </a:solidFill>
                <a:latin typeface="Roboto Slab" panose="020B0604020202020204" charset="0"/>
                <a:ea typeface="Roboto Slab" panose="020B0604020202020204" charset="0"/>
                <a:cs typeface="Nixie One"/>
                <a:sym typeface="Nixie One"/>
              </a:rPr>
              <a:t>.</a:t>
            </a:r>
          </a:p>
          <a:p>
            <a:pPr marL="285750" lvl="0" indent="-285750">
              <a:spcBef>
                <a:spcPts val="600"/>
              </a:spcBef>
              <a:buFont typeface="Arial" panose="020B0604020202020204" pitchFamily="34" charset="0"/>
              <a:buChar char="•"/>
            </a:pPr>
            <a:r>
              <a:rPr lang="cs-CZ" sz="1800" b="1" dirty="0" err="1">
                <a:solidFill>
                  <a:schemeClr val="tx1"/>
                </a:solidFill>
                <a:latin typeface="Roboto Slab" panose="020B0604020202020204" charset="0"/>
                <a:ea typeface="Roboto Slab" panose="020B0604020202020204" charset="0"/>
                <a:cs typeface="Nixie One"/>
                <a:sym typeface="Nixie One"/>
              </a:rPr>
              <a:t>Now</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there</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is</a:t>
            </a:r>
            <a:r>
              <a:rPr lang="cs-CZ" sz="1800" b="1" dirty="0">
                <a:solidFill>
                  <a:schemeClr val="tx1"/>
                </a:solidFill>
                <a:latin typeface="Roboto Slab" panose="020B0604020202020204" charset="0"/>
                <a:ea typeface="Roboto Slab" panose="020B0604020202020204" charset="0"/>
                <a:cs typeface="Nixie One"/>
                <a:sym typeface="Nixie One"/>
              </a:rPr>
              <a:t> a gap in </a:t>
            </a:r>
            <a:r>
              <a:rPr lang="cs-CZ" sz="1800" b="1" dirty="0" err="1">
                <a:solidFill>
                  <a:schemeClr val="tx1"/>
                </a:solidFill>
                <a:latin typeface="Roboto Slab" panose="020B0604020202020204" charset="0"/>
                <a:ea typeface="Roboto Slab" panose="020B0604020202020204" charset="0"/>
                <a:cs typeface="Nixie One"/>
                <a:sym typeface="Nixie One"/>
              </a:rPr>
              <a:t>law</a:t>
            </a:r>
            <a:r>
              <a:rPr lang="cs-CZ" sz="1800" b="1" dirty="0">
                <a:solidFill>
                  <a:schemeClr val="tx1"/>
                </a:solidFill>
                <a:latin typeface="Roboto Slab" panose="020B0604020202020204" charset="0"/>
                <a:ea typeface="Roboto Slab" panose="020B0604020202020204" charset="0"/>
                <a:cs typeface="Nixie One"/>
                <a:sym typeface="Nixie One"/>
              </a:rPr>
              <a:t> = </a:t>
            </a:r>
            <a:r>
              <a:rPr lang="cs-CZ" sz="1800" b="1" dirty="0" err="1">
                <a:solidFill>
                  <a:schemeClr val="tx1"/>
                </a:solidFill>
                <a:latin typeface="Roboto Slab" panose="020B0604020202020204" charset="0"/>
                <a:ea typeface="Roboto Slab" panose="020B0604020202020204" charset="0"/>
                <a:cs typeface="Nixie One"/>
                <a:sym typeface="Nixie One"/>
              </a:rPr>
              <a:t>is</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it</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possible</a:t>
            </a:r>
            <a:r>
              <a:rPr lang="cs-CZ" sz="1800" b="1" dirty="0">
                <a:solidFill>
                  <a:schemeClr val="tx1"/>
                </a:solidFill>
                <a:latin typeface="Roboto Slab" panose="020B0604020202020204" charset="0"/>
                <a:ea typeface="Roboto Slab" panose="020B0604020202020204" charset="0"/>
                <a:cs typeface="Nixie One"/>
                <a:sym typeface="Nixie One"/>
              </a:rPr>
              <a:t> to </a:t>
            </a:r>
            <a:r>
              <a:rPr lang="cs-CZ" sz="1800" b="1" dirty="0" err="1">
                <a:solidFill>
                  <a:schemeClr val="tx1"/>
                </a:solidFill>
                <a:latin typeface="Roboto Slab" panose="020B0604020202020204" charset="0"/>
                <a:ea typeface="Roboto Slab" panose="020B0604020202020204" charset="0"/>
                <a:cs typeface="Nixie One"/>
                <a:sym typeface="Nixie One"/>
              </a:rPr>
              <a:t>apply</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the</a:t>
            </a:r>
            <a:r>
              <a:rPr lang="cs-CZ" sz="1800" b="1" dirty="0">
                <a:solidFill>
                  <a:schemeClr val="tx1"/>
                </a:solidFill>
                <a:latin typeface="Roboto Slab" panose="020B0604020202020204" charset="0"/>
                <a:ea typeface="Roboto Slab" panose="020B0604020202020204" charset="0"/>
                <a:cs typeface="Nixie One"/>
                <a:sym typeface="Nixie One"/>
              </a:rPr>
              <a:t> EU </a:t>
            </a:r>
            <a:r>
              <a:rPr lang="cs-CZ" sz="1800" b="1" dirty="0" err="1">
                <a:solidFill>
                  <a:schemeClr val="tx1"/>
                </a:solidFill>
                <a:latin typeface="Roboto Slab" panose="020B0604020202020204" charset="0"/>
                <a:ea typeface="Roboto Slab" panose="020B0604020202020204" charset="0"/>
                <a:cs typeface="Nixie One"/>
                <a:sym typeface="Nixie One"/>
              </a:rPr>
              <a:t>Directive</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directly</a:t>
            </a:r>
            <a:r>
              <a:rPr lang="cs-CZ" sz="1800" b="1" dirty="0">
                <a:solidFill>
                  <a:schemeClr val="tx1"/>
                </a:solidFill>
                <a:latin typeface="Roboto Slab" panose="020B0604020202020204" charset="0"/>
                <a:ea typeface="Roboto Slab" panose="020B0604020202020204" charset="0"/>
                <a:cs typeface="Nixie One"/>
                <a:sym typeface="Nixie One"/>
              </a:rPr>
              <a:t>?</a:t>
            </a: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cs-CZ" sz="1800" b="1" dirty="0" err="1">
                <a:solidFill>
                  <a:schemeClr val="tx1"/>
                </a:solidFill>
                <a:latin typeface="Roboto Slab" panose="020B0604020202020204" charset="0"/>
                <a:ea typeface="Roboto Slab" panose="020B0604020202020204" charset="0"/>
                <a:cs typeface="Nixie One"/>
                <a:sym typeface="Nixie One"/>
              </a:rPr>
              <a:t>The</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national</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law</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was</a:t>
            </a:r>
            <a:r>
              <a:rPr lang="cs-CZ" sz="1800" b="1" dirty="0">
                <a:solidFill>
                  <a:schemeClr val="tx1"/>
                </a:solidFill>
                <a:latin typeface="Roboto Slab" panose="020B0604020202020204" charset="0"/>
                <a:ea typeface="Roboto Slab" panose="020B0604020202020204" charset="0"/>
                <a:cs typeface="Nixie One"/>
                <a:sym typeface="Nixie One"/>
              </a:rPr>
              <a:t> not in </a:t>
            </a:r>
            <a:r>
              <a:rPr lang="cs-CZ" sz="1800" b="1" dirty="0" err="1">
                <a:solidFill>
                  <a:schemeClr val="tx1"/>
                </a:solidFill>
                <a:latin typeface="Roboto Slab" panose="020B0604020202020204" charset="0"/>
                <a:ea typeface="Roboto Slab" panose="020B0604020202020204" charset="0"/>
                <a:cs typeface="Nixie One"/>
                <a:sym typeface="Nixie One"/>
              </a:rPr>
              <a:t>compliance</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with</a:t>
            </a:r>
            <a:r>
              <a:rPr lang="cs-CZ" sz="1800" b="1" dirty="0">
                <a:solidFill>
                  <a:schemeClr val="tx1"/>
                </a:solidFill>
                <a:latin typeface="Roboto Slab" panose="020B0604020202020204" charset="0"/>
                <a:ea typeface="Roboto Slab" panose="020B0604020202020204" charset="0"/>
                <a:cs typeface="Nixie One"/>
                <a:sym typeface="Nixie One"/>
              </a:rPr>
              <a:t> EU </a:t>
            </a:r>
            <a:r>
              <a:rPr lang="cs-CZ" sz="1800" b="1" dirty="0" err="1">
                <a:solidFill>
                  <a:schemeClr val="tx1"/>
                </a:solidFill>
                <a:latin typeface="Roboto Slab" panose="020B0604020202020204" charset="0"/>
                <a:ea typeface="Roboto Slab" panose="020B0604020202020204" charset="0"/>
                <a:cs typeface="Nixie One"/>
                <a:sym typeface="Nixie One"/>
              </a:rPr>
              <a:t>law</a:t>
            </a:r>
            <a:r>
              <a:rPr lang="cs-CZ" sz="1800" b="1" dirty="0">
                <a:solidFill>
                  <a:schemeClr val="tx1"/>
                </a:solidFill>
                <a:latin typeface="Roboto Slab" panose="020B0604020202020204" charset="0"/>
                <a:ea typeface="Roboto Slab" panose="020B0604020202020204" charset="0"/>
                <a:cs typeface="Nixie One"/>
                <a:sym typeface="Nixie One"/>
              </a:rPr>
              <a:t> = </a:t>
            </a:r>
            <a:r>
              <a:rPr lang="cs-CZ" sz="1800" b="1" dirty="0" err="1">
                <a:solidFill>
                  <a:schemeClr val="tx1"/>
                </a:solidFill>
                <a:latin typeface="Roboto Slab" panose="020B0604020202020204" charset="0"/>
                <a:ea typeface="Roboto Slab" panose="020B0604020202020204" charset="0"/>
                <a:cs typeface="Nixie One"/>
                <a:sym typeface="Nixie One"/>
              </a:rPr>
              <a:t>liability</a:t>
            </a:r>
            <a:r>
              <a:rPr lang="cs-CZ" sz="1800" b="1" dirty="0">
                <a:solidFill>
                  <a:schemeClr val="tx1"/>
                </a:solidFill>
                <a:latin typeface="Roboto Slab" panose="020B0604020202020204" charset="0"/>
                <a:ea typeface="Roboto Slab" panose="020B0604020202020204" charset="0"/>
                <a:cs typeface="Nixie One"/>
                <a:sym typeface="Nixie One"/>
              </a:rPr>
              <a:t>?</a:t>
            </a:r>
          </a:p>
          <a:p>
            <a:pPr marL="285750" lvl="0" indent="-285750">
              <a:spcBef>
                <a:spcPts val="600"/>
              </a:spcBef>
              <a:buFont typeface="Arial" panose="020B0604020202020204" pitchFamily="34" charset="0"/>
              <a:buChar char="•"/>
            </a:pPr>
            <a:r>
              <a:rPr lang="cs-CZ" sz="1800" b="1" dirty="0" err="1">
                <a:solidFill>
                  <a:schemeClr val="tx1"/>
                </a:solidFill>
                <a:latin typeface="Roboto Slab" panose="020B0604020202020204" charset="0"/>
                <a:ea typeface="Roboto Slab" panose="020B0604020202020204" charset="0"/>
                <a:cs typeface="Nixie One"/>
                <a:sym typeface="Nixie One"/>
              </a:rPr>
              <a:t>The</a:t>
            </a:r>
            <a:r>
              <a:rPr lang="cs-CZ" sz="1800" b="1" dirty="0">
                <a:solidFill>
                  <a:schemeClr val="tx1"/>
                </a:solidFill>
                <a:latin typeface="Roboto Slab" panose="020B0604020202020204" charset="0"/>
                <a:ea typeface="Roboto Slab" panose="020B0604020202020204" charset="0"/>
                <a:cs typeface="Nixie One"/>
                <a:sym typeface="Nixie One"/>
              </a:rPr>
              <a:t> EU </a:t>
            </a:r>
            <a:r>
              <a:rPr lang="cs-CZ" sz="1800" b="1" dirty="0" err="1">
                <a:solidFill>
                  <a:schemeClr val="tx1"/>
                </a:solidFill>
                <a:latin typeface="Roboto Slab" panose="020B0604020202020204" charset="0"/>
                <a:ea typeface="Roboto Slab" panose="020B0604020202020204" charset="0"/>
                <a:cs typeface="Nixie One"/>
                <a:sym typeface="Nixie One"/>
              </a:rPr>
              <a:t>law</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does</a:t>
            </a:r>
            <a:r>
              <a:rPr lang="cs-CZ" sz="1800" b="1" dirty="0">
                <a:solidFill>
                  <a:schemeClr val="tx1"/>
                </a:solidFill>
                <a:latin typeface="Roboto Slab" panose="020B0604020202020204" charset="0"/>
                <a:ea typeface="Roboto Slab" panose="020B0604020202020204" charset="0"/>
                <a:cs typeface="Nixie One"/>
                <a:sym typeface="Nixie One"/>
              </a:rPr>
              <a:t> not </a:t>
            </a:r>
            <a:r>
              <a:rPr lang="cs-CZ" sz="1800" b="1" dirty="0" err="1">
                <a:solidFill>
                  <a:schemeClr val="tx1"/>
                </a:solidFill>
                <a:latin typeface="Roboto Slab" panose="020B0604020202020204" charset="0"/>
                <a:ea typeface="Roboto Slab" panose="020B0604020202020204" charset="0"/>
                <a:cs typeface="Nixie One"/>
                <a:sym typeface="Nixie One"/>
              </a:rPr>
              <a:t>seem</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correct</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What</a:t>
            </a:r>
            <a:r>
              <a:rPr lang="cs-CZ" sz="1800" b="1" dirty="0">
                <a:solidFill>
                  <a:schemeClr val="tx1"/>
                </a:solidFill>
                <a:latin typeface="Roboto Slab" panose="020B0604020202020204" charset="0"/>
                <a:ea typeface="Roboto Slab" panose="020B0604020202020204" charset="0"/>
                <a:cs typeface="Nixie One"/>
                <a:sym typeface="Nixie One"/>
              </a:rPr>
              <a:t> to do?</a:t>
            </a: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141658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fade">
                                      <p:cBhvr>
                                        <p:cTn id="32" dur="500"/>
                                        <p:tgtEl>
                                          <p:spTgt spid="2">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Effect transition="in" filter="fade">
                                      <p:cBhvr>
                                        <p:cTn id="37"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Power EU - what's behind it? - Erste Asset Management">
            <a:extLst>
              <a:ext uri="{FF2B5EF4-FFF2-40B4-BE49-F238E27FC236}">
                <a16:creationId xmlns:a16="http://schemas.microsoft.com/office/drawing/2014/main" id="{D085EF3B-140C-61A4-64E5-824F276ED0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832" y="961056"/>
            <a:ext cx="7328815" cy="3352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2053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632011" y="747477"/>
            <a:ext cx="8135471" cy="984885"/>
          </a:xfrm>
          <a:prstGeom prst="rect">
            <a:avLst/>
          </a:prstGeom>
          <a:noFill/>
        </p:spPr>
        <p:txBody>
          <a:bodyPr wrap="square" rtlCol="0">
            <a:spAutoFit/>
          </a:bodyPr>
          <a:lstStyle/>
          <a:p>
            <a:r>
              <a:rPr lang="en-US" dirty="0">
                <a:latin typeface="Roboto Slab" panose="020B0604020202020204" charset="0"/>
                <a:ea typeface="Roboto Slab" panose="020B0604020202020204" charset="0"/>
              </a:rPr>
              <a:t>A sow is a female that has reproduced. A gilt is a female that has not reproduced.</a:t>
            </a:r>
            <a:endParaRPr lang="cs-CZ" dirty="0">
              <a:latin typeface="Roboto Slab" panose="020B0604020202020204" charset="0"/>
              <a:ea typeface="Roboto Slab" panose="020B0604020202020204" charset="0"/>
            </a:endParaRPr>
          </a:p>
          <a:p>
            <a:endParaRPr lang="cs-CZ" dirty="0">
              <a:latin typeface="Roboto Slab" panose="020B0604020202020204" charset="0"/>
              <a:ea typeface="Roboto Slab" panose="020B0604020202020204" charset="0"/>
            </a:endParaRPr>
          </a:p>
          <a:p>
            <a:endParaRPr lang="cs-CZ" dirty="0">
              <a:latin typeface="Roboto Slab" panose="020B0604020202020204" charset="0"/>
              <a:ea typeface="Roboto Slab" panose="020B0604020202020204" charset="0"/>
            </a:endParaRPr>
          </a:p>
          <a:p>
            <a:endParaRPr lang="en-US" sz="1600" b="1" dirty="0">
              <a:solidFill>
                <a:schemeClr val="tx1"/>
              </a:solidFill>
              <a:latin typeface="Roboto Slab" panose="020B0604020202020204" charset="0"/>
              <a:ea typeface="Roboto Slab" panose="020B0604020202020204" charset="0"/>
            </a:endParaRPr>
          </a:p>
        </p:txBody>
      </p:sp>
      <p:sp>
        <p:nvSpPr>
          <p:cNvPr id="4" name="Shape 111">
            <a:extLst>
              <a:ext uri="{FF2B5EF4-FFF2-40B4-BE49-F238E27FC236}">
                <a16:creationId xmlns:a16="http://schemas.microsoft.com/office/drawing/2014/main" id="{05E007AC-A77E-4B36-8105-EFB908FFB659}"/>
              </a:ext>
            </a:extLst>
          </p:cNvPr>
          <p:cNvSpPr txBox="1">
            <a:spLocks/>
          </p:cNvSpPr>
          <p:nvPr/>
        </p:nvSpPr>
        <p:spPr>
          <a:xfrm>
            <a:off x="1779639" y="9832"/>
            <a:ext cx="6987843" cy="1028700"/>
          </a:xfrm>
          <a:prstGeom prst="rect">
            <a:avLst/>
          </a:prstGeom>
        </p:spPr>
        <p:txBody>
          <a:bodyPr lIns="91425" tIns="91425" rIns="91425" bIns="91425" anchor="ctr" anchorCtr="0">
            <a:noAutofit/>
          </a:bodyPr>
          <a:lstStyle/>
          <a:p>
            <a:pPr lvl="3">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CORRECT APPLICATION = CORRECT INTERPRETATION</a:t>
            </a:r>
            <a:endParaRPr lang="en-US" sz="1800" b="1" dirty="0">
              <a:solidFill>
                <a:schemeClr val="tx1"/>
              </a:solidFill>
              <a:latin typeface="Roboto Slab" panose="020B0604020202020204" charset="0"/>
              <a:ea typeface="Roboto Slab" panose="020B0604020202020204" charset="0"/>
              <a:cs typeface="Nixie One"/>
              <a:sym typeface="Nixie One"/>
            </a:endParaRPr>
          </a:p>
        </p:txBody>
      </p:sp>
      <p:pic>
        <p:nvPicPr>
          <p:cNvPr id="14340" name="Picture 4" descr="VÃ½sledek obrÃ¡zku pro a gilt a sow">
            <a:extLst>
              <a:ext uri="{FF2B5EF4-FFF2-40B4-BE49-F238E27FC236}">
                <a16:creationId xmlns:a16="http://schemas.microsoft.com/office/drawing/2014/main" id="{75D6A462-840E-4F7C-86F6-7852D08C9A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466" y="1208763"/>
            <a:ext cx="4479510" cy="2970110"/>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VÃ½sledek obrÃ¡zku pro a gilt a sow">
            <a:extLst>
              <a:ext uri="{FF2B5EF4-FFF2-40B4-BE49-F238E27FC236}">
                <a16:creationId xmlns:a16="http://schemas.microsoft.com/office/drawing/2014/main" id="{B997EB56-6663-466C-95A7-E6119C32A3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5976" y="1208763"/>
            <a:ext cx="2970110" cy="2970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64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342"/>
                                        </p:tgtEl>
                                        <p:attrNameLst>
                                          <p:attrName>style.visibility</p:attrName>
                                        </p:attrNameLst>
                                      </p:cBhvr>
                                      <p:to>
                                        <p:strVal val="visible"/>
                                      </p:to>
                                    </p:set>
                                    <p:animEffect transition="in" filter="fade">
                                      <p:cBhvr>
                                        <p:cTn id="7" dur="500"/>
                                        <p:tgtEl>
                                          <p:spTgt spid="143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340"/>
                                        </p:tgtEl>
                                        <p:attrNameLst>
                                          <p:attrName>style.visibility</p:attrName>
                                        </p:attrNameLst>
                                      </p:cBhvr>
                                      <p:to>
                                        <p:strVal val="visible"/>
                                      </p:to>
                                    </p:set>
                                    <p:animEffect transition="in" filter="fade">
                                      <p:cBhvr>
                                        <p:cTn id="17"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632011" y="747477"/>
            <a:ext cx="8135471" cy="4216539"/>
          </a:xfrm>
          <a:prstGeom prst="rect">
            <a:avLst/>
          </a:prstGeom>
          <a:noFill/>
        </p:spPr>
        <p:txBody>
          <a:bodyPr wrap="square" rtlCol="0">
            <a:spAutoFit/>
          </a:bodyPr>
          <a:lstStyle/>
          <a:p>
            <a:r>
              <a:rPr lang="en-US" dirty="0">
                <a:latin typeface="Roboto Slab" panose="020B0604020202020204" charset="0"/>
                <a:ea typeface="Roboto Slab" panose="020B0604020202020204" charset="0"/>
              </a:rPr>
              <a:t>A sow is a female that has reproduced. A gilt is a female that has not reproduced.</a:t>
            </a:r>
            <a:endParaRPr lang="cs-CZ" dirty="0">
              <a:latin typeface="Roboto Slab" panose="020B0604020202020204" charset="0"/>
              <a:ea typeface="Roboto Slab" panose="020B0604020202020204" charset="0"/>
            </a:endParaRPr>
          </a:p>
          <a:p>
            <a:endParaRPr lang="cs-CZ" dirty="0">
              <a:latin typeface="Roboto Slab" panose="020B0604020202020204" charset="0"/>
              <a:ea typeface="Roboto Slab" panose="020B0604020202020204" charset="0"/>
            </a:endParaRPr>
          </a:p>
          <a:p>
            <a:r>
              <a:rPr lang="cs-CZ" b="1" dirty="0">
                <a:latin typeface="Roboto Slab" panose="020B0604020202020204" charset="0"/>
                <a:ea typeface="Roboto Slab" panose="020B0604020202020204" charset="0"/>
              </a:rPr>
              <a:t>STARTING POINT: </a:t>
            </a:r>
            <a:r>
              <a:rPr lang="en-US" i="1" dirty="0">
                <a:latin typeface="Roboto Slab" panose="020B0604020202020204" charset="0"/>
                <a:ea typeface="Roboto Slab" panose="020B0604020202020204" charset="0"/>
              </a:rPr>
              <a:t>It is therefore necessary also to examine the general scheme </a:t>
            </a:r>
            <a:r>
              <a:rPr lang="en-US" b="1" i="1" dirty="0">
                <a:latin typeface="Roboto Slab" panose="020B0604020202020204" charset="0"/>
                <a:ea typeface="Roboto Slab" panose="020B0604020202020204" charset="0"/>
              </a:rPr>
              <a:t>and</a:t>
            </a:r>
            <a:r>
              <a:rPr lang="en-US" i="1" dirty="0">
                <a:latin typeface="Roboto Slab" panose="020B0604020202020204" charset="0"/>
                <a:ea typeface="Roboto Slab" panose="020B0604020202020204" charset="0"/>
              </a:rPr>
              <a:t> purposes of Directive 96/61</a:t>
            </a:r>
            <a:r>
              <a:rPr lang="cs-CZ" i="1" dirty="0">
                <a:latin typeface="Roboto Slab" panose="020B0604020202020204" charset="0"/>
                <a:ea typeface="Roboto Slab" panose="020B0604020202020204" charset="0"/>
              </a:rPr>
              <a:t> </a:t>
            </a:r>
            <a:r>
              <a:rPr lang="cs-CZ" dirty="0">
                <a:latin typeface="Roboto Slab" panose="020B0604020202020204" charset="0"/>
                <a:ea typeface="Roboto Slab" panose="020B0604020202020204" charset="0"/>
              </a:rPr>
              <a:t>(C-585/10 </a:t>
            </a:r>
            <a:r>
              <a:rPr lang="cs-CZ" dirty="0" err="1">
                <a:latin typeface="Roboto Slab" panose="020B0604020202020204" charset="0"/>
                <a:ea typeface="Roboto Slab" panose="020B0604020202020204" charset="0"/>
              </a:rPr>
              <a:t>Møller</a:t>
            </a:r>
            <a:r>
              <a:rPr lang="cs-CZ" dirty="0">
                <a:latin typeface="Roboto Slab" panose="020B0604020202020204" charset="0"/>
                <a:ea typeface="Roboto Slab" panose="020B0604020202020204" charset="0"/>
              </a:rPr>
              <a:t>, para. 28)</a:t>
            </a:r>
          </a:p>
          <a:p>
            <a:endParaRPr lang="cs-CZ" dirty="0">
              <a:latin typeface="Roboto Slab" panose="020B0604020202020204" charset="0"/>
              <a:ea typeface="Roboto Slab" panose="020B0604020202020204" charset="0"/>
            </a:endParaRPr>
          </a:p>
          <a:p>
            <a:pPr algn="just"/>
            <a:r>
              <a:rPr lang="en-US" i="1" dirty="0">
                <a:latin typeface="Roboto Slab" panose="020B0604020202020204" charset="0"/>
                <a:ea typeface="Roboto Slab" panose="020B0604020202020204" charset="0"/>
              </a:rPr>
              <a:t>The </a:t>
            </a:r>
            <a:r>
              <a:rPr lang="en-US" i="1" dirty="0" err="1">
                <a:latin typeface="Roboto Slab" panose="020B0604020202020204" charset="0"/>
                <a:ea typeface="Roboto Slab" panose="020B0604020202020204" charset="0"/>
              </a:rPr>
              <a:t>Kommune</a:t>
            </a:r>
            <a:r>
              <a:rPr lang="en-US" i="1" dirty="0">
                <a:latin typeface="Roboto Slab" panose="020B0604020202020204" charset="0"/>
                <a:ea typeface="Roboto Slab" panose="020B0604020202020204" charset="0"/>
              </a:rPr>
              <a:t> submits, before the </a:t>
            </a:r>
            <a:r>
              <a:rPr lang="en-US" i="1" dirty="0" err="1">
                <a:latin typeface="Roboto Slab" panose="020B0604020202020204" charset="0"/>
                <a:ea typeface="Roboto Slab" panose="020B0604020202020204" charset="0"/>
              </a:rPr>
              <a:t>Vestre</a:t>
            </a:r>
            <a:r>
              <a:rPr lang="en-US" i="1" dirty="0">
                <a:latin typeface="Roboto Slab" panose="020B0604020202020204" charset="0"/>
                <a:ea typeface="Roboto Slab" panose="020B0604020202020204" charset="0"/>
              </a:rPr>
              <a:t> </a:t>
            </a:r>
            <a:r>
              <a:rPr lang="en-US" i="1" dirty="0" err="1">
                <a:latin typeface="Roboto Slab" panose="020B0604020202020204" charset="0"/>
                <a:ea typeface="Roboto Slab" panose="020B0604020202020204" charset="0"/>
              </a:rPr>
              <a:t>Landsret</a:t>
            </a:r>
            <a:r>
              <a:rPr lang="en-US" i="1" dirty="0">
                <a:latin typeface="Roboto Slab" panose="020B0604020202020204" charset="0"/>
                <a:ea typeface="Roboto Slab" panose="020B0604020202020204" charset="0"/>
              </a:rPr>
              <a:t>, that it was justified in including the places for gilts in the number of places for </a:t>
            </a:r>
            <a:r>
              <a:rPr lang="en-US" i="1" dirty="0" err="1">
                <a:latin typeface="Roboto Slab" panose="020B0604020202020204" charset="0"/>
                <a:ea typeface="Roboto Slab" panose="020B0604020202020204" charset="0"/>
              </a:rPr>
              <a:t>sows.</a:t>
            </a:r>
            <a:r>
              <a:rPr lang="en-US" i="1" dirty="0">
                <a:latin typeface="Roboto Slab" panose="020B0604020202020204" charset="0"/>
                <a:ea typeface="Roboto Slab" panose="020B0604020202020204" charset="0"/>
              </a:rPr>
              <a:t> It maintains that </a:t>
            </a:r>
            <a:r>
              <a:rPr lang="en-US" b="1" i="1" dirty="0">
                <a:latin typeface="Roboto Slab" panose="020B0604020202020204" charset="0"/>
                <a:ea typeface="Roboto Slab" panose="020B0604020202020204" charset="0"/>
              </a:rPr>
              <a:t>the objective of Directive 96/61 is to protect the environment and that there is no reason to take the view that a gilt pollutes less than, or in a different manner to, a sow</a:t>
            </a:r>
            <a:r>
              <a:rPr lang="en-US" i="1" dirty="0">
                <a:latin typeface="Roboto Slab" panose="020B0604020202020204" charset="0"/>
                <a:ea typeface="Roboto Slab" panose="020B0604020202020204" charset="0"/>
              </a:rPr>
              <a:t>. It concludes that places for gilts are covered by the expression ‘places for sows’. According to the </a:t>
            </a:r>
            <a:r>
              <a:rPr lang="en-US" i="1" dirty="0" err="1">
                <a:latin typeface="Roboto Slab" panose="020B0604020202020204" charset="0"/>
                <a:ea typeface="Roboto Slab" panose="020B0604020202020204" charset="0"/>
              </a:rPr>
              <a:t>Kommune</a:t>
            </a:r>
            <a:r>
              <a:rPr lang="en-US" i="1" dirty="0">
                <a:latin typeface="Roboto Slab" panose="020B0604020202020204" charset="0"/>
                <a:ea typeface="Roboto Slab" panose="020B0604020202020204" charset="0"/>
              </a:rPr>
              <a:t>, the legislation on animal welfare is not relevant in that regard.</a:t>
            </a:r>
            <a:endParaRPr lang="cs-CZ" i="1" dirty="0">
              <a:latin typeface="Roboto Slab" panose="020B0604020202020204" charset="0"/>
              <a:ea typeface="Roboto Slab" panose="020B0604020202020204" charset="0"/>
            </a:endParaRPr>
          </a:p>
          <a:p>
            <a:endParaRPr lang="cs-CZ" dirty="0">
              <a:latin typeface="Roboto Slab" panose="020B0604020202020204" charset="0"/>
              <a:ea typeface="Roboto Slab" panose="020B0604020202020204" charset="0"/>
            </a:endParaRPr>
          </a:p>
          <a:p>
            <a:r>
              <a:rPr lang="cs-CZ" b="1" dirty="0">
                <a:latin typeface="Roboto Slab" panose="020B0604020202020204" charset="0"/>
                <a:ea typeface="Roboto Slab" panose="020B0604020202020204" charset="0"/>
              </a:rPr>
              <a:t>CONSEQUENCE:</a:t>
            </a:r>
            <a:endParaRPr lang="cs-CZ" b="1" dirty="0">
              <a:solidFill>
                <a:schemeClr val="accent6"/>
              </a:solidFill>
              <a:latin typeface="Roboto Slab" panose="020B0604020202020204" charset="0"/>
              <a:ea typeface="Roboto Slab" panose="020B0604020202020204" charset="0"/>
            </a:endParaRPr>
          </a:p>
          <a:p>
            <a:r>
              <a:rPr lang="en-US" dirty="0">
                <a:latin typeface="Roboto Slab" panose="020B0604020202020204" charset="0"/>
                <a:ea typeface="Roboto Slab" panose="020B0604020202020204" charset="0"/>
              </a:rPr>
              <a:t>31      As the purpose of Directive 96/61 has therefore been broadly defined, subheading 6.6(c) of Annex I to that directive cannot, as </a:t>
            </a:r>
            <a:r>
              <a:rPr lang="en-US" dirty="0" err="1">
                <a:latin typeface="Roboto Slab" panose="020B0604020202020204" charset="0"/>
                <a:ea typeface="Roboto Slab" panose="020B0604020202020204" charset="0"/>
              </a:rPr>
              <a:t>Mr</a:t>
            </a:r>
            <a:r>
              <a:rPr lang="en-US" dirty="0">
                <a:latin typeface="Roboto Slab" panose="020B0604020202020204" charset="0"/>
                <a:ea typeface="Roboto Slab" panose="020B0604020202020204" charset="0"/>
              </a:rPr>
              <a:t> </a:t>
            </a:r>
            <a:r>
              <a:rPr lang="en-US" dirty="0" err="1">
                <a:latin typeface="Roboto Slab" panose="020B0604020202020204" charset="0"/>
                <a:ea typeface="Roboto Slab" panose="020B0604020202020204" charset="0"/>
              </a:rPr>
              <a:t>Møller</a:t>
            </a:r>
            <a:r>
              <a:rPr lang="en-US" dirty="0">
                <a:latin typeface="Roboto Slab" panose="020B0604020202020204" charset="0"/>
                <a:ea typeface="Roboto Slab" panose="020B0604020202020204" charset="0"/>
              </a:rPr>
              <a:t> and Ireland suggest, </a:t>
            </a:r>
            <a:r>
              <a:rPr lang="en-US" b="1" dirty="0">
                <a:solidFill>
                  <a:schemeClr val="accent6"/>
                </a:solidFill>
                <a:latin typeface="Roboto Slab" panose="020B0604020202020204" charset="0"/>
                <a:ea typeface="Roboto Slab" panose="020B0604020202020204" charset="0"/>
              </a:rPr>
              <a:t>be interpreted restrictively in such a way as to exclude places intended for gilts </a:t>
            </a:r>
            <a:r>
              <a:rPr lang="en-US" dirty="0">
                <a:latin typeface="Roboto Slab" panose="020B0604020202020204" charset="0"/>
                <a:ea typeface="Roboto Slab" panose="020B0604020202020204" charset="0"/>
              </a:rPr>
              <a:t>(see, by analogy, </a:t>
            </a:r>
            <a:r>
              <a:rPr lang="en-US" i="1" dirty="0">
                <a:latin typeface="Roboto Slab" panose="020B0604020202020204" charset="0"/>
                <a:ea typeface="Roboto Slab" panose="020B0604020202020204" charset="0"/>
              </a:rPr>
              <a:t>Association </a:t>
            </a:r>
            <a:r>
              <a:rPr lang="en-US" i="1" dirty="0" err="1">
                <a:latin typeface="Roboto Slab" panose="020B0604020202020204" charset="0"/>
                <a:ea typeface="Roboto Slab" panose="020B0604020202020204" charset="0"/>
              </a:rPr>
              <a:t>nationale</a:t>
            </a:r>
            <a:r>
              <a:rPr lang="en-US" i="1" dirty="0">
                <a:latin typeface="Roboto Slab" panose="020B0604020202020204" charset="0"/>
                <a:ea typeface="Roboto Slab" panose="020B0604020202020204" charset="0"/>
              </a:rPr>
              <a:t> pour la protection des </a:t>
            </a:r>
            <a:r>
              <a:rPr lang="en-US" i="1" dirty="0" err="1">
                <a:latin typeface="Roboto Slab" panose="020B0604020202020204" charset="0"/>
                <a:ea typeface="Roboto Slab" panose="020B0604020202020204" charset="0"/>
              </a:rPr>
              <a:t>eaux</a:t>
            </a:r>
            <a:r>
              <a:rPr lang="en-US" i="1" dirty="0">
                <a:latin typeface="Roboto Slab" panose="020B0604020202020204" charset="0"/>
                <a:ea typeface="Roboto Slab" panose="020B0604020202020204" charset="0"/>
              </a:rPr>
              <a:t> et rivières and OABA</a:t>
            </a:r>
            <a:r>
              <a:rPr lang="en-US" dirty="0">
                <a:latin typeface="Roboto Slab" panose="020B0604020202020204" charset="0"/>
                <a:ea typeface="Roboto Slab" panose="020B0604020202020204" charset="0"/>
              </a:rPr>
              <a:t>, paragraph 27).</a:t>
            </a:r>
            <a:endParaRPr lang="cs-CZ" dirty="0">
              <a:latin typeface="Roboto Slab" panose="020B0604020202020204" charset="0"/>
              <a:ea typeface="Roboto Slab" panose="020B0604020202020204" charset="0"/>
            </a:endParaRPr>
          </a:p>
          <a:p>
            <a:endParaRPr lang="cs-CZ" dirty="0">
              <a:latin typeface="Roboto Slab" panose="020B0604020202020204" charset="0"/>
              <a:ea typeface="Roboto Slab" panose="020B0604020202020204" charset="0"/>
            </a:endParaRPr>
          </a:p>
          <a:p>
            <a:endParaRPr lang="en-US" sz="1600" b="1" dirty="0">
              <a:solidFill>
                <a:schemeClr val="tx1"/>
              </a:solidFill>
              <a:latin typeface="Roboto Slab" panose="020B0604020202020204" charset="0"/>
              <a:ea typeface="Roboto Slab" panose="020B0604020202020204" charset="0"/>
            </a:endParaRPr>
          </a:p>
        </p:txBody>
      </p:sp>
      <p:sp>
        <p:nvSpPr>
          <p:cNvPr id="4" name="Shape 111">
            <a:extLst>
              <a:ext uri="{FF2B5EF4-FFF2-40B4-BE49-F238E27FC236}">
                <a16:creationId xmlns:a16="http://schemas.microsoft.com/office/drawing/2014/main" id="{05E007AC-A77E-4B36-8105-EFB908FFB659}"/>
              </a:ext>
            </a:extLst>
          </p:cNvPr>
          <p:cNvSpPr txBox="1">
            <a:spLocks/>
          </p:cNvSpPr>
          <p:nvPr/>
        </p:nvSpPr>
        <p:spPr>
          <a:xfrm>
            <a:off x="1779639" y="9832"/>
            <a:ext cx="6987843" cy="1028700"/>
          </a:xfrm>
          <a:prstGeom prst="rect">
            <a:avLst/>
          </a:prstGeom>
        </p:spPr>
        <p:txBody>
          <a:bodyPr lIns="91425" tIns="91425" rIns="91425" bIns="91425" anchor="ctr" anchorCtr="0">
            <a:noAutofit/>
          </a:bodyPr>
          <a:lstStyle/>
          <a:p>
            <a:pPr lvl="3">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TERMINOLOGY</a:t>
            </a:r>
            <a:endParaRPr lang="en-US" sz="18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268347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en-US" sz="1800" b="1" dirty="0">
                <a:solidFill>
                  <a:schemeClr val="accent1"/>
                </a:solidFill>
                <a:latin typeface="Roboto Slab" panose="020B0604020202020204" charset="0"/>
                <a:ea typeface="Roboto Slab" panose="020B0604020202020204" charset="0"/>
                <a:cs typeface="Nixie One"/>
                <a:sym typeface="Nixie One"/>
              </a:rPr>
              <a:t>CONTROL EXCERCISED BY THE COMMISSION </a:t>
            </a:r>
          </a:p>
          <a:p>
            <a:pPr lvl="0">
              <a:spcBef>
                <a:spcPts val="600"/>
              </a:spcBef>
            </a:pPr>
            <a:endParaRPr lang="cs-CZ" sz="1800" b="1" dirty="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4" name="TextovéPole 3"/>
          <p:cNvSpPr txBox="1"/>
          <p:nvPr/>
        </p:nvSpPr>
        <p:spPr>
          <a:xfrm>
            <a:off x="459717" y="983569"/>
            <a:ext cx="8407557" cy="3170099"/>
          </a:xfrm>
          <a:prstGeom prst="rect">
            <a:avLst/>
          </a:prstGeom>
          <a:noFill/>
        </p:spPr>
        <p:txBody>
          <a:bodyPr wrap="square" rtlCol="0">
            <a:spAutoFit/>
          </a:bodyPr>
          <a:lstStyle/>
          <a:p>
            <a:pPr marL="457200" indent="-457200">
              <a:buFont typeface="Arial" pitchFamily="34" charset="0"/>
              <a:buChar char="•"/>
            </a:pPr>
            <a:r>
              <a:rPr lang="en-US" sz="2000" b="1" dirty="0">
                <a:solidFill>
                  <a:schemeClr val="accent3"/>
                </a:solidFill>
                <a:latin typeface="Roboto Slab" panose="020B0604020202020204" charset="0"/>
                <a:ea typeface="Roboto Slab" panose="020B0604020202020204" charset="0"/>
              </a:rPr>
              <a:t>Non-communication</a:t>
            </a:r>
          </a:p>
          <a:p>
            <a:pPr marL="457200" indent="-457200">
              <a:buFont typeface="Arial" pitchFamily="34" charset="0"/>
              <a:buChar char="•"/>
            </a:pPr>
            <a:r>
              <a:rPr lang="en-US" sz="2000" b="1" dirty="0">
                <a:solidFill>
                  <a:schemeClr val="accent4"/>
                </a:solidFill>
                <a:latin typeface="Roboto Slab" panose="020B0604020202020204" charset="0"/>
                <a:ea typeface="Roboto Slab" panose="020B0604020202020204" charset="0"/>
              </a:rPr>
              <a:t>Non-conformity</a:t>
            </a:r>
            <a:r>
              <a:rPr lang="en-US" sz="2000" dirty="0">
                <a:latin typeface="Roboto Slab" panose="020B0604020202020204" charset="0"/>
                <a:ea typeface="Roboto Slab" panose="020B0604020202020204" charset="0"/>
              </a:rPr>
              <a:t> (non-transposition:  delayed,  incorrect)</a:t>
            </a:r>
          </a:p>
          <a:p>
            <a:pPr marL="457200" indent="-457200">
              <a:buFont typeface="Arial" pitchFamily="34" charset="0"/>
              <a:buChar char="•"/>
            </a:pPr>
            <a:r>
              <a:rPr lang="en-US" sz="2000" b="1" dirty="0">
                <a:solidFill>
                  <a:schemeClr val="accent5"/>
                </a:solidFill>
                <a:latin typeface="Roboto Slab" panose="020B0604020202020204" charset="0"/>
                <a:ea typeface="Roboto Slab" panose="020B0604020202020204" charset="0"/>
              </a:rPr>
              <a:t>Bad application </a:t>
            </a:r>
            <a:r>
              <a:rPr lang="en-US" sz="2000" dirty="0">
                <a:latin typeface="Roboto Slab" panose="020B0604020202020204" charset="0"/>
                <a:ea typeface="Roboto Slab" panose="020B0604020202020204" charset="0"/>
              </a:rPr>
              <a:t>(non-enforcement:  no  monitoring,  no  sanctions, non-application)</a:t>
            </a:r>
          </a:p>
          <a:p>
            <a:pPr marL="457200" indent="-457200">
              <a:buFont typeface="Arial" pitchFamily="34" charset="0"/>
              <a:buChar char="•"/>
            </a:pPr>
            <a:endParaRPr lang="en-US" sz="2000" dirty="0">
              <a:latin typeface="Roboto Slab" panose="020B0604020202020204" charset="0"/>
              <a:ea typeface="Roboto Slab" panose="020B0604020202020204" charset="0"/>
            </a:endParaRPr>
          </a:p>
          <a:p>
            <a:pPr marL="457200" indent="-457200">
              <a:buFont typeface="Arial" pitchFamily="34" charset="0"/>
              <a:buChar char="•"/>
            </a:pPr>
            <a:r>
              <a:rPr lang="en-US" sz="2000" dirty="0">
                <a:latin typeface="Roboto Slab" panose="020B0604020202020204" charset="0"/>
                <a:ea typeface="Roboto Slab" panose="020B0604020202020204" charset="0"/>
              </a:rPr>
              <a:t>Commission gets information from reports, petitions, complaints, press, previous proceedings</a:t>
            </a:r>
          </a:p>
          <a:p>
            <a:pPr marL="457200" indent="-457200">
              <a:buFont typeface="Arial" pitchFamily="34" charset="0"/>
              <a:buChar char="•"/>
            </a:pPr>
            <a:r>
              <a:rPr lang="en-US" sz="2000" b="1" dirty="0">
                <a:solidFill>
                  <a:schemeClr val="accent4"/>
                </a:solidFill>
                <a:latin typeface="Roboto Slab" panose="020B0604020202020204" charset="0"/>
                <a:ea typeface="Roboto Slab" panose="020B0604020202020204" charset="0"/>
              </a:rPr>
              <a:t>EU Pilot</a:t>
            </a:r>
            <a:r>
              <a:rPr lang="en-US" sz="2000" dirty="0">
                <a:latin typeface="Roboto Slab" panose="020B0604020202020204" charset="0"/>
                <a:ea typeface="Roboto Slab" panose="020B0604020202020204" charset="0"/>
              </a:rPr>
              <a:t>: scheme designed to resolve compliance problems without having to resort to infringement proceedings</a:t>
            </a:r>
          </a:p>
          <a:p>
            <a:pPr marL="457200" indent="-457200">
              <a:buFont typeface="Arial" pitchFamily="34" charset="0"/>
              <a:buChar char="•"/>
            </a:pPr>
            <a:r>
              <a:rPr lang="en-US" sz="2000" b="1" dirty="0">
                <a:solidFill>
                  <a:schemeClr val="accent6"/>
                </a:solidFill>
                <a:latin typeface="Roboto Slab" panose="020B0604020202020204" charset="0"/>
                <a:ea typeface="Roboto Slab" panose="020B0604020202020204" charset="0"/>
              </a:rPr>
              <a:t>Only a few cases end up before the CJEU</a:t>
            </a:r>
            <a:r>
              <a:rPr lang="en-US" sz="2000" dirty="0">
                <a:latin typeface="Roboto Slab" panose="020B0604020202020204" charset="0"/>
                <a:ea typeface="Roboto Slab" panose="020B0604020202020204" charset="0"/>
              </a:rPr>
              <a:t>.</a:t>
            </a:r>
          </a:p>
        </p:txBody>
      </p:sp>
    </p:spTree>
    <p:extLst>
      <p:ext uri="{BB962C8B-B14F-4D97-AF65-F5344CB8AC3E}">
        <p14:creationId xmlns:p14="http://schemas.microsoft.com/office/powerpoint/2010/main" val="142204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cs-CZ" sz="1800" b="1" dirty="0" err="1">
                <a:solidFill>
                  <a:schemeClr val="accent1"/>
                </a:solidFill>
                <a:latin typeface="Roboto Slab" panose="020B0604020202020204" charset="0"/>
                <a:ea typeface="Roboto Slab" panose="020B0604020202020204" charset="0"/>
                <a:cs typeface="Nixie One"/>
                <a:sym typeface="Nixie One"/>
              </a:rPr>
              <a:t>Correct</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application</a:t>
            </a:r>
            <a:endParaRPr lang="cs-CZ"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4" name="TextovéPole 3"/>
          <p:cNvSpPr txBox="1"/>
          <p:nvPr/>
        </p:nvSpPr>
        <p:spPr>
          <a:xfrm>
            <a:off x="411346" y="810877"/>
            <a:ext cx="8280920" cy="2062103"/>
          </a:xfrm>
          <a:prstGeom prst="rect">
            <a:avLst/>
          </a:prstGeom>
          <a:noFill/>
        </p:spPr>
        <p:txBody>
          <a:bodyPr wrap="square" rtlCol="0">
            <a:spAutoFit/>
          </a:bodyPr>
          <a:lstStyle/>
          <a:p>
            <a:r>
              <a:rPr lang="cs-CZ" sz="2000" dirty="0" err="1">
                <a:latin typeface="Roboto Slab" panose="020B0604020202020204" charset="0"/>
                <a:ea typeface="Roboto Slab" panose="020B0604020202020204" charset="0"/>
              </a:rPr>
              <a:t>Burden</a:t>
            </a:r>
            <a:r>
              <a:rPr lang="cs-CZ" sz="2000" dirty="0">
                <a:latin typeface="Roboto Slab" panose="020B0604020202020204" charset="0"/>
                <a:ea typeface="Roboto Slab" panose="020B0604020202020204" charset="0"/>
              </a:rPr>
              <a:t> </a:t>
            </a:r>
            <a:r>
              <a:rPr lang="cs-CZ" sz="2000" dirty="0" err="1">
                <a:latin typeface="Roboto Slab" panose="020B0604020202020204" charset="0"/>
                <a:ea typeface="Roboto Slab" panose="020B0604020202020204" charset="0"/>
              </a:rPr>
              <a:t>of</a:t>
            </a:r>
            <a:r>
              <a:rPr lang="cs-CZ" sz="2000" dirty="0">
                <a:latin typeface="Roboto Slab" panose="020B0604020202020204" charset="0"/>
                <a:ea typeface="Roboto Slab" panose="020B0604020202020204" charset="0"/>
              </a:rPr>
              <a:t> </a:t>
            </a:r>
            <a:r>
              <a:rPr lang="cs-CZ" sz="2000" dirty="0" err="1">
                <a:latin typeface="Roboto Slab" panose="020B0604020202020204" charset="0"/>
                <a:ea typeface="Roboto Slab" panose="020B0604020202020204" charset="0"/>
              </a:rPr>
              <a:t>proof</a:t>
            </a:r>
            <a:r>
              <a:rPr lang="cs-CZ" sz="2000" dirty="0">
                <a:latin typeface="Roboto Slab" panose="020B0604020202020204" charset="0"/>
                <a:ea typeface="Roboto Slab" panose="020B0604020202020204" charset="0"/>
              </a:rPr>
              <a:t> - science </a:t>
            </a:r>
            <a:r>
              <a:rPr lang="cs-CZ" sz="2000" dirty="0" err="1">
                <a:latin typeface="Roboto Slab" panose="020B0604020202020204" charset="0"/>
                <a:ea typeface="Roboto Slab" panose="020B0604020202020204" charset="0"/>
              </a:rPr>
              <a:t>comes</a:t>
            </a:r>
            <a:r>
              <a:rPr lang="cs-CZ" sz="2000" dirty="0">
                <a:latin typeface="Roboto Slab" panose="020B0604020202020204" charset="0"/>
                <a:ea typeface="Roboto Slab" panose="020B0604020202020204" charset="0"/>
              </a:rPr>
              <a:t> to play</a:t>
            </a:r>
          </a:p>
          <a:p>
            <a:r>
              <a:rPr lang="cs-CZ" sz="2000" dirty="0">
                <a:latin typeface="Roboto Slab" panose="020B0604020202020204" charset="0"/>
                <a:ea typeface="Roboto Slab" panose="020B0604020202020204" charset="0"/>
              </a:rPr>
              <a:t>C-335/07, C-438/07: </a:t>
            </a:r>
            <a:r>
              <a:rPr lang="en-US" sz="2000" dirty="0">
                <a:latin typeface="Roboto Slab" panose="020B0604020202020204" charset="0"/>
                <a:ea typeface="Roboto Slab" panose="020B0604020202020204" charset="0"/>
              </a:rPr>
              <a:t>Treatment of urban waste water - Failure to require more stringent treatment of nitrogen in all treatment plants of urban waste water.</a:t>
            </a:r>
            <a:endParaRPr lang="cs-CZ" sz="2000" dirty="0">
              <a:latin typeface="Roboto Slab" panose="020B0604020202020204" charset="0"/>
              <a:ea typeface="Roboto Slab" panose="020B0604020202020204" charset="0"/>
            </a:endParaRPr>
          </a:p>
          <a:p>
            <a:endParaRPr lang="cs-CZ" sz="2000" dirty="0">
              <a:latin typeface="Roboto Slab" panose="020B0604020202020204" charset="0"/>
              <a:ea typeface="Roboto Slab" panose="020B0604020202020204" charset="0"/>
            </a:endParaRPr>
          </a:p>
          <a:p>
            <a:pPr marL="457200" indent="-457200">
              <a:buFont typeface="Arial" pitchFamily="34" charset="0"/>
              <a:buChar char="•"/>
            </a:pPr>
            <a:endParaRPr lang="cs-CZ" sz="2800" dirty="0"/>
          </a:p>
        </p:txBody>
      </p:sp>
      <p:pic>
        <p:nvPicPr>
          <p:cNvPr id="5" name="Picture 2" descr="http://www.hydroinfra.com/en/wp-content/uploads/sites/2/2013/11/Pollution-Baltic-Sea-640x42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9556" y="2183342"/>
            <a:ext cx="3975655" cy="2640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8619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cs-CZ" sz="1800" b="1" dirty="0" err="1">
                <a:solidFill>
                  <a:schemeClr val="accent1"/>
                </a:solidFill>
                <a:latin typeface="Roboto Slab" panose="020B0604020202020204" charset="0"/>
                <a:ea typeface="Roboto Slab" panose="020B0604020202020204" charset="0"/>
                <a:cs typeface="Nixie One"/>
                <a:sym typeface="Nixie One"/>
              </a:rPr>
              <a:t>Correct</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application</a:t>
            </a:r>
            <a:endParaRPr lang="cs-CZ"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4" name="TextovéPole 3"/>
          <p:cNvSpPr txBox="1"/>
          <p:nvPr/>
        </p:nvSpPr>
        <p:spPr>
          <a:xfrm>
            <a:off x="411346" y="810877"/>
            <a:ext cx="8280920" cy="4832092"/>
          </a:xfrm>
          <a:prstGeom prst="rect">
            <a:avLst/>
          </a:prstGeom>
          <a:noFill/>
        </p:spPr>
        <p:txBody>
          <a:bodyPr wrap="square" rtlCol="0">
            <a:spAutoFit/>
          </a:bodyPr>
          <a:lstStyle/>
          <a:p>
            <a:r>
              <a:rPr lang="en-US" sz="2000" dirty="0">
                <a:latin typeface="Roboto Slab" panose="020B0604020202020204" charset="0"/>
                <a:ea typeface="Roboto Slab" panose="020B0604020202020204" charset="0"/>
              </a:rPr>
              <a:t>Burden of proof - science comes to play</a:t>
            </a:r>
          </a:p>
          <a:p>
            <a:endParaRPr lang="en-US" sz="2000" dirty="0">
              <a:latin typeface="Roboto Slab" panose="020B0604020202020204" charset="0"/>
              <a:ea typeface="Roboto Slab" panose="020B0604020202020204" charset="0"/>
            </a:endParaRPr>
          </a:p>
          <a:p>
            <a:r>
              <a:rPr lang="en-US" sz="2000" dirty="0">
                <a:latin typeface="Roboto Slab" panose="020B0604020202020204" charset="0"/>
                <a:ea typeface="Roboto Slab" panose="020B0604020202020204" charset="0"/>
              </a:rPr>
              <a:t>37 The submissions made by the parties indicate that, in general, one of the nutrients, whether it be phosphorus or nitrogen, is present (…).</a:t>
            </a:r>
            <a:endParaRPr lang="cs-CZ" sz="2000" dirty="0">
              <a:latin typeface="Roboto Slab" panose="020B0604020202020204" charset="0"/>
              <a:ea typeface="Roboto Slab" panose="020B0604020202020204" charset="0"/>
            </a:endParaRPr>
          </a:p>
          <a:p>
            <a:endParaRPr lang="en-US" sz="2000" dirty="0">
              <a:latin typeface="Roboto Slab" panose="020B0604020202020204" charset="0"/>
              <a:ea typeface="Roboto Slab" panose="020B0604020202020204" charset="0"/>
            </a:endParaRPr>
          </a:p>
          <a:p>
            <a:r>
              <a:rPr lang="en-US" sz="2000" dirty="0">
                <a:latin typeface="Roboto Slab" panose="020B0604020202020204" charset="0"/>
                <a:ea typeface="Roboto Slab" panose="020B0604020202020204" charset="0"/>
              </a:rPr>
              <a:t>38     </a:t>
            </a:r>
            <a:r>
              <a:rPr lang="en-US" sz="2000" u="sng" dirty="0">
                <a:latin typeface="Roboto Slab" panose="020B0604020202020204" charset="0"/>
                <a:ea typeface="Roboto Slab" panose="020B0604020202020204" charset="0"/>
              </a:rPr>
              <a:t> In such circumstances, it is necessary to adopt different measures to reduce eutrophication in one part of the Baltic Sea as compared with another part</a:t>
            </a:r>
            <a:r>
              <a:rPr lang="en-US" sz="2000" dirty="0">
                <a:latin typeface="Roboto Slab" panose="020B0604020202020204" charset="0"/>
                <a:ea typeface="Roboto Slab" panose="020B0604020202020204" charset="0"/>
              </a:rPr>
              <a:t>. Directive 91/271 provides in this respect that the </a:t>
            </a:r>
            <a:r>
              <a:rPr lang="en-US" sz="2000" b="1" dirty="0">
                <a:solidFill>
                  <a:schemeClr val="accent5"/>
                </a:solidFill>
                <a:latin typeface="Roboto Slab" panose="020B0604020202020204" charset="0"/>
                <a:ea typeface="Roboto Slab" panose="020B0604020202020204" charset="0"/>
              </a:rPr>
              <a:t>Member States are to assess, on the basis of the local situation, the substances </a:t>
            </a:r>
            <a:r>
              <a:rPr lang="en-US" sz="2000" dirty="0">
                <a:latin typeface="Roboto Slab" panose="020B0604020202020204" charset="0"/>
                <a:ea typeface="Roboto Slab" panose="020B0604020202020204" charset="0"/>
              </a:rPr>
              <a:t>– phosphorus and/or nitrogen – </a:t>
            </a:r>
            <a:r>
              <a:rPr lang="en-US" sz="2000" b="1" dirty="0">
                <a:solidFill>
                  <a:schemeClr val="accent5"/>
                </a:solidFill>
                <a:latin typeface="Roboto Slab" panose="020B0604020202020204" charset="0"/>
                <a:ea typeface="Roboto Slab" panose="020B0604020202020204" charset="0"/>
              </a:rPr>
              <a:t>which contribute to eutrophication </a:t>
            </a:r>
            <a:r>
              <a:rPr lang="en-US" sz="2000" dirty="0">
                <a:latin typeface="Roboto Slab" panose="020B0604020202020204" charset="0"/>
                <a:ea typeface="Roboto Slab" panose="020B0604020202020204" charset="0"/>
              </a:rPr>
              <a:t>and, in accordance with that assessment, </a:t>
            </a:r>
            <a:r>
              <a:rPr lang="en-US" sz="2000" b="1" dirty="0">
                <a:solidFill>
                  <a:schemeClr val="accent5"/>
                </a:solidFill>
                <a:latin typeface="Roboto Slab" panose="020B0604020202020204" charset="0"/>
                <a:ea typeface="Roboto Slab" panose="020B0604020202020204" charset="0"/>
              </a:rPr>
              <a:t>adopt appropriate treatment measures</a:t>
            </a:r>
            <a:r>
              <a:rPr lang="en-US" sz="2000" dirty="0">
                <a:latin typeface="Roboto Slab" panose="020B0604020202020204" charset="0"/>
                <a:ea typeface="Roboto Slab" panose="020B0604020202020204" charset="0"/>
              </a:rPr>
              <a:t>.</a:t>
            </a:r>
          </a:p>
          <a:p>
            <a:endParaRPr lang="cs-CZ" sz="2000" dirty="0">
              <a:latin typeface="Roboto Slab" panose="020B0604020202020204" charset="0"/>
              <a:ea typeface="Roboto Slab" panose="020B0604020202020204" charset="0"/>
            </a:endParaRPr>
          </a:p>
          <a:p>
            <a:pPr marL="457200" indent="-457200">
              <a:buFont typeface="Arial" pitchFamily="34" charset="0"/>
              <a:buChar char="•"/>
            </a:pPr>
            <a:endParaRPr lang="cs-CZ" sz="2800" dirty="0"/>
          </a:p>
        </p:txBody>
      </p:sp>
    </p:spTree>
    <p:extLst>
      <p:ext uri="{BB962C8B-B14F-4D97-AF65-F5344CB8AC3E}">
        <p14:creationId xmlns:p14="http://schemas.microsoft.com/office/powerpoint/2010/main" val="26806401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cs-CZ" sz="1800" b="1" dirty="0" err="1">
                <a:solidFill>
                  <a:schemeClr val="accent1"/>
                </a:solidFill>
                <a:latin typeface="Roboto Slab" panose="020B0604020202020204" charset="0"/>
                <a:ea typeface="Roboto Slab" panose="020B0604020202020204" charset="0"/>
                <a:cs typeface="Nixie One"/>
                <a:sym typeface="Nixie One"/>
              </a:rPr>
              <a:t>Correct</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application</a:t>
            </a:r>
            <a:endParaRPr lang="cs-CZ"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4" name="TextovéPole 3"/>
          <p:cNvSpPr txBox="1"/>
          <p:nvPr/>
        </p:nvSpPr>
        <p:spPr>
          <a:xfrm>
            <a:off x="411346" y="810877"/>
            <a:ext cx="8280920" cy="1138773"/>
          </a:xfrm>
          <a:prstGeom prst="rect">
            <a:avLst/>
          </a:prstGeom>
          <a:noFill/>
        </p:spPr>
        <p:txBody>
          <a:bodyPr wrap="square" rtlCol="0">
            <a:spAutoFit/>
          </a:bodyPr>
          <a:lstStyle/>
          <a:p>
            <a:r>
              <a:rPr lang="en-US" sz="2000" dirty="0">
                <a:latin typeface="Roboto Slab" panose="020B0604020202020204" charset="0"/>
                <a:ea typeface="Roboto Slab" panose="020B0604020202020204" charset="0"/>
              </a:rPr>
              <a:t>Systematic failure of a Member State to fulfil obligations</a:t>
            </a:r>
          </a:p>
          <a:p>
            <a:r>
              <a:rPr lang="en-US" sz="2000" b="1" i="1" dirty="0">
                <a:latin typeface="Roboto Slab" panose="020B0604020202020204" charset="0"/>
                <a:ea typeface="Roboto Slab" panose="020B0604020202020204" charset="0"/>
              </a:rPr>
              <a:t>C-494/01</a:t>
            </a:r>
            <a:r>
              <a:rPr lang="en-US" sz="2000" dirty="0">
                <a:latin typeface="Roboto Slab" panose="020B0604020202020204" charset="0"/>
                <a:ea typeface="Roboto Slab" panose="020B0604020202020204" charset="0"/>
              </a:rPr>
              <a:t>: waste operation at Fermoy, County Cork</a:t>
            </a:r>
          </a:p>
          <a:p>
            <a:pPr marL="457200" indent="-457200">
              <a:buFont typeface="Arial" pitchFamily="34" charset="0"/>
              <a:buChar char="•"/>
            </a:pPr>
            <a:endParaRPr lang="cs-CZ" sz="2800" dirty="0"/>
          </a:p>
        </p:txBody>
      </p:sp>
      <p:pic>
        <p:nvPicPr>
          <p:cNvPr id="5" name="Picture 2" descr="http://archiseek.com/wp-content/gallery/ireland-buildings-cork/fermoy_mainsquare_l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4635" y="1491008"/>
            <a:ext cx="3894342" cy="3379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8305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cs-CZ" sz="1800" b="1" dirty="0" err="1">
                <a:solidFill>
                  <a:schemeClr val="accent1"/>
                </a:solidFill>
                <a:latin typeface="Roboto Slab" panose="020B0604020202020204" charset="0"/>
                <a:ea typeface="Roboto Slab" panose="020B0604020202020204" charset="0"/>
                <a:cs typeface="Nixie One"/>
                <a:sym typeface="Nixie One"/>
              </a:rPr>
              <a:t>Correct</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application</a:t>
            </a:r>
            <a:endParaRPr lang="cs-CZ"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6" name="TextovéPole 5"/>
          <p:cNvSpPr txBox="1"/>
          <p:nvPr/>
        </p:nvSpPr>
        <p:spPr>
          <a:xfrm>
            <a:off x="586354" y="1036138"/>
            <a:ext cx="8280920" cy="3785652"/>
          </a:xfrm>
          <a:prstGeom prst="rect">
            <a:avLst/>
          </a:prstGeom>
          <a:noFill/>
        </p:spPr>
        <p:txBody>
          <a:bodyPr wrap="square" rtlCol="0">
            <a:spAutoFit/>
          </a:bodyPr>
          <a:lstStyle/>
          <a:p>
            <a:r>
              <a:rPr lang="cs-CZ" sz="2400" dirty="0">
                <a:latin typeface="Roboto Slab" panose="020B0604020202020204" charset="0"/>
                <a:ea typeface="Roboto Slab" panose="020B0604020202020204" charset="0"/>
              </a:rPr>
              <a:t>C-494/01:</a:t>
            </a:r>
          </a:p>
          <a:p>
            <a:endParaRPr lang="cs-CZ" sz="2400" dirty="0">
              <a:latin typeface="Roboto Slab" panose="020B0604020202020204" charset="0"/>
              <a:ea typeface="Roboto Slab" panose="020B0604020202020204" charset="0"/>
            </a:endParaRPr>
          </a:p>
          <a:p>
            <a:pPr algn="just"/>
            <a:r>
              <a:rPr lang="en-US" sz="2400" dirty="0">
                <a:latin typeface="Roboto Slab" panose="020B0604020202020204" charset="0"/>
                <a:ea typeface="Roboto Slab" panose="020B0604020202020204" charset="0"/>
              </a:rPr>
              <a:t> </a:t>
            </a:r>
            <a:r>
              <a:rPr lang="cs-CZ" sz="2400" i="1" dirty="0">
                <a:latin typeface="Roboto Slab" panose="020B0604020202020204" charset="0"/>
                <a:ea typeface="Roboto Slab" panose="020B0604020202020204" charset="0"/>
              </a:rPr>
              <a:t>“…</a:t>
            </a:r>
            <a:r>
              <a:rPr lang="en-US" sz="2000" i="1" dirty="0">
                <a:latin typeface="Roboto Slab" panose="020B0604020202020204" charset="0"/>
                <a:ea typeface="Roboto Slab" panose="020B0604020202020204" charset="0"/>
              </a:rPr>
              <a:t>in principle nothing prevents the Commission from seeking in parallel a finding that provisions of a directive have not been complied with by reason of the conduct of a Member State’s authorities with regard to particular specifically identified situations and a finding that those provisions have not been complied with because </a:t>
            </a:r>
            <a:r>
              <a:rPr lang="en-US" sz="2000" b="1" i="1" dirty="0">
                <a:solidFill>
                  <a:schemeClr val="accent5"/>
                </a:solidFill>
                <a:latin typeface="Roboto Slab" panose="020B0604020202020204" charset="0"/>
                <a:ea typeface="Roboto Slab" panose="020B0604020202020204" charset="0"/>
              </a:rPr>
              <a:t>its authorities have adopted a general practice </a:t>
            </a:r>
            <a:r>
              <a:rPr lang="en-US" sz="2000" i="1" dirty="0">
                <a:latin typeface="Roboto Slab" panose="020B0604020202020204" charset="0"/>
                <a:ea typeface="Roboto Slab" panose="020B0604020202020204" charset="0"/>
              </a:rPr>
              <a:t>contrary thereto, which the particular situations illustrate where appropriate.</a:t>
            </a:r>
            <a:r>
              <a:rPr lang="cs-CZ" sz="2000" i="1" dirty="0">
                <a:latin typeface="Roboto Slab" panose="020B0604020202020204" charset="0"/>
                <a:ea typeface="Roboto Slab" panose="020B0604020202020204" charset="0"/>
              </a:rPr>
              <a:t>“</a:t>
            </a:r>
          </a:p>
          <a:p>
            <a:pPr marL="457200" indent="-457200">
              <a:buFont typeface="Arial" pitchFamily="34" charset="0"/>
              <a:buChar char="•"/>
            </a:pPr>
            <a:endParaRPr lang="cs-CZ" sz="2800" dirty="0"/>
          </a:p>
        </p:txBody>
      </p:sp>
    </p:spTree>
    <p:extLst>
      <p:ext uri="{BB962C8B-B14F-4D97-AF65-F5344CB8AC3E}">
        <p14:creationId xmlns:p14="http://schemas.microsoft.com/office/powerpoint/2010/main" val="16746275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cs-CZ" sz="1800" b="1" dirty="0" err="1">
                <a:solidFill>
                  <a:schemeClr val="accent1"/>
                </a:solidFill>
                <a:latin typeface="Roboto Slab" panose="020B0604020202020204" charset="0"/>
                <a:ea typeface="Roboto Slab" panose="020B0604020202020204" charset="0"/>
                <a:cs typeface="Nixie One"/>
                <a:sym typeface="Nixie One"/>
              </a:rPr>
              <a:t>Correct</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application</a:t>
            </a:r>
            <a:endParaRPr lang="cs-CZ"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4" name="TextovéPole 3"/>
          <p:cNvSpPr txBox="1"/>
          <p:nvPr/>
        </p:nvSpPr>
        <p:spPr>
          <a:xfrm>
            <a:off x="315035" y="1130911"/>
            <a:ext cx="4433238" cy="4832092"/>
          </a:xfrm>
          <a:prstGeom prst="rect">
            <a:avLst/>
          </a:prstGeom>
          <a:noFill/>
        </p:spPr>
        <p:txBody>
          <a:bodyPr wrap="square" rtlCol="0">
            <a:spAutoFit/>
          </a:bodyPr>
          <a:lstStyle/>
          <a:p>
            <a:r>
              <a:rPr lang="cs-CZ" sz="2000" dirty="0">
                <a:latin typeface="Roboto Slab" panose="020B0604020202020204" charset="0"/>
                <a:ea typeface="Roboto Slab" panose="020B0604020202020204" charset="0"/>
              </a:rPr>
              <a:t>C</a:t>
            </a:r>
            <a:r>
              <a:rPr lang="en-US" sz="2000" dirty="0" err="1">
                <a:latin typeface="Roboto Slab" panose="020B0604020202020204" charset="0"/>
                <a:ea typeface="Roboto Slab" panose="020B0604020202020204" charset="0"/>
              </a:rPr>
              <a:t>onsistent</a:t>
            </a:r>
            <a:r>
              <a:rPr lang="en-US" sz="2000" dirty="0">
                <a:latin typeface="Roboto Slab" panose="020B0604020202020204" charset="0"/>
                <a:ea typeface="Roboto Slab" panose="020B0604020202020204" charset="0"/>
              </a:rPr>
              <a:t> and general nature</a:t>
            </a:r>
            <a:r>
              <a:rPr lang="cs-CZ" sz="2000" dirty="0">
                <a:latin typeface="Roboto Slab" panose="020B0604020202020204" charset="0"/>
                <a:ea typeface="Roboto Slab" panose="020B0604020202020204" charset="0"/>
              </a:rPr>
              <a:t>:</a:t>
            </a:r>
          </a:p>
          <a:p>
            <a:endParaRPr lang="cs-CZ" sz="2000" dirty="0">
              <a:latin typeface="Roboto Slab" panose="020B0604020202020204" charset="0"/>
              <a:ea typeface="Roboto Slab" panose="020B0604020202020204" charset="0"/>
            </a:endParaRPr>
          </a:p>
          <a:p>
            <a:r>
              <a:rPr lang="cs-CZ" sz="2000" dirty="0">
                <a:latin typeface="Roboto Slab" panose="020B0604020202020204" charset="0"/>
                <a:ea typeface="Roboto Slab" panose="020B0604020202020204" charset="0"/>
              </a:rPr>
              <a:t>C‑342/05: </a:t>
            </a:r>
          </a:p>
          <a:p>
            <a:r>
              <a:rPr lang="cs-CZ" sz="2000" i="1" dirty="0">
                <a:latin typeface="Roboto Slab" panose="020B0604020202020204" charset="0"/>
                <a:ea typeface="Roboto Slab" panose="020B0604020202020204" charset="0"/>
              </a:rPr>
              <a:t>- </a:t>
            </a:r>
            <a:r>
              <a:rPr lang="cs-CZ" sz="1600" i="1" dirty="0" err="1">
                <a:latin typeface="Roboto Slab" panose="020B0604020202020204" charset="0"/>
                <a:ea typeface="Roboto Slab" panose="020B0604020202020204" charset="0"/>
              </a:rPr>
              <a:t>Commission</a:t>
            </a:r>
            <a:r>
              <a:rPr lang="cs-CZ" sz="1600" i="1" dirty="0">
                <a:latin typeface="Roboto Slab" panose="020B0604020202020204" charset="0"/>
                <a:ea typeface="Roboto Slab" panose="020B0604020202020204" charset="0"/>
              </a:rPr>
              <a:t> </a:t>
            </a:r>
            <a:r>
              <a:rPr lang="en-US" sz="1600" i="1" dirty="0">
                <a:latin typeface="Roboto Slab" panose="020B0604020202020204" charset="0"/>
                <a:ea typeface="Roboto Slab" panose="020B0604020202020204" charset="0"/>
              </a:rPr>
              <a:t>has never pleaded a lack of sincere cooperation by the Finnish authorities as regards the communication of decisions relating to the issuing of hunting permits</a:t>
            </a:r>
            <a:endParaRPr lang="cs-CZ" sz="1600" i="1" dirty="0">
              <a:latin typeface="Roboto Slab" panose="020B0604020202020204" charset="0"/>
              <a:ea typeface="Roboto Slab" panose="020B0604020202020204" charset="0"/>
            </a:endParaRPr>
          </a:p>
          <a:p>
            <a:r>
              <a:rPr lang="cs-CZ" sz="1600" i="1" dirty="0">
                <a:latin typeface="Roboto Slab" panose="020B0604020202020204" charset="0"/>
                <a:ea typeface="Roboto Slab" panose="020B0604020202020204" charset="0"/>
              </a:rPr>
              <a:t>- </a:t>
            </a:r>
            <a:r>
              <a:rPr lang="en-US" sz="1600" i="1" dirty="0">
                <a:latin typeface="Roboto Slab" panose="020B0604020202020204" charset="0"/>
                <a:ea typeface="Roboto Slab" panose="020B0604020202020204" charset="0"/>
              </a:rPr>
              <a:t>in spite of the wolf hunting </a:t>
            </a:r>
            <a:r>
              <a:rPr lang="en-US" sz="1600" i="1" dirty="0" err="1">
                <a:latin typeface="Roboto Slab" panose="020B0604020202020204" charset="0"/>
                <a:ea typeface="Roboto Slab" panose="020B0604020202020204" charset="0"/>
              </a:rPr>
              <a:t>authorised</a:t>
            </a:r>
            <a:r>
              <a:rPr lang="en-US" sz="1600" i="1" dirty="0">
                <a:latin typeface="Roboto Slab" panose="020B0604020202020204" charset="0"/>
                <a:ea typeface="Roboto Slab" panose="020B0604020202020204" charset="0"/>
              </a:rPr>
              <a:t> by way of derogation in Finland, the conservation status of the species concerned substantially and consistently improved </a:t>
            </a:r>
            <a:endParaRPr lang="cs-CZ" sz="1600" i="1" dirty="0">
              <a:latin typeface="Roboto Slab" panose="020B0604020202020204" charset="0"/>
              <a:ea typeface="Roboto Slab" panose="020B0604020202020204" charset="0"/>
            </a:endParaRPr>
          </a:p>
          <a:p>
            <a:endParaRPr lang="cs-CZ" sz="2800" dirty="0"/>
          </a:p>
          <a:p>
            <a:endParaRPr lang="cs-CZ" sz="2800" dirty="0"/>
          </a:p>
          <a:p>
            <a:endParaRPr lang="cs-CZ" sz="2800" dirty="0"/>
          </a:p>
        </p:txBody>
      </p:sp>
      <p:pic>
        <p:nvPicPr>
          <p:cNvPr id="5" name="Picture 2" descr="https://s-media-cache-ak0.pinimg.com/474x/c7/aa/df/c7aadf8fc93e56022dc0410d8faedc8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8265" y="532046"/>
            <a:ext cx="2834138" cy="4245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58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cs-CZ" sz="1800" b="1" dirty="0" err="1">
                <a:solidFill>
                  <a:schemeClr val="accent1"/>
                </a:solidFill>
                <a:latin typeface="Roboto Slab" panose="020B0604020202020204" charset="0"/>
                <a:ea typeface="Roboto Slab" panose="020B0604020202020204" charset="0"/>
                <a:cs typeface="Nixie One"/>
                <a:sym typeface="Nixie One"/>
              </a:rPr>
              <a:t>Correct</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application</a:t>
            </a:r>
            <a:endParaRPr lang="cs-CZ"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6" name="TextovéPole 5"/>
          <p:cNvSpPr txBox="1"/>
          <p:nvPr/>
        </p:nvSpPr>
        <p:spPr>
          <a:xfrm>
            <a:off x="586354" y="579905"/>
            <a:ext cx="8280920" cy="4154984"/>
          </a:xfrm>
          <a:prstGeom prst="rect">
            <a:avLst/>
          </a:prstGeom>
          <a:noFill/>
        </p:spPr>
        <p:txBody>
          <a:bodyPr wrap="square" rtlCol="0">
            <a:spAutoFit/>
          </a:bodyPr>
          <a:lstStyle/>
          <a:p>
            <a:r>
              <a:rPr lang="cs-CZ" sz="2000" b="1" dirty="0" err="1">
                <a:latin typeface="Roboto Slab" panose="020B0604020202020204" charset="0"/>
                <a:ea typeface="Roboto Slab" panose="020B0604020202020204" charset="0"/>
              </a:rPr>
              <a:t>Systematic</a:t>
            </a:r>
            <a:r>
              <a:rPr lang="cs-CZ" sz="2000" b="1" dirty="0">
                <a:latin typeface="Roboto Slab" panose="020B0604020202020204" charset="0"/>
                <a:ea typeface="Roboto Slab" panose="020B0604020202020204" charset="0"/>
              </a:rPr>
              <a:t> f</a:t>
            </a:r>
            <a:r>
              <a:rPr lang="en-US" sz="2000" b="1" dirty="0" err="1">
                <a:latin typeface="Roboto Slab" panose="020B0604020202020204" charset="0"/>
                <a:ea typeface="Roboto Slab" panose="020B0604020202020204" charset="0"/>
              </a:rPr>
              <a:t>ailure</a:t>
            </a:r>
            <a:r>
              <a:rPr lang="en-US" sz="2000" b="1" dirty="0">
                <a:latin typeface="Roboto Slab" panose="020B0604020202020204" charset="0"/>
                <a:ea typeface="Roboto Slab" panose="020B0604020202020204" charset="0"/>
              </a:rPr>
              <a:t> of a Member State to </a:t>
            </a:r>
            <a:r>
              <a:rPr lang="en-US" sz="2000" b="1" dirty="0" err="1">
                <a:latin typeface="Roboto Slab" panose="020B0604020202020204" charset="0"/>
                <a:ea typeface="Roboto Slab" panose="020B0604020202020204" charset="0"/>
              </a:rPr>
              <a:t>fulfil</a:t>
            </a:r>
            <a:r>
              <a:rPr lang="en-US" sz="2000" b="1" dirty="0">
                <a:latin typeface="Roboto Slab" panose="020B0604020202020204" charset="0"/>
                <a:ea typeface="Roboto Slab" panose="020B0604020202020204" charset="0"/>
              </a:rPr>
              <a:t> obligations</a:t>
            </a:r>
            <a:r>
              <a:rPr lang="cs-CZ" sz="2000" b="1" dirty="0">
                <a:latin typeface="Roboto Slab" panose="020B0604020202020204" charset="0"/>
                <a:ea typeface="Roboto Slab" panose="020B0604020202020204" charset="0"/>
              </a:rPr>
              <a:t> – </a:t>
            </a:r>
            <a:r>
              <a:rPr lang="cs-CZ" sz="2000" b="1" dirty="0" err="1">
                <a:latin typeface="Roboto Slab" panose="020B0604020202020204" charset="0"/>
                <a:ea typeface="Roboto Slab" panose="020B0604020202020204" charset="0"/>
              </a:rPr>
              <a:t>how</a:t>
            </a:r>
            <a:r>
              <a:rPr lang="cs-CZ" sz="2000" b="1" dirty="0">
                <a:latin typeface="Roboto Slab" panose="020B0604020202020204" charset="0"/>
                <a:ea typeface="Roboto Slab" panose="020B0604020202020204" charset="0"/>
              </a:rPr>
              <a:t> long, </a:t>
            </a:r>
            <a:r>
              <a:rPr lang="cs-CZ" sz="2000" b="1" dirty="0" err="1">
                <a:latin typeface="Roboto Slab" panose="020B0604020202020204" charset="0"/>
                <a:ea typeface="Roboto Slab" panose="020B0604020202020204" charset="0"/>
              </a:rPr>
              <a:t>how</a:t>
            </a:r>
            <a:r>
              <a:rPr lang="cs-CZ" sz="2000" b="1" dirty="0">
                <a:latin typeface="Roboto Slab" panose="020B0604020202020204" charset="0"/>
                <a:ea typeface="Roboto Slab" panose="020B0604020202020204" charset="0"/>
              </a:rPr>
              <a:t> many </a:t>
            </a:r>
            <a:r>
              <a:rPr lang="cs-CZ" sz="2000" b="1" dirty="0" err="1">
                <a:latin typeface="Roboto Slab" panose="020B0604020202020204" charset="0"/>
                <a:ea typeface="Roboto Slab" panose="020B0604020202020204" charset="0"/>
              </a:rPr>
              <a:t>times</a:t>
            </a:r>
            <a:endParaRPr lang="cs-CZ" sz="2000" b="1" dirty="0">
              <a:latin typeface="Roboto Slab" panose="020B0604020202020204" charset="0"/>
              <a:ea typeface="Roboto Slab" panose="020B0604020202020204" charset="0"/>
            </a:endParaRPr>
          </a:p>
          <a:p>
            <a:endParaRPr lang="cs-CZ" sz="2800" b="1" dirty="0">
              <a:latin typeface="Roboto Slab" panose="020B0604020202020204" charset="0"/>
              <a:ea typeface="Roboto Slab" panose="020B0604020202020204" charset="0"/>
            </a:endParaRPr>
          </a:p>
          <a:p>
            <a:r>
              <a:rPr lang="cs-CZ" sz="2000" b="1" dirty="0">
                <a:latin typeface="Roboto Slab" panose="020B0604020202020204" charset="0"/>
                <a:ea typeface="Roboto Slab" panose="020B0604020202020204" charset="0"/>
              </a:rPr>
              <a:t>C-420/02 – </a:t>
            </a:r>
            <a:r>
              <a:rPr lang="it-IT" sz="2000" dirty="0">
                <a:latin typeface="Roboto Slab" panose="020B0604020202020204" charset="0"/>
                <a:ea typeface="Roboto Slab" panose="020B0604020202020204" charset="0"/>
              </a:rPr>
              <a:t> ‘Pera Galini’ site of waste</a:t>
            </a:r>
            <a:r>
              <a:rPr lang="cs-CZ" sz="2000" dirty="0">
                <a:latin typeface="Roboto Slab" panose="020B0604020202020204" charset="0"/>
                <a:ea typeface="Roboto Slab" panose="020B0604020202020204" charset="0"/>
              </a:rPr>
              <a:t>: </a:t>
            </a:r>
            <a:r>
              <a:rPr lang="cs-CZ" sz="2000" b="1" dirty="0">
                <a:latin typeface="Roboto Slab" panose="020B0604020202020204" charset="0"/>
                <a:ea typeface="Roboto Slab" panose="020B0604020202020204" charset="0"/>
              </a:rPr>
              <a:t>4 </a:t>
            </a:r>
            <a:r>
              <a:rPr lang="cs-CZ" sz="2000" b="1" dirty="0" err="1">
                <a:latin typeface="Roboto Slab" panose="020B0604020202020204" charset="0"/>
                <a:ea typeface="Roboto Slab" panose="020B0604020202020204" charset="0"/>
              </a:rPr>
              <a:t>years</a:t>
            </a:r>
            <a:r>
              <a:rPr lang="cs-CZ" sz="2000" b="1" dirty="0">
                <a:latin typeface="Roboto Slab" panose="020B0604020202020204" charset="0"/>
                <a:ea typeface="Roboto Slab" panose="020B0604020202020204" charset="0"/>
              </a:rPr>
              <a:t>:</a:t>
            </a:r>
          </a:p>
          <a:p>
            <a:endParaRPr lang="cs-CZ" sz="2800" b="1" dirty="0">
              <a:latin typeface="Roboto Slab" panose="020B0604020202020204" charset="0"/>
              <a:ea typeface="Roboto Slab" panose="020B0604020202020204" charset="0"/>
            </a:endParaRPr>
          </a:p>
          <a:p>
            <a:pPr algn="just"/>
            <a:r>
              <a:rPr lang="cs-CZ" i="1" dirty="0">
                <a:latin typeface="Roboto Slab" panose="020B0604020202020204" charset="0"/>
                <a:ea typeface="Roboto Slab" panose="020B0604020202020204" charset="0"/>
              </a:rPr>
              <a:t>T</a:t>
            </a:r>
            <a:r>
              <a:rPr lang="en-US" i="1" dirty="0">
                <a:latin typeface="Roboto Slab" panose="020B0604020202020204" charset="0"/>
                <a:ea typeface="Roboto Slab" panose="020B0604020202020204" charset="0"/>
              </a:rPr>
              <a:t>he direct inference may not in principle be drawn that the Member State concerned has necessarily failed to fulfil its obligations under that provision to take the requisite measures to ensure that waste is disposed </a:t>
            </a:r>
            <a:r>
              <a:rPr lang="cs-CZ" i="1" dirty="0">
                <a:latin typeface="Roboto Slab" panose="020B0604020202020204" charset="0"/>
                <a:ea typeface="Roboto Slab" panose="020B0604020202020204" charset="0"/>
              </a:rPr>
              <a:t>(…).</a:t>
            </a:r>
            <a:r>
              <a:rPr lang="en-US" i="1" dirty="0">
                <a:latin typeface="Roboto Slab" panose="020B0604020202020204" charset="0"/>
                <a:ea typeface="Roboto Slab" panose="020B0604020202020204" charset="0"/>
              </a:rPr>
              <a:t> However, if that situation persists and leads in particular to a significant deterioration in the environment over a protracted period without any action being taken by the competent authorities, it may be an indication that the Member States have exceeded the discretion conferred on them by that provision</a:t>
            </a:r>
            <a:r>
              <a:rPr lang="cs-CZ" i="1" dirty="0">
                <a:latin typeface="Roboto Slab" panose="020B0604020202020204" charset="0"/>
                <a:ea typeface="Roboto Slab" panose="020B0604020202020204" charset="0"/>
              </a:rPr>
              <a:t>.</a:t>
            </a:r>
          </a:p>
          <a:p>
            <a:endParaRPr lang="cs-CZ" b="1" dirty="0">
              <a:latin typeface="Roboto Slab" panose="020B0604020202020204" charset="0"/>
              <a:ea typeface="Roboto Slab" panose="020B0604020202020204" charset="0"/>
            </a:endParaRPr>
          </a:p>
          <a:p>
            <a:pPr algn="just"/>
            <a:r>
              <a:rPr lang="cs-CZ" b="1" dirty="0">
                <a:latin typeface="Roboto Slab" panose="020B0604020202020204" charset="0"/>
                <a:ea typeface="Roboto Slab" panose="020B0604020202020204" charset="0"/>
              </a:rPr>
              <a:t>C- 248/05 - </a:t>
            </a:r>
            <a:r>
              <a:rPr lang="en-US" dirty="0">
                <a:latin typeface="Roboto Slab" panose="020B0604020202020204" charset="0"/>
                <a:ea typeface="Roboto Slab" panose="020B0604020202020204" charset="0"/>
              </a:rPr>
              <a:t>While the extracts from the reports quoted by the Commission </a:t>
            </a:r>
            <a:r>
              <a:rPr lang="en-US" dirty="0" err="1">
                <a:latin typeface="Roboto Slab" panose="020B0604020202020204" charset="0"/>
                <a:ea typeface="Roboto Slab" panose="020B0604020202020204" charset="0"/>
              </a:rPr>
              <a:t>emphasise</a:t>
            </a:r>
            <a:r>
              <a:rPr lang="en-US" dirty="0">
                <a:latin typeface="Roboto Slab" panose="020B0604020202020204" charset="0"/>
                <a:ea typeface="Roboto Slab" panose="020B0604020202020204" charset="0"/>
              </a:rPr>
              <a:t> the contamination of water supplies, they do not establish to the requisite legal standard a causal link between that contamination and the presence of substances in list II.</a:t>
            </a:r>
            <a:endParaRPr lang="cs-CZ" b="1" dirty="0">
              <a:latin typeface="Roboto Slab" panose="020B0604020202020204" charset="0"/>
              <a:ea typeface="Roboto Slab" panose="020B0604020202020204" charset="0"/>
            </a:endParaRPr>
          </a:p>
        </p:txBody>
      </p:sp>
    </p:spTree>
    <p:extLst>
      <p:ext uri="{BB962C8B-B14F-4D97-AF65-F5344CB8AC3E}">
        <p14:creationId xmlns:p14="http://schemas.microsoft.com/office/powerpoint/2010/main" val="21676543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cs-CZ" sz="1800" b="1" dirty="0" err="1">
                <a:solidFill>
                  <a:schemeClr val="accent1"/>
                </a:solidFill>
                <a:latin typeface="Roboto Slab" panose="020B0604020202020204" charset="0"/>
                <a:ea typeface="Roboto Slab" panose="020B0604020202020204" charset="0"/>
                <a:cs typeface="Nixie One"/>
                <a:sym typeface="Nixie One"/>
              </a:rPr>
              <a:t>Court</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of</a:t>
            </a:r>
            <a:r>
              <a:rPr lang="cs-CZ" sz="1800" b="1" dirty="0">
                <a:solidFill>
                  <a:schemeClr val="accent1"/>
                </a:solidFill>
                <a:latin typeface="Roboto Slab" panose="020B0604020202020204" charset="0"/>
                <a:ea typeface="Roboto Slab" panose="020B0604020202020204" charset="0"/>
                <a:cs typeface="Nixie One"/>
                <a:sym typeface="Nixie One"/>
              </a:rPr>
              <a:t> Justice (CJEU)</a:t>
            </a:r>
          </a:p>
          <a:p>
            <a:pPr lvl="0">
              <a:spcBef>
                <a:spcPts val="600"/>
              </a:spcBef>
            </a:pPr>
            <a:endParaRPr lang="cs-CZ" sz="1800" b="1" dirty="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6" name="TextovéPole 5"/>
          <p:cNvSpPr txBox="1"/>
          <p:nvPr/>
        </p:nvSpPr>
        <p:spPr>
          <a:xfrm>
            <a:off x="586354" y="579905"/>
            <a:ext cx="8280920" cy="3754874"/>
          </a:xfrm>
          <a:prstGeom prst="rect">
            <a:avLst/>
          </a:prstGeom>
          <a:noFill/>
        </p:spPr>
        <p:txBody>
          <a:bodyPr wrap="square" rtlCol="0">
            <a:spAutoFit/>
          </a:bodyPr>
          <a:lstStyle/>
          <a:p>
            <a:r>
              <a:rPr lang="en-US" sz="2000" b="1" dirty="0">
                <a:latin typeface="Roboto Slab" panose="020B0604020202020204" charset="0"/>
                <a:ea typeface="Roboto Slab" panose="020B0604020202020204" charset="0"/>
              </a:rPr>
              <a:t>Moving the environmental protection further:</a:t>
            </a:r>
          </a:p>
          <a:p>
            <a:endParaRPr lang="en-US" sz="2000" b="1" dirty="0">
              <a:latin typeface="Roboto Slab" panose="020B0604020202020204" charset="0"/>
              <a:ea typeface="Roboto Slab" panose="020B0604020202020204" charset="0"/>
            </a:endParaRPr>
          </a:p>
          <a:p>
            <a:r>
              <a:rPr lang="en-US" sz="2000" b="1" dirty="0">
                <a:latin typeface="Roboto Slab" panose="020B0604020202020204" charset="0"/>
                <a:ea typeface="Roboto Slab" panose="020B0604020202020204" charset="0"/>
              </a:rPr>
              <a:t>Interpretation of EU Law</a:t>
            </a:r>
          </a:p>
          <a:p>
            <a:r>
              <a:rPr lang="en-US" sz="2000" b="1" dirty="0">
                <a:latin typeface="Roboto Slab" panose="020B0604020202020204" charset="0"/>
                <a:ea typeface="Roboto Slab" panose="020B0604020202020204" charset="0"/>
              </a:rPr>
              <a:t>Procedure</a:t>
            </a:r>
            <a:r>
              <a:rPr lang="cs-CZ" sz="2000" b="1" dirty="0">
                <a:latin typeface="Roboto Slab" panose="020B0604020202020204" charset="0"/>
                <a:ea typeface="Roboto Slab" panose="020B0604020202020204" charset="0"/>
              </a:rPr>
              <a:t>:</a:t>
            </a:r>
            <a:r>
              <a:rPr lang="en-US" sz="2000" b="1" dirty="0">
                <a:latin typeface="Roboto Slab" panose="020B0604020202020204" charset="0"/>
                <a:ea typeface="Roboto Slab" panose="020B0604020202020204" charset="0"/>
              </a:rPr>
              <a:t> Art. 258 – 260 TFEU</a:t>
            </a:r>
          </a:p>
          <a:p>
            <a:endParaRPr lang="en-US" sz="2000" b="1" dirty="0">
              <a:latin typeface="Roboto Slab" panose="020B0604020202020204" charset="0"/>
              <a:ea typeface="Roboto Slab" panose="020B0604020202020204" charset="0"/>
            </a:endParaRPr>
          </a:p>
          <a:p>
            <a:r>
              <a:rPr lang="en-US" sz="2000" b="1" dirty="0">
                <a:latin typeface="Roboto Slab" panose="020B0604020202020204" charset="0"/>
                <a:ea typeface="Roboto Slab" panose="020B0604020202020204" charset="0"/>
              </a:rPr>
              <a:t>Maastricht Treaty: Financial sanctions</a:t>
            </a:r>
            <a:endParaRPr lang="cs-CZ" sz="2000" b="1" dirty="0">
              <a:latin typeface="Roboto Slab" panose="020B0604020202020204" charset="0"/>
              <a:ea typeface="Roboto Slab" panose="020B0604020202020204" charset="0"/>
            </a:endParaRPr>
          </a:p>
          <a:p>
            <a:r>
              <a:rPr lang="en-US" sz="1800" dirty="0">
                <a:latin typeface="Roboto Slab" panose="020B0604020202020204" charset="0"/>
                <a:ea typeface="Roboto Slab" panose="020B0604020202020204" charset="0"/>
              </a:rPr>
              <a:t>(C-304/02: both lump sum and a penalty payment)</a:t>
            </a:r>
          </a:p>
          <a:p>
            <a:r>
              <a:rPr lang="en-US" sz="1800" dirty="0">
                <a:latin typeface="Roboto Slab" panose="020B0604020202020204" charset="0"/>
                <a:ea typeface="Roboto Slab" panose="020B0604020202020204" charset="0"/>
              </a:rPr>
              <a:t>	– the seriousness of the infringement,</a:t>
            </a:r>
          </a:p>
          <a:p>
            <a:r>
              <a:rPr lang="en-US" sz="1800" dirty="0">
                <a:latin typeface="Roboto Slab" panose="020B0604020202020204" charset="0"/>
                <a:ea typeface="Roboto Slab" panose="020B0604020202020204" charset="0"/>
              </a:rPr>
              <a:t>	– its duration,</a:t>
            </a:r>
          </a:p>
          <a:p>
            <a:r>
              <a:rPr lang="en-US" sz="1800" dirty="0">
                <a:latin typeface="Roboto Slab" panose="020B0604020202020204" charset="0"/>
                <a:ea typeface="Roboto Slab" panose="020B0604020202020204" charset="0"/>
              </a:rPr>
              <a:t>	– the need to ensure that the penalty itself is a deterrent to further infringements.</a:t>
            </a:r>
          </a:p>
          <a:p>
            <a:r>
              <a:rPr lang="en-US" sz="2800" b="1" dirty="0">
                <a:latin typeface="Roboto Slab" panose="020B0604020202020204" charset="0"/>
                <a:ea typeface="Roboto Slab" panose="020B0604020202020204" charset="0"/>
              </a:rPr>
              <a:t> </a:t>
            </a:r>
          </a:p>
        </p:txBody>
      </p:sp>
    </p:spTree>
    <p:extLst>
      <p:ext uri="{BB962C8B-B14F-4D97-AF65-F5344CB8AC3E}">
        <p14:creationId xmlns:p14="http://schemas.microsoft.com/office/powerpoint/2010/main" val="830200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72D8B2B3-7517-CC36-3281-9AA3982CD8AC}"/>
              </a:ext>
            </a:extLst>
          </p:cNvPr>
          <p:cNvPicPr>
            <a:picLocks noChangeAspect="1"/>
          </p:cNvPicPr>
          <p:nvPr/>
        </p:nvPicPr>
        <p:blipFill>
          <a:blip r:embed="rId2"/>
          <a:stretch>
            <a:fillRect/>
          </a:stretch>
        </p:blipFill>
        <p:spPr>
          <a:xfrm>
            <a:off x="369948" y="487045"/>
            <a:ext cx="9144000" cy="4169409"/>
          </a:xfrm>
          <a:prstGeom prst="rect">
            <a:avLst/>
          </a:prstGeom>
        </p:spPr>
      </p:pic>
    </p:spTree>
    <p:extLst>
      <p:ext uri="{BB962C8B-B14F-4D97-AF65-F5344CB8AC3E}">
        <p14:creationId xmlns:p14="http://schemas.microsoft.com/office/powerpoint/2010/main" val="29519198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cs-CZ" sz="1800" b="1" dirty="0" err="1">
                <a:solidFill>
                  <a:schemeClr val="accent1"/>
                </a:solidFill>
                <a:latin typeface="Roboto Slab" panose="020B0604020202020204" charset="0"/>
                <a:ea typeface="Roboto Slab" panose="020B0604020202020204" charset="0"/>
                <a:cs typeface="Nixie One"/>
                <a:sym typeface="Nixie One"/>
              </a:rPr>
              <a:t>Court</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of</a:t>
            </a:r>
            <a:r>
              <a:rPr lang="cs-CZ" sz="1800" b="1" dirty="0">
                <a:solidFill>
                  <a:schemeClr val="accent1"/>
                </a:solidFill>
                <a:latin typeface="Roboto Slab" panose="020B0604020202020204" charset="0"/>
                <a:ea typeface="Roboto Slab" panose="020B0604020202020204" charset="0"/>
                <a:cs typeface="Nixie One"/>
                <a:sym typeface="Nixie One"/>
              </a:rPr>
              <a:t> Justice (CJEU)</a:t>
            </a:r>
          </a:p>
          <a:p>
            <a:pPr lvl="0">
              <a:spcBef>
                <a:spcPts val="600"/>
              </a:spcBef>
            </a:pPr>
            <a:endParaRPr lang="cs-CZ" sz="1800" b="1" dirty="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4" name="TextovéPole 3"/>
          <p:cNvSpPr txBox="1"/>
          <p:nvPr/>
        </p:nvSpPr>
        <p:spPr>
          <a:xfrm>
            <a:off x="204141" y="608214"/>
            <a:ext cx="8663133" cy="5047536"/>
          </a:xfrm>
          <a:prstGeom prst="rect">
            <a:avLst/>
          </a:prstGeom>
          <a:noFill/>
        </p:spPr>
        <p:txBody>
          <a:bodyPr wrap="square" rtlCol="0">
            <a:spAutoFit/>
          </a:bodyPr>
          <a:lstStyle/>
          <a:p>
            <a:pPr fontAlgn="base"/>
            <a:r>
              <a:rPr lang="en-US" sz="1400" dirty="0"/>
              <a:t>Article 260</a:t>
            </a:r>
          </a:p>
          <a:p>
            <a:pPr fontAlgn="base"/>
            <a:r>
              <a:rPr lang="en-US" sz="1400" dirty="0">
                <a:solidFill>
                  <a:srgbClr val="00B050"/>
                </a:solidFill>
              </a:rPr>
              <a:t>1. If the Court of Justice of the European Union finds that a Member State has failed to </a:t>
            </a:r>
            <a:r>
              <a:rPr lang="en-US" sz="1400" dirty="0" err="1">
                <a:solidFill>
                  <a:srgbClr val="00B050"/>
                </a:solidFill>
              </a:rPr>
              <a:t>fulfil</a:t>
            </a:r>
            <a:r>
              <a:rPr lang="en-US" sz="1400" dirty="0">
                <a:solidFill>
                  <a:srgbClr val="00B050"/>
                </a:solidFill>
              </a:rPr>
              <a:t> an obligation under the Treaties, the State shall be required to take the necessary measures to comply with the judgment of the Court.</a:t>
            </a:r>
          </a:p>
          <a:p>
            <a:pPr fontAlgn="base"/>
            <a:r>
              <a:rPr lang="en-US" sz="1400" dirty="0"/>
              <a:t>2. If the Commission considers that the Member State concerned </a:t>
            </a:r>
            <a:r>
              <a:rPr lang="en-US" b="1" dirty="0"/>
              <a:t>has not taken the necessary measures to comply with the judgment </a:t>
            </a:r>
            <a:r>
              <a:rPr lang="en-US" sz="1400" dirty="0"/>
              <a:t>of the Court, it may bring the case before the Court after giving that State the opportunity to submit its observations. It shall </a:t>
            </a:r>
            <a:r>
              <a:rPr lang="en-US" sz="1800" b="1" dirty="0"/>
              <a:t>specify the amount of the lump sum or penalty payment </a:t>
            </a:r>
            <a:r>
              <a:rPr lang="en-US" sz="1400" dirty="0"/>
              <a:t>to be paid by the Member State concerned which it considers appropriate in the circumstances.</a:t>
            </a:r>
            <a:r>
              <a:rPr lang="cs-CZ" sz="1400" dirty="0"/>
              <a:t> </a:t>
            </a:r>
            <a:r>
              <a:rPr lang="en-US" b="1" dirty="0"/>
              <a:t>If the Court finds that the Member State concerned has not complied with its judgment it may impose a lump sum or penalty payment on it.</a:t>
            </a:r>
          </a:p>
          <a:p>
            <a:pPr fontAlgn="base"/>
            <a:r>
              <a:rPr lang="en-US" sz="1400" dirty="0"/>
              <a:t>This procedure shall be without prejudice to Article 259.</a:t>
            </a:r>
          </a:p>
          <a:p>
            <a:pPr fontAlgn="base"/>
            <a:r>
              <a:rPr lang="en-US" sz="1400" dirty="0">
                <a:solidFill>
                  <a:srgbClr val="00B050"/>
                </a:solidFill>
              </a:rPr>
              <a:t>3. When the Commission brings a case before the Court pursuant to Article 258 on the grounds that the Member State concerned </a:t>
            </a:r>
            <a:r>
              <a:rPr lang="en-US" sz="1800" b="1" dirty="0">
                <a:solidFill>
                  <a:srgbClr val="00B050"/>
                </a:solidFill>
              </a:rPr>
              <a:t>has failed to fulfil its obligation to notify measures transposing a directive adopted under a legislative procedure</a:t>
            </a:r>
            <a:r>
              <a:rPr lang="en-US" sz="1200" dirty="0">
                <a:solidFill>
                  <a:srgbClr val="00B050"/>
                </a:solidFill>
              </a:rPr>
              <a:t>, </a:t>
            </a:r>
            <a:r>
              <a:rPr lang="en-US" sz="1800" b="1" dirty="0">
                <a:solidFill>
                  <a:srgbClr val="00B050"/>
                </a:solidFill>
              </a:rPr>
              <a:t>it may, when it deems appropriate, specify the amount of the lump sum or penalty payment to be paid by the Member State concerned </a:t>
            </a:r>
            <a:r>
              <a:rPr lang="en-US" sz="1400" dirty="0">
                <a:solidFill>
                  <a:srgbClr val="00B050"/>
                </a:solidFill>
              </a:rPr>
              <a:t>which it considers appropriate in the circumstances.</a:t>
            </a:r>
            <a:r>
              <a:rPr lang="cs-CZ" sz="1400" dirty="0">
                <a:solidFill>
                  <a:srgbClr val="00B050"/>
                </a:solidFill>
              </a:rPr>
              <a:t> </a:t>
            </a:r>
            <a:r>
              <a:rPr lang="en-US" sz="1400" dirty="0">
                <a:solidFill>
                  <a:srgbClr val="00B050"/>
                </a:solidFill>
              </a:rPr>
              <a:t>If the Court finds that there is an infringement it may impose a lump sum or penalty payment on the Member State concerned not exceeding the amount specified by the Commission. The payment obligation shall take effect on the date set by the Court in its judgment.</a:t>
            </a:r>
          </a:p>
          <a:p>
            <a:pPr marL="342900" indent="-342900">
              <a:buFontTx/>
              <a:buChar char="-"/>
            </a:pPr>
            <a:endParaRPr lang="cs-CZ" sz="1400" dirty="0"/>
          </a:p>
          <a:p>
            <a:pPr marL="342900" indent="-342900">
              <a:buFontTx/>
              <a:buChar char="-"/>
            </a:pPr>
            <a:endParaRPr lang="cs-CZ" sz="1400" dirty="0"/>
          </a:p>
        </p:txBody>
      </p:sp>
    </p:spTree>
    <p:extLst>
      <p:ext uri="{BB962C8B-B14F-4D97-AF65-F5344CB8AC3E}">
        <p14:creationId xmlns:p14="http://schemas.microsoft.com/office/powerpoint/2010/main" val="731497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cs-CZ" sz="1800" b="1" dirty="0" err="1">
                <a:solidFill>
                  <a:schemeClr val="accent1"/>
                </a:solidFill>
                <a:latin typeface="Roboto Slab" panose="020B0604020202020204" charset="0"/>
                <a:ea typeface="Roboto Slab" panose="020B0604020202020204" charset="0"/>
                <a:cs typeface="Nixie One"/>
                <a:sym typeface="Nixie One"/>
              </a:rPr>
              <a:t>Court</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of</a:t>
            </a:r>
            <a:r>
              <a:rPr lang="cs-CZ" sz="1800" b="1" dirty="0">
                <a:solidFill>
                  <a:schemeClr val="accent1"/>
                </a:solidFill>
                <a:latin typeface="Roboto Slab" panose="020B0604020202020204" charset="0"/>
                <a:ea typeface="Roboto Slab" panose="020B0604020202020204" charset="0"/>
                <a:cs typeface="Nixie One"/>
                <a:sym typeface="Nixie One"/>
              </a:rPr>
              <a:t> Justice (CJEU)</a:t>
            </a:r>
          </a:p>
          <a:p>
            <a:pPr lvl="0">
              <a:spcBef>
                <a:spcPts val="600"/>
              </a:spcBef>
            </a:pPr>
            <a:endParaRPr lang="cs-CZ" sz="1800" b="1" dirty="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4" name="TextovéPole 3"/>
          <p:cNvSpPr txBox="1"/>
          <p:nvPr/>
        </p:nvSpPr>
        <p:spPr>
          <a:xfrm>
            <a:off x="629272" y="701521"/>
            <a:ext cx="8238002" cy="6524863"/>
          </a:xfrm>
          <a:prstGeom prst="rect">
            <a:avLst/>
          </a:prstGeom>
          <a:noFill/>
        </p:spPr>
        <p:txBody>
          <a:bodyPr wrap="square" rtlCol="0">
            <a:spAutoFit/>
          </a:bodyPr>
          <a:lstStyle/>
          <a:p>
            <a:pPr fontAlgn="base"/>
            <a:r>
              <a:rPr lang="cs-CZ" sz="2000" dirty="0">
                <a:latin typeface="Roboto Slab" panose="020B0604020202020204" charset="0"/>
                <a:ea typeface="Roboto Slab" panose="020B0604020202020204" charset="0"/>
              </a:rPr>
              <a:t>S</a:t>
            </a:r>
            <a:r>
              <a:rPr lang="en-US" sz="2000" dirty="0" err="1">
                <a:latin typeface="Roboto Slab" panose="020B0604020202020204" charset="0"/>
                <a:ea typeface="Roboto Slab" panose="020B0604020202020204" charset="0"/>
              </a:rPr>
              <a:t>eriousness</a:t>
            </a:r>
            <a:r>
              <a:rPr lang="en-US" sz="2000" dirty="0">
                <a:latin typeface="Roboto Slab" panose="020B0604020202020204" charset="0"/>
                <a:ea typeface="Roboto Slab" panose="020B0604020202020204" charset="0"/>
              </a:rPr>
              <a:t> of the infringement</a:t>
            </a:r>
            <a:r>
              <a:rPr lang="cs-CZ" sz="2000" dirty="0">
                <a:latin typeface="Roboto Slab" panose="020B0604020202020204" charset="0"/>
                <a:ea typeface="Roboto Slab" panose="020B0604020202020204" charset="0"/>
              </a:rPr>
              <a:t>:</a:t>
            </a:r>
            <a:endParaRPr lang="en-US" sz="2000" dirty="0">
              <a:latin typeface="Roboto Slab" panose="020B0604020202020204" charset="0"/>
              <a:ea typeface="Roboto Slab" panose="020B0604020202020204" charset="0"/>
            </a:endParaRPr>
          </a:p>
          <a:p>
            <a:pPr fontAlgn="base"/>
            <a:r>
              <a:rPr lang="en-US" dirty="0">
                <a:latin typeface="Roboto Slab" panose="020B0604020202020204" charset="0"/>
                <a:ea typeface="Roboto Slab" panose="020B0604020202020204" charset="0"/>
              </a:rPr>
              <a:t>– the loss of Community own resources,</a:t>
            </a:r>
          </a:p>
          <a:p>
            <a:pPr fontAlgn="base"/>
            <a:r>
              <a:rPr lang="en-US" dirty="0">
                <a:latin typeface="Roboto Slab" panose="020B0604020202020204" charset="0"/>
                <a:ea typeface="Roboto Slab" panose="020B0604020202020204" charset="0"/>
              </a:rPr>
              <a:t>– the impact of the infringement on the way the Community functions,</a:t>
            </a:r>
          </a:p>
          <a:p>
            <a:pPr fontAlgn="base"/>
            <a:r>
              <a:rPr lang="en-US" dirty="0">
                <a:latin typeface="Roboto Slab" panose="020B0604020202020204" charset="0"/>
                <a:ea typeface="Roboto Slab" panose="020B0604020202020204" charset="0"/>
              </a:rPr>
              <a:t>– </a:t>
            </a:r>
            <a:r>
              <a:rPr lang="en-US" sz="2000" b="1" dirty="0">
                <a:solidFill>
                  <a:schemeClr val="accent5"/>
                </a:solidFill>
                <a:latin typeface="Roboto Slab" panose="020B0604020202020204" charset="0"/>
                <a:ea typeface="Roboto Slab" panose="020B0604020202020204" charset="0"/>
              </a:rPr>
              <a:t>serious or irreparable damage to human health or the environment</a:t>
            </a:r>
            <a:r>
              <a:rPr lang="en-US" sz="2000" dirty="0">
                <a:solidFill>
                  <a:schemeClr val="accent5"/>
                </a:solidFill>
                <a:latin typeface="Roboto Slab" panose="020B0604020202020204" charset="0"/>
                <a:ea typeface="Roboto Slab" panose="020B0604020202020204" charset="0"/>
              </a:rPr>
              <a:t>,</a:t>
            </a:r>
          </a:p>
          <a:p>
            <a:pPr fontAlgn="base"/>
            <a:r>
              <a:rPr lang="en-US" dirty="0">
                <a:latin typeface="Roboto Slab" panose="020B0604020202020204" charset="0"/>
                <a:ea typeface="Roboto Slab" panose="020B0604020202020204" charset="0"/>
              </a:rPr>
              <a:t>– economic or other harm suffered by individuals and economic operators, including intangible consequences, such as personal development,</a:t>
            </a:r>
          </a:p>
          <a:p>
            <a:pPr fontAlgn="base"/>
            <a:r>
              <a:rPr lang="en-US" dirty="0">
                <a:latin typeface="Roboto Slab" panose="020B0604020202020204" charset="0"/>
                <a:ea typeface="Roboto Slab" panose="020B0604020202020204" charset="0"/>
              </a:rPr>
              <a:t>– the financial sums involved in the infringement,</a:t>
            </a:r>
          </a:p>
          <a:p>
            <a:pPr fontAlgn="base"/>
            <a:r>
              <a:rPr lang="en-US" dirty="0">
                <a:latin typeface="Roboto Slab" panose="020B0604020202020204" charset="0"/>
                <a:ea typeface="Roboto Slab" panose="020B0604020202020204" charset="0"/>
              </a:rPr>
              <a:t>– any possible financial advantage that the Member State gains from not complying with the judgment of the Court,</a:t>
            </a:r>
          </a:p>
          <a:p>
            <a:pPr fontAlgn="base"/>
            <a:r>
              <a:rPr lang="en-US" dirty="0">
                <a:latin typeface="Roboto Slab" panose="020B0604020202020204" charset="0"/>
                <a:ea typeface="Roboto Slab" panose="020B0604020202020204" charset="0"/>
              </a:rPr>
              <a:t>– the relative importance of the infringement taking into account the turnover or added value of the economic sector concerned in the Member State in question,</a:t>
            </a:r>
          </a:p>
          <a:p>
            <a:pPr fontAlgn="base"/>
            <a:r>
              <a:rPr lang="en-US" dirty="0">
                <a:latin typeface="Roboto Slab" panose="020B0604020202020204" charset="0"/>
                <a:ea typeface="Roboto Slab" panose="020B0604020202020204" charset="0"/>
              </a:rPr>
              <a:t>– the size of the population affected by the infringement (the degree of seriousness could be considered less if the infringement does not concern the whole of the Member State in question),</a:t>
            </a:r>
          </a:p>
          <a:p>
            <a:pPr fontAlgn="base"/>
            <a:r>
              <a:rPr lang="en-US" dirty="0">
                <a:latin typeface="Roboto Slab" panose="020B0604020202020204" charset="0"/>
                <a:ea typeface="Roboto Slab" panose="020B0604020202020204" charset="0"/>
              </a:rPr>
              <a:t>– the Community’s responsibility with respect to non-member countries,</a:t>
            </a:r>
          </a:p>
          <a:p>
            <a:pPr fontAlgn="base"/>
            <a:r>
              <a:rPr lang="en-US" dirty="0">
                <a:latin typeface="Roboto Slab" panose="020B0604020202020204" charset="0"/>
                <a:ea typeface="Roboto Slab" panose="020B0604020202020204" charset="0"/>
              </a:rPr>
              <a:t>– whether the infringement is a one-off or a repeat of an earlier infringement (for example, repeated delay in transposing directives in a certain sector).</a:t>
            </a:r>
          </a:p>
          <a:p>
            <a:pPr marL="342900" indent="-342900">
              <a:buFontTx/>
              <a:buChar char="-"/>
            </a:pPr>
            <a:endParaRPr lang="cs-CZ" sz="2400" dirty="0"/>
          </a:p>
          <a:p>
            <a:pPr marL="342900" indent="-342900">
              <a:buFontTx/>
              <a:buChar char="-"/>
            </a:pPr>
            <a:endParaRPr lang="cs-CZ" sz="2400" dirty="0"/>
          </a:p>
          <a:p>
            <a:pPr marL="342900" indent="-342900">
              <a:buFontTx/>
              <a:buChar char="-"/>
            </a:pPr>
            <a:endParaRPr lang="cs-CZ" sz="2400" dirty="0"/>
          </a:p>
          <a:p>
            <a:pPr marL="342900" indent="-342900">
              <a:buFontTx/>
              <a:buChar char="-"/>
            </a:pPr>
            <a:endParaRPr lang="cs-CZ" sz="2400" dirty="0"/>
          </a:p>
          <a:p>
            <a:pPr marL="342900" indent="-342900">
              <a:buFontTx/>
              <a:buChar char="-"/>
            </a:pPr>
            <a:endParaRPr lang="cs-CZ" sz="2400" dirty="0"/>
          </a:p>
          <a:p>
            <a:pPr marL="342900" indent="-342900">
              <a:buFontTx/>
              <a:buChar char="-"/>
            </a:pPr>
            <a:endParaRPr lang="cs-CZ" sz="2400" dirty="0"/>
          </a:p>
        </p:txBody>
      </p:sp>
    </p:spTree>
    <p:extLst>
      <p:ext uri="{BB962C8B-B14F-4D97-AF65-F5344CB8AC3E}">
        <p14:creationId xmlns:p14="http://schemas.microsoft.com/office/powerpoint/2010/main" val="10871994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cs-CZ" sz="1800" b="1" dirty="0" err="1">
                <a:solidFill>
                  <a:schemeClr val="accent1"/>
                </a:solidFill>
                <a:latin typeface="Roboto Slab" panose="020B0604020202020204" charset="0"/>
                <a:ea typeface="Roboto Slab" panose="020B0604020202020204" charset="0"/>
                <a:cs typeface="Nixie One"/>
                <a:sym typeface="Nixie One"/>
              </a:rPr>
              <a:t>Court</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of</a:t>
            </a:r>
            <a:r>
              <a:rPr lang="cs-CZ" sz="1800" b="1" dirty="0">
                <a:solidFill>
                  <a:schemeClr val="accent1"/>
                </a:solidFill>
                <a:latin typeface="Roboto Slab" panose="020B0604020202020204" charset="0"/>
                <a:ea typeface="Roboto Slab" panose="020B0604020202020204" charset="0"/>
                <a:cs typeface="Nixie One"/>
                <a:sym typeface="Nixie One"/>
              </a:rPr>
              <a:t> Justice (CJEU)</a:t>
            </a:r>
          </a:p>
          <a:p>
            <a:pPr lvl="0">
              <a:spcBef>
                <a:spcPts val="600"/>
              </a:spcBef>
            </a:pPr>
            <a:endParaRPr lang="cs-CZ" sz="1800" b="1" dirty="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pic>
        <p:nvPicPr>
          <p:cNvPr id="5" name="Picture 2" descr="http://www.cometogreece.com.gr/hightravel/images/xaniass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8192" y="2441126"/>
            <a:ext cx="3632042" cy="2360827"/>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p:cNvSpPr txBox="1"/>
          <p:nvPr/>
        </p:nvSpPr>
        <p:spPr>
          <a:xfrm>
            <a:off x="629272" y="988516"/>
            <a:ext cx="7056784" cy="4154984"/>
          </a:xfrm>
          <a:prstGeom prst="rect">
            <a:avLst/>
          </a:prstGeom>
          <a:noFill/>
        </p:spPr>
        <p:txBody>
          <a:bodyPr wrap="square" rtlCol="0">
            <a:spAutoFit/>
          </a:bodyPr>
          <a:lstStyle/>
          <a:p>
            <a:pPr fontAlgn="base"/>
            <a:r>
              <a:rPr lang="cs-CZ" sz="2400" dirty="0">
                <a:latin typeface="Roboto Slab" panose="020B0604020202020204" charset="0"/>
                <a:ea typeface="Roboto Slab" panose="020B0604020202020204" charset="0"/>
              </a:rPr>
              <a:t>C-387/97 – </a:t>
            </a:r>
            <a:r>
              <a:rPr lang="cs-CZ" sz="2400" dirty="0" err="1">
                <a:latin typeface="Roboto Slab" panose="020B0604020202020204" charset="0"/>
                <a:ea typeface="Roboto Slab" panose="020B0604020202020204" charset="0"/>
              </a:rPr>
              <a:t>first</a:t>
            </a:r>
            <a:r>
              <a:rPr lang="cs-CZ" sz="2400" dirty="0">
                <a:latin typeface="Roboto Slab" panose="020B0604020202020204" charset="0"/>
                <a:ea typeface="Roboto Slab" panose="020B0604020202020204" charset="0"/>
              </a:rPr>
              <a:t> fine</a:t>
            </a:r>
          </a:p>
          <a:p>
            <a:pPr marL="342900" indent="-342900" fontAlgn="base">
              <a:buFontTx/>
              <a:buChar char="-"/>
            </a:pPr>
            <a:r>
              <a:rPr lang="cs-CZ" sz="2400" dirty="0" err="1">
                <a:latin typeface="Roboto Slab" panose="020B0604020202020204" charset="0"/>
                <a:ea typeface="Roboto Slab" panose="020B0604020202020204" charset="0"/>
              </a:rPr>
              <a:t>Waste</a:t>
            </a:r>
            <a:r>
              <a:rPr lang="cs-CZ" sz="2400" dirty="0">
                <a:latin typeface="Roboto Slab" panose="020B0604020202020204" charset="0"/>
                <a:ea typeface="Roboto Slab" panose="020B0604020202020204" charset="0"/>
              </a:rPr>
              <a:t> management in </a:t>
            </a:r>
            <a:r>
              <a:rPr lang="cs-CZ" sz="2400" dirty="0" err="1">
                <a:latin typeface="Roboto Slab" panose="020B0604020202020204" charset="0"/>
                <a:ea typeface="Roboto Slab" panose="020B0604020202020204" charset="0"/>
              </a:rPr>
              <a:t>Chania</a:t>
            </a:r>
            <a:r>
              <a:rPr lang="cs-CZ" sz="2400" dirty="0">
                <a:latin typeface="Roboto Slab" panose="020B0604020202020204" charset="0"/>
                <a:ea typeface="Roboto Slab" panose="020B0604020202020204" charset="0"/>
              </a:rPr>
              <a:t> (</a:t>
            </a:r>
            <a:r>
              <a:rPr lang="cs-CZ" sz="2400" dirty="0" err="1">
                <a:latin typeface="Roboto Slab" panose="020B0604020202020204" charset="0"/>
                <a:ea typeface="Roboto Slab" panose="020B0604020202020204" charset="0"/>
              </a:rPr>
              <a:t>Crete</a:t>
            </a:r>
            <a:r>
              <a:rPr lang="cs-CZ" sz="2400" dirty="0">
                <a:latin typeface="Roboto Slab" panose="020B0604020202020204" charset="0"/>
                <a:ea typeface="Roboto Slab" panose="020B0604020202020204" charset="0"/>
              </a:rPr>
              <a:t>), </a:t>
            </a:r>
            <a:r>
              <a:rPr lang="cs-CZ" sz="2400" dirty="0" err="1">
                <a:latin typeface="Roboto Slab" panose="020B0604020202020204" charset="0"/>
                <a:ea typeface="Roboto Slab" panose="020B0604020202020204" charset="0"/>
              </a:rPr>
              <a:t>problems</a:t>
            </a:r>
            <a:r>
              <a:rPr lang="cs-CZ" sz="2400" dirty="0">
                <a:latin typeface="Roboto Slab" panose="020B0604020202020204" charset="0"/>
                <a:ea typeface="Roboto Slab" panose="020B0604020202020204" charset="0"/>
              </a:rPr>
              <a:t> </a:t>
            </a:r>
            <a:r>
              <a:rPr lang="cs-CZ" sz="2400" dirty="0" err="1">
                <a:latin typeface="Roboto Slab" panose="020B0604020202020204" charset="0"/>
                <a:ea typeface="Roboto Slab" panose="020B0604020202020204" charset="0"/>
              </a:rPr>
              <a:t>known</a:t>
            </a:r>
            <a:r>
              <a:rPr lang="cs-CZ" sz="2400" dirty="0">
                <a:latin typeface="Roboto Slab" panose="020B0604020202020204" charset="0"/>
                <a:ea typeface="Roboto Slab" panose="020B0604020202020204" charset="0"/>
              </a:rPr>
              <a:t> </a:t>
            </a:r>
            <a:r>
              <a:rPr lang="cs-CZ" sz="2400" dirty="0" err="1">
                <a:latin typeface="Roboto Slab" panose="020B0604020202020204" charset="0"/>
                <a:ea typeface="Roboto Slab" panose="020B0604020202020204" charset="0"/>
              </a:rPr>
              <a:t>from</a:t>
            </a:r>
            <a:r>
              <a:rPr lang="cs-CZ" sz="2400" dirty="0">
                <a:latin typeface="Roboto Slab" panose="020B0604020202020204" charset="0"/>
                <a:ea typeface="Roboto Slab" panose="020B0604020202020204" charset="0"/>
              </a:rPr>
              <a:t> 1987, </a:t>
            </a:r>
            <a:r>
              <a:rPr lang="cs-CZ" sz="2400" dirty="0" err="1">
                <a:latin typeface="Roboto Slab" panose="020B0604020202020204" charset="0"/>
                <a:ea typeface="Roboto Slab" panose="020B0604020202020204" charset="0"/>
              </a:rPr>
              <a:t>first</a:t>
            </a:r>
            <a:r>
              <a:rPr lang="cs-CZ" sz="2400" dirty="0">
                <a:latin typeface="Roboto Slab" panose="020B0604020202020204" charset="0"/>
                <a:ea typeface="Roboto Slab" panose="020B0604020202020204" charset="0"/>
              </a:rPr>
              <a:t> </a:t>
            </a:r>
            <a:r>
              <a:rPr lang="cs-CZ" sz="2400" dirty="0" err="1">
                <a:latin typeface="Roboto Slab" panose="020B0604020202020204" charset="0"/>
                <a:ea typeface="Roboto Slab" panose="020B0604020202020204" charset="0"/>
              </a:rPr>
              <a:t>judgment</a:t>
            </a:r>
            <a:r>
              <a:rPr lang="cs-CZ" sz="2400" dirty="0">
                <a:latin typeface="Roboto Slab" panose="020B0604020202020204" charset="0"/>
                <a:ea typeface="Roboto Slab" panose="020B0604020202020204" charset="0"/>
              </a:rPr>
              <a:t> C-45/91</a:t>
            </a:r>
          </a:p>
          <a:p>
            <a:pPr marL="285750" indent="-285750" fontAlgn="base">
              <a:buFontTx/>
              <a:buChar char="-"/>
            </a:pPr>
            <a:r>
              <a:rPr lang="cs-CZ" sz="2400" dirty="0">
                <a:latin typeface="Roboto Slab" panose="020B0604020202020204" charset="0"/>
                <a:ea typeface="Roboto Slab" panose="020B0604020202020204" charset="0"/>
              </a:rPr>
              <a:t> 24.600 EUR/</a:t>
            </a:r>
            <a:r>
              <a:rPr lang="cs-CZ" sz="2400" dirty="0" err="1">
                <a:latin typeface="Roboto Slab" panose="020B0604020202020204" charset="0"/>
                <a:ea typeface="Roboto Slab" panose="020B0604020202020204" charset="0"/>
              </a:rPr>
              <a:t>day</a:t>
            </a:r>
            <a:r>
              <a:rPr lang="cs-CZ" sz="2400" dirty="0">
                <a:latin typeface="Roboto Slab" panose="020B0604020202020204" charset="0"/>
                <a:ea typeface="Roboto Slab" panose="020B0604020202020204" charset="0"/>
              </a:rPr>
              <a:t> </a:t>
            </a:r>
            <a:r>
              <a:rPr lang="cs-CZ" sz="2400" dirty="0" err="1">
                <a:latin typeface="Roboto Slab" panose="020B0604020202020204" charset="0"/>
                <a:ea typeface="Roboto Slab" panose="020B0604020202020204" charset="0"/>
              </a:rPr>
              <a:t>requested</a:t>
            </a:r>
            <a:r>
              <a:rPr lang="cs-CZ" sz="2400" dirty="0">
                <a:latin typeface="Roboto Slab" panose="020B0604020202020204" charset="0"/>
                <a:ea typeface="Roboto Slab" panose="020B0604020202020204" charset="0"/>
              </a:rPr>
              <a:t> </a:t>
            </a:r>
            <a:endParaRPr lang="en-US" dirty="0">
              <a:latin typeface="Roboto Slab" panose="020B0604020202020204" charset="0"/>
              <a:ea typeface="Roboto Slab" panose="020B0604020202020204" charset="0"/>
            </a:endParaRPr>
          </a:p>
          <a:p>
            <a:pPr marL="342900" indent="-342900">
              <a:buFontTx/>
              <a:buChar char="-"/>
            </a:pPr>
            <a:endParaRPr lang="cs-CZ" sz="2400" dirty="0">
              <a:latin typeface="Roboto Slab" panose="020B0604020202020204" charset="0"/>
              <a:ea typeface="Roboto Slab" panose="020B0604020202020204" charset="0"/>
            </a:endParaRPr>
          </a:p>
          <a:p>
            <a:pPr marL="342900" indent="-342900">
              <a:buFontTx/>
              <a:buChar char="-"/>
            </a:pPr>
            <a:endParaRPr lang="cs-CZ" sz="2400" dirty="0">
              <a:latin typeface="Roboto Slab" panose="020B0604020202020204" charset="0"/>
              <a:ea typeface="Roboto Slab" panose="020B0604020202020204" charset="0"/>
            </a:endParaRPr>
          </a:p>
          <a:p>
            <a:pPr marL="342900" indent="-342900">
              <a:buFontTx/>
              <a:buChar char="-"/>
            </a:pPr>
            <a:endParaRPr lang="cs-CZ" sz="2400" dirty="0">
              <a:latin typeface="Roboto Slab" panose="020B0604020202020204" charset="0"/>
              <a:ea typeface="Roboto Slab" panose="020B0604020202020204" charset="0"/>
            </a:endParaRPr>
          </a:p>
          <a:p>
            <a:pPr marL="342900" indent="-342900">
              <a:buFontTx/>
              <a:buChar char="-"/>
            </a:pPr>
            <a:endParaRPr lang="cs-CZ" sz="2400" dirty="0">
              <a:latin typeface="Roboto Slab" panose="020B0604020202020204" charset="0"/>
              <a:ea typeface="Roboto Slab" panose="020B0604020202020204" charset="0"/>
            </a:endParaRPr>
          </a:p>
          <a:p>
            <a:pPr marL="342900" indent="-342900">
              <a:buFontTx/>
              <a:buChar char="-"/>
            </a:pPr>
            <a:endParaRPr lang="cs-CZ" sz="2400" dirty="0">
              <a:latin typeface="Roboto Slab" panose="020B0604020202020204" charset="0"/>
              <a:ea typeface="Roboto Slab" panose="020B0604020202020204" charset="0"/>
            </a:endParaRPr>
          </a:p>
          <a:p>
            <a:pPr marL="342900" indent="-342900">
              <a:buFontTx/>
              <a:buChar char="-"/>
            </a:pPr>
            <a:endParaRPr lang="cs-CZ" sz="2400" dirty="0">
              <a:latin typeface="Roboto Slab" panose="020B0604020202020204" charset="0"/>
              <a:ea typeface="Roboto Slab" panose="020B0604020202020204" charset="0"/>
            </a:endParaRPr>
          </a:p>
        </p:txBody>
      </p:sp>
    </p:spTree>
    <p:extLst>
      <p:ext uri="{BB962C8B-B14F-4D97-AF65-F5344CB8AC3E}">
        <p14:creationId xmlns:p14="http://schemas.microsoft.com/office/powerpoint/2010/main" val="6501976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1319737" y="2251868"/>
            <a:ext cx="8238002" cy="845895"/>
          </a:xfrm>
          <a:prstGeom prst="rect">
            <a:avLst/>
          </a:prstGeom>
          <a:noFill/>
          <a:ln>
            <a:noFill/>
          </a:ln>
        </p:spPr>
        <p:txBody>
          <a:bodyPr lIns="91425" tIns="91425" rIns="91425" bIns="91425" anchor="t" anchorCtr="0">
            <a:noAutofit/>
          </a:bodyPr>
          <a:lstStyle/>
          <a:p>
            <a:pPr lvl="0">
              <a:spcBef>
                <a:spcPts val="600"/>
              </a:spcBef>
            </a:pPr>
            <a:r>
              <a:rPr lang="cs-CZ" sz="1800" b="1" dirty="0" err="1">
                <a:solidFill>
                  <a:schemeClr val="accent1"/>
                </a:solidFill>
                <a:latin typeface="Roboto Slab" panose="020B0604020202020204" charset="0"/>
                <a:ea typeface="Roboto Slab" panose="020B0604020202020204" charset="0"/>
                <a:cs typeface="Nixie One"/>
                <a:sym typeface="Nixie One"/>
              </a:rPr>
              <a:t>Thank</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you</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for</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your</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attention</a:t>
            </a:r>
            <a:endParaRPr lang="cs-CZ"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cs-CZ" sz="1600" b="1" i="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600" b="1" i="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440558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E2C7999D-BF61-4BA0-CE05-5A560B0D778C}"/>
              </a:ext>
            </a:extLst>
          </p:cNvPr>
          <p:cNvPicPr>
            <a:picLocks noChangeAspect="1"/>
          </p:cNvPicPr>
          <p:nvPr/>
        </p:nvPicPr>
        <p:blipFill>
          <a:blip r:embed="rId2"/>
          <a:stretch>
            <a:fillRect/>
          </a:stretch>
        </p:blipFill>
        <p:spPr>
          <a:xfrm>
            <a:off x="918652" y="109194"/>
            <a:ext cx="7306695" cy="4925112"/>
          </a:xfrm>
          <a:prstGeom prst="rect">
            <a:avLst/>
          </a:prstGeom>
        </p:spPr>
      </p:pic>
    </p:spTree>
    <p:extLst>
      <p:ext uri="{BB962C8B-B14F-4D97-AF65-F5344CB8AC3E}">
        <p14:creationId xmlns:p14="http://schemas.microsoft.com/office/powerpoint/2010/main" val="4106744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AEB3A019-4A78-4A08-705B-4D806C45820E}"/>
              </a:ext>
            </a:extLst>
          </p:cNvPr>
          <p:cNvPicPr>
            <a:picLocks noChangeAspect="1"/>
          </p:cNvPicPr>
          <p:nvPr/>
        </p:nvPicPr>
        <p:blipFill>
          <a:blip r:embed="rId2"/>
          <a:stretch>
            <a:fillRect/>
          </a:stretch>
        </p:blipFill>
        <p:spPr>
          <a:xfrm>
            <a:off x="1033782" y="209220"/>
            <a:ext cx="7411484" cy="4725059"/>
          </a:xfrm>
          <a:prstGeom prst="rect">
            <a:avLst/>
          </a:prstGeom>
        </p:spPr>
      </p:pic>
    </p:spTree>
    <p:extLst>
      <p:ext uri="{BB962C8B-B14F-4D97-AF65-F5344CB8AC3E}">
        <p14:creationId xmlns:p14="http://schemas.microsoft.com/office/powerpoint/2010/main" val="1399779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7B787F37-70C0-FB5C-2EB0-6BE242A288EF}"/>
              </a:ext>
            </a:extLst>
          </p:cNvPr>
          <p:cNvPicPr>
            <a:picLocks noChangeAspect="1"/>
          </p:cNvPicPr>
          <p:nvPr/>
        </p:nvPicPr>
        <p:blipFill>
          <a:blip r:embed="rId2"/>
          <a:stretch>
            <a:fillRect/>
          </a:stretch>
        </p:blipFill>
        <p:spPr>
          <a:xfrm>
            <a:off x="1132995" y="133009"/>
            <a:ext cx="6878010" cy="4877481"/>
          </a:xfrm>
          <a:prstGeom prst="rect">
            <a:avLst/>
          </a:prstGeom>
        </p:spPr>
      </p:pic>
    </p:spTree>
    <p:extLst>
      <p:ext uri="{BB962C8B-B14F-4D97-AF65-F5344CB8AC3E}">
        <p14:creationId xmlns:p14="http://schemas.microsoft.com/office/powerpoint/2010/main" val="107417396"/>
      </p:ext>
    </p:extLst>
  </p:cSld>
  <p:clrMapOvr>
    <a:masterClrMapping/>
  </p:clrMapOvr>
</p:sld>
</file>

<file path=ppt/theme/theme1.xml><?xml version="1.0" encoding="utf-8"?>
<a:theme xmlns:a="http://schemas.openxmlformats.org/drawingml/2006/main" name="Warwi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1707</TotalTime>
  <Words>4515</Words>
  <Application>Microsoft Office PowerPoint</Application>
  <PresentationFormat>Předvádění na obrazovce (16:9)</PresentationFormat>
  <Paragraphs>521</Paragraphs>
  <Slides>63</Slides>
  <Notes>6</Notes>
  <HiddenSlides>0</HiddenSlides>
  <MMClips>0</MMClips>
  <ScaleCrop>false</ScaleCrop>
  <HeadingPairs>
    <vt:vector size="8" baseType="variant">
      <vt:variant>
        <vt:lpstr>Použitá písma</vt:lpstr>
      </vt:variant>
      <vt:variant>
        <vt:i4>3</vt:i4>
      </vt:variant>
      <vt:variant>
        <vt:lpstr>Motiv</vt:lpstr>
      </vt:variant>
      <vt:variant>
        <vt:i4>1</vt:i4>
      </vt:variant>
      <vt:variant>
        <vt:lpstr>Vložené servery OLE</vt:lpstr>
      </vt:variant>
      <vt:variant>
        <vt:i4>1</vt:i4>
      </vt:variant>
      <vt:variant>
        <vt:lpstr>Nadpisy snímků</vt:lpstr>
      </vt:variant>
      <vt:variant>
        <vt:i4>63</vt:i4>
      </vt:variant>
    </vt:vector>
  </HeadingPairs>
  <TitlesOfParts>
    <vt:vector size="68" baseType="lpstr">
      <vt:lpstr>Arial</vt:lpstr>
      <vt:lpstr>Nixie One</vt:lpstr>
      <vt:lpstr>Roboto Slab</vt:lpstr>
      <vt:lpstr>Warwick template</vt:lpstr>
      <vt:lpstr>CorelDRAW.Graphic.11</vt:lpstr>
      <vt:lpstr>BASICS OF THE EU ENVIRONMENTAL LAW</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The main characteristics of the EU environmental law</vt:lpstr>
      <vt:lpstr>The main characteristics of the EU environmental law</vt:lpstr>
      <vt:lpstr>The main characteristics of the EU environmental law</vt:lpstr>
      <vt:lpstr>The main characteristics of the EU environmental law</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The main characteristics of the EU environmental law</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to Justice in the Czech Republic: Statistics and Data Analysis</dc:title>
  <dc:creator>Vomáčka Crew</dc:creator>
  <cp:lastModifiedBy>Vomáčka Vojtěch Mgr. Ph.D.,LL.M.</cp:lastModifiedBy>
  <cp:revision>128</cp:revision>
  <dcterms:modified xsi:type="dcterms:W3CDTF">2024-03-12T11:13:18Z</dcterms:modified>
</cp:coreProperties>
</file>