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368" r:id="rId3"/>
    <p:sldId id="308" r:id="rId4"/>
    <p:sldId id="309" r:id="rId5"/>
    <p:sldId id="312" r:id="rId6"/>
    <p:sldId id="313" r:id="rId7"/>
    <p:sldId id="409" r:id="rId8"/>
    <p:sldId id="385" r:id="rId9"/>
    <p:sldId id="386" r:id="rId10"/>
    <p:sldId id="311" r:id="rId11"/>
    <p:sldId id="314" r:id="rId12"/>
    <p:sldId id="317" r:id="rId13"/>
    <p:sldId id="322" r:id="rId14"/>
    <p:sldId id="316" r:id="rId15"/>
    <p:sldId id="323" r:id="rId16"/>
    <p:sldId id="324" r:id="rId17"/>
    <p:sldId id="325" r:id="rId18"/>
    <p:sldId id="389" r:id="rId19"/>
    <p:sldId id="417" r:id="rId20"/>
    <p:sldId id="588" r:id="rId21"/>
    <p:sldId id="391" r:id="rId22"/>
    <p:sldId id="606" r:id="rId23"/>
    <p:sldId id="592" r:id="rId24"/>
    <p:sldId id="593" r:id="rId25"/>
    <p:sldId id="591" r:id="rId26"/>
    <p:sldId id="590" r:id="rId27"/>
    <p:sldId id="388" r:id="rId28"/>
    <p:sldId id="326" r:id="rId29"/>
    <p:sldId id="594" r:id="rId30"/>
    <p:sldId id="605" r:id="rId31"/>
    <p:sldId id="604" r:id="rId32"/>
    <p:sldId id="595" r:id="rId33"/>
    <p:sldId id="596" r:id="rId34"/>
    <p:sldId id="597" r:id="rId35"/>
    <p:sldId id="598" r:id="rId36"/>
    <p:sldId id="411" r:id="rId37"/>
    <p:sldId id="402" r:id="rId38"/>
    <p:sldId id="408" r:id="rId39"/>
    <p:sldId id="390" r:id="rId40"/>
    <p:sldId id="403" r:id="rId41"/>
    <p:sldId id="404" r:id="rId42"/>
    <p:sldId id="406" r:id="rId43"/>
    <p:sldId id="407" r:id="rId44"/>
    <p:sldId id="392" r:id="rId45"/>
    <p:sldId id="393" r:id="rId46"/>
    <p:sldId id="394" r:id="rId47"/>
    <p:sldId id="599" r:id="rId48"/>
    <p:sldId id="600" r:id="rId49"/>
    <p:sldId id="601" r:id="rId50"/>
    <p:sldId id="602" r:id="rId51"/>
    <p:sldId id="603" r:id="rId52"/>
    <p:sldId id="301" r:id="rId53"/>
  </p:sldIdLst>
  <p:sldSz cx="9144000" cy="5143500" type="screen16x9"/>
  <p:notesSz cx="6858000" cy="9144000"/>
  <p:embeddedFontLst>
    <p:embeddedFont>
      <p:font typeface="Cambria" panose="02040503050406030204" pitchFamily="18" charset="0"/>
      <p:regular r:id="rId55"/>
      <p:bold r:id="rId56"/>
      <p:italic r:id="rId57"/>
      <p:boldItalic r:id="rId58"/>
    </p:embeddedFont>
    <p:embeddedFont>
      <p:font typeface="Nixie One" panose="020B0604020202020204" charset="0"/>
      <p:regular r:id="rId59"/>
    </p:embeddedFont>
    <p:embeddedFont>
      <p:font typeface="Open Sans" panose="020B0606030504020204" pitchFamily="34" charset="0"/>
      <p:regular r:id="rId60"/>
      <p:bold r:id="rId61"/>
      <p:italic r:id="rId62"/>
      <p:boldItalic r:id="rId63"/>
    </p:embeddedFont>
    <p:embeddedFont>
      <p:font typeface="Roboto Slab" pitchFamily="2" charset="0"/>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6" d="100"/>
          <a:sy n="106" d="100"/>
        </p:scale>
        <p:origin x="78" y="6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Socioeconomics" TargetMode="External"/><Relationship Id="rId3" Type="http://schemas.openxmlformats.org/officeDocument/2006/relationships/hyperlink" Target="https://en.wikipedia.org/wiki/Biodiversity" TargetMode="External"/><Relationship Id="rId7" Type="http://schemas.openxmlformats.org/officeDocument/2006/relationships/hyperlink" Target="https://en.wikipedia.org/wiki/European_Green_Deal#cite_note-:9-57"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Waste" TargetMode="External"/><Relationship Id="rId5" Type="http://schemas.openxmlformats.org/officeDocument/2006/relationships/hyperlink" Target="https://en.wikipedia.org/wiki/Water_pollution" TargetMode="External"/><Relationship Id="rId4" Type="http://schemas.openxmlformats.org/officeDocument/2006/relationships/hyperlink" Target="https://en.wikipedia.org/wiki/Ozone_depletion" TargetMode="External"/><Relationship Id="rId9" Type="http://schemas.openxmlformats.org/officeDocument/2006/relationships/hyperlink" Target="https://en.wikipedia.org/wiki/Forest_degrad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20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378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3FCDCD83-97B1-C5B6-3AB9-9C8DC608C364}"/>
            </a:ext>
          </a:extLst>
        </p:cNvPr>
        <p:cNvGrpSpPr/>
        <p:nvPr/>
      </p:nvGrpSpPr>
      <p:grpSpPr>
        <a:xfrm>
          <a:off x="0" y="0"/>
          <a:ext cx="0" cy="0"/>
          <a:chOff x="0" y="0"/>
          <a:chExt cx="0" cy="0"/>
        </a:xfrm>
      </p:grpSpPr>
      <p:sp>
        <p:nvSpPr>
          <p:cNvPr id="108" name="Shape 108">
            <a:extLst>
              <a:ext uri="{FF2B5EF4-FFF2-40B4-BE49-F238E27FC236}">
                <a16:creationId xmlns:a16="http://schemas.microsoft.com/office/drawing/2014/main" id="{582C8AEB-238E-8CAF-BE30-7C2248F29637}"/>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a:extLst>
              <a:ext uri="{FF2B5EF4-FFF2-40B4-BE49-F238E27FC236}">
                <a16:creationId xmlns:a16="http://schemas.microsoft.com/office/drawing/2014/main" id="{3F8A5756-BB5E-D065-A216-F6ABA059AEFC}"/>
              </a:ext>
            </a:extLst>
          </p:cNvPr>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635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algn="l"/>
            <a:r>
              <a:rPr lang="en-US" b="0" i="0" dirty="0">
                <a:solidFill>
                  <a:srgbClr val="3F4A52"/>
                </a:solidFill>
                <a:effectLst/>
                <a:latin typeface="Open Sans" panose="020B0606030504020204" pitchFamily="34" charset="0"/>
              </a:rPr>
              <a:t>The main actions included in the regulation are:</a:t>
            </a:r>
          </a:p>
          <a:p>
            <a:pPr algn="l">
              <a:buFont typeface="Arial" panose="020B0604020202020204" pitchFamily="34" charset="0"/>
              <a:buChar char="•"/>
            </a:pPr>
            <a:r>
              <a:rPr lang="en-US" b="0" i="0" dirty="0">
                <a:solidFill>
                  <a:srgbClr val="3F4A52"/>
                </a:solidFill>
                <a:effectLst/>
                <a:latin typeface="Open Sans" panose="020B0606030504020204" pitchFamily="34" charset="0"/>
              </a:rPr>
              <a:t>mapping out the pace of emission reductions until 2050 to give predictability to businesses, stakeholders and citizens</a:t>
            </a:r>
          </a:p>
          <a:p>
            <a:pPr algn="l">
              <a:buFont typeface="Arial" panose="020B0604020202020204" pitchFamily="34" charset="0"/>
              <a:buChar char="•"/>
            </a:pPr>
            <a:r>
              <a:rPr lang="en-US" b="0" i="0" dirty="0">
                <a:solidFill>
                  <a:srgbClr val="3F4A52"/>
                </a:solidFill>
                <a:effectLst/>
                <a:latin typeface="Open Sans" panose="020B0606030504020204" pitchFamily="34" charset="0"/>
              </a:rPr>
              <a:t>developing a system to monitor and report on the progress made towards the goal</a:t>
            </a:r>
          </a:p>
          <a:p>
            <a:pPr algn="l">
              <a:buFont typeface="Arial" panose="020B0604020202020204" pitchFamily="34" charset="0"/>
              <a:buChar char="•"/>
            </a:pPr>
            <a:r>
              <a:rPr lang="en-US" b="0" i="0" dirty="0">
                <a:solidFill>
                  <a:srgbClr val="3F4A52"/>
                </a:solidFill>
                <a:effectLst/>
                <a:latin typeface="Open Sans" panose="020B0606030504020204" pitchFamily="34" charset="0"/>
              </a:rPr>
              <a:t>ensuring a cost-efficient and socially-fair green transition</a:t>
            </a:r>
          </a:p>
          <a:p>
            <a:pPr algn="l"/>
            <a:r>
              <a:rPr lang="en-US" b="0" i="0" dirty="0">
                <a:solidFill>
                  <a:srgbClr val="3F4A52"/>
                </a:solidFill>
                <a:effectLst/>
                <a:latin typeface="Open Sans" panose="020B0606030504020204" pitchFamily="34" charset="0"/>
              </a:rPr>
              <a:t>Following the provisional agreement reached with the European Parliament in April 2021, the Council approved the agreement in May 2021. The regulation is in force.</a:t>
            </a:r>
          </a:p>
          <a:p>
            <a:endParaRPr lang="cs-CZ" dirty="0"/>
          </a:p>
        </p:txBody>
      </p:sp>
    </p:spTree>
    <p:extLst>
      <p:ext uri="{BB962C8B-B14F-4D97-AF65-F5344CB8AC3E}">
        <p14:creationId xmlns:p14="http://schemas.microsoft.com/office/powerpoint/2010/main" val="244619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algn="l"/>
            <a:r>
              <a:rPr lang="en-US" b="0" i="0" dirty="0">
                <a:solidFill>
                  <a:srgbClr val="3F4A52"/>
                </a:solidFill>
                <a:effectLst/>
                <a:latin typeface="Open Sans" panose="020B0606030504020204" pitchFamily="34" charset="0"/>
              </a:rPr>
              <a:t>The main actions included in the regulation are:</a:t>
            </a:r>
          </a:p>
          <a:p>
            <a:pPr algn="l">
              <a:buFont typeface="Arial" panose="020B0604020202020204" pitchFamily="34" charset="0"/>
              <a:buChar char="•"/>
            </a:pPr>
            <a:r>
              <a:rPr lang="en-US" b="0" i="0" dirty="0">
                <a:solidFill>
                  <a:srgbClr val="3F4A52"/>
                </a:solidFill>
                <a:effectLst/>
                <a:latin typeface="Open Sans" panose="020B0606030504020204" pitchFamily="34" charset="0"/>
              </a:rPr>
              <a:t>mapping out the pace of emission reductions until 2050 to give predictability to businesses, stakeholders and citizens</a:t>
            </a:r>
          </a:p>
          <a:p>
            <a:pPr algn="l">
              <a:buFont typeface="Arial" panose="020B0604020202020204" pitchFamily="34" charset="0"/>
              <a:buChar char="•"/>
            </a:pPr>
            <a:r>
              <a:rPr lang="en-US" b="0" i="0" dirty="0">
                <a:solidFill>
                  <a:srgbClr val="3F4A52"/>
                </a:solidFill>
                <a:effectLst/>
                <a:latin typeface="Open Sans" panose="020B0606030504020204" pitchFamily="34" charset="0"/>
              </a:rPr>
              <a:t>developing a system to monitor and report on the progress made towards the goal</a:t>
            </a:r>
          </a:p>
          <a:p>
            <a:pPr algn="l">
              <a:buFont typeface="Arial" panose="020B0604020202020204" pitchFamily="34" charset="0"/>
              <a:buChar char="•"/>
            </a:pPr>
            <a:r>
              <a:rPr lang="en-US" b="0" i="0" dirty="0">
                <a:solidFill>
                  <a:srgbClr val="3F4A52"/>
                </a:solidFill>
                <a:effectLst/>
                <a:latin typeface="Open Sans" panose="020B0606030504020204" pitchFamily="34" charset="0"/>
              </a:rPr>
              <a:t>ensuring a cost-efficient and socially-fair green transition</a:t>
            </a:r>
          </a:p>
          <a:p>
            <a:pPr algn="l"/>
            <a:r>
              <a:rPr lang="en-US" b="0" i="0" dirty="0">
                <a:solidFill>
                  <a:srgbClr val="3F4A52"/>
                </a:solidFill>
                <a:effectLst/>
                <a:latin typeface="Open Sans" panose="020B0606030504020204" pitchFamily="34" charset="0"/>
              </a:rPr>
              <a:t>Following the provisional agreement reached with the European Parliament in April 2021, the Council approved the agreement in May 2021. The regulation is in force.</a:t>
            </a:r>
          </a:p>
          <a:p>
            <a:endParaRPr lang="cs-CZ" dirty="0"/>
          </a:p>
        </p:txBody>
      </p:sp>
    </p:spTree>
    <p:extLst>
      <p:ext uri="{BB962C8B-B14F-4D97-AF65-F5344CB8AC3E}">
        <p14:creationId xmlns:p14="http://schemas.microsoft.com/office/powerpoint/2010/main" val="81415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The main aim of the European Green Deal is to become climate neutral by the year of 2050. The reasons pushing for the plan's creation are based upon the environmental issues such as climate change, a loss of </a:t>
            </a:r>
            <a:r>
              <a:rPr lang="en-US" b="0" i="0" u="none" strike="noStrike" dirty="0">
                <a:solidFill>
                  <a:srgbClr val="3366CC"/>
                </a:solidFill>
                <a:effectLst/>
                <a:latin typeface="Arial" panose="020B0604020202020204" pitchFamily="34" charset="0"/>
                <a:hlinkClick r:id="rId3" tooltip="Biodiversity"/>
              </a:rPr>
              <a:t>biodiversity</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Ozone depletion"/>
              </a:rPr>
              <a:t>ozone depletion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Water pollution"/>
              </a:rPr>
              <a:t>water pollution</a:t>
            </a:r>
            <a:r>
              <a:rPr lang="en-US" b="0" i="0" dirty="0">
                <a:solidFill>
                  <a:srgbClr val="202122"/>
                </a:solidFill>
                <a:effectLst/>
                <a:latin typeface="Arial" panose="020B0604020202020204" pitchFamily="34" charset="0"/>
              </a:rPr>
              <a:t>, urban stress, </a:t>
            </a:r>
            <a:r>
              <a:rPr lang="en-US" b="0" i="0" u="none" strike="noStrike" dirty="0">
                <a:solidFill>
                  <a:srgbClr val="3366CC"/>
                </a:solidFill>
                <a:effectLst/>
                <a:latin typeface="Arial" panose="020B0604020202020204" pitchFamily="34" charset="0"/>
                <a:hlinkClick r:id="rId6" tooltip="Waste"/>
              </a:rPr>
              <a:t>waste</a:t>
            </a:r>
            <a:r>
              <a:rPr lang="en-US" b="0" i="0" dirty="0">
                <a:solidFill>
                  <a:srgbClr val="202122"/>
                </a:solidFill>
                <a:effectLst/>
                <a:latin typeface="Arial" panose="020B0604020202020204" pitchFamily="34" charset="0"/>
              </a:rPr>
              <a:t> production and more. The following statistics highlight the climate related issues within the European Union:</a:t>
            </a:r>
          </a:p>
          <a:p>
            <a:pPr algn="l">
              <a:buFont typeface="Arial" panose="020B0604020202020204" pitchFamily="34" charset="0"/>
              <a:buChar char="•"/>
            </a:pPr>
            <a:r>
              <a:rPr lang="en-US" b="0" i="0" dirty="0">
                <a:solidFill>
                  <a:srgbClr val="202122"/>
                </a:solidFill>
                <a:effectLst/>
                <a:latin typeface="Arial" panose="020B0604020202020204" pitchFamily="34" charset="0"/>
              </a:rPr>
              <a:t>In regards to climate change, carbon dioxide levels are predicted to double by the year of 2030 with Europe's temperature expected to increase by 2-3 °C in the summer season.</a:t>
            </a:r>
            <a:r>
              <a:rPr lang="en-US" b="0" i="0" u="none" strike="noStrike" baseline="30000" dirty="0">
                <a:solidFill>
                  <a:srgbClr val="3366CC"/>
                </a:solidFill>
                <a:effectLst/>
                <a:latin typeface="Arial" panose="020B0604020202020204" pitchFamily="34" charset="0"/>
                <a:hlinkClick r:id="rId7"/>
              </a:rPr>
              <a:t>[57]</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Europe is responsible for nearly one third of the world's gas emissions that deplete the ozone.</a:t>
            </a:r>
            <a:r>
              <a:rPr lang="en-US" b="0" i="0" u="none" strike="noStrike" baseline="30000" dirty="0">
                <a:solidFill>
                  <a:srgbClr val="3366CC"/>
                </a:solidFill>
                <a:effectLst/>
                <a:latin typeface="Arial" panose="020B0604020202020204" pitchFamily="34" charset="0"/>
                <a:hlinkClick r:id="rId7"/>
              </a:rPr>
              <a:t>[57]</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More than 50% of all surface area where ecosystems are in Europe are presented with threats from management problems and stresses.</a:t>
            </a:r>
            <a:r>
              <a:rPr lang="en-US" b="0" i="0" u="none" strike="noStrike" baseline="30000" dirty="0">
                <a:solidFill>
                  <a:srgbClr val="3366CC"/>
                </a:solidFill>
                <a:effectLst/>
                <a:latin typeface="Arial" panose="020B0604020202020204" pitchFamily="34" charset="0"/>
                <a:hlinkClick r:id="rId7"/>
              </a:rPr>
              <a:t>[57]</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On average, 700,000 hectares of woodland are burnt annually by fires “often caused by </a:t>
            </a:r>
            <a:r>
              <a:rPr lang="en-US" b="0" i="0" u="none" strike="noStrike" dirty="0">
                <a:solidFill>
                  <a:srgbClr val="3366CC"/>
                </a:solidFill>
                <a:effectLst/>
                <a:latin typeface="Arial" panose="020B0604020202020204" pitchFamily="34" charset="0"/>
                <a:hlinkClick r:id="rId8" tooltip="Socioeconomics"/>
              </a:rPr>
              <a:t>socioeconomic</a:t>
            </a:r>
            <a:r>
              <a:rPr lang="en-US" b="0" i="0" dirty="0">
                <a:solidFill>
                  <a:srgbClr val="202122"/>
                </a:solidFill>
                <a:effectLst/>
                <a:latin typeface="Arial" panose="020B0604020202020204" pitchFamily="34" charset="0"/>
              </a:rPr>
              <a:t> factors” within the European Union, leading to the </a:t>
            </a:r>
            <a:r>
              <a:rPr lang="en-US" b="0" i="0" u="none" strike="noStrike" dirty="0">
                <a:solidFill>
                  <a:srgbClr val="3366CC"/>
                </a:solidFill>
                <a:effectLst/>
                <a:latin typeface="Arial" panose="020B0604020202020204" pitchFamily="34" charset="0"/>
                <a:hlinkClick r:id="rId9" tooltip="Forest degradation"/>
              </a:rPr>
              <a:t>degradation</a:t>
            </a:r>
            <a:r>
              <a:rPr lang="en-US" b="0" i="0" dirty="0">
                <a:solidFill>
                  <a:srgbClr val="202122"/>
                </a:solidFill>
                <a:effectLst/>
                <a:latin typeface="Arial" panose="020B0604020202020204" pitchFamily="34" charset="0"/>
              </a:rPr>
              <a:t> of forests.</a:t>
            </a:r>
            <a:r>
              <a:rPr lang="en-US" b="0" i="0" u="none" strike="noStrike" baseline="30000" dirty="0">
                <a:solidFill>
                  <a:srgbClr val="3366CC"/>
                </a:solidFill>
                <a:effectLst/>
                <a:latin typeface="Arial" panose="020B0604020202020204" pitchFamily="34" charset="0"/>
                <a:hlinkClick r:id="rId7"/>
              </a:rPr>
              <a:t>[57]</a:t>
            </a:r>
            <a:endParaRPr lang="en-US" b="0" i="0" dirty="0">
              <a:solidFill>
                <a:srgbClr val="202122"/>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11800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D8389AA6-A7B9-0CC9-8B33-6720B85D318B}"/>
            </a:ext>
          </a:extLst>
        </p:cNvPr>
        <p:cNvGrpSpPr/>
        <p:nvPr/>
      </p:nvGrpSpPr>
      <p:grpSpPr>
        <a:xfrm>
          <a:off x="0" y="0"/>
          <a:ext cx="0" cy="0"/>
          <a:chOff x="0" y="0"/>
          <a:chExt cx="0" cy="0"/>
        </a:xfrm>
      </p:grpSpPr>
      <p:sp>
        <p:nvSpPr>
          <p:cNvPr id="108" name="Shape 108">
            <a:extLst>
              <a:ext uri="{FF2B5EF4-FFF2-40B4-BE49-F238E27FC236}">
                <a16:creationId xmlns:a16="http://schemas.microsoft.com/office/drawing/2014/main" id="{65A28AFA-09B8-255A-9532-21B9D367F875}"/>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a:extLst>
              <a:ext uri="{FF2B5EF4-FFF2-40B4-BE49-F238E27FC236}">
                <a16:creationId xmlns:a16="http://schemas.microsoft.com/office/drawing/2014/main" id="{3FAE41D3-CF50-9C9A-7BAF-7D7F8163606A}"/>
              </a:ext>
            </a:extLst>
          </p:cNvPr>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147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05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05.03.2024</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970329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1991850"/>
            <a:ext cx="6858000" cy="1159799"/>
          </a:xfrm>
          <a:prstGeom prst="rect">
            <a:avLst/>
          </a:prstGeom>
        </p:spPr>
        <p:txBody>
          <a:bodyPr lIns="91425" tIns="91425" rIns="91425" bIns="91425" anchor="b" anchorCtr="0">
            <a:noAutofit/>
          </a:bodyPr>
          <a:lstStyle/>
          <a:p>
            <a:pPr lvl="0"/>
            <a:r>
              <a:rPr lang="en-US" sz="3600" dirty="0"/>
              <a:t>BASICS OF THE EU ENVIRONMENTAL LAW</a:t>
            </a:r>
            <a:r>
              <a:rPr lang="cs-CZ" sz="3600" dirty="0"/>
              <a:t>/CLIMATE LAW</a:t>
            </a:r>
            <a:endParaRPr lang="en" sz="36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489789"/>
            <a:ext cx="4186990" cy="769441"/>
          </a:xfrm>
          <a:prstGeom prst="rect">
            <a:avLst/>
          </a:prstGeom>
          <a:noFill/>
        </p:spPr>
        <p:txBody>
          <a:bodyPr wrap="square" rtlCol="0">
            <a:spAutoFit/>
          </a:bodyPr>
          <a:lstStyle/>
          <a:p>
            <a:r>
              <a:rPr lang="cs-CZ" sz="1200" dirty="0" err="1">
                <a:solidFill>
                  <a:schemeClr val="tx1"/>
                </a:solidFill>
                <a:latin typeface="Roboto Slab" panose="020B0604020202020204" charset="0"/>
                <a:ea typeface="Roboto Slab" panose="020B0604020202020204" charset="0"/>
              </a:rPr>
              <a:t>Spring</a:t>
            </a:r>
            <a:r>
              <a:rPr lang="cs-CZ" sz="1200" dirty="0">
                <a:solidFill>
                  <a:schemeClr val="tx1"/>
                </a:solidFill>
                <a:latin typeface="Roboto Slab" panose="020B0604020202020204" charset="0"/>
                <a:ea typeface="Roboto Slab" panose="020B0604020202020204" charset="0"/>
              </a:rPr>
              <a:t> 2024</a:t>
            </a:r>
          </a:p>
          <a:p>
            <a:r>
              <a:rPr lang="cs-CZ" sz="1200" dirty="0">
                <a:solidFill>
                  <a:schemeClr val="tx1"/>
                </a:solidFill>
                <a:latin typeface="Roboto Slab" panose="020B0604020202020204" charset="0"/>
                <a:ea typeface="Roboto Slab" panose="020B0604020202020204" charset="0"/>
              </a:rPr>
              <a:t>JUDr. Vojtěch Vomáčka, Ph.D., LL.M</a:t>
            </a:r>
            <a:r>
              <a:rPr lang="cs-CZ"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3294145"/>
            <a:ext cx="6453346" cy="615553"/>
          </a:xfrm>
          <a:prstGeom prst="rect">
            <a:avLst/>
          </a:prstGeom>
          <a:noFill/>
        </p:spPr>
        <p:txBody>
          <a:bodyPr wrap="square" rtlCol="0">
            <a:spAutoFit/>
          </a:bodyPr>
          <a:lstStyle/>
          <a:p>
            <a:r>
              <a:rPr lang="cs-CZ" sz="2000" dirty="0">
                <a:solidFill>
                  <a:schemeClr val="bg1"/>
                </a:solidFill>
                <a:latin typeface="Roboto Slab" panose="020B0604020202020204" charset="0"/>
                <a:ea typeface="Roboto Slab" panose="020B0604020202020204" charset="0"/>
              </a:rPr>
              <a:t>EU </a:t>
            </a:r>
            <a:r>
              <a:rPr lang="cs-CZ" sz="2000" dirty="0" err="1">
                <a:solidFill>
                  <a:schemeClr val="bg1"/>
                </a:solidFill>
                <a:latin typeface="Roboto Slab" panose="020B0604020202020204" charset="0"/>
                <a:ea typeface="Roboto Slab" panose="020B0604020202020204" charset="0"/>
              </a:rPr>
              <a:t>Climate</a:t>
            </a:r>
            <a:r>
              <a:rPr lang="cs-CZ" sz="2000" dirty="0">
                <a:solidFill>
                  <a:schemeClr val="bg1"/>
                </a:solidFill>
                <a:latin typeface="Roboto Slab" panose="020B0604020202020204" charset="0"/>
                <a:ea typeface="Roboto Slab" panose="020B0604020202020204" charset="0"/>
              </a:rPr>
              <a:t> </a:t>
            </a:r>
            <a:r>
              <a:rPr lang="cs-CZ" sz="2000" dirty="0" err="1">
                <a:solidFill>
                  <a:schemeClr val="bg1"/>
                </a:solidFill>
                <a:latin typeface="Roboto Slab" panose="020B0604020202020204" charset="0"/>
                <a:ea typeface="Roboto Slab" panose="020B0604020202020204" charset="0"/>
              </a:rPr>
              <a:t>Policy</a:t>
            </a:r>
            <a:endParaRPr lang="en-US" sz="2000" dirty="0">
              <a:solidFill>
                <a:schemeClr val="bg1"/>
              </a:solidFill>
              <a:latin typeface="Roboto Slab" panose="020B0604020202020204" charset="0"/>
              <a:ea typeface="Roboto Slab" panose="020B0604020202020204" charset="0"/>
            </a:endParaRPr>
          </a:p>
          <a:p>
            <a:endParaRPr lang="cs-CZ" dirty="0"/>
          </a:p>
        </p:txBody>
      </p:sp>
      <p:pic>
        <p:nvPicPr>
          <p:cNvPr id="10" name="Picture 2" descr="Masarykova univerzita - Home | Facebook">
            <a:extLst>
              <a:ext uri="{FF2B5EF4-FFF2-40B4-BE49-F238E27FC236}">
                <a16:creationId xmlns:a16="http://schemas.microsoft.com/office/drawing/2014/main" id="{7C939E85-8BE2-4595-80F3-CD18BCB0516C}"/>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0" y="0"/>
            <a:ext cx="8346285"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accent2"/>
                </a:solidFill>
                <a:latin typeface="Roboto Slab" panose="020B0604020202020204" charset="0"/>
                <a:ea typeface="Roboto Slab" panose="020B0604020202020204" charset="0"/>
                <a:cs typeface="Nixie One"/>
                <a:sym typeface="Nixie One"/>
              </a:rPr>
              <a:t>Case C-302/86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a:solidFill>
                  <a:schemeClr val="accent2"/>
                </a:solidFill>
                <a:latin typeface="Roboto Slab" panose="020B0604020202020204" charset="0"/>
                <a:ea typeface="Roboto Slab" panose="020B0604020202020204" charset="0"/>
                <a:cs typeface="Nixie One"/>
                <a:sym typeface="Nixie One"/>
              </a:rPr>
              <a:t>)</a:t>
            </a:r>
          </a:p>
          <a:p>
            <a:pPr lvl="0" algn="just">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The protection of the environment is "</a:t>
            </a:r>
            <a:r>
              <a:rPr lang="en-US" sz="1800" b="1" i="1" dirty="0">
                <a:solidFill>
                  <a:schemeClr val="accent6"/>
                </a:solidFill>
                <a:latin typeface="Roboto Slab" panose="020B0604020202020204" charset="0"/>
                <a:ea typeface="Roboto Slab" panose="020B0604020202020204" charset="0"/>
                <a:cs typeface="Nixie One"/>
                <a:sym typeface="Nixie One"/>
              </a:rPr>
              <a:t>one </a:t>
            </a:r>
            <a:r>
              <a:rPr lang="cs-CZ" sz="1800" b="1" i="1" dirty="0">
                <a:solidFill>
                  <a:schemeClr val="accent6"/>
                </a:solidFill>
                <a:latin typeface="Roboto Slab" panose="020B0604020202020204" charset="0"/>
                <a:ea typeface="Roboto Slab" panose="020B0604020202020204" charset="0"/>
                <a:cs typeface="Nixie One"/>
                <a:sym typeface="Nixie One"/>
              </a:rPr>
              <a:t>			</a:t>
            </a:r>
            <a:r>
              <a:rPr lang="en-US" sz="1800" b="1" i="1" dirty="0">
                <a:solidFill>
                  <a:schemeClr val="accent6"/>
                </a:solidFill>
                <a:latin typeface="Roboto Slab" panose="020B0604020202020204" charset="0"/>
                <a:ea typeface="Roboto Slab" panose="020B0604020202020204" charset="0"/>
                <a:cs typeface="Nixie One"/>
                <a:sym typeface="Nixie One"/>
              </a:rPr>
              <a:t>of the Community's essential objectives</a:t>
            </a:r>
            <a:r>
              <a:rPr lang="en-US" sz="1800" b="1" i="1" dirty="0">
                <a:solidFill>
                  <a:schemeClr val="accent1"/>
                </a:solidFill>
                <a:latin typeface="Roboto Slab" panose="020B0604020202020204" charset="0"/>
                <a:ea typeface="Roboto Slab" panose="020B0604020202020204" charset="0"/>
                <a:cs typeface="Nixie One"/>
                <a:sym typeface="Nixie One"/>
              </a:rPr>
              <a:t>" which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may as such justify certain limitations of </a:t>
            </a:r>
            <a:r>
              <a:rPr lang="cs-CZ" sz="1800" b="1" i="1" dirty="0">
                <a:solidFill>
                  <a:schemeClr val="accent1"/>
                </a:solidFill>
                <a:latin typeface="Roboto Slab" panose="020B0604020202020204" charset="0"/>
                <a:ea typeface="Roboto Slab" panose="020B0604020202020204" charset="0"/>
                <a:cs typeface="Nixie One"/>
                <a:sym typeface="Nixie One"/>
              </a:rPr>
              <a:t>	t</a:t>
            </a:r>
            <a:r>
              <a:rPr lang="en-US" sz="1800" b="1" i="1" dirty="0">
                <a:solidFill>
                  <a:schemeClr val="accent1"/>
                </a:solidFill>
                <a:latin typeface="Roboto Slab" panose="020B0604020202020204" charset="0"/>
                <a:ea typeface="Roboto Slab" panose="020B0604020202020204" charset="0"/>
                <a:cs typeface="Nixie One"/>
                <a:sym typeface="Nixie One"/>
              </a:rPr>
              <a:t>he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principle of the free</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movement of goods.</a:t>
            </a:r>
            <a:endParaRPr lang="cs-CZ" sz="1800" b="1" i="1" dirty="0">
              <a:solidFill>
                <a:schemeClr val="accent1"/>
              </a:solidFill>
              <a:latin typeface="Roboto Slab" panose="020B0604020202020204" charset="0"/>
              <a:ea typeface="Roboto Slab" panose="020B0604020202020204" charset="0"/>
              <a:cs typeface="Nixie One"/>
              <a:sym typeface="Nixie One"/>
            </a:endParaRPr>
          </a:p>
          <a:p>
            <a:pPr>
              <a:lnSpc>
                <a:spcPct val="80000"/>
              </a:lnSpc>
            </a:pPr>
            <a:r>
              <a:rPr lang="hu-HU" sz="2000" i="1" dirty="0"/>
              <a:t>			</a:t>
            </a:r>
          </a:p>
          <a:p>
            <a:pPr>
              <a:lnSpc>
                <a:spcPct val="80000"/>
              </a:lnSpc>
            </a:pPr>
            <a:r>
              <a:rPr lang="hu-HU" sz="2000" i="1" dirty="0">
                <a:latin typeface="Roboto Slab" panose="020B0604020202020204" charset="0"/>
                <a:ea typeface="Roboto Slab" panose="020B0604020202020204" charset="0"/>
              </a:rPr>
              <a:t>			</a:t>
            </a:r>
            <a:r>
              <a:rPr lang="hu-HU" sz="1600" b="1" i="1" dirty="0">
                <a:latin typeface="Roboto Slab" panose="020B0604020202020204" charset="0"/>
                <a:ea typeface="Roboto Slab" panose="020B0604020202020204" charset="0"/>
              </a:rPr>
              <a:t>Article 35 :</a:t>
            </a:r>
          </a:p>
          <a:p>
            <a:pPr>
              <a:lnSpc>
                <a:spcPct val="80000"/>
              </a:lnSpc>
            </a:pPr>
            <a:r>
              <a:rPr lang="hu-HU" sz="1600" b="1" dirty="0">
                <a:latin typeface="Roboto Slab" panose="020B0604020202020204" charset="0"/>
                <a:ea typeface="Roboto Slab" panose="020B0604020202020204" charset="0"/>
              </a:rPr>
              <a:t>			Quantitative restrictions</a:t>
            </a:r>
            <a:r>
              <a:rPr lang="hu-HU" sz="1600" dirty="0">
                <a:latin typeface="Roboto Slab" panose="020B0604020202020204" charset="0"/>
                <a:ea typeface="Roboto Slab" panose="020B0604020202020204" charset="0"/>
              </a:rPr>
              <a:t> on exports, and all measures 			having equivalent effect, shall be prohibited between 			Member States.</a:t>
            </a:r>
            <a:endParaRPr lang="hu-HU" sz="1600" i="1" dirty="0">
              <a:latin typeface="Roboto Slab" panose="020B0604020202020204" charset="0"/>
              <a:ea typeface="Roboto Slab" panose="020B0604020202020204" charset="0"/>
            </a:endParaRPr>
          </a:p>
          <a:p>
            <a:pPr>
              <a:lnSpc>
                <a:spcPct val="80000"/>
              </a:lnSpc>
            </a:pPr>
            <a:endParaRPr lang="hu-HU" sz="1600" i="1" dirty="0">
              <a:latin typeface="Roboto Slab" panose="020B0604020202020204" charset="0"/>
              <a:ea typeface="Roboto Slab" panose="020B0604020202020204" charset="0"/>
            </a:endParaRPr>
          </a:p>
          <a:p>
            <a:pPr algn="just">
              <a:lnSpc>
                <a:spcPct val="80000"/>
              </a:lnSpc>
            </a:pPr>
            <a:r>
              <a:rPr lang="hu-HU" sz="1600" b="1" i="1" dirty="0">
                <a:latin typeface="Roboto Slab" panose="020B0604020202020204" charset="0"/>
                <a:ea typeface="Roboto Slab" panose="020B0604020202020204" charset="0"/>
              </a:rPr>
              <a:t>Article 36: </a:t>
            </a:r>
            <a:r>
              <a:rPr lang="hu-HU" sz="1600" dirty="0">
                <a:latin typeface="Roboto Slab" panose="020B0604020202020204" charset="0"/>
                <a:ea typeface="Roboto Slab" panose="020B0604020202020204" charset="0"/>
              </a:rPr>
              <a:t>The provisions of Articles 34 and 35 shall not preclude prohibitions or restrictions on imports, exports or goods in transit justified on grounds of public morality, public policy or public security; the </a:t>
            </a:r>
            <a:r>
              <a:rPr lang="hu-HU" sz="1600" b="1" dirty="0">
                <a:solidFill>
                  <a:srgbClr val="00B050"/>
                </a:solidFill>
                <a:latin typeface="Roboto Slab" panose="020B0604020202020204" charset="0"/>
                <a:ea typeface="Roboto Slab" panose="020B0604020202020204" charset="0"/>
              </a:rPr>
              <a:t>protection of health and life of humans, animals or plants</a:t>
            </a:r>
            <a:r>
              <a:rPr lang="hu-HU" sz="1600" dirty="0">
                <a:latin typeface="Roboto Slab" panose="020B0604020202020204" charset="0"/>
                <a:ea typeface="Roboto Slab" panose="020B0604020202020204" charset="0"/>
              </a:rPr>
              <a:t>; the protection of </a:t>
            </a:r>
            <a:r>
              <a:rPr lang="hu-HU" sz="1600" b="1" dirty="0">
                <a:latin typeface="Roboto Slab" panose="020B0604020202020204" charset="0"/>
                <a:ea typeface="Roboto Slab" panose="020B0604020202020204" charset="0"/>
              </a:rPr>
              <a:t>national treasures</a:t>
            </a:r>
            <a:r>
              <a:rPr lang="hu-HU" sz="1600" dirty="0">
                <a:latin typeface="Roboto Slab" panose="020B0604020202020204" charset="0"/>
                <a:ea typeface="Roboto Slab" panose="020B0604020202020204" charset="0"/>
              </a:rPr>
              <a:t> possessing artistic, historic or archaeological value; or the protection of industrial and commercial property. Such prohibitions or restrictions </a:t>
            </a:r>
            <a:r>
              <a:rPr lang="hu-HU" sz="1600" b="1" dirty="0">
                <a:solidFill>
                  <a:srgbClr val="00B050"/>
                </a:solidFill>
                <a:latin typeface="Roboto Slab" panose="020B0604020202020204" charset="0"/>
                <a:ea typeface="Roboto Slab" panose="020B0604020202020204" charset="0"/>
              </a:rPr>
              <a:t>shall not, however, constitute a means of arbitrary discrimination or a disguised restriction on trade between Member States</a:t>
            </a:r>
            <a:r>
              <a:rPr lang="hu-HU" sz="1600" dirty="0">
                <a:latin typeface="Roboto Slab" panose="020B0604020202020204" charset="0"/>
                <a:ea typeface="Roboto Slab" panose="020B0604020202020204" charset="0"/>
              </a:rPr>
              <a:t>.</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88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nvGraphicFramePr>
        <p:xfrm>
          <a:off x="436312" y="71438"/>
          <a:ext cx="8362950" cy="5121113"/>
        </p:xfrm>
        <a:graphic>
          <a:graphicData uri="http://schemas.openxmlformats.org/drawingml/2006/table">
            <a:tbl>
              <a:tblPr/>
              <a:tblGrid>
                <a:gridCol w="177958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dirty="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Single European Act (1986)</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Maastricht Treaty (Treaty of the Union - 1992)</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Amsterdam Treaty (1999)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Lisbon Treaty (2009)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 </a:t>
                      </a:r>
                      <a:endParaRPr kumimoji="0" lang="hu-HU" sz="2800" b="0" i="0" u="none" strike="noStrike" cap="none" normalizeH="0" baseline="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sym typeface="Wingdings" pitchFamily="2" charset="2"/>
                        </a:rPr>
                        <a:t></a:t>
                      </a:r>
                      <a:r>
                        <a:rPr kumimoji="0" lang="hu-HU" sz="1600" b="0" i="0" u="none" strike="noStrike" cap="none" normalizeH="0" baseline="0" dirty="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2098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25525" y="156410"/>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System</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structure</a:t>
            </a:r>
            <a:r>
              <a:rPr lang="cs-CZ" sz="2000" b="1" dirty="0">
                <a:solidFill>
                  <a:schemeClr val="accent3"/>
                </a:solidFill>
                <a:latin typeface="Roboto Slab" panose="020B0604020202020204" charset="0"/>
                <a:ea typeface="Roboto Slab" panose="020B0604020202020204" charset="0"/>
                <a:cs typeface="Nixie One"/>
                <a:sym typeface="Nixie One"/>
              </a:rPr>
              <a:t>:</a:t>
            </a:r>
          </a:p>
          <a:p>
            <a:pPr lvl="0">
              <a:spcBef>
                <a:spcPts val="600"/>
              </a:spcBef>
            </a:pPr>
            <a:endParaRPr lang="cs-CZ" sz="9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err="1">
                <a:solidFill>
                  <a:schemeClr val="accent1"/>
                </a:solidFill>
                <a:latin typeface="Roboto Slab" panose="020B0604020202020204" charset="0"/>
                <a:ea typeface="Roboto Slab" panose="020B0604020202020204" charset="0"/>
                <a:cs typeface="Nixie One"/>
                <a:sym typeface="Nixie One"/>
              </a:rPr>
              <a:t>Sectoral</a:t>
            </a:r>
            <a:r>
              <a:rPr lang="en-US" sz="1800" b="1" dirty="0">
                <a:solidFill>
                  <a:schemeClr val="accent1"/>
                </a:solidFill>
                <a:latin typeface="Roboto Slab" panose="020B0604020202020204" charset="0"/>
                <a:ea typeface="Roboto Slab" panose="020B0604020202020204" charset="0"/>
                <a:cs typeface="Nixie One"/>
                <a:sym typeface="Nixie One"/>
              </a:rPr>
              <a:t> legislation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Air pollution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Water pollution and quality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Waste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Chemicals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Nature and Biodiversity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Land and soil protection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Marine and Coast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Noise</a:t>
            </a:r>
          </a:p>
          <a:p>
            <a:pPr lvl="0">
              <a:spcBef>
                <a:spcPts val="600"/>
              </a:spcBef>
            </a:pPr>
            <a:endParaRPr lang="cs-CZ" sz="1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Horizontal legislation </a:t>
            </a:r>
            <a:r>
              <a:rPr lang="en-US" sz="1800" b="1" dirty="0">
                <a:solidFill>
                  <a:schemeClr val="tx1"/>
                </a:solidFill>
                <a:latin typeface="Roboto Slab" panose="020B0604020202020204" charset="0"/>
                <a:ea typeface="Roboto Slab" panose="020B0604020202020204" charset="0"/>
                <a:cs typeface="Nixie One"/>
                <a:sym typeface="Nixie One"/>
              </a:rPr>
              <a:t>- general environmental management issues rather than legislation regarding specific sectors, products or types of emissions.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impact assessment,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Public access to environmental information, participation in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proceedings, access to justice,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liability,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Integrated pollution prevention and control,</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Reports on the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69717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Environmental</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Action</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Programmes</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declarations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EAPs define the framework of the EU environmental policy. They set up the challenges and priorities for a given period and create a frame for EU measures on the 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First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1977)</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need for a comprehensive assessment of the impacts of other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ideas behind sustainable development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Second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(1977</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1981)</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riority</a:t>
            </a:r>
            <a:r>
              <a:rPr lang="en-US" sz="1800" b="1" dirty="0">
                <a:solidFill>
                  <a:schemeClr val="tx1"/>
                </a:solidFill>
                <a:latin typeface="Roboto Slab" panose="020B0604020202020204" charset="0"/>
                <a:ea typeface="Roboto Slab" panose="020B0604020202020204" charset="0"/>
                <a:cs typeface="Nixie One"/>
                <a:sym typeface="Nixie One"/>
              </a:rPr>
              <a:t> of the protection of water, air and noise</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a:t>
            </a:r>
            <a:r>
              <a:rPr lang="en-US" sz="1800" b="1" dirty="0" err="1">
                <a:solidFill>
                  <a:schemeClr val="tx1"/>
                </a:solidFill>
                <a:latin typeface="Roboto Slab" panose="020B0604020202020204" charset="0"/>
                <a:ea typeface="Roboto Slab" panose="020B0604020202020204" charset="0"/>
                <a:cs typeface="Nixie One"/>
                <a:sym typeface="Nixie One"/>
              </a:rPr>
              <a:t>ational</a:t>
            </a:r>
            <a:r>
              <a:rPr lang="en-US" sz="1800" b="1" dirty="0">
                <a:solidFill>
                  <a:schemeClr val="tx1"/>
                </a:solidFill>
                <a:latin typeface="Roboto Slab" panose="020B0604020202020204" charset="0"/>
                <a:ea typeface="Roboto Slab" panose="020B0604020202020204" charset="0"/>
                <a:cs typeface="Nixie One"/>
                <a:sym typeface="Nixie One"/>
              </a:rPr>
              <a:t> use of land, environment and natural resources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a:solidFill>
                  <a:schemeClr val="tx1"/>
                </a:solidFill>
                <a:latin typeface="Roboto Slab" panose="020B0604020202020204" charset="0"/>
                <a:ea typeface="Roboto Slab" panose="020B0604020202020204" charset="0"/>
                <a:cs typeface="Nixie One"/>
                <a:sym typeface="Nixie One"/>
              </a:rPr>
              <a:t>Limited </a:t>
            </a:r>
            <a:r>
              <a:rPr lang="cs-CZ" sz="1800" dirty="0" err="1">
                <a:solidFill>
                  <a:schemeClr val="tx1"/>
                </a:solidFill>
                <a:latin typeface="Roboto Slab" panose="020B0604020202020204" charset="0"/>
                <a:ea typeface="Roboto Slab" panose="020B0604020202020204" charset="0"/>
                <a:cs typeface="Nixie One"/>
                <a:sym typeface="Nixie One"/>
              </a:rPr>
              <a:t>success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critical</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evaluation</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economic</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recession</a:t>
            </a:r>
            <a:r>
              <a:rPr lang="cs-CZ" sz="1800" dirty="0">
                <a:solidFill>
                  <a:schemeClr val="tx1"/>
                </a:solidFill>
                <a:latin typeface="Roboto Slab" panose="020B0604020202020204" charset="0"/>
                <a:ea typeface="Roboto Slab" panose="020B0604020202020204" charset="0"/>
                <a:cs typeface="Nixie One"/>
                <a:sym typeface="Nixie One"/>
              </a:rPr>
              <a:t> (75 - 78, 81 - 83)</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err="1">
                <a:solidFill>
                  <a:schemeClr val="tx1"/>
                </a:solidFill>
                <a:latin typeface="Roboto Slab" panose="020B0604020202020204" charset="0"/>
                <a:ea typeface="Roboto Slab" panose="020B0604020202020204" charset="0"/>
                <a:cs typeface="Nixie One"/>
                <a:sym typeface="Nixie One"/>
              </a:rPr>
              <a:t>Principles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introduced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number of framework directives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adopted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water and waste</a:t>
            </a:r>
            <a:r>
              <a:rPr lang="cs-CZ" sz="1800" dirty="0">
                <a:solidFill>
                  <a:schemeClr val="tx1"/>
                </a:solidFill>
                <a:latin typeface="Roboto Slab" panose="020B0604020202020204" charset="0"/>
                <a:ea typeface="Roboto Slab" panose="020B0604020202020204" charset="0"/>
                <a:cs typeface="Nixie One"/>
                <a:sym typeface="Nixie One"/>
              </a:rPr>
              <a:t>)</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03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Third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(1982</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1986)</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Change in emphasis from pollution control to pollution prevention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Land use planning (a tradition of strategic environmental planning from the Netherlands)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 of environment into other EC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Emissions control policy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Germany</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Fourth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(1987 - 1992)</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Emphasizes the analysis of benefits and cost, the </a:t>
            </a:r>
            <a:r>
              <a:rPr lang="en-US" sz="1800" b="1" i="1" dirty="0">
                <a:solidFill>
                  <a:schemeClr val="tx1"/>
                </a:solidFill>
                <a:latin typeface="Roboto Slab" panose="020B0604020202020204" charset="0"/>
                <a:ea typeface="Roboto Slab" panose="020B0604020202020204" charset="0"/>
                <a:cs typeface="Nixie One"/>
                <a:sym typeface="Nixie One"/>
              </a:rPr>
              <a:t>polluter pays principle</a:t>
            </a:r>
            <a:r>
              <a:rPr lang="en-US" sz="1800" b="1" dirty="0">
                <a:solidFill>
                  <a:schemeClr val="tx1"/>
                </a:solidFill>
                <a:latin typeface="Roboto Slab" panose="020B0604020202020204" charset="0"/>
                <a:ea typeface="Roboto Slab" panose="020B0604020202020204" charset="0"/>
                <a:cs typeface="Nixie One"/>
                <a:sym typeface="Nixie One"/>
              </a:rPr>
              <a:t>, responsibility in the environmental field</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Fifth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(1993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2000)</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err="1">
                <a:solidFill>
                  <a:schemeClr val="tx1"/>
                </a:solidFill>
                <a:latin typeface="Roboto Slab" panose="020B0604020202020204" charset="0"/>
                <a:ea typeface="Roboto Slab" panose="020B0604020202020204" charset="0"/>
                <a:cs typeface="Nixie One"/>
                <a:sym typeface="Nixie One"/>
              </a:rPr>
              <a:t>sectoral</a:t>
            </a:r>
            <a:r>
              <a:rPr lang="en-US" sz="1800" b="1" dirty="0">
                <a:solidFill>
                  <a:schemeClr val="tx1"/>
                </a:solidFill>
                <a:latin typeface="Roboto Slab" panose="020B0604020202020204" charset="0"/>
                <a:ea typeface="Roboto Slab" panose="020B0604020202020204" charset="0"/>
                <a:cs typeface="Nixie One"/>
                <a:sym typeface="Nixie One"/>
              </a:rPr>
              <a:t> approach </a:t>
            </a:r>
          </a:p>
          <a:p>
            <a:pPr marL="28575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Pubic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participation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a:t>
            </a:r>
            <a:r>
              <a:rPr lang="en-US" sz="1800" b="1" dirty="0" err="1">
                <a:solidFill>
                  <a:schemeClr val="tx1"/>
                </a:solidFill>
                <a:latin typeface="Roboto Slab" panose="020B0604020202020204" charset="0"/>
                <a:ea typeface="Roboto Slab" panose="020B0604020202020204" charset="0"/>
                <a:cs typeface="Nixie One"/>
                <a:sym typeface="Nixie One"/>
              </a:rPr>
              <a:t>edium</a:t>
            </a:r>
            <a:r>
              <a:rPr lang="en-US" sz="1800" b="1" dirty="0">
                <a:solidFill>
                  <a:schemeClr val="tx1"/>
                </a:solidFill>
                <a:latin typeface="Roboto Slab" panose="020B0604020202020204" charset="0"/>
                <a:ea typeface="Roboto Slab" panose="020B0604020202020204" charset="0"/>
                <a:cs typeface="Nixie One"/>
                <a:sym typeface="Nixie One"/>
              </a:rPr>
              <a:t> and long-term objectives</a:t>
            </a: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03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ixth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01</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10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limate</a:t>
            </a:r>
            <a:r>
              <a:rPr lang="en-US" sz="1800" b="1" dirty="0">
                <a:solidFill>
                  <a:schemeClr val="tx1"/>
                </a:solidFill>
                <a:latin typeface="Roboto Slab" panose="020B0604020202020204" charset="0"/>
                <a:ea typeface="Roboto Slab" panose="020B0604020202020204" charset="0"/>
                <a:cs typeface="Nixie One"/>
                <a:sym typeface="Nixie One"/>
              </a:rPr>
              <a:t> change as an outstanding challenge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rotecting</a:t>
            </a:r>
            <a:r>
              <a:rPr lang="en-US" sz="1800" b="1" dirty="0">
                <a:solidFill>
                  <a:schemeClr val="tx1"/>
                </a:solidFill>
                <a:latin typeface="Roboto Slab" panose="020B0604020202020204" charset="0"/>
                <a:ea typeface="Roboto Slab" panose="020B0604020202020204" charset="0"/>
                <a:cs typeface="Nixie One"/>
                <a:sym typeface="Nixie One"/>
              </a:rPr>
              <a:t>, conserving, restoring and developing the functioning of natural systems, natural habitats, wild flora and fauna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ontributing</a:t>
            </a:r>
            <a:r>
              <a:rPr lang="en-US" sz="1800" b="1" dirty="0">
                <a:solidFill>
                  <a:schemeClr val="tx1"/>
                </a:solidFill>
                <a:latin typeface="Roboto Slab" panose="020B0604020202020204" charset="0"/>
                <a:ea typeface="Roboto Slab" panose="020B0604020202020204" charset="0"/>
                <a:cs typeface="Nixie One"/>
                <a:sym typeface="Nixie One"/>
              </a:rPr>
              <a:t> to a high level of quality of life and social well being for citizens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B</a:t>
            </a:r>
            <a:r>
              <a:rPr lang="en-US" sz="1800" b="1" dirty="0" err="1">
                <a:solidFill>
                  <a:schemeClr val="tx1"/>
                </a:solidFill>
                <a:latin typeface="Roboto Slab" panose="020B0604020202020204" charset="0"/>
                <a:ea typeface="Roboto Slab" panose="020B0604020202020204" charset="0"/>
                <a:cs typeface="Nixie One"/>
                <a:sym typeface="Nixie One"/>
              </a:rPr>
              <a:t>etter</a:t>
            </a:r>
            <a:r>
              <a:rPr lang="en-US" sz="1800" b="1" dirty="0">
                <a:solidFill>
                  <a:schemeClr val="tx1"/>
                </a:solidFill>
                <a:latin typeface="Roboto Slab" panose="020B0604020202020204" charset="0"/>
                <a:ea typeface="Roboto Slab" panose="020B0604020202020204" charset="0"/>
                <a:cs typeface="Nixie One"/>
                <a:sym typeface="Nixie One"/>
              </a:rPr>
              <a:t> resource efficiency and resource and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More </a:t>
            </a:r>
            <a:r>
              <a:rPr lang="cs-CZ" sz="1800" b="1" dirty="0" err="1">
                <a:solidFill>
                  <a:schemeClr val="tx1"/>
                </a:solidFill>
                <a:latin typeface="Roboto Slab" panose="020B0604020202020204" charset="0"/>
                <a:ea typeface="Roboto Slab" panose="020B0604020202020204" charset="0"/>
                <a:cs typeface="Nixie One"/>
                <a:sym typeface="Nixie One"/>
              </a:rPr>
              <a:t>stringent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Critical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review</a:t>
            </a:r>
            <a:r>
              <a:rPr lang="cs-CZ" sz="1800" b="1" dirty="0">
                <a:solidFill>
                  <a:schemeClr val="tx1"/>
                </a:solidFill>
                <a:latin typeface="Roboto Slab" panose="020B0604020202020204" charset="0"/>
                <a:ea typeface="Roboto Slab" panose="020B0604020202020204" charset="0"/>
                <a:cs typeface="Nixie One"/>
                <a:sym typeface="Nixie One"/>
              </a:rPr>
              <a:t> in 2007 </a:t>
            </a: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Financial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crysis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And </a:t>
            </a:r>
            <a:r>
              <a:rPr lang="cs-CZ" sz="1800" b="1" dirty="0" err="1">
                <a:solidFill>
                  <a:schemeClr val="tx1"/>
                </a:solidFill>
                <a:latin typeface="Roboto Slab" panose="020B0604020202020204" charset="0"/>
                <a:ea typeface="Roboto Slab" panose="020B0604020202020204" charset="0"/>
                <a:cs typeface="Nixie One"/>
                <a:sym typeface="Nixie One"/>
              </a:rPr>
              <a:t>then</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52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"Living well, within the limits of our planet„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 </a:t>
            </a:r>
            <a:r>
              <a:rPr lang="cs-CZ" sz="1800" b="1" dirty="0" err="1">
                <a:solidFill>
                  <a:schemeClr val="tx1"/>
                </a:solidFill>
                <a:latin typeface="Roboto Slab" panose="020B0604020202020204" charset="0"/>
                <a:ea typeface="Roboto Slab" panose="020B0604020202020204" charset="0"/>
                <a:cs typeface="Nixie One"/>
                <a:sym typeface="Nixie One"/>
              </a:rPr>
              <a:t>specific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levels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pollution</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Towards a resource-efficient, low-carbon economy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2020 timeframe, 2050 vision, 9 priority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Thematic priority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Protecting nature and strengthening</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ecological resilience</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Boosting sustainable, resource-efficient,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1">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low-carbon growth, and</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Effectively addressing environment-related</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threats to health.</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946" y="1932265"/>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 calcmode="lin" valueType="num">
                                      <p:cBhvr additive="base">
                                        <p:cTn id="6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additive="base">
                                        <p:cTn id="7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Too</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vague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Example</a:t>
            </a:r>
            <a:r>
              <a:rPr lang="cs-CZ" sz="1800" b="1" dirty="0">
                <a:solidFill>
                  <a:schemeClr val="accent1"/>
                </a:solidFill>
                <a:latin typeface="Roboto Slab" panose="020B0604020202020204" charset="0"/>
                <a:ea typeface="Roboto Slab" panose="020B0604020202020204" charset="0"/>
                <a:cs typeface="Nixie One"/>
                <a:sym typeface="Nixie One"/>
              </a:rPr>
              <a:t> – air </a:t>
            </a:r>
            <a:r>
              <a:rPr lang="cs-CZ" sz="1800" b="1" dirty="0" err="1">
                <a:solidFill>
                  <a:schemeClr val="accent1"/>
                </a:solidFill>
                <a:latin typeface="Roboto Slab" panose="020B0604020202020204" charset="0"/>
                <a:ea typeface="Roboto Slab" panose="020B0604020202020204" charset="0"/>
                <a:cs typeface="Nixie One"/>
                <a:sym typeface="Nixie One"/>
              </a:rPr>
              <a:t>quality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tx1"/>
                </a:solidFill>
                <a:latin typeface="Roboto Slab" panose="020B0604020202020204" charset="0"/>
                <a:ea typeface="Roboto Slab" panose="020B0604020202020204" charset="0"/>
                <a:cs typeface="Nixie One"/>
                <a:sym typeface="Nixie One"/>
              </a:rPr>
              <a:t>T</a:t>
            </a:r>
            <a:r>
              <a:rPr lang="en-US" b="1" dirty="0">
                <a:solidFill>
                  <a:schemeClr val="tx1"/>
                </a:solidFill>
                <a:latin typeface="Roboto Slab" panose="020B0604020202020204" charset="0"/>
                <a:ea typeface="Roboto Slab" panose="020B0604020202020204" charset="0"/>
                <a:cs typeface="Nixie One"/>
                <a:sym typeface="Nixie One"/>
              </a:rPr>
              <a:t>he 5th EAP</a:t>
            </a:r>
            <a:r>
              <a:rPr lang="cs-CZ" b="1" dirty="0">
                <a:solidFill>
                  <a:schemeClr val="tx1"/>
                </a:solidFill>
                <a:latin typeface="Roboto Slab" panose="020B0604020202020204" charset="0"/>
                <a:ea typeface="Roboto Slab" panose="020B0604020202020204" charset="0"/>
                <a:cs typeface="Nixie One"/>
                <a:sym typeface="Nixie One"/>
              </a:rPr>
              <a:t>:</a:t>
            </a:r>
            <a:r>
              <a:rPr lang="en-US" b="1" dirty="0">
                <a:solidFill>
                  <a:schemeClr val="tx1"/>
                </a:solidFill>
                <a:latin typeface="Roboto Slab" panose="020B0604020202020204" charset="0"/>
                <a:ea typeface="Roboto Slab" panose="020B0604020202020204" charset="0"/>
                <a:cs typeface="Nixie One"/>
                <a:sym typeface="Nixie One"/>
              </a:rPr>
              <a:t> “WHO values [on air quality] become mandatory et EU level” by the year 2000.</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6th EAP declared that WHO standards, guidelines and </a:t>
            </a:r>
            <a:r>
              <a:rPr lang="en-US" b="1" dirty="0" err="1">
                <a:solidFill>
                  <a:schemeClr val="tx1"/>
                </a:solidFill>
                <a:latin typeface="Roboto Slab" panose="020B0604020202020204" charset="0"/>
                <a:ea typeface="Roboto Slab" panose="020B0604020202020204" charset="0"/>
                <a:cs typeface="Nixie One"/>
                <a:sym typeface="Nixie One"/>
              </a:rPr>
              <a:t>programmes</a:t>
            </a:r>
            <a:r>
              <a:rPr lang="en-US" b="1" dirty="0">
                <a:solidFill>
                  <a:schemeClr val="tx1"/>
                </a:solidFill>
                <a:latin typeface="Roboto Slab" panose="020B0604020202020204" charset="0"/>
                <a:ea typeface="Roboto Slab" panose="020B0604020202020204" charset="0"/>
                <a:cs typeface="Nixie One"/>
                <a:sym typeface="Nixie One"/>
              </a:rPr>
              <a:t> “will be taken into consideration”</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7th EAP declared that by 2020, “outdoor air pollution is significantly improved”, without mentioning that the binding limit values had to be respected by 2010 already (by 2015 for PM2.5).</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Question of </a:t>
            </a:r>
            <a:r>
              <a:rPr lang="en-US" b="1" dirty="0">
                <a:solidFill>
                  <a:schemeClr val="accent2"/>
                </a:solidFill>
                <a:latin typeface="Roboto Slab" panose="020B0604020202020204" charset="0"/>
                <a:ea typeface="Roboto Slab" panose="020B0604020202020204" charset="0"/>
                <a:cs typeface="Nixie One"/>
                <a:sym typeface="Nixie One"/>
              </a:rPr>
              <a:t>nuclear safety </a:t>
            </a:r>
            <a:r>
              <a:rPr lang="en-US" b="1" dirty="0">
                <a:solidFill>
                  <a:schemeClr val="tx1"/>
                </a:solidFill>
                <a:latin typeface="Roboto Slab" panose="020B0604020202020204" charset="0"/>
                <a:ea typeface="Roboto Slab" panose="020B0604020202020204" charset="0"/>
                <a:cs typeface="Nixie One"/>
                <a:sym typeface="Nixie One"/>
              </a:rPr>
              <a:t>and radiation protection, discussed in the 5th EAP, were altogether omitted in the 6th and 7th EAP, in the same way as specific measures aiming at </a:t>
            </a:r>
            <a:r>
              <a:rPr lang="en-US" b="1" dirty="0">
                <a:solidFill>
                  <a:schemeClr val="accent5"/>
                </a:solidFill>
                <a:latin typeface="Roboto Slab" panose="020B0604020202020204" charset="0"/>
                <a:ea typeface="Roboto Slab" panose="020B0604020202020204" charset="0"/>
                <a:cs typeface="Nixie One"/>
                <a:sym typeface="Nixie One"/>
              </a:rPr>
              <a:t>industrial, agricultural, transport, energy and touristic activities</a:t>
            </a:r>
            <a:r>
              <a:rPr lang="en-US" b="1" dirty="0">
                <a:solidFill>
                  <a:schemeClr val="tx1"/>
                </a:solidFill>
                <a:latin typeface="Roboto Slab" panose="020B0604020202020204" charset="0"/>
                <a:ea typeface="Roboto Slab" panose="020B0604020202020204" charset="0"/>
                <a:cs typeface="Nixie One"/>
                <a:sym typeface="Nixie One"/>
              </a:rPr>
              <a:t> which had been discussed in some detail in the 5th EAP. The 7th EAP vaguely referred to integration and coherence in general.</a:t>
            </a:r>
            <a:endParaRPr lang="cs-CZ"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541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5A1B-E4F4-6791-8242-EF86BB658370}"/>
            </a:ext>
          </a:extLst>
        </p:cNvPr>
        <p:cNvGrpSpPr/>
        <p:nvPr/>
      </p:nvGrpSpPr>
      <p:grpSpPr>
        <a:xfrm>
          <a:off x="0" y="0"/>
          <a:ext cx="0" cy="0"/>
          <a:chOff x="0" y="0"/>
          <a:chExt cx="0" cy="0"/>
        </a:xfrm>
      </p:grpSpPr>
      <p:pic>
        <p:nvPicPr>
          <p:cNvPr id="2051" name="Picture 3" descr="F:\DATA\grafika\spodek.gif">
            <a:extLst>
              <a:ext uri="{FF2B5EF4-FFF2-40B4-BE49-F238E27FC236}">
                <a16:creationId xmlns:a16="http://schemas.microsoft.com/office/drawing/2014/main" id="{96C22346-8D64-B3CD-8FC0-8421B6363E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6422176-F1DE-5B6A-FF17-0D652978C786}"/>
              </a:ext>
            </a:extLst>
          </p:cNvPr>
          <p:cNvPicPr>
            <a:picLocks noChangeAspect="1"/>
          </p:cNvPicPr>
          <p:nvPr/>
        </p:nvPicPr>
        <p:blipFill>
          <a:blip r:embed="rId3"/>
          <a:stretch>
            <a:fillRect/>
          </a:stretch>
        </p:blipFill>
        <p:spPr>
          <a:xfrm>
            <a:off x="0" y="163356"/>
            <a:ext cx="9144000" cy="4816788"/>
          </a:xfrm>
          <a:prstGeom prst="rect">
            <a:avLst/>
          </a:prstGeom>
        </p:spPr>
      </p:pic>
    </p:spTree>
    <p:extLst>
      <p:ext uri="{BB962C8B-B14F-4D97-AF65-F5344CB8AC3E}">
        <p14:creationId xmlns:p14="http://schemas.microsoft.com/office/powerpoint/2010/main" val="309733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674165" y="101882"/>
            <a:ext cx="2673304" cy="830997"/>
          </a:xfrm>
          <a:prstGeom prst="rect">
            <a:avLst/>
          </a:prstGeom>
          <a:noFill/>
        </p:spPr>
        <p:txBody>
          <a:bodyPr wrap="square" rtlCol="0">
            <a:spAutoFit/>
          </a:bodyPr>
          <a:lstStyle/>
          <a:p>
            <a:r>
              <a:rPr lang="cs-CZ" sz="2400" b="1" dirty="0">
                <a:solidFill>
                  <a:schemeClr val="accent1">
                    <a:lumMod val="75000"/>
                  </a:schemeClr>
                </a:solidFill>
                <a:latin typeface="Roboto Slab" panose="020B0604020202020204" charset="0"/>
                <a:ea typeface="Roboto Slab" panose="020B0604020202020204" charset="0"/>
              </a:rPr>
              <a:t>PRIMARY LAW</a:t>
            </a:r>
          </a:p>
          <a:p>
            <a:r>
              <a:rPr lang="cs-CZ" sz="2400" b="1" dirty="0">
                <a:solidFill>
                  <a:schemeClr val="accent1">
                    <a:lumMod val="75000"/>
                  </a:schemeClr>
                </a:solidFill>
                <a:latin typeface="Roboto Slab" panose="020B0604020202020204" charset="0"/>
                <a:ea typeface="Roboto Slab" panose="020B0604020202020204" charset="0"/>
              </a:rPr>
              <a:t>(</a:t>
            </a:r>
            <a:r>
              <a:rPr lang="cs-CZ" sz="2400" b="1" dirty="0" err="1">
                <a:solidFill>
                  <a:schemeClr val="accent1">
                    <a:lumMod val="75000"/>
                  </a:schemeClr>
                </a:solidFill>
                <a:latin typeface="Roboto Slab" panose="020B0604020202020204" charset="0"/>
                <a:ea typeface="Roboto Slab" panose="020B0604020202020204" charset="0"/>
              </a:rPr>
              <a:t>competence</a:t>
            </a:r>
            <a:r>
              <a:rPr lang="cs-CZ" sz="2400" b="1" dirty="0">
                <a:solidFill>
                  <a:schemeClr val="accent1">
                    <a:lumMod val="75000"/>
                  </a:schemeClr>
                </a:solidFill>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25274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943E5-668B-F85D-58AC-C3243241AF1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B421769-26EB-E32E-BC83-56E8680C2C14}"/>
              </a:ext>
            </a:extLst>
          </p:cNvPr>
          <p:cNvPicPr>
            <a:picLocks noChangeAspect="1"/>
          </p:cNvPicPr>
          <p:nvPr/>
        </p:nvPicPr>
        <p:blipFill>
          <a:blip r:embed="rId2"/>
          <a:stretch>
            <a:fillRect/>
          </a:stretch>
        </p:blipFill>
        <p:spPr>
          <a:xfrm>
            <a:off x="0" y="470809"/>
            <a:ext cx="9144000" cy="3043040"/>
          </a:xfrm>
          <a:prstGeom prst="rect">
            <a:avLst/>
          </a:prstGeom>
        </p:spPr>
      </p:pic>
      <p:sp>
        <p:nvSpPr>
          <p:cNvPr id="2" name="TextovéPole 1">
            <a:extLst>
              <a:ext uri="{FF2B5EF4-FFF2-40B4-BE49-F238E27FC236}">
                <a16:creationId xmlns:a16="http://schemas.microsoft.com/office/drawing/2014/main" id="{77F373DD-405B-9812-001A-F56FC574035A}"/>
              </a:ext>
            </a:extLst>
          </p:cNvPr>
          <p:cNvSpPr txBox="1"/>
          <p:nvPr/>
        </p:nvSpPr>
        <p:spPr>
          <a:xfrm>
            <a:off x="688064" y="3666653"/>
            <a:ext cx="4925085" cy="1138773"/>
          </a:xfrm>
          <a:prstGeom prst="rect">
            <a:avLst/>
          </a:prstGeom>
          <a:noFill/>
        </p:spPr>
        <p:txBody>
          <a:bodyPr wrap="square" rtlCol="0">
            <a:spAutoFit/>
          </a:bodyPr>
          <a:lstStyle/>
          <a:p>
            <a:r>
              <a:rPr lang="cs-CZ" sz="1100" dirty="0" err="1">
                <a:latin typeface="Roboto Slab" pitchFamily="2" charset="0"/>
                <a:ea typeface="Roboto Slab" pitchFamily="2" charset="0"/>
                <a:cs typeface="Roboto Slab" pitchFamily="2" charset="0"/>
              </a:rPr>
              <a:t>History</a:t>
            </a:r>
            <a:r>
              <a:rPr lang="cs-CZ" sz="1100" dirty="0">
                <a:latin typeface="Roboto Slab" pitchFamily="2" charset="0"/>
                <a:ea typeface="Roboto Slab" pitchFamily="2" charset="0"/>
                <a:cs typeface="Roboto Slab" pitchFamily="2" charset="0"/>
              </a:rPr>
              <a:t>:</a:t>
            </a:r>
          </a:p>
          <a:p>
            <a:endParaRPr lang="cs-CZ" sz="1100" dirty="0">
              <a:latin typeface="Roboto Slab" pitchFamily="2" charset="0"/>
              <a:ea typeface="Roboto Slab" pitchFamily="2" charset="0"/>
              <a:cs typeface="Roboto Slab" pitchFamily="2" charset="0"/>
            </a:endParaRPr>
          </a:p>
          <a:p>
            <a:pPr lvl="0">
              <a:spcBef>
                <a:spcPts val="600"/>
              </a:spcBef>
            </a:pPr>
            <a:r>
              <a:rPr lang="cs-CZ" sz="1100" b="1" dirty="0" err="1">
                <a:solidFill>
                  <a:schemeClr val="tx1"/>
                </a:solidFill>
                <a:latin typeface="Roboto Slab" panose="020B0604020202020204" charset="0"/>
                <a:ea typeface="Roboto Slab" panose="020B0604020202020204" charset="0"/>
                <a:cs typeface="Nixie One"/>
                <a:sym typeface="Nixie One"/>
              </a:rPr>
              <a:t>Directive</a:t>
            </a:r>
            <a:r>
              <a:rPr lang="cs-CZ" sz="1100" b="1" dirty="0">
                <a:solidFill>
                  <a:schemeClr val="tx1"/>
                </a:solidFill>
                <a:latin typeface="Roboto Slab" panose="020B0604020202020204" charset="0"/>
                <a:ea typeface="Roboto Slab" panose="020B0604020202020204" charset="0"/>
                <a:cs typeface="Nixie One"/>
                <a:sym typeface="Nixie One"/>
              </a:rPr>
              <a:t> on </a:t>
            </a:r>
            <a:r>
              <a:rPr lang="cs-CZ" sz="1100" b="1" dirty="0" err="1">
                <a:solidFill>
                  <a:schemeClr val="tx1"/>
                </a:solidFill>
                <a:latin typeface="Roboto Slab" panose="020B0604020202020204" charset="0"/>
                <a:ea typeface="Roboto Slab" panose="020B0604020202020204" charset="0"/>
                <a:cs typeface="Nixie One"/>
                <a:sym typeface="Nixie One"/>
              </a:rPr>
              <a:t>Soil</a:t>
            </a:r>
            <a:r>
              <a:rPr lang="cs-CZ" sz="1100" b="1" dirty="0">
                <a:solidFill>
                  <a:schemeClr val="tx1"/>
                </a:solidFill>
                <a:latin typeface="Roboto Slab" panose="020B0604020202020204" charset="0"/>
                <a:ea typeface="Roboto Slab" panose="020B0604020202020204" charset="0"/>
                <a:cs typeface="Nixie One"/>
                <a:sym typeface="Nixie One"/>
              </a:rPr>
              <a:t> </a:t>
            </a:r>
            <a:r>
              <a:rPr lang="cs-CZ" sz="1100" b="1" dirty="0" err="1">
                <a:solidFill>
                  <a:schemeClr val="tx1"/>
                </a:solidFill>
                <a:latin typeface="Roboto Slab" panose="020B0604020202020204" charset="0"/>
                <a:ea typeface="Roboto Slab" panose="020B0604020202020204" charset="0"/>
                <a:cs typeface="Nixie One"/>
                <a:sym typeface="Nixie One"/>
              </a:rPr>
              <a:t>Protection</a:t>
            </a:r>
            <a:r>
              <a:rPr lang="cs-CZ" sz="1100" b="1" dirty="0">
                <a:solidFill>
                  <a:schemeClr val="tx1"/>
                </a:solidFill>
                <a:latin typeface="Roboto Slab" panose="020B0604020202020204" charset="0"/>
                <a:ea typeface="Roboto Slab" panose="020B0604020202020204" charset="0"/>
                <a:cs typeface="Nixie One"/>
                <a:sym typeface="Nixie One"/>
              </a:rPr>
              <a:t>? </a:t>
            </a:r>
            <a:r>
              <a:rPr lang="cs-CZ" sz="1100" b="1" dirty="0" err="1">
                <a:solidFill>
                  <a:schemeClr val="tx1"/>
                </a:solidFill>
                <a:latin typeface="Roboto Slab" panose="020B0604020202020204" charset="0"/>
                <a:ea typeface="Roboto Slab" panose="020B0604020202020204" charset="0"/>
                <a:cs typeface="Nixie One"/>
                <a:sym typeface="Nixie One"/>
              </a:rPr>
              <a:t>Failed</a:t>
            </a:r>
            <a:endParaRPr lang="cs-CZ" sz="11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100" b="1" dirty="0" err="1">
                <a:solidFill>
                  <a:schemeClr val="tx1"/>
                </a:solidFill>
                <a:latin typeface="Roboto Slab" panose="020B0604020202020204" charset="0"/>
                <a:ea typeface="Roboto Slab" panose="020B0604020202020204" charset="0"/>
                <a:cs typeface="Nixie One"/>
                <a:sym typeface="Nixie One"/>
              </a:rPr>
              <a:t>Directive</a:t>
            </a:r>
            <a:r>
              <a:rPr lang="cs-CZ" sz="1100" b="1" dirty="0">
                <a:solidFill>
                  <a:schemeClr val="tx1"/>
                </a:solidFill>
                <a:latin typeface="Roboto Slab" panose="020B0604020202020204" charset="0"/>
                <a:ea typeface="Roboto Slab" panose="020B0604020202020204" charset="0"/>
                <a:cs typeface="Nixie One"/>
                <a:sym typeface="Nixie One"/>
              </a:rPr>
              <a:t> on </a:t>
            </a:r>
            <a:r>
              <a:rPr lang="cs-CZ" sz="1100" b="1" dirty="0" err="1">
                <a:solidFill>
                  <a:schemeClr val="tx1"/>
                </a:solidFill>
                <a:latin typeface="Roboto Slab" panose="020B0604020202020204" charset="0"/>
                <a:ea typeface="Roboto Slab" panose="020B0604020202020204" charset="0"/>
                <a:cs typeface="Nixie One"/>
                <a:sym typeface="Nixie One"/>
              </a:rPr>
              <a:t>carbon</a:t>
            </a:r>
            <a:r>
              <a:rPr lang="cs-CZ" sz="1100" b="1" dirty="0">
                <a:solidFill>
                  <a:schemeClr val="tx1"/>
                </a:solidFill>
                <a:latin typeface="Roboto Slab" panose="020B0604020202020204" charset="0"/>
                <a:ea typeface="Roboto Slab" panose="020B0604020202020204" charset="0"/>
                <a:cs typeface="Nixie One"/>
                <a:sym typeface="Nixie One"/>
              </a:rPr>
              <a:t> tax? </a:t>
            </a:r>
            <a:r>
              <a:rPr lang="cs-CZ" sz="1100" b="1" dirty="0" err="1">
                <a:solidFill>
                  <a:schemeClr val="tx1"/>
                </a:solidFill>
                <a:latin typeface="Roboto Slab" panose="020B0604020202020204" charset="0"/>
                <a:ea typeface="Roboto Slab" panose="020B0604020202020204" charset="0"/>
                <a:cs typeface="Nixie One"/>
                <a:sym typeface="Nixie One"/>
              </a:rPr>
              <a:t>Failed</a:t>
            </a:r>
            <a:r>
              <a:rPr lang="cs-CZ" sz="1100" b="1" dirty="0">
                <a:solidFill>
                  <a:schemeClr val="tx1"/>
                </a:solidFill>
                <a:latin typeface="Roboto Slab" panose="020B0604020202020204" charset="0"/>
                <a:ea typeface="Roboto Slab" panose="020B0604020202020204" charset="0"/>
                <a:cs typeface="Nixie One"/>
                <a:sym typeface="Nixie One"/>
              </a:rPr>
              <a:t> </a:t>
            </a:r>
          </a:p>
          <a:p>
            <a:endParaRPr lang="cs-CZ" dirty="0"/>
          </a:p>
        </p:txBody>
      </p:sp>
    </p:spTree>
    <p:extLst>
      <p:ext uri="{BB962C8B-B14F-4D97-AF65-F5344CB8AC3E}">
        <p14:creationId xmlns:p14="http://schemas.microsoft.com/office/powerpoint/2010/main" val="127886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31F8722-6EFE-1BD9-C210-0AFA7A71E75D}"/>
              </a:ext>
            </a:extLst>
          </p:cNvPr>
          <p:cNvSpPr txBox="1"/>
          <p:nvPr/>
        </p:nvSpPr>
        <p:spPr>
          <a:xfrm>
            <a:off x="829056" y="109728"/>
            <a:ext cx="6925056" cy="646331"/>
          </a:xfrm>
          <a:prstGeom prst="rect">
            <a:avLst/>
          </a:prstGeom>
          <a:noFill/>
        </p:spPr>
        <p:txBody>
          <a:bodyPr wrap="square" rtlCol="0">
            <a:spAutoFit/>
          </a:bodyPr>
          <a:lstStyle/>
          <a:p>
            <a:r>
              <a:rPr lang="en-US" sz="1800" b="1" dirty="0">
                <a:latin typeface="Roboto Slab" pitchFamily="2" charset="0"/>
                <a:ea typeface="Roboto Slab" pitchFamily="2" charset="0"/>
                <a:cs typeface="Roboto Slab" pitchFamily="2" charset="0"/>
              </a:rPr>
              <a:t> European Climate Law sets out a legally binding target for net-zero emissions by 2050.</a:t>
            </a:r>
            <a:endParaRPr lang="cs-CZ" sz="1800" b="1" dirty="0">
              <a:latin typeface="Roboto Slab" pitchFamily="2" charset="0"/>
              <a:ea typeface="Roboto Slab" pitchFamily="2" charset="0"/>
              <a:cs typeface="Roboto Slab" pitchFamily="2" charset="0"/>
            </a:endParaRPr>
          </a:p>
        </p:txBody>
      </p:sp>
      <p:pic>
        <p:nvPicPr>
          <p:cNvPr id="6" name="Obrázek 5">
            <a:extLst>
              <a:ext uri="{FF2B5EF4-FFF2-40B4-BE49-F238E27FC236}">
                <a16:creationId xmlns:a16="http://schemas.microsoft.com/office/drawing/2014/main" id="{24C81DF6-F027-761F-70BD-74652A702FE8}"/>
              </a:ext>
            </a:extLst>
          </p:cNvPr>
          <p:cNvPicPr>
            <a:picLocks noChangeAspect="1"/>
          </p:cNvPicPr>
          <p:nvPr/>
        </p:nvPicPr>
        <p:blipFill>
          <a:blip r:embed="rId3"/>
          <a:stretch>
            <a:fillRect/>
          </a:stretch>
        </p:blipFill>
        <p:spPr>
          <a:xfrm>
            <a:off x="1085088" y="865471"/>
            <a:ext cx="7632192" cy="4278029"/>
          </a:xfrm>
          <a:prstGeom prst="rect">
            <a:avLst/>
          </a:prstGeom>
        </p:spPr>
      </p:pic>
    </p:spTree>
    <p:extLst>
      <p:ext uri="{BB962C8B-B14F-4D97-AF65-F5344CB8AC3E}">
        <p14:creationId xmlns:p14="http://schemas.microsoft.com/office/powerpoint/2010/main" val="167477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31F8722-6EFE-1BD9-C210-0AFA7A71E75D}"/>
              </a:ext>
            </a:extLst>
          </p:cNvPr>
          <p:cNvSpPr txBox="1"/>
          <p:nvPr/>
        </p:nvSpPr>
        <p:spPr>
          <a:xfrm>
            <a:off x="829056" y="109728"/>
            <a:ext cx="6925056" cy="646331"/>
          </a:xfrm>
          <a:prstGeom prst="rect">
            <a:avLst/>
          </a:prstGeom>
          <a:noFill/>
        </p:spPr>
        <p:txBody>
          <a:bodyPr wrap="square" rtlCol="0">
            <a:spAutoFit/>
          </a:bodyPr>
          <a:lstStyle/>
          <a:p>
            <a:r>
              <a:rPr lang="en-US" sz="1800" b="1" dirty="0">
                <a:latin typeface="Roboto Slab" pitchFamily="2" charset="0"/>
                <a:ea typeface="Roboto Slab" pitchFamily="2" charset="0"/>
                <a:cs typeface="Roboto Slab" pitchFamily="2" charset="0"/>
              </a:rPr>
              <a:t> European Climate Law sets out a legally binding target for net-zero emissions by 2050.</a:t>
            </a:r>
            <a:endParaRPr lang="cs-CZ" sz="1800" b="1" dirty="0">
              <a:latin typeface="Roboto Slab" pitchFamily="2" charset="0"/>
              <a:ea typeface="Roboto Slab" pitchFamily="2" charset="0"/>
              <a:cs typeface="Roboto Slab" pitchFamily="2" charset="0"/>
            </a:endParaRPr>
          </a:p>
        </p:txBody>
      </p:sp>
      <p:pic>
        <p:nvPicPr>
          <p:cNvPr id="4" name="Obrázek 3">
            <a:extLst>
              <a:ext uri="{FF2B5EF4-FFF2-40B4-BE49-F238E27FC236}">
                <a16:creationId xmlns:a16="http://schemas.microsoft.com/office/drawing/2014/main" id="{236C2C5F-B66D-DE62-BB8B-8160EC78C6D2}"/>
              </a:ext>
            </a:extLst>
          </p:cNvPr>
          <p:cNvPicPr>
            <a:picLocks noChangeAspect="1"/>
          </p:cNvPicPr>
          <p:nvPr/>
        </p:nvPicPr>
        <p:blipFill>
          <a:blip r:embed="rId3"/>
          <a:stretch>
            <a:fillRect/>
          </a:stretch>
        </p:blipFill>
        <p:spPr>
          <a:xfrm>
            <a:off x="233362" y="890397"/>
            <a:ext cx="8677275" cy="4143375"/>
          </a:xfrm>
          <a:prstGeom prst="rect">
            <a:avLst/>
          </a:prstGeom>
        </p:spPr>
      </p:pic>
    </p:spTree>
    <p:extLst>
      <p:ext uri="{BB962C8B-B14F-4D97-AF65-F5344CB8AC3E}">
        <p14:creationId xmlns:p14="http://schemas.microsoft.com/office/powerpoint/2010/main" val="392055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31F8722-6EFE-1BD9-C210-0AFA7A71E75D}"/>
              </a:ext>
            </a:extLst>
          </p:cNvPr>
          <p:cNvSpPr txBox="1"/>
          <p:nvPr/>
        </p:nvSpPr>
        <p:spPr>
          <a:xfrm>
            <a:off x="829056" y="109728"/>
            <a:ext cx="7924800" cy="5078313"/>
          </a:xfrm>
          <a:prstGeom prst="rect">
            <a:avLst/>
          </a:prstGeom>
          <a:noFill/>
        </p:spPr>
        <p:txBody>
          <a:bodyPr wrap="square" rtlCol="0">
            <a:spAutoFit/>
          </a:bodyPr>
          <a:lstStyle/>
          <a:p>
            <a:pPr marL="285750" indent="-285750">
              <a:buFont typeface="Arial" panose="020B0604020202020204" pitchFamily="34" charset="0"/>
              <a:buChar char="•"/>
            </a:pPr>
            <a:r>
              <a:rPr lang="cs-CZ" sz="1800" b="1" dirty="0">
                <a:latin typeface="Roboto Slab" pitchFamily="2" charset="0"/>
                <a:ea typeface="Roboto Slab" pitchFamily="2" charset="0"/>
                <a:cs typeface="Roboto Slab" pitchFamily="2" charset="0"/>
              </a:rPr>
              <a:t>In </a:t>
            </a:r>
            <a:r>
              <a:rPr lang="cs-CZ" sz="1800" b="1" dirty="0" err="1">
                <a:latin typeface="Roboto Slab" pitchFamily="2" charset="0"/>
                <a:ea typeface="Roboto Slab" pitchFamily="2" charset="0"/>
                <a:cs typeface="Roboto Slab" pitchFamily="2" charset="0"/>
              </a:rPr>
              <a:t>February</a:t>
            </a:r>
            <a:r>
              <a:rPr lang="cs-CZ" sz="1800" b="1" dirty="0">
                <a:latin typeface="Roboto Slab" pitchFamily="2" charset="0"/>
                <a:ea typeface="Roboto Slab" pitchFamily="2" charset="0"/>
                <a:cs typeface="Roboto Slab" pitchFamily="2" charset="0"/>
              </a:rPr>
              <a:t> 2024, </a:t>
            </a:r>
            <a:r>
              <a:rPr lang="en-US" sz="1800" b="1" dirty="0">
                <a:latin typeface="Roboto Slab" pitchFamily="2" charset="0"/>
                <a:ea typeface="Roboto Slab" pitchFamily="2" charset="0"/>
                <a:cs typeface="Roboto Slab" pitchFamily="2" charset="0"/>
              </a:rPr>
              <a:t>the European Commission published its long-awaited </a:t>
            </a:r>
            <a:r>
              <a:rPr lang="en-US" sz="1800" b="1" dirty="0">
                <a:highlight>
                  <a:srgbClr val="FFFF00"/>
                </a:highlight>
                <a:latin typeface="Roboto Slab" pitchFamily="2" charset="0"/>
                <a:ea typeface="Roboto Slab" pitchFamily="2" charset="0"/>
                <a:cs typeface="Roboto Slab" pitchFamily="2" charset="0"/>
              </a:rPr>
              <a:t>recommendations for climate targets for 2040</a:t>
            </a:r>
            <a:r>
              <a:rPr lang="en-US" sz="1800" b="1" dirty="0">
                <a:latin typeface="Roboto Slab" pitchFamily="2" charset="0"/>
                <a:ea typeface="Roboto Slab" pitchFamily="2" charset="0"/>
                <a:cs typeface="Roboto Slab" pitchFamily="2" charset="0"/>
              </a:rPr>
              <a:t>. The commission, which is the executive arm of the European Union, is recommending that EU member states cut greenhouse-gas emissions by 90% by 2040, compared with 1990 levels.</a:t>
            </a:r>
            <a:endParaRPr lang="cs-CZ" sz="1800" b="1"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endParaRPr lang="cs-CZ" sz="1800" b="1"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en-US" sz="1800" b="1" dirty="0">
                <a:latin typeface="Roboto Slab" pitchFamily="2" charset="0"/>
                <a:ea typeface="Roboto Slab" pitchFamily="2" charset="0"/>
                <a:cs typeface="Roboto Slab" pitchFamily="2" charset="0"/>
              </a:rPr>
              <a:t>The EU’s existing policies could reduce emissions by 88% by 2040, according to its own projections. This would be achieved mainly through phasing out coal, converting most fossil-fuel power to renewable sources such as solar, wind and tidal energy, and electrifying transport. There will still be emissions from some vehicles on the road, from shipping and from aviation. Some oil and gas power will also be in use.</a:t>
            </a:r>
            <a:endParaRPr lang="cs-CZ" sz="1800" b="1"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endParaRPr lang="cs-CZ" sz="1800" b="1"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en-US" sz="1800" b="1" dirty="0">
                <a:latin typeface="Roboto Slab" pitchFamily="2" charset="0"/>
                <a:ea typeface="Roboto Slab" pitchFamily="2" charset="0"/>
                <a:cs typeface="Roboto Slab" pitchFamily="2" charset="0"/>
              </a:rPr>
              <a:t>The </a:t>
            </a:r>
            <a:r>
              <a:rPr lang="cs-CZ" sz="1800" b="1" dirty="0">
                <a:latin typeface="Roboto Slab" pitchFamily="2" charset="0"/>
                <a:ea typeface="Roboto Slab" pitchFamily="2" charset="0"/>
                <a:cs typeface="Roboto Slab" pitchFamily="2" charset="0"/>
              </a:rPr>
              <a:t>C</a:t>
            </a:r>
            <a:r>
              <a:rPr lang="en-US" sz="1800" b="1" dirty="0" err="1">
                <a:latin typeface="Roboto Slab" pitchFamily="2" charset="0"/>
                <a:ea typeface="Roboto Slab" pitchFamily="2" charset="0"/>
                <a:cs typeface="Roboto Slab" pitchFamily="2" charset="0"/>
              </a:rPr>
              <a:t>ommission</a:t>
            </a:r>
            <a:r>
              <a:rPr lang="en-US" sz="1800" b="1" dirty="0">
                <a:latin typeface="Roboto Slab" pitchFamily="2" charset="0"/>
                <a:ea typeface="Roboto Slab" pitchFamily="2" charset="0"/>
                <a:cs typeface="Roboto Slab" pitchFamily="2" charset="0"/>
              </a:rPr>
              <a:t> is, therefore, proposing to accelerate technologies, such as carbon capture and storage (CCS), that can take up some of those remaining emissions and store the gases, possibly underground.</a:t>
            </a:r>
            <a:endParaRPr lang="cs-CZ" sz="1800" b="1"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080525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709825B-52D0-BD50-30B2-E872EA9CE7E3}"/>
              </a:ext>
            </a:extLst>
          </p:cNvPr>
          <p:cNvPicPr>
            <a:picLocks noChangeAspect="1"/>
          </p:cNvPicPr>
          <p:nvPr/>
        </p:nvPicPr>
        <p:blipFill>
          <a:blip r:embed="rId2"/>
          <a:stretch>
            <a:fillRect/>
          </a:stretch>
        </p:blipFill>
        <p:spPr>
          <a:xfrm>
            <a:off x="2079294" y="0"/>
            <a:ext cx="4985412" cy="5143500"/>
          </a:xfrm>
          <a:prstGeom prst="rect">
            <a:avLst/>
          </a:prstGeom>
        </p:spPr>
      </p:pic>
    </p:spTree>
    <p:extLst>
      <p:ext uri="{BB962C8B-B14F-4D97-AF65-F5344CB8AC3E}">
        <p14:creationId xmlns:p14="http://schemas.microsoft.com/office/powerpoint/2010/main" val="273793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69604"/>
            <a:ext cx="11046335" cy="400110"/>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EU: Energetika x Životní prostředí</a:t>
            </a:r>
            <a:endParaRPr lang="en-US" sz="2000" b="1" dirty="0">
              <a:latin typeface="Cambria" panose="02040503050406030204" pitchFamily="18" charset="0"/>
              <a:ea typeface="Cambria" panose="02040503050406030204" pitchFamily="18" charset="0"/>
            </a:endParaRPr>
          </a:p>
        </p:txBody>
      </p:sp>
      <p:pic>
        <p:nvPicPr>
          <p:cNvPr id="3" name="Obrázek 2"/>
          <p:cNvPicPr>
            <a:picLocks noChangeAspect="1"/>
          </p:cNvPicPr>
          <p:nvPr/>
        </p:nvPicPr>
        <p:blipFill>
          <a:blip r:embed="rId2"/>
          <a:stretch>
            <a:fillRect/>
          </a:stretch>
        </p:blipFill>
        <p:spPr>
          <a:xfrm>
            <a:off x="1830178" y="169604"/>
            <a:ext cx="6182252" cy="4954448"/>
          </a:xfrm>
          <a:prstGeom prst="rect">
            <a:avLst/>
          </a:prstGeom>
        </p:spPr>
      </p:pic>
    </p:spTree>
    <p:extLst>
      <p:ext uri="{BB962C8B-B14F-4D97-AF65-F5344CB8AC3E}">
        <p14:creationId xmlns:p14="http://schemas.microsoft.com/office/powerpoint/2010/main" val="4274239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F127-B5D5-34D7-1763-B800FF9A1C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9FA229-9406-0AA3-8F01-81E1180AFA62}"/>
              </a:ext>
            </a:extLst>
          </p:cNvPr>
          <p:cNvPicPr>
            <a:picLocks noChangeAspect="1"/>
          </p:cNvPicPr>
          <p:nvPr/>
        </p:nvPicPr>
        <p:blipFill>
          <a:blip r:embed="rId2"/>
          <a:stretch>
            <a:fillRect/>
          </a:stretch>
        </p:blipFill>
        <p:spPr>
          <a:xfrm>
            <a:off x="317232" y="50800"/>
            <a:ext cx="8509536" cy="5041900"/>
          </a:xfrm>
          <a:prstGeom prst="rect">
            <a:avLst/>
          </a:prstGeom>
          <a:noFill/>
        </p:spPr>
      </p:pic>
      <p:cxnSp>
        <p:nvCxnSpPr>
          <p:cNvPr id="4" name="Přímá spojnice 3">
            <a:extLst>
              <a:ext uri="{FF2B5EF4-FFF2-40B4-BE49-F238E27FC236}">
                <a16:creationId xmlns:a16="http://schemas.microsoft.com/office/drawing/2014/main" id="{E8F05BF3-FCD2-744A-0159-A10F5D1E7E4D}"/>
              </a:ext>
            </a:extLst>
          </p:cNvPr>
          <p:cNvCxnSpPr/>
          <p:nvPr/>
        </p:nvCxnSpPr>
        <p:spPr>
          <a:xfrm>
            <a:off x="516048" y="2145671"/>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 name="Přímá spojnice 4">
            <a:extLst>
              <a:ext uri="{FF2B5EF4-FFF2-40B4-BE49-F238E27FC236}">
                <a16:creationId xmlns:a16="http://schemas.microsoft.com/office/drawing/2014/main" id="{2095ACA6-C4A2-6D68-49C9-E06152D82258}"/>
              </a:ext>
            </a:extLst>
          </p:cNvPr>
          <p:cNvCxnSpPr/>
          <p:nvPr/>
        </p:nvCxnSpPr>
        <p:spPr>
          <a:xfrm>
            <a:off x="1937442" y="2145671"/>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 name="Přímá spojnice 5">
            <a:extLst>
              <a:ext uri="{FF2B5EF4-FFF2-40B4-BE49-F238E27FC236}">
                <a16:creationId xmlns:a16="http://schemas.microsoft.com/office/drawing/2014/main" id="{20F8BC9D-6F33-7CB8-2ED6-1C21955D202C}"/>
              </a:ext>
            </a:extLst>
          </p:cNvPr>
          <p:cNvCxnSpPr/>
          <p:nvPr/>
        </p:nvCxnSpPr>
        <p:spPr>
          <a:xfrm>
            <a:off x="2008361" y="1220708"/>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 name="Přímá spojnice 6">
            <a:extLst>
              <a:ext uri="{FF2B5EF4-FFF2-40B4-BE49-F238E27FC236}">
                <a16:creationId xmlns:a16="http://schemas.microsoft.com/office/drawing/2014/main" id="{081FA6A1-26DD-F899-0991-34F95EC7454F}"/>
              </a:ext>
            </a:extLst>
          </p:cNvPr>
          <p:cNvCxnSpPr/>
          <p:nvPr/>
        </p:nvCxnSpPr>
        <p:spPr>
          <a:xfrm>
            <a:off x="2008361" y="1564740"/>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8" name="Přímá spojnice 7">
            <a:extLst>
              <a:ext uri="{FF2B5EF4-FFF2-40B4-BE49-F238E27FC236}">
                <a16:creationId xmlns:a16="http://schemas.microsoft.com/office/drawing/2014/main" id="{1172817B-6C2C-5143-DA8A-69FC1E206005}"/>
              </a:ext>
            </a:extLst>
          </p:cNvPr>
          <p:cNvCxnSpPr>
            <a:cxnSpLocks/>
          </p:cNvCxnSpPr>
          <p:nvPr/>
        </p:nvCxnSpPr>
        <p:spPr>
          <a:xfrm>
            <a:off x="3464460" y="2278455"/>
            <a:ext cx="1107540" cy="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0" name="Přímá spojnice 9">
            <a:extLst>
              <a:ext uri="{FF2B5EF4-FFF2-40B4-BE49-F238E27FC236}">
                <a16:creationId xmlns:a16="http://schemas.microsoft.com/office/drawing/2014/main" id="{DF0A2C3E-1936-BBCF-6F66-0BD6696A52C7}"/>
              </a:ext>
            </a:extLst>
          </p:cNvPr>
          <p:cNvCxnSpPr>
            <a:cxnSpLocks/>
          </p:cNvCxnSpPr>
          <p:nvPr/>
        </p:nvCxnSpPr>
        <p:spPr>
          <a:xfrm>
            <a:off x="5002040" y="1416867"/>
            <a:ext cx="1543615" cy="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1" name="Přímá spojnice 10">
            <a:extLst>
              <a:ext uri="{FF2B5EF4-FFF2-40B4-BE49-F238E27FC236}">
                <a16:creationId xmlns:a16="http://schemas.microsoft.com/office/drawing/2014/main" id="{CC55D66F-A1AE-59C3-8FF6-109A501AE79C}"/>
              </a:ext>
            </a:extLst>
          </p:cNvPr>
          <p:cNvCxnSpPr>
            <a:cxnSpLocks/>
          </p:cNvCxnSpPr>
          <p:nvPr/>
        </p:nvCxnSpPr>
        <p:spPr>
          <a:xfrm>
            <a:off x="6722199" y="1027568"/>
            <a:ext cx="1107540" cy="0"/>
          </a:xfrm>
          <a:prstGeom prst="line">
            <a:avLst/>
          </a:prstGeom>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456585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stretch>
            <a:fillRect/>
          </a:stretch>
        </p:blipFill>
        <p:spPr>
          <a:xfrm>
            <a:off x="1075601" y="166642"/>
            <a:ext cx="6553200" cy="4762500"/>
          </a:xfrm>
          <a:prstGeom prst="rect">
            <a:avLst/>
          </a:prstGeom>
        </p:spPr>
      </p:pic>
      <p:pic>
        <p:nvPicPr>
          <p:cNvPr id="4" name="Obrázek 3"/>
          <p:cNvPicPr>
            <a:picLocks noChangeAspect="1"/>
          </p:cNvPicPr>
          <p:nvPr/>
        </p:nvPicPr>
        <p:blipFill>
          <a:blip r:embed="rId4"/>
          <a:stretch>
            <a:fillRect/>
          </a:stretch>
        </p:blipFill>
        <p:spPr>
          <a:xfrm>
            <a:off x="1761868" y="59463"/>
            <a:ext cx="5180665" cy="4976858"/>
          </a:xfrm>
          <a:prstGeom prst="rect">
            <a:avLst/>
          </a:prstGeom>
        </p:spPr>
      </p:pic>
      <p:pic>
        <p:nvPicPr>
          <p:cNvPr id="5" name="Obrázek 4"/>
          <p:cNvPicPr>
            <a:picLocks noChangeAspect="1"/>
          </p:cNvPicPr>
          <p:nvPr/>
        </p:nvPicPr>
        <p:blipFill>
          <a:blip r:embed="rId5"/>
          <a:stretch>
            <a:fillRect/>
          </a:stretch>
        </p:blipFill>
        <p:spPr>
          <a:xfrm>
            <a:off x="2318168" y="-23858"/>
            <a:ext cx="4313250" cy="5143500"/>
          </a:xfrm>
          <a:prstGeom prst="rect">
            <a:avLst/>
          </a:prstGeom>
        </p:spPr>
      </p:pic>
    </p:spTree>
    <p:extLst>
      <p:ext uri="{BB962C8B-B14F-4D97-AF65-F5344CB8AC3E}">
        <p14:creationId xmlns:p14="http://schemas.microsoft.com/office/powerpoint/2010/main" val="2353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New Deals: The Role of Business">
            <a:extLst>
              <a:ext uri="{FF2B5EF4-FFF2-40B4-BE49-F238E27FC236}">
                <a16:creationId xmlns:a16="http://schemas.microsoft.com/office/drawing/2014/main" id="{252CED0A-10F4-499E-7E8B-DB3D47A9B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46" y="177557"/>
            <a:ext cx="8032369" cy="478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85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F127-B5D5-34D7-1763-B800FF9A1C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9FA229-9406-0AA3-8F01-81E1180AFA62}"/>
              </a:ext>
            </a:extLst>
          </p:cNvPr>
          <p:cNvPicPr>
            <a:picLocks noChangeAspect="1"/>
          </p:cNvPicPr>
          <p:nvPr/>
        </p:nvPicPr>
        <p:blipFill>
          <a:blip r:embed="rId2"/>
          <a:stretch>
            <a:fillRect/>
          </a:stretch>
        </p:blipFill>
        <p:spPr>
          <a:xfrm>
            <a:off x="-5993033" y="50800"/>
            <a:ext cx="8509536" cy="5041900"/>
          </a:xfrm>
          <a:prstGeom prst="rect">
            <a:avLst/>
          </a:prstGeom>
          <a:noFill/>
        </p:spPr>
      </p:pic>
      <p:sp>
        <p:nvSpPr>
          <p:cNvPr id="2" name="TextovéPole 1">
            <a:extLst>
              <a:ext uri="{FF2B5EF4-FFF2-40B4-BE49-F238E27FC236}">
                <a16:creationId xmlns:a16="http://schemas.microsoft.com/office/drawing/2014/main" id="{9405CD70-937B-16EF-8C3E-8BB920012345}"/>
              </a:ext>
            </a:extLst>
          </p:cNvPr>
          <p:cNvSpPr txBox="1"/>
          <p:nvPr/>
        </p:nvSpPr>
        <p:spPr>
          <a:xfrm>
            <a:off x="3060071" y="153909"/>
            <a:ext cx="5930020" cy="4708981"/>
          </a:xfrm>
          <a:prstGeom prst="rect">
            <a:avLst/>
          </a:prstGeom>
          <a:noFill/>
        </p:spPr>
        <p:txBody>
          <a:bodyPr wrap="square" rtlCol="0">
            <a:spAutoFit/>
          </a:bodyPr>
          <a:lstStyle/>
          <a:p>
            <a:r>
              <a:rPr lang="cs-CZ" sz="1200" b="1" dirty="0" err="1">
                <a:latin typeface="Cambria" panose="02040503050406030204" pitchFamily="18" charset="0"/>
                <a:ea typeface="Cambria" panose="02040503050406030204" pitchFamily="18" charset="0"/>
              </a:rPr>
              <a:t>Effort</a:t>
            </a:r>
            <a:r>
              <a:rPr lang="cs-CZ" sz="1200" b="1" dirty="0">
                <a:latin typeface="Cambria" panose="02040503050406030204" pitchFamily="18" charset="0"/>
                <a:ea typeface="Cambria" panose="02040503050406030204" pitchFamily="18" charset="0"/>
              </a:rPr>
              <a:t> </a:t>
            </a:r>
            <a:r>
              <a:rPr lang="cs-CZ" sz="1200" b="1" dirty="0" err="1">
                <a:latin typeface="Cambria" panose="02040503050406030204" pitchFamily="18" charset="0"/>
                <a:ea typeface="Cambria" panose="02040503050406030204" pitchFamily="18" charset="0"/>
              </a:rPr>
              <a:t>Sharing</a:t>
            </a:r>
            <a:r>
              <a:rPr lang="cs-CZ" sz="1200" b="1" dirty="0">
                <a:latin typeface="Cambria" panose="02040503050406030204" pitchFamily="18" charset="0"/>
                <a:ea typeface="Cambria" panose="02040503050406030204" pitchFamily="18" charset="0"/>
              </a:rPr>
              <a:t> </a:t>
            </a:r>
            <a:r>
              <a:rPr lang="cs-CZ" sz="1200" b="1" dirty="0" err="1">
                <a:latin typeface="Cambria" panose="02040503050406030204" pitchFamily="18" charset="0"/>
                <a:ea typeface="Cambria" panose="02040503050406030204" pitchFamily="18" charset="0"/>
              </a:rPr>
              <a:t>Regulation</a:t>
            </a:r>
            <a:r>
              <a:rPr lang="cs-CZ" sz="1200" b="1" dirty="0">
                <a:latin typeface="Cambria" panose="02040503050406030204" pitchFamily="18" charset="0"/>
                <a:ea typeface="Cambria" panose="02040503050406030204" pitchFamily="18" charset="0"/>
              </a:rPr>
              <a:t>:</a:t>
            </a:r>
          </a:p>
          <a:p>
            <a:r>
              <a:rPr lang="en-US" sz="1200" dirty="0">
                <a:latin typeface="Cambria" panose="02040503050406030204" pitchFamily="18" charset="0"/>
                <a:ea typeface="Cambria" panose="02040503050406030204" pitchFamily="18" charset="0"/>
              </a:rPr>
              <a:t>sets emissions reductions targets for the EU and individual Member States in a wide range of sectors. It covers domestic transport (excluding aviation), buildings, agriculture, small industry and waste.</a:t>
            </a:r>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r>
              <a:rPr lang="cs-CZ" sz="1200" b="1" dirty="0">
                <a:latin typeface="Cambria" panose="02040503050406030204" pitchFamily="18" charset="0"/>
                <a:ea typeface="Cambria" panose="02040503050406030204" pitchFamily="18" charset="0"/>
              </a:rPr>
              <a:t>LULUCF </a:t>
            </a:r>
            <a:r>
              <a:rPr lang="cs-CZ" sz="1200" b="1" dirty="0" err="1">
                <a:latin typeface="Cambria" panose="02040503050406030204" pitchFamily="18" charset="0"/>
                <a:ea typeface="Cambria" panose="02040503050406030204" pitchFamily="18" charset="0"/>
              </a:rPr>
              <a:t>Regulation</a:t>
            </a:r>
            <a:r>
              <a:rPr lang="cs-CZ" sz="1200" b="1" dirty="0">
                <a:latin typeface="Cambria" panose="02040503050406030204" pitchFamily="18" charset="0"/>
                <a:ea typeface="Cambria" panose="02040503050406030204" pitchFamily="18" charset="0"/>
              </a:rPr>
              <a:t>:</a:t>
            </a:r>
          </a:p>
          <a:p>
            <a:r>
              <a:rPr lang="en-US" sz="1200" dirty="0">
                <a:latin typeface="Cambria" panose="02040503050406030204" pitchFamily="18" charset="0"/>
                <a:ea typeface="Cambria" panose="02040503050406030204" pitchFamily="18" charset="0"/>
              </a:rPr>
              <a:t>sets out how the land use sector contributes to the EU’s climate goals. The LULUCF Regulation was revised in 2023 for the period up to 2030.</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To help reach climate neutrality, for the first time, the revised LULUCF regulation has a separate land-based net carbon removals target of 310 million </a:t>
            </a:r>
            <a:r>
              <a:rPr lang="en-US" sz="1200" dirty="0" err="1">
                <a:latin typeface="Cambria" panose="02040503050406030204" pitchFamily="18" charset="0"/>
                <a:ea typeface="Cambria" panose="02040503050406030204" pitchFamily="18" charset="0"/>
              </a:rPr>
              <a:t>tonnes</a:t>
            </a:r>
            <a:r>
              <a:rPr lang="en-US" sz="1200" dirty="0">
                <a:latin typeface="Cambria" panose="02040503050406030204" pitchFamily="18" charset="0"/>
                <a:ea typeface="Cambria" panose="02040503050406030204" pitchFamily="18" charset="0"/>
              </a:rPr>
              <a:t> of CO2 equivalent by 2030.</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This EU-wide target is to be implemented through ambitious, fair and binding net removal national targets for the LULUCF sector.</a:t>
            </a:r>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Carbon Boundary Adjustment Mechanism (CBAM)</a:t>
            </a:r>
            <a:r>
              <a:rPr lang="cs-CZ" sz="1200" b="1" dirty="0">
                <a:latin typeface="Cambria" panose="02040503050406030204" pitchFamily="18" charset="0"/>
                <a:ea typeface="Cambria" panose="02040503050406030204" pitchFamily="18" charset="0"/>
              </a:rPr>
              <a:t>:</a:t>
            </a:r>
            <a:r>
              <a:rPr lang="en-US" sz="1200" b="1" dirty="0">
                <a:latin typeface="Cambria" panose="02040503050406030204" pitchFamily="18" charset="0"/>
                <a:ea typeface="Cambria" panose="02040503050406030204" pitchFamily="18" charset="0"/>
              </a:rPr>
              <a:t> </a:t>
            </a:r>
            <a:endParaRPr lang="cs-CZ" sz="1200" b="1"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sets the price of (some) products entering the EU market to take account of the emissions associated with their production, a new emissions trading scheme covering buildings and transport, and a social climate fund set up to offset the negative impacts of this new, expanded emissions trading scheme.</a:t>
            </a:r>
            <a:br>
              <a:rPr lang="en-US" sz="1200" dirty="0">
                <a:latin typeface="Cambria" panose="02040503050406030204" pitchFamily="18" charset="0"/>
                <a:ea typeface="Cambria" panose="02040503050406030204" pitchFamily="18" charset="0"/>
              </a:rPr>
            </a:br>
            <a:endParaRPr lang="en-US" sz="1200"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What else? </a:t>
            </a:r>
            <a:r>
              <a:rPr lang="en-US" sz="1200" dirty="0">
                <a:latin typeface="Cambria" panose="02040503050406030204" pitchFamily="18" charset="0"/>
                <a:ea typeface="Cambria" panose="02040503050406030204" pitchFamily="18" charset="0"/>
              </a:rPr>
              <a:t>Green public procurement, ESG, etc.</a:t>
            </a:r>
          </a:p>
          <a:p>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118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13494" y="434516"/>
            <a:ext cx="7913754"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European Union environmental legislation has developed over the </a:t>
            </a:r>
            <a:r>
              <a:rPr lang="en-US" sz="1800" b="1" dirty="0">
                <a:solidFill>
                  <a:schemeClr val="accent3"/>
                </a:solidFill>
                <a:latin typeface="Roboto Slab" panose="020B0604020202020204" charset="0"/>
                <a:ea typeface="Roboto Slab" panose="020B0604020202020204" charset="0"/>
                <a:cs typeface="Nixie One"/>
                <a:sym typeface="Nixie One"/>
              </a:rPr>
              <a:t>last </a:t>
            </a:r>
            <a:r>
              <a:rPr lang="cs-CZ" sz="1800" b="1" dirty="0">
                <a:solidFill>
                  <a:schemeClr val="accent3"/>
                </a:solidFill>
                <a:latin typeface="Roboto Slab" panose="020B0604020202020204" charset="0"/>
                <a:ea typeface="Roboto Slab" panose="020B0604020202020204" charset="0"/>
                <a:cs typeface="Nixie One"/>
                <a:sym typeface="Nixie One"/>
              </a:rPr>
              <a:t>5</a:t>
            </a:r>
            <a:r>
              <a:rPr lang="en-US" sz="1800" b="1" dirty="0">
                <a:solidFill>
                  <a:schemeClr val="accent3"/>
                </a:solidFill>
                <a:latin typeface="Roboto Slab" panose="020B0604020202020204" charset="0"/>
                <a:ea typeface="Roboto Slab" panose="020B0604020202020204" charset="0"/>
                <a:cs typeface="Nixie One"/>
                <a:sym typeface="Nixie One"/>
              </a:rPr>
              <a:t>0 years</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Environmental policy </a:t>
            </a:r>
            <a:r>
              <a:rPr lang="en-US" sz="1800" b="1" dirty="0">
                <a:solidFill>
                  <a:schemeClr val="accent4"/>
                </a:solidFill>
                <a:latin typeface="Roboto Slab" panose="020B0604020202020204" charset="0"/>
                <a:ea typeface="Roboto Slab" panose="020B0604020202020204" charset="0"/>
                <a:cs typeface="Nixie One"/>
                <a:sym typeface="Nixie One"/>
              </a:rPr>
              <a:t>was not regulated at the Community level in the beginning</a:t>
            </a:r>
            <a:r>
              <a:rPr lang="en-US" sz="1800" b="1" dirty="0">
                <a:solidFill>
                  <a:schemeClr val="tx1"/>
                </a:solidFill>
                <a:latin typeface="Roboto Slab" panose="020B0604020202020204" charset="0"/>
                <a:ea typeface="Roboto Slab" panose="020B0604020202020204" charset="0"/>
                <a:cs typeface="Nixie One"/>
                <a:sym typeface="Nixie One"/>
              </a:rPr>
              <a:t>, the Treaty of Rome does not contain regulations regarding this.</a:t>
            </a:r>
            <a:r>
              <a:rPr lang="cs-CZ" sz="1800" b="1" dirty="0">
                <a:solidFill>
                  <a:schemeClr val="tx1"/>
                </a:solidFill>
                <a:latin typeface="Roboto Slab" panose="020B0604020202020204" charset="0"/>
                <a:ea typeface="Roboto Slab" panose="020B0604020202020204" charset="0"/>
                <a:cs typeface="Nixie One"/>
                <a:sym typeface="Nixie One"/>
              </a:rPr>
              <a:t> E</a:t>
            </a:r>
            <a:r>
              <a:rPr lang="en-US" sz="1800" b="1" dirty="0" err="1">
                <a:solidFill>
                  <a:schemeClr val="tx1"/>
                </a:solidFill>
                <a:latin typeface="Roboto Slab" panose="020B0604020202020204" charset="0"/>
                <a:ea typeface="Roboto Slab" panose="020B0604020202020204" charset="0"/>
                <a:cs typeface="Nixie One"/>
                <a:sym typeface="Nixie One"/>
              </a:rPr>
              <a:t>conomic</a:t>
            </a:r>
            <a:r>
              <a:rPr lang="en-US" sz="1800" b="1" dirty="0">
                <a:solidFill>
                  <a:schemeClr val="tx1"/>
                </a:solidFill>
                <a:latin typeface="Roboto Slab" panose="020B0604020202020204" charset="0"/>
                <a:ea typeface="Roboto Slab" panose="020B0604020202020204" charset="0"/>
                <a:cs typeface="Nixie One"/>
                <a:sym typeface="Nixie One"/>
              </a:rPr>
              <a:t> integration was the focus.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Awareness about environmental pollution began to develop because of: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 </a:t>
            </a:r>
            <a:r>
              <a:rPr lang="en-US" sz="1600" b="1" dirty="0">
                <a:solidFill>
                  <a:schemeClr val="tx1"/>
                </a:solidFill>
                <a:latin typeface="Roboto Slab" panose="020B0604020202020204" charset="0"/>
                <a:ea typeface="Roboto Slab" panose="020B0604020202020204" charset="0"/>
                <a:cs typeface="Nixie One"/>
                <a:sym typeface="Nixie One"/>
              </a:rPr>
              <a:t>Intensive economic growth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T</a:t>
            </a:r>
            <a:r>
              <a:rPr lang="en-US" sz="1600" b="1" dirty="0">
                <a:solidFill>
                  <a:schemeClr val="tx1"/>
                </a:solidFill>
                <a:latin typeface="Roboto Slab" panose="020B0604020202020204" charset="0"/>
                <a:ea typeface="Roboto Slab" panose="020B0604020202020204" charset="0"/>
                <a:cs typeface="Nixie One"/>
                <a:sym typeface="Nixie One"/>
              </a:rPr>
              <a:t>he fast growth of industrialization</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I</a:t>
            </a:r>
            <a:r>
              <a:rPr lang="en-US" sz="1600" b="1" dirty="0" err="1">
                <a:solidFill>
                  <a:schemeClr val="tx1"/>
                </a:solidFill>
                <a:latin typeface="Roboto Slab" panose="020B0604020202020204" charset="0"/>
                <a:ea typeface="Roboto Slab" panose="020B0604020202020204" charset="0"/>
                <a:cs typeface="Nixie One"/>
                <a:sym typeface="Nixie One"/>
              </a:rPr>
              <a:t>ncreasing</a:t>
            </a:r>
            <a:r>
              <a:rPr lang="en-US" sz="1600" b="1" dirty="0">
                <a:solidFill>
                  <a:schemeClr val="tx1"/>
                </a:solidFill>
                <a:latin typeface="Roboto Slab" panose="020B0604020202020204" charset="0"/>
                <a:ea typeface="Roboto Slab" panose="020B0604020202020204" charset="0"/>
                <a:cs typeface="Nixie One"/>
                <a:sym typeface="Nixie One"/>
              </a:rPr>
              <a:t> energy consumption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on </a:t>
            </a:r>
            <a:r>
              <a:rPr lang="cs-CZ" sz="1600" b="1" dirty="0" err="1">
                <a:solidFill>
                  <a:schemeClr val="tx1"/>
                </a:solidFill>
                <a:latin typeface="Roboto Slab" panose="020B0604020202020204" charset="0"/>
                <a:ea typeface="Roboto Slab" panose="020B0604020202020204" charset="0"/>
                <a:cs typeface="Nixie One"/>
                <a:sym typeface="Nixie One"/>
              </a:rPr>
              <a:t>the</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international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r>
              <a:rPr lang="cs-CZ" sz="1600" b="1" dirty="0">
                <a:solidFill>
                  <a:schemeClr val="tx1"/>
                </a:solidFill>
                <a:latin typeface="Roboto Slab" panose="020B0604020202020204" charset="0"/>
                <a:ea typeface="Roboto Slab" panose="020B0604020202020204" charset="0"/>
                <a:cs typeface="Nixie One"/>
                <a:sym typeface="Nixie One"/>
              </a:rPr>
              <a:t> + </a:t>
            </a:r>
            <a:r>
              <a:rPr lang="cs-CZ" sz="1600" b="1" dirty="0" err="1">
                <a:solidFill>
                  <a:schemeClr val="tx1"/>
                </a:solidFill>
                <a:latin typeface="Roboto Slab" panose="020B0604020202020204" charset="0"/>
                <a:ea typeface="Roboto Slab" panose="020B0604020202020204" charset="0"/>
                <a:cs typeface="Nixie One"/>
                <a:sym typeface="Nixie One"/>
              </a:rPr>
              <a:t>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2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7782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F127-B5D5-34D7-1763-B800FF9A1C98}"/>
            </a:ext>
          </a:extLst>
        </p:cNvPr>
        <p:cNvGrpSpPr/>
        <p:nvPr/>
      </p:nvGrpSpPr>
      <p:grpSpPr>
        <a:xfrm>
          <a:off x="0" y="0"/>
          <a:ext cx="0" cy="0"/>
          <a:chOff x="0" y="0"/>
          <a:chExt cx="0" cy="0"/>
        </a:xfrm>
      </p:grpSpPr>
      <p:sp>
        <p:nvSpPr>
          <p:cNvPr id="2" name="TextovéPole 1">
            <a:extLst>
              <a:ext uri="{FF2B5EF4-FFF2-40B4-BE49-F238E27FC236}">
                <a16:creationId xmlns:a16="http://schemas.microsoft.com/office/drawing/2014/main" id="{9405CD70-937B-16EF-8C3E-8BB920012345}"/>
              </a:ext>
            </a:extLst>
          </p:cNvPr>
          <p:cNvSpPr txBox="1"/>
          <p:nvPr/>
        </p:nvSpPr>
        <p:spPr>
          <a:xfrm>
            <a:off x="534154" y="153909"/>
            <a:ext cx="8455937" cy="5539978"/>
          </a:xfrm>
          <a:prstGeom prst="rect">
            <a:avLst/>
          </a:prstGeom>
          <a:noFill/>
        </p:spPr>
        <p:txBody>
          <a:bodyPr wrap="square" rtlCol="0">
            <a:spAutoFit/>
          </a:bodyPr>
          <a:lstStyle/>
          <a:p>
            <a:r>
              <a:rPr lang="en-US" sz="1200" b="1" dirty="0">
                <a:solidFill>
                  <a:schemeClr val="accent6"/>
                </a:solidFill>
                <a:highlight>
                  <a:srgbClr val="FFFF00"/>
                </a:highlight>
                <a:latin typeface="Cambria" panose="02040503050406030204" pitchFamily="18" charset="0"/>
                <a:ea typeface="Cambria" panose="02040503050406030204" pitchFamily="18" charset="0"/>
              </a:rPr>
              <a:t>FIT FOR 55</a:t>
            </a:r>
          </a:p>
          <a:p>
            <a:endParaRPr lang="en-US" sz="1200" b="1" dirty="0">
              <a:solidFill>
                <a:schemeClr val="tx1"/>
              </a:solidFill>
              <a:latin typeface="Cambria" panose="02040503050406030204" pitchFamily="18" charset="0"/>
              <a:ea typeface="Cambria" panose="02040503050406030204" pitchFamily="18" charset="0"/>
            </a:endParaRPr>
          </a:p>
          <a:p>
            <a:r>
              <a:rPr lang="cs-CZ" sz="1200" b="1" dirty="0">
                <a:solidFill>
                  <a:schemeClr val="tx1"/>
                </a:solidFill>
                <a:latin typeface="Cambria" panose="02040503050406030204" pitchFamily="18" charset="0"/>
                <a:ea typeface="Cambria" panose="02040503050406030204" pitchFamily="18" charset="0"/>
              </a:rPr>
              <a:t>- </a:t>
            </a:r>
            <a:r>
              <a:rPr lang="en-US" sz="1200" b="1" dirty="0">
                <a:solidFill>
                  <a:schemeClr val="tx1"/>
                </a:solidFill>
                <a:latin typeface="Cambria" panose="02040503050406030204" pitchFamily="18" charset="0"/>
                <a:ea typeface="Cambria" panose="02040503050406030204" pitchFamily="18" charset="0"/>
              </a:rPr>
              <a:t>aims to translate the climate ambitions of the Green Deal into law.</a:t>
            </a:r>
          </a:p>
          <a:p>
            <a:endParaRPr lang="en-US" sz="1200" b="1" dirty="0">
              <a:solidFill>
                <a:schemeClr val="tx1"/>
              </a:solidFill>
              <a:latin typeface="Cambria" panose="02040503050406030204" pitchFamily="18" charset="0"/>
              <a:ea typeface="Cambria" panose="02040503050406030204" pitchFamily="18" charset="0"/>
            </a:endParaRPr>
          </a:p>
          <a:p>
            <a:r>
              <a:rPr lang="cs-CZ" sz="1200" b="1" dirty="0">
                <a:solidFill>
                  <a:schemeClr val="tx1"/>
                </a:solidFill>
                <a:latin typeface="Cambria" panose="02040503050406030204" pitchFamily="18" charset="0"/>
                <a:ea typeface="Cambria" panose="02040503050406030204" pitchFamily="18" charset="0"/>
              </a:rPr>
              <a:t>- </a:t>
            </a:r>
            <a:r>
              <a:rPr lang="en-US" sz="1200" b="1" dirty="0">
                <a:solidFill>
                  <a:schemeClr val="tx1"/>
                </a:solidFill>
                <a:latin typeface="Cambria" panose="02040503050406030204" pitchFamily="18" charset="0"/>
                <a:ea typeface="Cambria" panose="02040503050406030204" pitchFamily="18" charset="0"/>
              </a:rPr>
              <a:t> a set of proposals to revise climate-, energy- and transport-related legislation and put in place new legislative initiatives to align EU laws with the EU’s climate goals.</a:t>
            </a:r>
            <a:endParaRPr lang="cs-CZ" sz="1200" b="1" dirty="0">
              <a:solidFill>
                <a:schemeClr val="tx1"/>
              </a:solidFill>
              <a:latin typeface="Cambria" panose="02040503050406030204" pitchFamily="18" charset="0"/>
              <a:ea typeface="Cambria" panose="02040503050406030204" pitchFamily="18" charset="0"/>
            </a:endParaRPr>
          </a:p>
          <a:p>
            <a:endParaRPr lang="cs-CZ" sz="1200" b="1" dirty="0">
              <a:solidFill>
                <a:schemeClr val="tx1"/>
              </a:solidFill>
              <a:latin typeface="Cambria" panose="02040503050406030204" pitchFamily="18" charset="0"/>
              <a:ea typeface="Cambria" panose="02040503050406030204" pitchFamily="18" charset="0"/>
            </a:endParaRPr>
          </a:p>
          <a:p>
            <a:r>
              <a:rPr lang="en-US" sz="1200" b="1" dirty="0">
                <a:solidFill>
                  <a:schemeClr val="accent6"/>
                </a:solidFill>
                <a:latin typeface="Cambria" panose="02040503050406030204" pitchFamily="18" charset="0"/>
                <a:ea typeface="Cambria" panose="02040503050406030204" pitchFamily="18" charset="0"/>
              </a:rPr>
              <a:t>EU STRATEGY ON </a:t>
            </a:r>
            <a:r>
              <a:rPr lang="en-US" sz="1200" b="1" dirty="0">
                <a:solidFill>
                  <a:schemeClr val="accent6"/>
                </a:solidFill>
                <a:highlight>
                  <a:srgbClr val="FFFF00"/>
                </a:highlight>
                <a:latin typeface="Cambria" panose="02040503050406030204" pitchFamily="18" charset="0"/>
                <a:ea typeface="Cambria" panose="02040503050406030204" pitchFamily="18" charset="0"/>
              </a:rPr>
              <a:t>ADAPTATION TO CLIMATE CHANGE</a:t>
            </a:r>
          </a:p>
          <a:p>
            <a:endParaRPr lang="cs-CZ" sz="1200" b="1"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In June 2021, EU environment ministers approved conclusions endorsing the new EU strategy on adaptation to climate change. The strategy outlines a long-term vision for the EU to become a climate-resilient society that is fully adapted to the unavoidable impacts of climate change by 2050.</a:t>
            </a:r>
          </a:p>
          <a:p>
            <a:endParaRPr lang="en-US" sz="1200" b="1"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The measures set out in the strategy include: </a:t>
            </a:r>
          </a:p>
          <a:p>
            <a:endParaRPr lang="en-US" sz="1200" b="1"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sz="1200" b="1" dirty="0">
                <a:latin typeface="Cambria" panose="02040503050406030204" pitchFamily="18" charset="0"/>
                <a:ea typeface="Cambria" panose="02040503050406030204" pitchFamily="18" charset="0"/>
              </a:rPr>
              <a:t>better gathering and sharing of data to improve access to and exchange of knowledge on climate impacts</a:t>
            </a:r>
          </a:p>
          <a:p>
            <a:pPr marL="171450" indent="-171450">
              <a:buFont typeface="Arial" panose="020B0604020202020204" pitchFamily="34" charset="0"/>
              <a:buChar char="•"/>
            </a:pPr>
            <a:r>
              <a:rPr lang="en-US" sz="1200" b="1" dirty="0">
                <a:latin typeface="Cambria" panose="02040503050406030204" pitchFamily="18" charset="0"/>
                <a:ea typeface="Cambria" panose="02040503050406030204" pitchFamily="18" charset="0"/>
              </a:rPr>
              <a:t>nature-based solutions to help build climate resilience and protect ecosystems</a:t>
            </a:r>
          </a:p>
          <a:p>
            <a:pPr marL="171450" indent="-171450">
              <a:buFont typeface="Arial" panose="020B0604020202020204" pitchFamily="34" charset="0"/>
              <a:buChar char="•"/>
            </a:pPr>
            <a:r>
              <a:rPr lang="en-US" sz="1200" b="1" dirty="0">
                <a:latin typeface="Cambria" panose="02040503050406030204" pitchFamily="18" charset="0"/>
                <a:ea typeface="Cambria" panose="02040503050406030204" pitchFamily="18" charset="0"/>
              </a:rPr>
              <a:t>integration of adaptation in macro-fiscal policies</a:t>
            </a:r>
          </a:p>
          <a:p>
            <a:pPr marL="171450" indent="-171450">
              <a:buFont typeface="Arial" panose="020B0604020202020204" pitchFamily="34" charset="0"/>
              <a:buChar char="•"/>
            </a:pPr>
            <a:r>
              <a:rPr lang="en-US" sz="1200" b="1" dirty="0">
                <a:latin typeface="Cambria" panose="02040503050406030204" pitchFamily="18" charset="0"/>
                <a:ea typeface="Cambria" panose="02040503050406030204" pitchFamily="18" charset="0"/>
              </a:rPr>
              <a:t>The conclusions give political guidance to the Commission on the implementation of the strategy. </a:t>
            </a:r>
          </a:p>
          <a:p>
            <a:endParaRPr lang="en-US" sz="1200" b="1"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In March 2022, the Council adopted conclusions calling for </a:t>
            </a:r>
            <a:r>
              <a:rPr lang="en-US" sz="1200" b="1" u="sng" dirty="0">
                <a:latin typeface="Cambria" panose="02040503050406030204" pitchFamily="18" charset="0"/>
                <a:ea typeface="Cambria" panose="02040503050406030204" pitchFamily="18" charset="0"/>
              </a:rPr>
              <a:t>the adaptation of civil protection to extreme weather events resulting from climate change.</a:t>
            </a:r>
          </a:p>
          <a:p>
            <a:r>
              <a:rPr lang="en-US" sz="900" b="1" dirty="0">
                <a:latin typeface="Cambria" panose="02040503050406030204" pitchFamily="18" charset="0"/>
                <a:ea typeface="Cambria" panose="02040503050406030204" pitchFamily="18" charset="0"/>
              </a:rPr>
              <a:t>Ministers called for the adaptation of civil protection systems with a focus on:</a:t>
            </a:r>
          </a:p>
          <a:p>
            <a:endParaRPr lang="en-US" sz="900" b="1"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sz="900" b="1" dirty="0">
                <a:latin typeface="Cambria" panose="02040503050406030204" pitchFamily="18" charset="0"/>
                <a:ea typeface="Cambria" panose="02040503050406030204" pitchFamily="18" charset="0"/>
              </a:rPr>
              <a:t>prevention</a:t>
            </a:r>
          </a:p>
          <a:p>
            <a:pPr marL="171450" indent="-171450">
              <a:buFont typeface="Arial" panose="020B0604020202020204" pitchFamily="34" charset="0"/>
              <a:buChar char="•"/>
            </a:pPr>
            <a:r>
              <a:rPr lang="en-US" sz="900" b="1" dirty="0">
                <a:latin typeface="Cambria" panose="02040503050406030204" pitchFamily="18" charset="0"/>
                <a:ea typeface="Cambria" panose="02040503050406030204" pitchFamily="18" charset="0"/>
              </a:rPr>
              <a:t>preparedness</a:t>
            </a:r>
          </a:p>
          <a:p>
            <a:pPr marL="171450" indent="-171450">
              <a:buFont typeface="Arial" panose="020B0604020202020204" pitchFamily="34" charset="0"/>
              <a:buChar char="•"/>
            </a:pPr>
            <a:r>
              <a:rPr lang="en-US" sz="900" b="1" dirty="0">
                <a:latin typeface="Cambria" panose="02040503050406030204" pitchFamily="18" charset="0"/>
                <a:ea typeface="Cambria" panose="02040503050406030204" pitchFamily="18" charset="0"/>
              </a:rPr>
              <a:t>response</a:t>
            </a:r>
          </a:p>
          <a:p>
            <a:pPr marL="171450" indent="-171450">
              <a:buFont typeface="Arial" panose="020B0604020202020204" pitchFamily="34" charset="0"/>
              <a:buChar char="•"/>
            </a:pPr>
            <a:r>
              <a:rPr lang="en-US" sz="900" b="1" dirty="0">
                <a:latin typeface="Cambria" panose="02040503050406030204" pitchFamily="18" charset="0"/>
                <a:ea typeface="Cambria" panose="02040503050406030204" pitchFamily="18" charset="0"/>
              </a:rPr>
              <a:t>recovery</a:t>
            </a:r>
            <a:endParaRPr lang="cs-CZ" sz="900" dirty="0">
              <a:latin typeface="Cambria" panose="02040503050406030204" pitchFamily="18" charset="0"/>
              <a:ea typeface="Cambria" panose="02040503050406030204" pitchFamily="18" charset="0"/>
            </a:endParaRPr>
          </a:p>
          <a:p>
            <a:endParaRPr lang="cs-CZ" sz="1200" b="1" dirty="0">
              <a:solidFill>
                <a:schemeClr val="tx1"/>
              </a:solidFill>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1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F127-B5D5-34D7-1763-B800FF9A1C98}"/>
            </a:ext>
          </a:extLst>
        </p:cNvPr>
        <p:cNvGrpSpPr/>
        <p:nvPr/>
      </p:nvGrpSpPr>
      <p:grpSpPr>
        <a:xfrm>
          <a:off x="0" y="0"/>
          <a:ext cx="0" cy="0"/>
          <a:chOff x="0" y="0"/>
          <a:chExt cx="0" cy="0"/>
        </a:xfrm>
      </p:grpSpPr>
      <p:sp>
        <p:nvSpPr>
          <p:cNvPr id="4" name="TextovéPole 3">
            <a:extLst>
              <a:ext uri="{FF2B5EF4-FFF2-40B4-BE49-F238E27FC236}">
                <a16:creationId xmlns:a16="http://schemas.microsoft.com/office/drawing/2014/main" id="{BCC2029F-0806-8DA4-4588-19293EA0CDC6}"/>
              </a:ext>
            </a:extLst>
          </p:cNvPr>
          <p:cNvSpPr txBox="1"/>
          <p:nvPr/>
        </p:nvSpPr>
        <p:spPr>
          <a:xfrm>
            <a:off x="389299" y="108642"/>
            <a:ext cx="7233719" cy="5147563"/>
          </a:xfrm>
          <a:prstGeom prst="rect">
            <a:avLst/>
          </a:prstGeom>
          <a:noFill/>
        </p:spPr>
        <p:txBody>
          <a:bodyPr wrap="square" rtlCol="0">
            <a:spAutoFit/>
          </a:bodyPr>
          <a:lstStyle/>
          <a:p>
            <a:r>
              <a:rPr lang="en-US" sz="1200" b="1" dirty="0">
                <a:highlight>
                  <a:srgbClr val="FFFF00"/>
                </a:highlight>
                <a:latin typeface="Roboto Slab" pitchFamily="2" charset="0"/>
                <a:ea typeface="Roboto Slab" pitchFamily="2" charset="0"/>
                <a:cs typeface="Roboto Slab" pitchFamily="2" charset="0"/>
              </a:rPr>
              <a:t>FARM TO FORK STRATEGY</a:t>
            </a:r>
          </a:p>
          <a:p>
            <a:r>
              <a:rPr lang="cs-CZ" sz="1200" dirty="0">
                <a:latin typeface="Roboto Slab" pitchFamily="2" charset="0"/>
                <a:ea typeface="Roboto Slab" pitchFamily="2" charset="0"/>
                <a:cs typeface="Roboto Slab" pitchFamily="2" charset="0"/>
              </a:rPr>
              <a:t>- </a:t>
            </a:r>
            <a:r>
              <a:rPr lang="en-US" sz="1200" dirty="0">
                <a:latin typeface="Roboto Slab" pitchFamily="2" charset="0"/>
                <a:ea typeface="Roboto Slab" pitchFamily="2" charset="0"/>
                <a:cs typeface="Roboto Slab" pitchFamily="2" charset="0"/>
              </a:rPr>
              <a:t>aims to help the EU achieve climate neutrality by 2050, by shifting the current EU food system towards a sustainable model. </a:t>
            </a:r>
          </a:p>
          <a:p>
            <a:endParaRPr lang="en-US" sz="1200" dirty="0">
              <a:latin typeface="Roboto Slab" pitchFamily="2" charset="0"/>
              <a:ea typeface="Roboto Slab" pitchFamily="2" charset="0"/>
              <a:cs typeface="Roboto Slab" pitchFamily="2" charset="0"/>
            </a:endParaRPr>
          </a:p>
          <a:p>
            <a:r>
              <a:rPr lang="en-US" sz="1050" dirty="0">
                <a:latin typeface="Roboto Slab" pitchFamily="2" charset="0"/>
                <a:ea typeface="Roboto Slab" pitchFamily="2" charset="0"/>
                <a:cs typeface="Roboto Slab" pitchFamily="2" charset="0"/>
              </a:rPr>
              <a:t>In addition to food security and safety, the strategy’s main goals are to:</a:t>
            </a:r>
          </a:p>
          <a:p>
            <a:pPr marL="171450" indent="-171450">
              <a:buFont typeface="Arial" panose="020B0604020202020204" pitchFamily="34" charset="0"/>
              <a:buChar char="•"/>
            </a:pPr>
            <a:r>
              <a:rPr lang="en-US" sz="1050" dirty="0">
                <a:latin typeface="Roboto Slab" pitchFamily="2" charset="0"/>
                <a:ea typeface="Roboto Slab" pitchFamily="2" charset="0"/>
                <a:cs typeface="Roboto Slab" pitchFamily="2" charset="0"/>
              </a:rPr>
              <a:t>ensure sufficient, affordable and nutritious food within planetary limits</a:t>
            </a:r>
          </a:p>
          <a:p>
            <a:pPr marL="171450" indent="-171450">
              <a:buFont typeface="Arial" panose="020B0604020202020204" pitchFamily="34" charset="0"/>
              <a:buChar char="•"/>
            </a:pPr>
            <a:r>
              <a:rPr lang="en-US" sz="1050" dirty="0">
                <a:latin typeface="Roboto Slab" pitchFamily="2" charset="0"/>
                <a:ea typeface="Roboto Slab" pitchFamily="2" charset="0"/>
                <a:cs typeface="Roboto Slab" pitchFamily="2" charset="0"/>
              </a:rPr>
              <a:t>support sustainable food production </a:t>
            </a:r>
          </a:p>
          <a:p>
            <a:pPr marL="171450" indent="-171450">
              <a:buFont typeface="Arial" panose="020B0604020202020204" pitchFamily="34" charset="0"/>
              <a:buChar char="•"/>
            </a:pPr>
            <a:r>
              <a:rPr lang="en-US" sz="1050" dirty="0">
                <a:latin typeface="Roboto Slab" pitchFamily="2" charset="0"/>
                <a:ea typeface="Roboto Slab" pitchFamily="2" charset="0"/>
                <a:cs typeface="Roboto Slab" pitchFamily="2" charset="0"/>
              </a:rPr>
              <a:t>promote more sustainable food consumption and healthy diets</a:t>
            </a:r>
          </a:p>
          <a:p>
            <a:r>
              <a:rPr lang="en-US" sz="1050" dirty="0">
                <a:latin typeface="Roboto Slab" pitchFamily="2" charset="0"/>
                <a:ea typeface="Roboto Slab" pitchFamily="2" charset="0"/>
                <a:cs typeface="Roboto Slab" pitchFamily="2" charset="0"/>
              </a:rPr>
              <a:t>In October 2020, the Council adopted a set of conclusions on the strategy, endorsing the goal of developing a European sustainable food system, from production to consumption.</a:t>
            </a:r>
          </a:p>
          <a:p>
            <a:endParaRPr lang="en-US" sz="1200" dirty="0">
              <a:latin typeface="Roboto Slab" pitchFamily="2" charset="0"/>
              <a:ea typeface="Roboto Slab" pitchFamily="2" charset="0"/>
              <a:cs typeface="Roboto Slab" pitchFamily="2" charset="0"/>
            </a:endParaRPr>
          </a:p>
          <a:p>
            <a:r>
              <a:rPr lang="en-US" sz="1200" b="1" dirty="0">
                <a:highlight>
                  <a:srgbClr val="FFFF00"/>
                </a:highlight>
                <a:latin typeface="Roboto Slab" pitchFamily="2" charset="0"/>
                <a:ea typeface="Roboto Slab" pitchFamily="2" charset="0"/>
                <a:cs typeface="Roboto Slab" pitchFamily="2" charset="0"/>
              </a:rPr>
              <a:t>EUROPEAN INDUSTRIAL STRATEGY</a:t>
            </a:r>
          </a:p>
          <a:p>
            <a:r>
              <a:rPr lang="en-US" sz="1200" dirty="0">
                <a:latin typeface="Roboto Slab" pitchFamily="2" charset="0"/>
                <a:ea typeface="Roboto Slab" pitchFamily="2" charset="0"/>
                <a:cs typeface="Roboto Slab" pitchFamily="2" charset="0"/>
              </a:rPr>
              <a:t>The EU relies on Europe’s industry to lead the transitions towards climate neutrality.</a:t>
            </a:r>
          </a:p>
          <a:p>
            <a:endParaRPr lang="en-US" sz="1200" dirty="0">
              <a:latin typeface="Roboto Slab" pitchFamily="2" charset="0"/>
              <a:ea typeface="Roboto Slab" pitchFamily="2" charset="0"/>
              <a:cs typeface="Roboto Slab" pitchFamily="2" charset="0"/>
            </a:endParaRPr>
          </a:p>
          <a:p>
            <a:r>
              <a:rPr lang="en-US" sz="1200" dirty="0">
                <a:latin typeface="Roboto Slab" pitchFamily="2" charset="0"/>
                <a:ea typeface="Roboto Slab" pitchFamily="2" charset="0"/>
                <a:cs typeface="Roboto Slab" pitchFamily="2" charset="0"/>
              </a:rPr>
              <a:t>The aim of the EU’s industrial strategy is to support the industry in its role as an accelerator and enabler of change, innovation and growth. </a:t>
            </a:r>
          </a:p>
          <a:p>
            <a:endParaRPr lang="en-US" sz="1050" dirty="0">
              <a:latin typeface="Roboto Slab" pitchFamily="2" charset="0"/>
              <a:ea typeface="Roboto Slab" pitchFamily="2" charset="0"/>
              <a:cs typeface="Roboto Slab" pitchFamily="2" charset="0"/>
            </a:endParaRPr>
          </a:p>
          <a:p>
            <a:r>
              <a:rPr lang="en-US" sz="1050" dirty="0">
                <a:latin typeface="Roboto Slab" pitchFamily="2" charset="0"/>
                <a:ea typeface="Roboto Slab" pitchFamily="2" charset="0"/>
                <a:cs typeface="Roboto Slab" pitchFamily="2" charset="0"/>
              </a:rPr>
              <a:t>An update to the industrial strategy, published by the Commission in May 2021, is aimed at strengthening resilience and advancing Europe’s competitiveness. It strives to enable Europe’s industry to lead the green and digital transformation and become the global driving force in the shift towards climate neutrality and </a:t>
            </a:r>
            <a:r>
              <a:rPr lang="en-US" sz="1050" dirty="0" err="1">
                <a:latin typeface="Roboto Slab" pitchFamily="2" charset="0"/>
                <a:ea typeface="Roboto Slab" pitchFamily="2" charset="0"/>
                <a:cs typeface="Roboto Slab" pitchFamily="2" charset="0"/>
              </a:rPr>
              <a:t>digitalisation</a:t>
            </a:r>
            <a:r>
              <a:rPr lang="en-US" sz="1050" dirty="0">
                <a:latin typeface="Roboto Slab" pitchFamily="2" charset="0"/>
                <a:ea typeface="Roboto Slab" pitchFamily="2" charset="0"/>
                <a:cs typeface="Roboto Slab" pitchFamily="2" charset="0"/>
              </a:rPr>
              <a:t>.</a:t>
            </a:r>
          </a:p>
          <a:p>
            <a:endParaRPr lang="en-US" sz="1200" dirty="0">
              <a:latin typeface="Roboto Slab" pitchFamily="2" charset="0"/>
              <a:ea typeface="Roboto Slab" pitchFamily="2" charset="0"/>
              <a:cs typeface="Roboto Slab" pitchFamily="2" charset="0"/>
            </a:endParaRPr>
          </a:p>
          <a:p>
            <a:r>
              <a:rPr lang="en-US" sz="1200" b="1" dirty="0">
                <a:highlight>
                  <a:srgbClr val="FFFF00"/>
                </a:highlight>
                <a:latin typeface="Roboto Slab" pitchFamily="2" charset="0"/>
                <a:ea typeface="Roboto Slab" pitchFamily="2" charset="0"/>
                <a:cs typeface="Roboto Slab" pitchFamily="2" charset="0"/>
              </a:rPr>
              <a:t>CIRCULAR ECONOMY ACTION PLAN</a:t>
            </a:r>
          </a:p>
          <a:p>
            <a:r>
              <a:rPr lang="en-US" sz="1050" dirty="0">
                <a:latin typeface="Roboto Slab" pitchFamily="2" charset="0"/>
                <a:ea typeface="Roboto Slab" pitchFamily="2" charset="0"/>
                <a:cs typeface="Roboto Slab" pitchFamily="2" charset="0"/>
              </a:rPr>
              <a:t>Decoupling economic growth from resource use and shifting to circular systems in production and consumption is key to achieving EU climate neutrality by 2050.</a:t>
            </a:r>
          </a:p>
          <a:p>
            <a:endParaRPr lang="en-US" sz="1200" dirty="0">
              <a:latin typeface="Roboto Slab" pitchFamily="2" charset="0"/>
              <a:ea typeface="Roboto Slab" pitchFamily="2" charset="0"/>
              <a:cs typeface="Roboto Slab" pitchFamily="2" charset="0"/>
            </a:endParaRPr>
          </a:p>
          <a:p>
            <a:r>
              <a:rPr lang="en-US" sz="1200" dirty="0">
                <a:latin typeface="Roboto Slab" pitchFamily="2" charset="0"/>
                <a:ea typeface="Roboto Slab" pitchFamily="2" charset="0"/>
                <a:cs typeface="Roboto Slab" pitchFamily="2" charset="0"/>
              </a:rPr>
              <a:t>The action plan envisages over 30 action points on designing of sustainable products, circularity in production processes and empowering consumers and public buyers. It targets sectors such as electronics and ICT, batteries, packaging, plastics, textiles, construction and buildings, and food.</a:t>
            </a:r>
            <a:endParaRPr lang="cs-CZ" sz="12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68427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827BFED-CD49-A6F9-8F5B-4CE6C9CA507F}"/>
              </a:ext>
            </a:extLst>
          </p:cNvPr>
          <p:cNvPicPr>
            <a:picLocks noChangeAspect="1"/>
          </p:cNvPicPr>
          <p:nvPr/>
        </p:nvPicPr>
        <p:blipFill>
          <a:blip r:embed="rId2"/>
          <a:stretch>
            <a:fillRect/>
          </a:stretch>
        </p:blipFill>
        <p:spPr>
          <a:xfrm>
            <a:off x="620453" y="0"/>
            <a:ext cx="7903094" cy="5143500"/>
          </a:xfrm>
          <a:prstGeom prst="rect">
            <a:avLst/>
          </a:prstGeom>
        </p:spPr>
      </p:pic>
    </p:spTree>
    <p:extLst>
      <p:ext uri="{BB962C8B-B14F-4D97-AF65-F5344CB8AC3E}">
        <p14:creationId xmlns:p14="http://schemas.microsoft.com/office/powerpoint/2010/main" val="2879326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89BC9A3-47D4-C687-2168-29463D513669}"/>
              </a:ext>
            </a:extLst>
          </p:cNvPr>
          <p:cNvPicPr>
            <a:picLocks noChangeAspect="1"/>
          </p:cNvPicPr>
          <p:nvPr/>
        </p:nvPicPr>
        <p:blipFill>
          <a:blip r:embed="rId2"/>
          <a:stretch>
            <a:fillRect/>
          </a:stretch>
        </p:blipFill>
        <p:spPr>
          <a:xfrm>
            <a:off x="933705" y="0"/>
            <a:ext cx="7276590" cy="5143500"/>
          </a:xfrm>
          <a:prstGeom prst="rect">
            <a:avLst/>
          </a:prstGeom>
        </p:spPr>
      </p:pic>
    </p:spTree>
    <p:extLst>
      <p:ext uri="{BB962C8B-B14F-4D97-AF65-F5344CB8AC3E}">
        <p14:creationId xmlns:p14="http://schemas.microsoft.com/office/powerpoint/2010/main" val="4001326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E39D9BD-A652-6EB9-2F5B-4DD02DA9E16C}"/>
              </a:ext>
            </a:extLst>
          </p:cNvPr>
          <p:cNvPicPr>
            <a:picLocks noChangeAspect="1"/>
          </p:cNvPicPr>
          <p:nvPr/>
        </p:nvPicPr>
        <p:blipFill>
          <a:blip r:embed="rId2"/>
          <a:stretch>
            <a:fillRect/>
          </a:stretch>
        </p:blipFill>
        <p:spPr>
          <a:xfrm>
            <a:off x="2196373" y="0"/>
            <a:ext cx="4751253" cy="5143500"/>
          </a:xfrm>
          <a:prstGeom prst="rect">
            <a:avLst/>
          </a:prstGeom>
        </p:spPr>
      </p:pic>
    </p:spTree>
    <p:extLst>
      <p:ext uri="{BB962C8B-B14F-4D97-AF65-F5344CB8AC3E}">
        <p14:creationId xmlns:p14="http://schemas.microsoft.com/office/powerpoint/2010/main" val="7950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8E20971-D61D-EF3E-CC34-F07657ECCAA9}"/>
              </a:ext>
            </a:extLst>
          </p:cNvPr>
          <p:cNvPicPr>
            <a:picLocks noChangeAspect="1"/>
          </p:cNvPicPr>
          <p:nvPr/>
        </p:nvPicPr>
        <p:blipFill>
          <a:blip r:embed="rId2"/>
          <a:stretch>
            <a:fillRect/>
          </a:stretch>
        </p:blipFill>
        <p:spPr>
          <a:xfrm>
            <a:off x="2291501" y="0"/>
            <a:ext cx="4560997" cy="5143500"/>
          </a:xfrm>
          <a:prstGeom prst="rect">
            <a:avLst/>
          </a:prstGeom>
        </p:spPr>
      </p:pic>
    </p:spTree>
    <p:extLst>
      <p:ext uri="{BB962C8B-B14F-4D97-AF65-F5344CB8AC3E}">
        <p14:creationId xmlns:p14="http://schemas.microsoft.com/office/powerpoint/2010/main" val="92210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BBC7A958-DB4B-A159-BA09-F72F5BBAE4CF}"/>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DDB72F56-E1A7-224C-4224-0543220B2336}"/>
              </a:ext>
            </a:extLst>
          </p:cNvPr>
          <p:cNvSpPr>
            <a:spLocks noGrp="1"/>
          </p:cNvSpPr>
          <p:nvPr>
            <p:ph type="title"/>
          </p:nvPr>
        </p:nvSpPr>
        <p:spPr/>
        <p:txBody>
          <a:bodyPr/>
          <a:lstStyle/>
          <a:p>
            <a:r>
              <a:rPr lang="cs-CZ" dirty="0"/>
              <a:t>Co je ekopolitika?</a:t>
            </a:r>
          </a:p>
        </p:txBody>
      </p:sp>
      <p:pic>
        <p:nvPicPr>
          <p:cNvPr id="5" name="Picture 4">
            <a:extLst>
              <a:ext uri="{FF2B5EF4-FFF2-40B4-BE49-F238E27FC236}">
                <a16:creationId xmlns:a16="http://schemas.microsoft.com/office/drawing/2014/main" id="{7BADF5C7-D03F-46ED-B2FF-54AD3910439E}"/>
              </a:ext>
            </a:extLst>
          </p:cNvPr>
          <p:cNvPicPr>
            <a:picLocks noChangeAspect="1"/>
          </p:cNvPicPr>
          <p:nvPr/>
        </p:nvPicPr>
        <p:blipFill>
          <a:blip r:embed="rId3"/>
          <a:stretch>
            <a:fillRect/>
          </a:stretch>
        </p:blipFill>
        <p:spPr>
          <a:xfrm>
            <a:off x="1146025" y="0"/>
            <a:ext cx="5530724" cy="5143500"/>
          </a:xfrm>
          <a:prstGeom prst="rect">
            <a:avLst/>
          </a:prstGeom>
        </p:spPr>
      </p:pic>
      <p:pic>
        <p:nvPicPr>
          <p:cNvPr id="8" name="Picture 7">
            <a:extLst>
              <a:ext uri="{FF2B5EF4-FFF2-40B4-BE49-F238E27FC236}">
                <a16:creationId xmlns:a16="http://schemas.microsoft.com/office/drawing/2014/main" id="{55BC4C34-D876-5696-8974-0EE14FF96B1F}"/>
              </a:ext>
            </a:extLst>
          </p:cNvPr>
          <p:cNvPicPr>
            <a:picLocks noChangeAspect="1"/>
          </p:cNvPicPr>
          <p:nvPr/>
        </p:nvPicPr>
        <p:blipFill>
          <a:blip r:embed="rId4"/>
          <a:stretch>
            <a:fillRect/>
          </a:stretch>
        </p:blipFill>
        <p:spPr>
          <a:xfrm>
            <a:off x="3503228" y="0"/>
            <a:ext cx="5868295" cy="5143500"/>
          </a:xfrm>
          <a:prstGeom prst="rect">
            <a:avLst/>
          </a:prstGeom>
        </p:spPr>
      </p:pic>
      <p:pic>
        <p:nvPicPr>
          <p:cNvPr id="11" name="Picture 10">
            <a:extLst>
              <a:ext uri="{FF2B5EF4-FFF2-40B4-BE49-F238E27FC236}">
                <a16:creationId xmlns:a16="http://schemas.microsoft.com/office/drawing/2014/main" id="{13E42EDF-1844-576B-4BCC-184A3C6BE689}"/>
              </a:ext>
            </a:extLst>
          </p:cNvPr>
          <p:cNvPicPr>
            <a:picLocks noChangeAspect="1"/>
          </p:cNvPicPr>
          <p:nvPr/>
        </p:nvPicPr>
        <p:blipFill>
          <a:blip r:embed="rId5"/>
          <a:stretch>
            <a:fillRect/>
          </a:stretch>
        </p:blipFill>
        <p:spPr>
          <a:xfrm>
            <a:off x="0" y="0"/>
            <a:ext cx="5881011" cy="5143500"/>
          </a:xfrm>
          <a:prstGeom prst="rect">
            <a:avLst/>
          </a:prstGeom>
        </p:spPr>
      </p:pic>
    </p:spTree>
    <p:extLst>
      <p:ext uri="{BB962C8B-B14F-4D97-AF65-F5344CB8AC3E}">
        <p14:creationId xmlns:p14="http://schemas.microsoft.com/office/powerpoint/2010/main" val="23417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Power EU - what's behind it? - Erste Asset Management">
            <a:extLst>
              <a:ext uri="{FF2B5EF4-FFF2-40B4-BE49-F238E27FC236}">
                <a16:creationId xmlns:a16="http://schemas.microsoft.com/office/drawing/2014/main" id="{D085EF3B-140C-61A4-64E5-824F276ED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32" y="961056"/>
            <a:ext cx="7328815" cy="335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05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2F1A9-EFEA-6643-67BD-5C68ACBD019A}"/>
            </a:ext>
          </a:extLst>
        </p:cNvPr>
        <p:cNvGrpSpPr/>
        <p:nvPr/>
      </p:nvGrpSpPr>
      <p:grpSpPr>
        <a:xfrm>
          <a:off x="0" y="0"/>
          <a:ext cx="0" cy="0"/>
          <a:chOff x="0" y="0"/>
          <a:chExt cx="0" cy="0"/>
        </a:xfrm>
      </p:grpSpPr>
      <p:pic>
        <p:nvPicPr>
          <p:cNvPr id="33794" name="Picture 2" descr="Share of energy from renewable energy sources in the EU member states">
            <a:extLst>
              <a:ext uri="{FF2B5EF4-FFF2-40B4-BE49-F238E27FC236}">
                <a16:creationId xmlns:a16="http://schemas.microsoft.com/office/drawing/2014/main" id="{CB946FDE-2C62-73A2-25E3-7F8E5C3E2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65" y="0"/>
            <a:ext cx="7182485" cy="508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615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67553" y="36065"/>
            <a:ext cx="7913594" cy="5083624"/>
          </a:xfrm>
          <a:prstGeom prst="rect">
            <a:avLst/>
          </a:prstGeom>
        </p:spPr>
      </p:pic>
      <p:pic>
        <p:nvPicPr>
          <p:cNvPr id="2" name="Obrázek 1"/>
          <p:cNvPicPr>
            <a:picLocks noChangeAspect="1"/>
          </p:cNvPicPr>
          <p:nvPr/>
        </p:nvPicPr>
        <p:blipFill>
          <a:blip r:embed="rId3"/>
          <a:stretch>
            <a:fillRect/>
          </a:stretch>
        </p:blipFill>
        <p:spPr>
          <a:xfrm>
            <a:off x="298594" y="-38380"/>
            <a:ext cx="8080374" cy="5220260"/>
          </a:xfrm>
          <a:prstGeom prst="rect">
            <a:avLst/>
          </a:prstGeom>
        </p:spPr>
      </p:pic>
      <p:pic>
        <p:nvPicPr>
          <p:cNvPr id="3" name="Obrázek 2"/>
          <p:cNvPicPr>
            <a:picLocks noChangeAspect="1"/>
          </p:cNvPicPr>
          <p:nvPr/>
        </p:nvPicPr>
        <p:blipFill>
          <a:blip r:embed="rId4"/>
          <a:stretch>
            <a:fillRect/>
          </a:stretch>
        </p:blipFill>
        <p:spPr>
          <a:xfrm>
            <a:off x="347504" y="-50076"/>
            <a:ext cx="7982553" cy="5231956"/>
          </a:xfrm>
          <a:prstGeom prst="rect">
            <a:avLst/>
          </a:prstGeom>
        </p:spPr>
      </p:pic>
      <p:pic>
        <p:nvPicPr>
          <p:cNvPr id="12" name="Obrázek 11"/>
          <p:cNvPicPr>
            <a:picLocks noChangeAspect="1"/>
          </p:cNvPicPr>
          <p:nvPr/>
        </p:nvPicPr>
        <p:blipFill>
          <a:blip r:embed="rId5"/>
          <a:stretch>
            <a:fillRect/>
          </a:stretch>
        </p:blipFill>
        <p:spPr>
          <a:xfrm>
            <a:off x="298593" y="15370"/>
            <a:ext cx="7865969" cy="5125014"/>
          </a:xfrm>
          <a:prstGeom prst="rect">
            <a:avLst/>
          </a:prstGeom>
        </p:spPr>
      </p:pic>
    </p:spTree>
    <p:extLst>
      <p:ext uri="{BB962C8B-B14F-4D97-AF65-F5344CB8AC3E}">
        <p14:creationId xmlns:p14="http://schemas.microsoft.com/office/powerpoint/2010/main" val="13269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1: 1958 - 1972</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1958 EEC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 specific attention to development of environmental policy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Min</a:t>
            </a:r>
            <a:r>
              <a:rPr lang="cs-CZ" sz="1800" b="1" dirty="0">
                <a:solidFill>
                  <a:schemeClr val="accent4"/>
                </a:solidFill>
                <a:latin typeface="Roboto Slab" panose="020B0604020202020204" charset="0"/>
                <a:ea typeface="Roboto Slab" panose="020B0604020202020204" charset="0"/>
                <a:cs typeface="Nixie One"/>
                <a:sym typeface="Nixie One"/>
              </a:rPr>
              <a:t>o</a:t>
            </a:r>
            <a:r>
              <a:rPr lang="en-US" sz="1800" b="1" dirty="0">
                <a:solidFill>
                  <a:schemeClr val="accent4"/>
                </a:solidFill>
                <a:latin typeface="Roboto Slab" panose="020B0604020202020204" charset="0"/>
                <a:ea typeface="Roboto Slab" panose="020B0604020202020204" charset="0"/>
                <a:cs typeface="Nixie One"/>
                <a:sym typeface="Nixie One"/>
              </a:rPr>
              <a:t>r measures </a:t>
            </a:r>
            <a:r>
              <a:rPr lang="en-US" sz="1800" b="1" dirty="0">
                <a:solidFill>
                  <a:schemeClr val="tx1"/>
                </a:solidFill>
                <a:latin typeface="Roboto Slab" panose="020B0604020202020204" charset="0"/>
                <a:ea typeface="Roboto Slab" panose="020B0604020202020204" charset="0"/>
                <a:cs typeface="Nixie One"/>
                <a:sym typeface="Nixie One"/>
              </a:rPr>
              <a:t>(common market based – dangerous 				chemicals, motor vehicles, detergents)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Phase</a:t>
            </a:r>
            <a:r>
              <a:rPr lang="cs-CZ" sz="2000" b="1" dirty="0">
                <a:solidFill>
                  <a:schemeClr val="accent3"/>
                </a:solidFill>
                <a:latin typeface="Roboto Slab" panose="020B0604020202020204" charset="0"/>
                <a:ea typeface="Roboto Slab" panose="020B0604020202020204" charset="0"/>
                <a:cs typeface="Nixie One"/>
                <a:sym typeface="Nixie One"/>
              </a:rPr>
              <a:t> 2: 1972 - 1987</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European Council </a:t>
            </a:r>
            <a:r>
              <a:rPr lang="en-US" sz="1800" b="1" dirty="0">
                <a:solidFill>
                  <a:schemeClr val="accent4"/>
                </a:solidFill>
                <a:latin typeface="Roboto Slab" panose="020B0604020202020204" charset="0"/>
                <a:ea typeface="Roboto Slab" panose="020B0604020202020204" charset="0"/>
                <a:cs typeface="Nixie One"/>
                <a:sym typeface="Nixie One"/>
              </a:rPr>
              <a:t>Summit in 1972</a:t>
            </a:r>
            <a:r>
              <a:rPr lang="en-US" sz="1800" b="1" dirty="0">
                <a:solidFill>
                  <a:schemeClr val="tx1"/>
                </a:solidFill>
                <a:latin typeface="Roboto Slab" panose="020B0604020202020204" charset="0"/>
                <a:ea typeface="Roboto Slab" panose="020B0604020202020204" charset="0"/>
                <a:cs typeface="Nixie One"/>
                <a:sym typeface="Nixie One"/>
              </a:rPr>
              <a:t>: Heads of State</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and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Government</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decided that a Community environmental policy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 necessary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basis of the environmental policy was established in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First Environmental Action Program</a:t>
            </a:r>
            <a:r>
              <a:rPr lang="cs-CZ" sz="1800" b="1" dirty="0" err="1">
                <a:solidFill>
                  <a:schemeClr val="accent4"/>
                </a:solidFill>
                <a:latin typeface="Roboto Slab" panose="020B0604020202020204" charset="0"/>
                <a:ea typeface="Roboto Slab" panose="020B0604020202020204" charset="0"/>
                <a:cs typeface="Nixie One"/>
                <a:sym typeface="Nixie One"/>
              </a:rPr>
              <a:t>me</a:t>
            </a:r>
            <a:r>
              <a:rPr lang="en-US" sz="1800" b="1" dirty="0">
                <a:solidFill>
                  <a:schemeClr val="accent4"/>
                </a:solidFill>
                <a:latin typeface="Roboto Slab" panose="020B0604020202020204" charset="0"/>
                <a:ea typeface="Roboto Slab" panose="020B0604020202020204" charset="0"/>
                <a:cs typeface="Nixie One"/>
                <a:sym typeface="Nixie One"/>
              </a:rPr>
              <a:t> (1973)</a:t>
            </a:r>
            <a:r>
              <a:rPr lang="en-US" sz="1800" b="1" dirty="0">
                <a:solidFill>
                  <a:schemeClr val="tx1"/>
                </a:solidFill>
                <a:latin typeface="Roboto Slab" panose="020B0604020202020204" charset="0"/>
                <a:ea typeface="Roboto Slab" panose="020B0604020202020204" charset="0"/>
                <a:cs typeface="Nixie One"/>
                <a:sym typeface="Nixie One"/>
              </a:rPr>
              <a:t>. Basic goals,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principles of environmental law, and activities regarding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certain fields of the environment.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main goal was the efficient operation of the Community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the Common Market – but </a:t>
            </a:r>
            <a:r>
              <a:rPr lang="en-US" sz="1800" b="1" dirty="0">
                <a:solidFill>
                  <a:schemeClr val="accent4"/>
                </a:solidFill>
                <a:latin typeface="Roboto Slab" panose="020B0604020202020204" charset="0"/>
                <a:ea typeface="Roboto Slab" panose="020B0604020202020204" charset="0"/>
                <a:cs typeface="Nixie One"/>
                <a:sym typeface="Nixie One"/>
              </a:rPr>
              <a:t>extensive interpretation of </a:t>
            </a:r>
            <a:r>
              <a:rPr lang="cs-CZ" sz="1800" b="1" dirty="0">
                <a:solidFill>
                  <a:schemeClr val="accent4"/>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economic expansion</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7459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2D8B2B3-7517-CC36-3281-9AA3982CD8AC}"/>
              </a:ext>
            </a:extLst>
          </p:cNvPr>
          <p:cNvPicPr>
            <a:picLocks noChangeAspect="1"/>
          </p:cNvPicPr>
          <p:nvPr/>
        </p:nvPicPr>
        <p:blipFill>
          <a:blip r:embed="rId2"/>
          <a:stretch>
            <a:fillRect/>
          </a:stretch>
        </p:blipFill>
        <p:spPr>
          <a:xfrm>
            <a:off x="369948" y="487045"/>
            <a:ext cx="9144000" cy="4169409"/>
          </a:xfrm>
          <a:prstGeom prst="rect">
            <a:avLst/>
          </a:prstGeom>
        </p:spPr>
      </p:pic>
    </p:spTree>
    <p:extLst>
      <p:ext uri="{BB962C8B-B14F-4D97-AF65-F5344CB8AC3E}">
        <p14:creationId xmlns:p14="http://schemas.microsoft.com/office/powerpoint/2010/main" val="3914883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2C7999D-BF61-4BA0-CE05-5A560B0D778C}"/>
              </a:ext>
            </a:extLst>
          </p:cNvPr>
          <p:cNvPicPr>
            <a:picLocks noChangeAspect="1"/>
          </p:cNvPicPr>
          <p:nvPr/>
        </p:nvPicPr>
        <p:blipFill>
          <a:blip r:embed="rId2"/>
          <a:stretch>
            <a:fillRect/>
          </a:stretch>
        </p:blipFill>
        <p:spPr>
          <a:xfrm>
            <a:off x="918652" y="109194"/>
            <a:ext cx="7306695" cy="4925112"/>
          </a:xfrm>
          <a:prstGeom prst="rect">
            <a:avLst/>
          </a:prstGeom>
        </p:spPr>
      </p:pic>
    </p:spTree>
    <p:extLst>
      <p:ext uri="{BB962C8B-B14F-4D97-AF65-F5344CB8AC3E}">
        <p14:creationId xmlns:p14="http://schemas.microsoft.com/office/powerpoint/2010/main" val="142984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EB3A019-4A78-4A08-705B-4D806C45820E}"/>
              </a:ext>
            </a:extLst>
          </p:cNvPr>
          <p:cNvPicPr>
            <a:picLocks noChangeAspect="1"/>
          </p:cNvPicPr>
          <p:nvPr/>
        </p:nvPicPr>
        <p:blipFill>
          <a:blip r:embed="rId2"/>
          <a:stretch>
            <a:fillRect/>
          </a:stretch>
        </p:blipFill>
        <p:spPr>
          <a:xfrm>
            <a:off x="1033782" y="209220"/>
            <a:ext cx="7411484" cy="4725059"/>
          </a:xfrm>
          <a:prstGeom prst="rect">
            <a:avLst/>
          </a:prstGeom>
        </p:spPr>
      </p:pic>
    </p:spTree>
    <p:extLst>
      <p:ext uri="{BB962C8B-B14F-4D97-AF65-F5344CB8AC3E}">
        <p14:creationId xmlns:p14="http://schemas.microsoft.com/office/powerpoint/2010/main" val="2950264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B787F37-70C0-FB5C-2EB0-6BE242A288EF}"/>
              </a:ext>
            </a:extLst>
          </p:cNvPr>
          <p:cNvPicPr>
            <a:picLocks noChangeAspect="1"/>
          </p:cNvPicPr>
          <p:nvPr/>
        </p:nvPicPr>
        <p:blipFill>
          <a:blip r:embed="rId2"/>
          <a:stretch>
            <a:fillRect/>
          </a:stretch>
        </p:blipFill>
        <p:spPr>
          <a:xfrm>
            <a:off x="1132995" y="133009"/>
            <a:ext cx="6878010" cy="4877481"/>
          </a:xfrm>
          <a:prstGeom prst="rect">
            <a:avLst/>
          </a:prstGeom>
        </p:spPr>
      </p:pic>
    </p:spTree>
    <p:extLst>
      <p:ext uri="{BB962C8B-B14F-4D97-AF65-F5344CB8AC3E}">
        <p14:creationId xmlns:p14="http://schemas.microsoft.com/office/powerpoint/2010/main" val="968037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8" y="-137160"/>
            <a:ext cx="8581072" cy="5280660"/>
          </a:xfrm>
          <a:prstGeom prst="rect">
            <a:avLst/>
          </a:prstGeom>
        </p:spPr>
      </p:pic>
      <p:cxnSp>
        <p:nvCxnSpPr>
          <p:cNvPr id="6" name="Přímá spojnice se šipkou 5"/>
          <p:cNvCxnSpPr/>
          <p:nvPr/>
        </p:nvCxnSpPr>
        <p:spPr>
          <a:xfrm flipH="1">
            <a:off x="5979782" y="1184116"/>
            <a:ext cx="1295947" cy="101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5909063" y="1460408"/>
            <a:ext cx="1366668" cy="205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flipV="1">
            <a:off x="6098192" y="1381468"/>
            <a:ext cx="1177537" cy="31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499476" y="1889652"/>
            <a:ext cx="782832" cy="43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6890892" y="2050003"/>
            <a:ext cx="391416" cy="416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686960" y="2239131"/>
            <a:ext cx="595348" cy="79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6887603" y="2480063"/>
            <a:ext cx="460489" cy="1422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a:off x="6887603" y="2827899"/>
            <a:ext cx="1052548" cy="115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3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59" y="0"/>
            <a:ext cx="8358188" cy="5143500"/>
          </a:xfrm>
          <a:prstGeom prst="rect">
            <a:avLst/>
          </a:prstGeom>
        </p:spPr>
      </p:pic>
    </p:spTree>
    <p:extLst>
      <p:ext uri="{BB962C8B-B14F-4D97-AF65-F5344CB8AC3E}">
        <p14:creationId xmlns:p14="http://schemas.microsoft.com/office/powerpoint/2010/main" val="2268514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09718" y="265096"/>
            <a:ext cx="8714144" cy="4741244"/>
          </a:xfrm>
          <a:prstGeom prst="rect">
            <a:avLst/>
          </a:prstGeom>
        </p:spPr>
      </p:pic>
      <p:cxnSp>
        <p:nvCxnSpPr>
          <p:cNvPr id="5" name="Přímá spojnice se šipkou 4"/>
          <p:cNvCxnSpPr/>
          <p:nvPr/>
        </p:nvCxnSpPr>
        <p:spPr>
          <a:xfrm flipH="1">
            <a:off x="7440930" y="962424"/>
            <a:ext cx="257710" cy="3506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7292340" y="1325880"/>
            <a:ext cx="40630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6595110" y="1482118"/>
            <a:ext cx="1103531" cy="18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7006590" y="1798293"/>
            <a:ext cx="746323" cy="36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7292340" y="2124049"/>
            <a:ext cx="406301" cy="222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83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1354CA-F662-ED9D-DE74-231526B98515}"/>
              </a:ext>
            </a:extLst>
          </p:cNvPr>
          <p:cNvSpPr txBox="1"/>
          <p:nvPr/>
        </p:nvSpPr>
        <p:spPr>
          <a:xfrm>
            <a:off x="599759" y="435780"/>
            <a:ext cx="6753886" cy="307777"/>
          </a:xfrm>
          <a:prstGeom prst="rect">
            <a:avLst/>
          </a:prstGeom>
          <a:noFill/>
        </p:spPr>
        <p:txBody>
          <a:bodyPr wrap="square" rtlCol="0">
            <a:spAutoFit/>
          </a:bodyPr>
          <a:lstStyle/>
          <a:p>
            <a:r>
              <a:rPr lang="fr-FR" b="1" dirty="0">
                <a:solidFill>
                  <a:schemeClr val="accent6"/>
                </a:solidFill>
                <a:latin typeface="Roboto Slab" pitchFamily="2" charset="0"/>
                <a:ea typeface="Roboto Slab" pitchFamily="2" charset="0"/>
                <a:cs typeface="Roboto Slab" pitchFamily="2" charset="0"/>
              </a:rPr>
              <a:t>INTERNATIONAL ACTION ON CLIMATE CHANGE</a:t>
            </a:r>
            <a:endParaRPr lang="cs-CZ" b="1" dirty="0">
              <a:solidFill>
                <a:schemeClr val="accent6"/>
              </a:solidFill>
              <a:latin typeface="Roboto Slab" pitchFamily="2" charset="0"/>
              <a:ea typeface="Roboto Slab" pitchFamily="2" charset="0"/>
              <a:cs typeface="Roboto Slab" pitchFamily="2" charset="0"/>
            </a:endParaRPr>
          </a:p>
        </p:txBody>
      </p:sp>
      <p:pic>
        <p:nvPicPr>
          <p:cNvPr id="5" name="Obrázek 4">
            <a:extLst>
              <a:ext uri="{FF2B5EF4-FFF2-40B4-BE49-F238E27FC236}">
                <a16:creationId xmlns:a16="http://schemas.microsoft.com/office/drawing/2014/main" id="{BC972D31-4A9E-8450-6933-031428D4BB65}"/>
              </a:ext>
            </a:extLst>
          </p:cNvPr>
          <p:cNvPicPr>
            <a:picLocks noChangeAspect="1"/>
          </p:cNvPicPr>
          <p:nvPr/>
        </p:nvPicPr>
        <p:blipFill>
          <a:blip r:embed="rId2"/>
          <a:stretch>
            <a:fillRect/>
          </a:stretch>
        </p:blipFill>
        <p:spPr>
          <a:xfrm>
            <a:off x="599759" y="1023809"/>
            <a:ext cx="8317904" cy="3376134"/>
          </a:xfrm>
          <a:prstGeom prst="rect">
            <a:avLst/>
          </a:prstGeom>
        </p:spPr>
      </p:pic>
    </p:spTree>
    <p:extLst>
      <p:ext uri="{BB962C8B-B14F-4D97-AF65-F5344CB8AC3E}">
        <p14:creationId xmlns:p14="http://schemas.microsoft.com/office/powerpoint/2010/main" val="768401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1354CA-F662-ED9D-DE74-231526B98515}"/>
              </a:ext>
            </a:extLst>
          </p:cNvPr>
          <p:cNvSpPr txBox="1"/>
          <p:nvPr/>
        </p:nvSpPr>
        <p:spPr>
          <a:xfrm>
            <a:off x="599759" y="435780"/>
            <a:ext cx="6753886" cy="307777"/>
          </a:xfrm>
          <a:prstGeom prst="rect">
            <a:avLst/>
          </a:prstGeom>
          <a:noFill/>
        </p:spPr>
        <p:txBody>
          <a:bodyPr wrap="square" rtlCol="0">
            <a:spAutoFit/>
          </a:bodyPr>
          <a:lstStyle/>
          <a:p>
            <a:r>
              <a:rPr lang="fr-FR" b="1" dirty="0">
                <a:solidFill>
                  <a:schemeClr val="accent6"/>
                </a:solidFill>
                <a:latin typeface="Roboto Slab" pitchFamily="2" charset="0"/>
                <a:ea typeface="Roboto Slab" pitchFamily="2" charset="0"/>
                <a:cs typeface="Roboto Slab" pitchFamily="2" charset="0"/>
              </a:rPr>
              <a:t>INTERNATIONAL ACTION ON CLIMATE CHANGE</a:t>
            </a:r>
            <a:endParaRPr lang="cs-CZ" b="1" dirty="0">
              <a:solidFill>
                <a:schemeClr val="accent6"/>
              </a:solidFill>
              <a:latin typeface="Roboto Slab" pitchFamily="2" charset="0"/>
              <a:ea typeface="Roboto Slab" pitchFamily="2" charset="0"/>
              <a:cs typeface="Roboto Slab" pitchFamily="2" charset="0"/>
            </a:endParaRPr>
          </a:p>
        </p:txBody>
      </p:sp>
      <p:pic>
        <p:nvPicPr>
          <p:cNvPr id="5" name="Obrázek 4">
            <a:extLst>
              <a:ext uri="{FF2B5EF4-FFF2-40B4-BE49-F238E27FC236}">
                <a16:creationId xmlns:a16="http://schemas.microsoft.com/office/drawing/2014/main" id="{BC972D31-4A9E-8450-6933-031428D4BB65}"/>
              </a:ext>
            </a:extLst>
          </p:cNvPr>
          <p:cNvPicPr>
            <a:picLocks noChangeAspect="1"/>
          </p:cNvPicPr>
          <p:nvPr/>
        </p:nvPicPr>
        <p:blipFill>
          <a:blip r:embed="rId2"/>
          <a:stretch>
            <a:fillRect/>
          </a:stretch>
        </p:blipFill>
        <p:spPr>
          <a:xfrm>
            <a:off x="599759" y="1023809"/>
            <a:ext cx="8317904" cy="3376134"/>
          </a:xfrm>
          <a:prstGeom prst="rect">
            <a:avLst/>
          </a:prstGeom>
        </p:spPr>
      </p:pic>
    </p:spTree>
    <p:extLst>
      <p:ext uri="{BB962C8B-B14F-4D97-AF65-F5344CB8AC3E}">
        <p14:creationId xmlns:p14="http://schemas.microsoft.com/office/powerpoint/2010/main" val="5704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1354CA-F662-ED9D-DE74-231526B98515}"/>
              </a:ext>
            </a:extLst>
          </p:cNvPr>
          <p:cNvSpPr txBox="1"/>
          <p:nvPr/>
        </p:nvSpPr>
        <p:spPr>
          <a:xfrm>
            <a:off x="599759" y="435780"/>
            <a:ext cx="6753886" cy="307777"/>
          </a:xfrm>
          <a:prstGeom prst="rect">
            <a:avLst/>
          </a:prstGeom>
          <a:noFill/>
        </p:spPr>
        <p:txBody>
          <a:bodyPr wrap="square" rtlCol="0">
            <a:spAutoFit/>
          </a:bodyPr>
          <a:lstStyle/>
          <a:p>
            <a:r>
              <a:rPr lang="fr-FR" b="1" dirty="0">
                <a:solidFill>
                  <a:schemeClr val="accent6"/>
                </a:solidFill>
                <a:latin typeface="Roboto Slab" pitchFamily="2" charset="0"/>
                <a:ea typeface="Roboto Slab" pitchFamily="2" charset="0"/>
                <a:cs typeface="Roboto Slab" pitchFamily="2" charset="0"/>
              </a:rPr>
              <a:t>INTERNATIONAL ACTION ON CLIMATE CHANGE</a:t>
            </a:r>
            <a:endParaRPr lang="cs-CZ" b="1" dirty="0">
              <a:solidFill>
                <a:schemeClr val="accent6"/>
              </a:solidFill>
              <a:latin typeface="Roboto Slab" pitchFamily="2" charset="0"/>
              <a:ea typeface="Roboto Slab" pitchFamily="2" charset="0"/>
              <a:cs typeface="Roboto Slab" pitchFamily="2" charset="0"/>
            </a:endParaRPr>
          </a:p>
        </p:txBody>
      </p:sp>
      <p:pic>
        <p:nvPicPr>
          <p:cNvPr id="7" name="Obrázek 6">
            <a:extLst>
              <a:ext uri="{FF2B5EF4-FFF2-40B4-BE49-F238E27FC236}">
                <a16:creationId xmlns:a16="http://schemas.microsoft.com/office/drawing/2014/main" id="{438FD123-8140-35D1-F1A0-DB9E27FFBA01}"/>
              </a:ext>
            </a:extLst>
          </p:cNvPr>
          <p:cNvPicPr>
            <a:picLocks noChangeAspect="1"/>
          </p:cNvPicPr>
          <p:nvPr/>
        </p:nvPicPr>
        <p:blipFill>
          <a:blip r:embed="rId2"/>
          <a:stretch>
            <a:fillRect/>
          </a:stretch>
        </p:blipFill>
        <p:spPr>
          <a:xfrm>
            <a:off x="316607" y="0"/>
            <a:ext cx="8510786" cy="5143500"/>
          </a:xfrm>
          <a:prstGeom prst="rect">
            <a:avLst/>
          </a:prstGeom>
        </p:spPr>
      </p:pic>
    </p:spTree>
    <p:extLst>
      <p:ext uri="{BB962C8B-B14F-4D97-AF65-F5344CB8AC3E}">
        <p14:creationId xmlns:p14="http://schemas.microsoft.com/office/powerpoint/2010/main" val="273650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37558"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3</a:t>
            </a:r>
            <a:r>
              <a:rPr lang="en-US" sz="2000" b="1" dirty="0">
                <a:solidFill>
                  <a:schemeClr val="accent3"/>
                </a:solidFill>
                <a:latin typeface="Roboto Slab" panose="020B0604020202020204" charset="0"/>
                <a:ea typeface="Roboto Slab" panose="020B0604020202020204" charset="0"/>
                <a:cs typeface="Nixie One"/>
                <a:sym typeface="Nixie One"/>
              </a:rPr>
              <a:t>: 19</a:t>
            </a:r>
            <a:r>
              <a:rPr lang="cs-CZ" sz="2000" b="1" dirty="0">
                <a:solidFill>
                  <a:schemeClr val="accent3"/>
                </a:solidFill>
                <a:latin typeface="Roboto Slab" panose="020B0604020202020204" charset="0"/>
                <a:ea typeface="Roboto Slab" panose="020B0604020202020204" charset="0"/>
                <a:cs typeface="Nixie One"/>
                <a:sym typeface="Nixie One"/>
              </a:rPr>
              <a:t>87</a:t>
            </a:r>
            <a:r>
              <a:rPr lang="en-US" sz="2000" b="1" dirty="0">
                <a:solidFill>
                  <a:schemeClr val="accent3"/>
                </a:solidFill>
                <a:latin typeface="Roboto Slab" panose="020B0604020202020204" charset="0"/>
                <a:ea typeface="Roboto Slab" panose="020B0604020202020204" charset="0"/>
                <a:cs typeface="Nixie One"/>
                <a:sym typeface="Nixie One"/>
              </a:rPr>
              <a:t> - </a:t>
            </a:r>
            <a:r>
              <a:rPr lang="cs-CZ" sz="2000" b="1" dirty="0">
                <a:solidFill>
                  <a:schemeClr val="accent3"/>
                </a:solidFill>
                <a:latin typeface="Roboto Slab" panose="020B0604020202020204" charset="0"/>
                <a:ea typeface="Roboto Slab" panose="020B0604020202020204" charset="0"/>
                <a:cs typeface="Nixie One"/>
                <a:sym typeface="Nixie One"/>
              </a:rPr>
              <a:t>2008</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1987 Single European Act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Independent </a:t>
            </a:r>
            <a:r>
              <a:rPr lang="en-US" sz="1800" b="1" dirty="0">
                <a:solidFill>
                  <a:schemeClr val="accent1"/>
                </a:solidFill>
                <a:latin typeface="Roboto Slab" panose="020B0604020202020204" charset="0"/>
                <a:ea typeface="Roboto Slab" panose="020B0604020202020204" charset="0"/>
                <a:cs typeface="Nixie One"/>
                <a:sym typeface="Nixie One"/>
              </a:rPr>
              <a:t>title</a:t>
            </a:r>
            <a:r>
              <a:rPr lang="en-US" sz="1800" b="1" dirty="0">
                <a:solidFill>
                  <a:schemeClr val="tx1"/>
                </a:solidFill>
                <a:latin typeface="Roboto Slab" panose="020B0604020202020204" charset="0"/>
                <a:ea typeface="Roboto Slab" panose="020B0604020202020204" charset="0"/>
                <a:cs typeface="Nixie One"/>
                <a:sym typeface="Nixie One"/>
              </a:rPr>
              <a:t> of environment was accepted</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1993 Treaty on the European Union (Maastricht)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Protection of the environment became </a:t>
            </a:r>
            <a:r>
              <a:rPr lang="en-US" sz="1800" b="1" dirty="0">
                <a:solidFill>
                  <a:schemeClr val="accent1"/>
                </a:solidFill>
                <a:latin typeface="Roboto Slab" panose="020B0604020202020204" charset="0"/>
                <a:ea typeface="Roboto Slab" panose="020B0604020202020204" charset="0"/>
                <a:cs typeface="Nixie One"/>
                <a:sym typeface="Nixie One"/>
              </a:rPr>
              <a:t>part of the 	internal </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common policy</a:t>
            </a:r>
            <a:r>
              <a:rPr lang="en-US" sz="1800" b="1" dirty="0">
                <a:solidFill>
                  <a:schemeClr val="tx1"/>
                </a:solidFill>
                <a:latin typeface="Roboto Slab" panose="020B0604020202020204" charset="0"/>
                <a:ea typeface="Roboto Slab" panose="020B0604020202020204" charset="0"/>
                <a:cs typeface="Nixie One"/>
                <a:sym typeface="Nixie One"/>
              </a:rPr>
              <a:t>. The scope of environmental policy was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enlarged and supplemented it with new objectives.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1997 Treaty of Amsterdam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„Environmental protection requirements </a:t>
            </a:r>
            <a:r>
              <a:rPr lang="en-US" sz="1800" b="1" i="1" dirty="0">
                <a:solidFill>
                  <a:schemeClr val="accent1"/>
                </a:solidFill>
                <a:latin typeface="Roboto Slab" panose="020B0604020202020204" charset="0"/>
                <a:ea typeface="Roboto Slab" panose="020B0604020202020204" charset="0"/>
                <a:cs typeface="Nixie One"/>
                <a:sym typeface="Nixie One"/>
              </a:rPr>
              <a:t>must be 	integrated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into the definition and implementation of the Community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policies and activities referred to in Article 3, in particular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with a view to promoting sustainable</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development.”</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2435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1354CA-F662-ED9D-DE74-231526B98515}"/>
              </a:ext>
            </a:extLst>
          </p:cNvPr>
          <p:cNvSpPr txBox="1"/>
          <p:nvPr/>
        </p:nvSpPr>
        <p:spPr>
          <a:xfrm>
            <a:off x="599759" y="435780"/>
            <a:ext cx="6753886" cy="307777"/>
          </a:xfrm>
          <a:prstGeom prst="rect">
            <a:avLst/>
          </a:prstGeom>
          <a:noFill/>
        </p:spPr>
        <p:txBody>
          <a:bodyPr wrap="square" rtlCol="0">
            <a:spAutoFit/>
          </a:bodyPr>
          <a:lstStyle/>
          <a:p>
            <a:r>
              <a:rPr lang="fr-FR" b="1" dirty="0">
                <a:solidFill>
                  <a:schemeClr val="accent6"/>
                </a:solidFill>
                <a:latin typeface="Roboto Slab" pitchFamily="2" charset="0"/>
                <a:ea typeface="Roboto Slab" pitchFamily="2" charset="0"/>
                <a:cs typeface="Roboto Slab" pitchFamily="2" charset="0"/>
              </a:rPr>
              <a:t>INTERNATIONAL ACTION ON CLIMATE CHANGE</a:t>
            </a:r>
            <a:endParaRPr lang="cs-CZ" b="1" dirty="0">
              <a:solidFill>
                <a:schemeClr val="accent6"/>
              </a:solidFill>
              <a:latin typeface="Roboto Slab" pitchFamily="2" charset="0"/>
              <a:ea typeface="Roboto Slab" pitchFamily="2" charset="0"/>
              <a:cs typeface="Roboto Slab" pitchFamily="2" charset="0"/>
            </a:endParaRPr>
          </a:p>
        </p:txBody>
      </p:sp>
      <p:pic>
        <p:nvPicPr>
          <p:cNvPr id="4" name="Obrázek 3">
            <a:extLst>
              <a:ext uri="{FF2B5EF4-FFF2-40B4-BE49-F238E27FC236}">
                <a16:creationId xmlns:a16="http://schemas.microsoft.com/office/drawing/2014/main" id="{2EC73861-7B50-9F3E-245A-019F5C7490A1}"/>
              </a:ext>
            </a:extLst>
          </p:cNvPr>
          <p:cNvPicPr>
            <a:picLocks noChangeAspect="1"/>
          </p:cNvPicPr>
          <p:nvPr/>
        </p:nvPicPr>
        <p:blipFill>
          <a:blip r:embed="rId2"/>
          <a:stretch>
            <a:fillRect/>
          </a:stretch>
        </p:blipFill>
        <p:spPr>
          <a:xfrm>
            <a:off x="289626" y="49586"/>
            <a:ext cx="8854373" cy="4884553"/>
          </a:xfrm>
          <a:prstGeom prst="rect">
            <a:avLst/>
          </a:prstGeom>
        </p:spPr>
      </p:pic>
    </p:spTree>
    <p:extLst>
      <p:ext uri="{BB962C8B-B14F-4D97-AF65-F5344CB8AC3E}">
        <p14:creationId xmlns:p14="http://schemas.microsoft.com/office/powerpoint/2010/main" val="1373838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1354CA-F662-ED9D-DE74-231526B98515}"/>
              </a:ext>
            </a:extLst>
          </p:cNvPr>
          <p:cNvSpPr txBox="1"/>
          <p:nvPr/>
        </p:nvSpPr>
        <p:spPr>
          <a:xfrm>
            <a:off x="599759" y="435780"/>
            <a:ext cx="6753886" cy="307777"/>
          </a:xfrm>
          <a:prstGeom prst="rect">
            <a:avLst/>
          </a:prstGeom>
          <a:noFill/>
        </p:spPr>
        <p:txBody>
          <a:bodyPr wrap="square" rtlCol="0">
            <a:spAutoFit/>
          </a:bodyPr>
          <a:lstStyle/>
          <a:p>
            <a:r>
              <a:rPr lang="fr-FR" b="1" dirty="0">
                <a:solidFill>
                  <a:schemeClr val="accent6"/>
                </a:solidFill>
                <a:latin typeface="Roboto Slab" pitchFamily="2" charset="0"/>
                <a:ea typeface="Roboto Slab" pitchFamily="2" charset="0"/>
                <a:cs typeface="Roboto Slab" pitchFamily="2" charset="0"/>
              </a:rPr>
              <a:t>INTERNATIONAL ACTION ON CLIMATE CHANGE</a:t>
            </a:r>
            <a:endParaRPr lang="cs-CZ" b="1" dirty="0">
              <a:solidFill>
                <a:schemeClr val="accent6"/>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581412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463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en-US" sz="1800" b="1" dirty="0">
                <a:solidFill>
                  <a:schemeClr val="lt1"/>
                </a:solidFill>
                <a:latin typeface="Roboto Slab"/>
                <a:ea typeface="Roboto Slab"/>
                <a:cs typeface="Roboto Slab"/>
                <a:sym typeface="Roboto Slab"/>
              </a:rPr>
              <a:t>THANK YOU FOR YOUR ATTENTION!</a:t>
            </a:r>
          </a:p>
          <a:p>
            <a:pPr>
              <a:spcBef>
                <a:spcPts val="0"/>
              </a:spcBef>
              <a:buClr>
                <a:schemeClr val="dk1"/>
              </a:buClr>
              <a:buSzPct val="45833"/>
              <a:buFont typeface="Arial"/>
              <a:buNone/>
            </a:pPr>
            <a:endParaRPr lang="en-US" sz="2400" dirty="0">
              <a:solidFill>
                <a:srgbClr val="FFFFFF"/>
              </a:solidFill>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pic>
        <p:nvPicPr>
          <p:cNvPr id="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30" y="4553547"/>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8787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sarykova univerzita - Home | Facebook">
            <a:extLst>
              <a:ext uri="{FF2B5EF4-FFF2-40B4-BE49-F238E27FC236}">
                <a16:creationId xmlns:a16="http://schemas.microsoft.com/office/drawing/2014/main" id="{64A492E0-16F7-4E1E-871E-390529E3B60B}"/>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3944" y="4525230"/>
            <a:ext cx="585056" cy="58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Lisbon</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further</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2009: Treaty of Lisbon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3 pillars structure disappears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TUE + TFUE (former TEC) + Nice into a single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Strengthened role of the EU Parliament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Broader Union’s competences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Birth of the European External Action Service (EEAS)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EU Charter</a:t>
            </a: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Environment</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Energy</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Climate</a:t>
            </a:r>
            <a:r>
              <a:rPr lang="cs-CZ" sz="1800" b="1" dirty="0">
                <a:solidFill>
                  <a:schemeClr val="accent5"/>
                </a:solidFill>
                <a:latin typeface="Roboto Slab" panose="020B0604020202020204" charset="0"/>
                <a:ea typeface="Roboto Slab" panose="020B0604020202020204" charset="0"/>
                <a:cs typeface="Nixie One"/>
                <a:sym typeface="Nixie One"/>
              </a:rPr>
              <a:t> </a:t>
            </a:r>
            <a:r>
              <a:rPr lang="cs-CZ" sz="1800" b="1" dirty="0" err="1">
                <a:solidFill>
                  <a:schemeClr val="accent5"/>
                </a:solidFill>
                <a:latin typeface="Roboto Slab" panose="020B0604020202020204" charset="0"/>
                <a:ea typeface="Roboto Slab" panose="020B0604020202020204" charset="0"/>
                <a:cs typeface="Nixie One"/>
                <a:sym typeface="Nixie One"/>
              </a:rPr>
              <a:t>Action</a:t>
            </a:r>
            <a:endParaRPr lang="en-US"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76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A11FE906-5324-3CD8-01F0-3E5D1762ED1D}"/>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41783F0F-930A-1D87-536C-35DB3D0197A1}"/>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7773F0BB-D799-38AC-C3A8-896FEBC20161}"/>
              </a:ext>
            </a:extLst>
          </p:cNvPr>
          <p:cNvPicPr>
            <a:picLocks noChangeAspect="1"/>
          </p:cNvPicPr>
          <p:nvPr/>
        </p:nvPicPr>
        <p:blipFill>
          <a:blip r:embed="rId3"/>
          <a:stretch>
            <a:fillRect/>
          </a:stretch>
        </p:blipFill>
        <p:spPr>
          <a:xfrm>
            <a:off x="1142521" y="171115"/>
            <a:ext cx="6858957" cy="4801270"/>
          </a:xfrm>
          <a:prstGeom prst="rect">
            <a:avLst/>
          </a:prstGeom>
        </p:spPr>
      </p:pic>
    </p:spTree>
    <p:extLst>
      <p:ext uri="{BB962C8B-B14F-4D97-AF65-F5344CB8AC3E}">
        <p14:creationId xmlns:p14="http://schemas.microsoft.com/office/powerpoint/2010/main" val="226828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43219" y="394447"/>
            <a:ext cx="7913754" cy="3000284"/>
          </a:xfrm>
          <a:prstGeom prst="rect">
            <a:avLst/>
          </a:prstGeom>
          <a:noFill/>
          <a:ln>
            <a:noFill/>
          </a:ln>
        </p:spPr>
        <p:txBody>
          <a:bodyPr lIns="91425" tIns="91425" rIns="91425" bIns="91425" anchor="t" anchorCtr="0">
            <a:noAutofit/>
          </a:bodyPr>
          <a:lstStyle/>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1970</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US Environmental Protection Agency </a:t>
            </a:r>
            <a:r>
              <a:rPr lang="en-US" sz="1300" b="1" dirty="0">
                <a:solidFill>
                  <a:schemeClr val="tx1"/>
                </a:solidFill>
                <a:latin typeface="Roboto Slab" panose="020B0604020202020204" charset="0"/>
                <a:ea typeface="Roboto Slab" panose="020B0604020202020204" charset="0"/>
                <a:cs typeface="Nixie One"/>
                <a:sym typeface="Nixie One"/>
              </a:rPr>
              <a:t>is established.</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international environmental </a:t>
            </a:r>
            <a:r>
              <a:rPr lang="en-US" sz="1300" b="1" dirty="0" err="1">
                <a:solidFill>
                  <a:schemeClr val="tx1"/>
                </a:solidFill>
                <a:latin typeface="Roboto Slab" panose="020B0604020202020204" charset="0"/>
                <a:ea typeface="Roboto Slab" panose="020B0604020202020204" charset="0"/>
                <a:cs typeface="Nixie One"/>
                <a:sym typeface="Nixie One"/>
              </a:rPr>
              <a:t>organisation</a:t>
            </a:r>
            <a:r>
              <a:rPr lang="en-US"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6"/>
                </a:solidFill>
                <a:latin typeface="Roboto Slab" panose="020B0604020202020204" charset="0"/>
                <a:ea typeface="Roboto Slab" panose="020B0604020202020204" charset="0"/>
                <a:cs typeface="Nixie One"/>
                <a:sym typeface="Nixie One"/>
              </a:rPr>
              <a:t>Greenpeace</a:t>
            </a:r>
            <a:r>
              <a:rPr lang="en-US" sz="1300" b="1" dirty="0">
                <a:solidFill>
                  <a:schemeClr val="tx1"/>
                </a:solidFill>
                <a:latin typeface="Roboto Slab" panose="020B0604020202020204" charset="0"/>
                <a:ea typeface="Roboto Slab" panose="020B0604020202020204" charset="0"/>
                <a:cs typeface="Nixie One"/>
                <a:sym typeface="Nixie One"/>
              </a:rPr>
              <a:t> is founded in Vancouver, Canada.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2"/>
                </a:solidFill>
                <a:latin typeface="Roboto Slab" panose="020B0604020202020204" charset="0"/>
                <a:ea typeface="Roboto Slab" panose="020B0604020202020204" charset="0"/>
                <a:cs typeface="Nixie One"/>
                <a:sym typeface="Nixie One"/>
              </a:rPr>
              <a:t>The United Nations Conference on the Human Environment is held in Stockholm</a:t>
            </a:r>
            <a:r>
              <a:rPr lang="en-US" sz="1300" b="1" dirty="0">
                <a:solidFill>
                  <a:schemeClr val="tx1"/>
                </a:solidFill>
                <a:latin typeface="Roboto Slab" panose="020B0604020202020204" charset="0"/>
                <a:ea typeface="Roboto Slab" panose="020B0604020202020204" charset="0"/>
                <a:cs typeface="Nixie One"/>
                <a:sym typeface="Nixie One"/>
              </a:rPr>
              <a:t>. This leads to the creation of government environment agencies and the UN Environment </a:t>
            </a:r>
            <a:r>
              <a:rPr lang="en-US" sz="1300" b="1" dirty="0" err="1">
                <a:solidFill>
                  <a:schemeClr val="tx1"/>
                </a:solidFill>
                <a:latin typeface="Roboto Slab" panose="020B0604020202020204" charset="0"/>
                <a:ea typeface="Roboto Slab" panose="020B0604020202020204" charset="0"/>
                <a:cs typeface="Nixie One"/>
                <a:sym typeface="Nixie One"/>
              </a:rPr>
              <a:t>Programme</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Club of Rome publishes </a:t>
            </a:r>
            <a:r>
              <a:rPr lang="en-US" sz="1300" b="1" dirty="0">
                <a:solidFill>
                  <a:schemeClr val="accent4"/>
                </a:solidFill>
                <a:latin typeface="Roboto Slab" panose="020B0604020202020204" charset="0"/>
                <a:ea typeface="Roboto Slab" panose="020B0604020202020204" charset="0"/>
                <a:cs typeface="Nixie One"/>
                <a:sym typeface="Nixie One"/>
              </a:rPr>
              <a:t>The Limits to Growth</a:t>
            </a:r>
            <a:r>
              <a:rPr lang="en-US" sz="1300" b="1" dirty="0">
                <a:solidFill>
                  <a:schemeClr val="tx1"/>
                </a:solidFill>
                <a:latin typeface="Roboto Slab" panose="020B0604020202020204" charset="0"/>
                <a:ea typeface="Roboto Slab" panose="020B0604020202020204" charset="0"/>
                <a:cs typeface="Nixie One"/>
                <a:sym typeface="Nixie One"/>
              </a:rPr>
              <a:t>. It stresses, for the first time, the importance of the environment, and the essential links with population and energy.</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In January, </a:t>
            </a:r>
            <a:r>
              <a:rPr lang="en-US" sz="1300" b="1" dirty="0">
                <a:solidFill>
                  <a:schemeClr val="accent3"/>
                </a:solidFill>
                <a:latin typeface="Roboto Slab" panose="020B0604020202020204" charset="0"/>
                <a:ea typeface="Roboto Slab" panose="020B0604020202020204" charset="0"/>
                <a:cs typeface="Nixie One"/>
                <a:sym typeface="Nixie One"/>
              </a:rPr>
              <a:t>Denmark, Ireland and the United Kingdom </a:t>
            </a:r>
            <a:r>
              <a:rPr lang="en-US" sz="1300" b="1" dirty="0">
                <a:solidFill>
                  <a:schemeClr val="tx1"/>
                </a:solidFill>
                <a:latin typeface="Roboto Slab" panose="020B0604020202020204" charset="0"/>
                <a:ea typeface="Roboto Slab" panose="020B0604020202020204" charset="0"/>
                <a:cs typeface="Nixie One"/>
                <a:sym typeface="Nixie One"/>
              </a:rPr>
              <a:t>join the European Community, bringing membership up to nine.  </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small </a:t>
            </a:r>
            <a:r>
              <a:rPr lang="en-US" sz="1300" b="1" dirty="0">
                <a:solidFill>
                  <a:schemeClr val="accent2"/>
                </a:solidFill>
                <a:latin typeface="Roboto Slab" panose="020B0604020202020204" charset="0"/>
                <a:ea typeface="Roboto Slab" panose="020B0604020202020204" charset="0"/>
                <a:cs typeface="Nixie One"/>
                <a:sym typeface="Nixie One"/>
              </a:rPr>
              <a:t>Environment and Consumer Protection Service </a:t>
            </a:r>
            <a:r>
              <a:rPr lang="en-US" sz="1300" b="1" dirty="0">
                <a:solidFill>
                  <a:schemeClr val="tx1"/>
                </a:solidFill>
                <a:latin typeface="Roboto Slab" panose="020B0604020202020204" charset="0"/>
                <a:ea typeface="Roboto Slab" panose="020B0604020202020204" charset="0"/>
                <a:cs typeface="Nixie One"/>
                <a:sym typeface="Nixie One"/>
              </a:rPr>
              <a:t>is set up and attached to the European Commission department for industrial policy and a Standing Committee on the Environment is created in the European Parliament.</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6"/>
                </a:solidFill>
                <a:latin typeface="Roboto Slab" panose="020B0604020202020204" charset="0"/>
                <a:ea typeface="Roboto Slab" panose="020B0604020202020204" charset="0"/>
                <a:cs typeface="Nixie One"/>
                <a:sym typeface="Nixie One"/>
              </a:rPr>
              <a:t>Arab–Israeli war </a:t>
            </a:r>
            <a:r>
              <a:rPr lang="en-US" sz="1300" b="1" dirty="0">
                <a:solidFill>
                  <a:schemeClr val="tx1"/>
                </a:solidFill>
                <a:latin typeface="Roboto Slab" panose="020B0604020202020204" charset="0"/>
                <a:ea typeface="Roboto Slab" panose="020B0604020202020204" charset="0"/>
                <a:cs typeface="Nixie One"/>
                <a:sym typeface="Nixie One"/>
              </a:rPr>
              <a:t>of October leads to an oil price shock and economic problems in Europe, sparking action on energy efficiency. Car-free Sundays are </a:t>
            </a:r>
            <a:r>
              <a:rPr lang="en-US" sz="1300" b="1" dirty="0" err="1">
                <a:solidFill>
                  <a:schemeClr val="tx1"/>
                </a:solidFill>
                <a:latin typeface="Roboto Slab" panose="020B0604020202020204" charset="0"/>
                <a:ea typeface="Roboto Slab" panose="020B0604020202020204" charset="0"/>
                <a:cs typeface="Nixie One"/>
                <a:sym typeface="Nixie One"/>
              </a:rPr>
              <a:t>organised</a:t>
            </a:r>
            <a:r>
              <a:rPr lang="en-US" sz="1300" b="1" dirty="0">
                <a:solidFill>
                  <a:schemeClr val="tx1"/>
                </a:solidFill>
                <a:latin typeface="Roboto Slab" panose="020B0604020202020204" charset="0"/>
                <a:ea typeface="Roboto Slab" panose="020B0604020202020204" charset="0"/>
                <a:cs typeface="Nixie One"/>
                <a:sym typeface="Nixie One"/>
              </a:rPr>
              <a:t> throughout Europe.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1974</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Scientists suggest for the first time that chlorofluorocarbons (CFCs) may be causing a </a:t>
            </a:r>
            <a:r>
              <a:rPr lang="en-US" sz="1300" b="1" dirty="0">
                <a:solidFill>
                  <a:schemeClr val="accent3"/>
                </a:solidFill>
                <a:latin typeface="Roboto Slab" panose="020B0604020202020204" charset="0"/>
                <a:ea typeface="Roboto Slab" panose="020B0604020202020204" charset="0"/>
                <a:cs typeface="Nixie One"/>
                <a:sym typeface="Nixie One"/>
              </a:rPr>
              <a:t>thinning of the ozone layer</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Community starts building its </a:t>
            </a:r>
            <a:r>
              <a:rPr lang="en-US" sz="1300" b="1" dirty="0">
                <a:solidFill>
                  <a:schemeClr val="accent6"/>
                </a:solidFill>
                <a:latin typeface="Roboto Slab" panose="020B0604020202020204" charset="0"/>
                <a:ea typeface="Roboto Slab" panose="020B0604020202020204" charset="0"/>
                <a:cs typeface="Nixie One"/>
                <a:sym typeface="Nixie One"/>
              </a:rPr>
              <a:t>body of environmental legislation </a:t>
            </a:r>
            <a:r>
              <a:rPr lang="en-US" sz="1300" b="1" dirty="0">
                <a:solidFill>
                  <a:schemeClr val="tx1"/>
                </a:solidFill>
                <a:latin typeface="Roboto Slab" panose="020B0604020202020204" charset="0"/>
                <a:ea typeface="Roboto Slab" panose="020B0604020202020204" charset="0"/>
                <a:cs typeface="Nixie One"/>
                <a:sym typeface="Nixie One"/>
              </a:rPr>
              <a:t>with the adoption of — among others — the Waste Framework Directive (1975), the Bathing Water Directive (1976) and the Birds Directive (1979).</a:t>
            </a: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58447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98396" y="197224"/>
            <a:ext cx="7913754" cy="3000284"/>
          </a:xfrm>
          <a:prstGeom prst="rect">
            <a:avLst/>
          </a:prstGeom>
          <a:noFill/>
          <a:ln>
            <a:noFill/>
          </a:ln>
        </p:spPr>
        <p:txBody>
          <a:bodyPr lIns="91425" tIns="91425" rIns="91425" bIns="91425" anchor="t" anchorCtr="0">
            <a:noAutofit/>
          </a:bodyPr>
          <a:lstStyle/>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An explosion occurs on 10 July at a </a:t>
            </a:r>
            <a:r>
              <a:rPr lang="en-US" sz="1300" b="1" dirty="0">
                <a:solidFill>
                  <a:schemeClr val="accent3"/>
                </a:solidFill>
                <a:latin typeface="Roboto Slab" panose="020B0604020202020204" charset="0"/>
                <a:ea typeface="Roboto Slab" panose="020B0604020202020204" charset="0"/>
                <a:cs typeface="Nixie One"/>
                <a:sym typeface="Nixie One"/>
              </a:rPr>
              <a:t>chemical plant near Seveso</a:t>
            </a:r>
            <a:r>
              <a:rPr lang="en-US" sz="1300" b="1" dirty="0">
                <a:solidFill>
                  <a:schemeClr val="tx1"/>
                </a:solidFill>
                <a:latin typeface="Roboto Slab" panose="020B0604020202020204" charset="0"/>
                <a:ea typeface="Roboto Slab" panose="020B0604020202020204" charset="0"/>
                <a:cs typeface="Nixie One"/>
                <a:sym typeface="Nixie One"/>
              </a:rPr>
              <a:t>, north of Milan in Italy. A toxic cloud containing dioxin contaminates a densely populated area. In 1982, the Seveso Directive is issued to prevent major accidents with dangerous substances.</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1978</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Oil tanker </a:t>
            </a:r>
            <a:r>
              <a:rPr lang="en-US" sz="1300" b="1" dirty="0">
                <a:solidFill>
                  <a:schemeClr val="accent2"/>
                </a:solidFill>
                <a:latin typeface="Roboto Slab" panose="020B0604020202020204" charset="0"/>
                <a:ea typeface="Roboto Slab" panose="020B0604020202020204" charset="0"/>
                <a:cs typeface="Nixie One"/>
                <a:sym typeface="Nixie One"/>
              </a:rPr>
              <a:t>Amoco Cadiz </a:t>
            </a:r>
            <a:r>
              <a:rPr lang="en-US" sz="1300" b="1" dirty="0">
                <a:solidFill>
                  <a:schemeClr val="tx1"/>
                </a:solidFill>
                <a:latin typeface="Roboto Slab" panose="020B0604020202020204" charset="0"/>
                <a:ea typeface="Roboto Slab" panose="020B0604020202020204" charset="0"/>
                <a:cs typeface="Nixie One"/>
                <a:sym typeface="Nixie One"/>
              </a:rPr>
              <a:t>spills 68 million gallons off the coast of France.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partial meltdown of the </a:t>
            </a:r>
            <a:r>
              <a:rPr lang="en-US" sz="1300" b="1" dirty="0">
                <a:solidFill>
                  <a:schemeClr val="accent6"/>
                </a:solidFill>
                <a:latin typeface="Roboto Slab" panose="020B0604020202020204" charset="0"/>
                <a:ea typeface="Roboto Slab" panose="020B0604020202020204" charset="0"/>
                <a:cs typeface="Nixie One"/>
                <a:sym typeface="Nixie One"/>
              </a:rPr>
              <a:t>Three Mile Island nuclear plant in USA </a:t>
            </a:r>
            <a:r>
              <a:rPr lang="en-US" sz="1300" b="1" dirty="0">
                <a:solidFill>
                  <a:schemeClr val="tx1"/>
                </a:solidFill>
                <a:latin typeface="Roboto Slab" panose="020B0604020202020204" charset="0"/>
                <a:ea typeface="Roboto Slab" panose="020B0604020202020204" charset="0"/>
                <a:cs typeface="Nixie One"/>
                <a:sym typeface="Nixie One"/>
              </a:rPr>
              <a:t>puts the future of nuclear energy in question.</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3"/>
                </a:solidFill>
                <a:latin typeface="Roboto Slab" panose="020B0604020202020204" charset="0"/>
                <a:ea typeface="Roboto Slab" panose="020B0604020202020204" charset="0"/>
                <a:cs typeface="Nixie One"/>
                <a:sym typeface="Nixie One"/>
              </a:rPr>
              <a:t>The first World Climate Conference </a:t>
            </a:r>
            <a:r>
              <a:rPr lang="en-US" sz="1300" b="1" dirty="0">
                <a:solidFill>
                  <a:schemeClr val="tx1"/>
                </a:solidFill>
                <a:latin typeface="Roboto Slab" panose="020B0604020202020204" charset="0"/>
                <a:ea typeface="Roboto Slab" panose="020B0604020202020204" charset="0"/>
                <a:cs typeface="Nixie One"/>
                <a:sym typeface="Nixie One"/>
              </a:rPr>
              <a:t>takes place in February in Geneva, Switzerland. A panel on climate change set up by the National Academy of Sciences in USA advises that ‘A wait-and-see policy may mean waiting until it is too late’ to avoid significant climate changes.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European Commission creates its </a:t>
            </a:r>
            <a:r>
              <a:rPr lang="en-US" sz="1300" b="1" dirty="0">
                <a:solidFill>
                  <a:schemeClr val="accent2"/>
                </a:solidFill>
                <a:latin typeface="Roboto Slab" panose="020B0604020202020204" charset="0"/>
                <a:ea typeface="Roboto Slab" panose="020B0604020202020204" charset="0"/>
                <a:cs typeface="Nixie One"/>
                <a:sym typeface="Nixie One"/>
              </a:rPr>
              <a:t>Environment Directorate-General</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First observation of an </a:t>
            </a:r>
            <a:r>
              <a:rPr lang="en-US" sz="1300" b="1" dirty="0">
                <a:solidFill>
                  <a:schemeClr val="accent6"/>
                </a:solidFill>
                <a:latin typeface="Roboto Slab" panose="020B0604020202020204" charset="0"/>
                <a:ea typeface="Roboto Slab" panose="020B0604020202020204" charset="0"/>
                <a:cs typeface="Nixie One"/>
                <a:sym typeface="Nixie One"/>
              </a:rPr>
              <a:t>ozone hole over Antarctica</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On 25 April, an uncontrolled chain reaction in a reactor in the </a:t>
            </a:r>
            <a:r>
              <a:rPr lang="en-US" sz="1300" b="1" dirty="0">
                <a:solidFill>
                  <a:schemeClr val="accent3"/>
                </a:solidFill>
                <a:latin typeface="Roboto Slab" panose="020B0604020202020204" charset="0"/>
                <a:ea typeface="Roboto Slab" panose="020B0604020202020204" charset="0"/>
                <a:cs typeface="Nixie One"/>
                <a:sym typeface="Nixie One"/>
              </a:rPr>
              <a:t>Chernobyl nuclear power plant</a:t>
            </a:r>
            <a:r>
              <a:rPr lang="en-US" sz="1300" b="1" dirty="0">
                <a:solidFill>
                  <a:schemeClr val="tx1"/>
                </a:solidFill>
                <a:latin typeface="Roboto Slab" panose="020B0604020202020204" charset="0"/>
                <a:ea typeface="Roboto Slab" panose="020B0604020202020204" charset="0"/>
                <a:cs typeface="Nixie One"/>
                <a:sym typeface="Nixie One"/>
              </a:rPr>
              <a:t>, 80 miles north of Kiev, blows off the reactor's lid. More than 31 workers die instantly and around 135 000 people are evacuated from the surrounding area. A plume of radioactive fall-out drifts over western Soviet Union, eastern and western Europe, and eastern North America.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1987</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err="1">
                <a:solidFill>
                  <a:schemeClr val="accent4"/>
                </a:solidFill>
                <a:latin typeface="Roboto Slab" panose="020B0604020202020204" charset="0"/>
                <a:ea typeface="Roboto Slab" panose="020B0604020202020204" charset="0"/>
                <a:cs typeface="Nixie One"/>
                <a:sym typeface="Nixie One"/>
              </a:rPr>
              <a:t>Brundtland</a:t>
            </a:r>
            <a:r>
              <a:rPr lang="en-US" sz="1300" b="1" dirty="0">
                <a:solidFill>
                  <a:schemeClr val="accent4"/>
                </a:solidFill>
                <a:latin typeface="Roboto Slab" panose="020B0604020202020204" charset="0"/>
                <a:ea typeface="Roboto Slab" panose="020B0604020202020204" charset="0"/>
                <a:cs typeface="Nixie One"/>
                <a:sym typeface="Nixie One"/>
              </a:rPr>
              <a:t> Commission’s report</a:t>
            </a:r>
            <a:r>
              <a:rPr lang="en-US" sz="1300" b="1" dirty="0">
                <a:solidFill>
                  <a:schemeClr val="tx1"/>
                </a:solidFill>
                <a:latin typeface="Roboto Slab" panose="020B0604020202020204" charset="0"/>
                <a:ea typeface="Roboto Slab" panose="020B0604020202020204" charset="0"/>
                <a:cs typeface="Nixie One"/>
                <a:sym typeface="Nixie One"/>
              </a:rPr>
              <a:t>, Our Common Future, defines sustainable development as ‘development that meets the needs of the present without compromising the ability of future generations to meet their own needs.’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707260561"/>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TotalTime>
  <Words>3330</Words>
  <Application>Microsoft Office PowerPoint</Application>
  <PresentationFormat>Předvádění na obrazovce (16:9)</PresentationFormat>
  <Paragraphs>355</Paragraphs>
  <Slides>52</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52</vt:i4>
      </vt:variant>
    </vt:vector>
  </HeadingPairs>
  <TitlesOfParts>
    <vt:vector size="59" baseType="lpstr">
      <vt:lpstr>Nixie One</vt:lpstr>
      <vt:lpstr>Arial</vt:lpstr>
      <vt:lpstr>Cambria</vt:lpstr>
      <vt:lpstr>Roboto Slab</vt:lpstr>
      <vt:lpstr>Wingdings</vt:lpstr>
      <vt:lpstr>Open Sans</vt:lpstr>
      <vt:lpstr>Warwick template</vt:lpstr>
      <vt:lpstr>BASICS OF THE EU ENVIRONMENTAL LAW/CLIMATE LAW</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 je ekopolitika?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Vomáčka Vojtěch Mgr. Ph.D.,LL.M.</cp:lastModifiedBy>
  <cp:revision>152</cp:revision>
  <dcterms:modified xsi:type="dcterms:W3CDTF">2024-03-05T13:37:35Z</dcterms:modified>
</cp:coreProperties>
</file>