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61" r:id="rId4"/>
    <p:sldId id="258" r:id="rId5"/>
    <p:sldId id="262" r:id="rId6"/>
    <p:sldId id="259"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77C3A-08D9-9748-866F-5979DC991E79}" v="3" dt="2021-03-14T16:21:36.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626"/>
  </p:normalViewPr>
  <p:slideViewPr>
    <p:cSldViewPr snapToGrid="0">
      <p:cViewPr varScale="1">
        <p:scale>
          <a:sx n="121" d="100"/>
          <a:sy n="121" d="100"/>
        </p:scale>
        <p:origin x="7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5CC77C3A-08D9-9748-866F-5979DC991E79}"/>
    <pc:docChg chg="custSel modSld">
      <pc:chgData name="Michal Janovec" userId="a620ffdc-f3f4-4d87-845c-ceda78ca3c9c" providerId="ADAL" clId="{5CC77C3A-08D9-9748-866F-5979DC991E79}" dt="2021-03-14T16:21:40.478" v="15" actId="20577"/>
      <pc:docMkLst>
        <pc:docMk/>
      </pc:docMkLst>
      <pc:sldChg chg="modSp mod">
        <pc:chgData name="Michal Janovec" userId="a620ffdc-f3f4-4d87-845c-ceda78ca3c9c" providerId="ADAL" clId="{5CC77C3A-08D9-9748-866F-5979DC991E79}" dt="2021-03-14T16:21:40.478" v="15" actId="20577"/>
        <pc:sldMkLst>
          <pc:docMk/>
          <pc:sldMk cId="3022160146" sldId="263"/>
        </pc:sldMkLst>
        <pc:spChg chg="mod">
          <ac:chgData name="Michal Janovec" userId="a620ffdc-f3f4-4d87-845c-ceda78ca3c9c" providerId="ADAL" clId="{5CC77C3A-08D9-9748-866F-5979DC991E79}" dt="2021-03-14T16:21:40.478" v="15" actId="20577"/>
          <ac:spMkLst>
            <pc:docMk/>
            <pc:sldMk cId="3022160146"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3/14/21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3/14/21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3/14/21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3/14/21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3/14/21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3/14/21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3/14/21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mFCKLBsmF_w&amp;ab_channel=Channel4News" TargetMode="External"/><Relationship Id="rId2" Type="http://schemas.openxmlformats.org/officeDocument/2006/relationships/hyperlink" Target="https://www.youtube.com/watch?v=K8tmHxDT-4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Economic</a:t>
            </a:r>
            <a:r>
              <a:rPr lang="cs-CZ" dirty="0"/>
              <a:t> performance in </a:t>
            </a:r>
            <a:r>
              <a:rPr lang="cs-CZ" dirty="0" err="1"/>
              <a:t>Europe</a:t>
            </a:r>
            <a:endParaRPr lang="en-GB" dirty="0"/>
          </a:p>
        </p:txBody>
      </p:sp>
      <p:sp>
        <p:nvSpPr>
          <p:cNvPr id="3" name="Podnadpis 2"/>
          <p:cNvSpPr>
            <a:spLocks noGrp="1"/>
          </p:cNvSpPr>
          <p:nvPr>
            <p:ph type="subTitle" idx="1"/>
          </p:nvPr>
        </p:nvSpPr>
        <p:spPr/>
        <p:txBody>
          <a:bodyPr>
            <a:normAutofit/>
          </a:bodyPr>
          <a:lstStyle/>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Economic</a:t>
            </a:r>
            <a:r>
              <a:rPr lang="cs-CZ" dirty="0"/>
              <a:t> </a:t>
            </a:r>
            <a:r>
              <a:rPr lang="cs-CZ" dirty="0" err="1"/>
              <a:t>participation</a:t>
            </a:r>
            <a:r>
              <a:rPr lang="cs-CZ" dirty="0"/>
              <a:t> </a:t>
            </a:r>
            <a:r>
              <a:rPr lang="cs-CZ" dirty="0" err="1"/>
              <a:t>possibilities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Single Market</a:t>
            </a:r>
          </a:p>
          <a:p>
            <a:pPr marL="0" indent="0">
              <a:buNone/>
            </a:pPr>
            <a:r>
              <a:rPr lang="cs-CZ" dirty="0"/>
              <a:t>Free </a:t>
            </a:r>
            <a:r>
              <a:rPr lang="cs-CZ" dirty="0" err="1"/>
              <a:t>Trade</a:t>
            </a:r>
            <a:r>
              <a:rPr lang="cs-CZ" dirty="0"/>
              <a:t> Area</a:t>
            </a:r>
          </a:p>
          <a:p>
            <a:pPr marL="0" indent="0">
              <a:buNone/>
            </a:pPr>
            <a:r>
              <a:rPr lang="cs-CZ" dirty="0" err="1"/>
              <a:t>Customs</a:t>
            </a:r>
            <a:r>
              <a:rPr lang="cs-CZ" dirty="0"/>
              <a:t> Union</a:t>
            </a:r>
          </a:p>
          <a:p>
            <a:pPr marL="0" indent="0">
              <a:buNone/>
            </a:pPr>
            <a:endParaRPr lang="cs-CZ" dirty="0"/>
          </a:p>
          <a:p>
            <a:pPr marL="0" indent="0">
              <a:buNone/>
            </a:pPr>
            <a:r>
              <a:rPr lang="cs-CZ"/>
              <a:t>			EEA AGREEMENT</a:t>
            </a:r>
            <a:endParaRPr lang="cs-CZ" dirty="0"/>
          </a:p>
          <a:p>
            <a:pPr marL="0" indent="0">
              <a:buNone/>
            </a:pPr>
            <a:endParaRPr lang="cs-CZ" dirty="0"/>
          </a:p>
          <a:p>
            <a:pPr marL="0" indent="0">
              <a:buNone/>
            </a:pPr>
            <a:r>
              <a:rPr lang="cs-CZ" dirty="0" err="1"/>
              <a:t>Differences</a:t>
            </a:r>
            <a:r>
              <a:rPr lang="cs-CZ" dirty="0"/>
              <a:t>?</a:t>
            </a:r>
          </a:p>
          <a:p>
            <a:pPr marL="0" indent="0">
              <a:buNone/>
            </a:pPr>
            <a:r>
              <a:rPr lang="cs-CZ" dirty="0" err="1"/>
              <a:t>Advantages</a:t>
            </a:r>
            <a:r>
              <a:rPr lang="cs-CZ" dirty="0"/>
              <a:t> </a:t>
            </a:r>
            <a:r>
              <a:rPr lang="cs-CZ" dirty="0" err="1"/>
              <a:t>of</a:t>
            </a:r>
            <a:r>
              <a:rPr lang="cs-CZ" dirty="0"/>
              <a:t> </a:t>
            </a:r>
            <a:r>
              <a:rPr lang="cs-CZ" dirty="0" err="1"/>
              <a:t>each</a:t>
            </a:r>
            <a:r>
              <a:rPr lang="cs-CZ" dirty="0"/>
              <a:t> </a:t>
            </a:r>
            <a:r>
              <a:rPr lang="cs-CZ" dirty="0" err="1"/>
              <a:t>possibility</a:t>
            </a:r>
            <a:r>
              <a:rPr lang="cs-CZ" dirty="0"/>
              <a:t>?</a:t>
            </a:r>
          </a:p>
          <a:p>
            <a:pPr marL="0" indent="0">
              <a:buNone/>
            </a:pPr>
            <a:endParaRPr lang="cs-CZ" dirty="0"/>
          </a:p>
        </p:txBody>
      </p:sp>
    </p:spTree>
    <p:extLst>
      <p:ext uri="{BB962C8B-B14F-4D97-AF65-F5344CB8AC3E}">
        <p14:creationId xmlns:p14="http://schemas.microsoft.com/office/powerpoint/2010/main" val="380636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SwiSS</a:t>
            </a:r>
            <a:r>
              <a:rPr lang="cs-CZ" dirty="0"/>
              <a:t> Model</a:t>
            </a:r>
          </a:p>
        </p:txBody>
      </p:sp>
      <p:sp>
        <p:nvSpPr>
          <p:cNvPr id="3" name="Zástupný symbol pro obsah 2"/>
          <p:cNvSpPr>
            <a:spLocks noGrp="1"/>
          </p:cNvSpPr>
          <p:nvPr>
            <p:ph idx="1"/>
          </p:nvPr>
        </p:nvSpPr>
        <p:spPr/>
        <p:txBody>
          <a:bodyPr/>
          <a:lstStyle/>
          <a:p>
            <a:r>
              <a:rPr lang="en-US" dirty="0"/>
              <a:t>Switzerland is not a member of the EU, but its model rests on a series of sector-by-sector trade deals. It thus has selective access to the single market, and has agreed to participate in EU research and education programs, and policies on borders (Schengen) and asylum (Dublin).</a:t>
            </a:r>
            <a:endParaRPr lang="cs-CZ" dirty="0"/>
          </a:p>
        </p:txBody>
      </p:sp>
    </p:spTree>
    <p:extLst>
      <p:ext uri="{BB962C8B-B14F-4D97-AF65-F5344CB8AC3E}">
        <p14:creationId xmlns:p14="http://schemas.microsoft.com/office/powerpoint/2010/main" val="66294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EEA Model</a:t>
            </a:r>
          </a:p>
        </p:txBody>
      </p:sp>
      <p:sp>
        <p:nvSpPr>
          <p:cNvPr id="3" name="Zástupný symbol pro obsah 2"/>
          <p:cNvSpPr>
            <a:spLocks noGrp="1"/>
          </p:cNvSpPr>
          <p:nvPr>
            <p:ph idx="1"/>
          </p:nvPr>
        </p:nvSpPr>
        <p:spPr/>
        <p:txBody>
          <a:bodyPr/>
          <a:lstStyle/>
          <a:p>
            <a:r>
              <a:rPr lang="cs-CZ" dirty="0" err="1"/>
              <a:t>Allows</a:t>
            </a:r>
            <a:r>
              <a:rPr lang="cs-CZ" dirty="0"/>
              <a:t> </a:t>
            </a:r>
            <a:r>
              <a:rPr lang="en-US" dirty="0"/>
              <a:t>to participate in the EU’s single market though the European Economic Area, which entails respecting all the four freedoms (including the free movement of persons). It has independent control over its fisheries and farming policy (which full member states delegate to the EU), and can pursue its own trade deals.</a:t>
            </a:r>
            <a:endParaRPr lang="cs-CZ" dirty="0"/>
          </a:p>
          <a:p>
            <a:endParaRPr lang="cs-CZ" dirty="0"/>
          </a:p>
          <a:p>
            <a:r>
              <a:rPr lang="cs-CZ" dirty="0"/>
              <a:t>Country </a:t>
            </a:r>
            <a:r>
              <a:rPr lang="en-US" dirty="0"/>
              <a:t>is bound by the legislation that the EU adopts in these areas, but it does not participate in EU decision-making. </a:t>
            </a:r>
            <a:endParaRPr lang="cs-CZ" dirty="0"/>
          </a:p>
        </p:txBody>
      </p:sp>
    </p:spTree>
    <p:extLst>
      <p:ext uri="{BB962C8B-B14F-4D97-AF65-F5344CB8AC3E}">
        <p14:creationId xmlns:p14="http://schemas.microsoft.com/office/powerpoint/2010/main" val="24135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Turkish</a:t>
            </a:r>
            <a:r>
              <a:rPr lang="cs-CZ" dirty="0"/>
              <a:t> model</a:t>
            </a:r>
          </a:p>
        </p:txBody>
      </p:sp>
      <p:sp>
        <p:nvSpPr>
          <p:cNvPr id="3" name="Zástupný symbol pro obsah 2"/>
          <p:cNvSpPr>
            <a:spLocks noGrp="1"/>
          </p:cNvSpPr>
          <p:nvPr>
            <p:ph idx="1"/>
          </p:nvPr>
        </p:nvSpPr>
        <p:spPr/>
        <p:txBody>
          <a:bodyPr/>
          <a:lstStyle/>
          <a:p>
            <a:pPr algn="just"/>
            <a:r>
              <a:rPr lang="en-US" dirty="0"/>
              <a:t>As with the Norwegian and Swiss models, Turkey has to abide by EU product standards, but has no ability to influence them. This arrangement extends only to trade in goods: attempts to broaden the deal to include services and agriculture have faltered.</a:t>
            </a:r>
            <a:endParaRPr lang="cs-CZ" dirty="0"/>
          </a:p>
        </p:txBody>
      </p:sp>
    </p:spTree>
    <p:extLst>
      <p:ext uri="{BB962C8B-B14F-4D97-AF65-F5344CB8AC3E}">
        <p14:creationId xmlns:p14="http://schemas.microsoft.com/office/powerpoint/2010/main" val="291736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Canada</a:t>
            </a:r>
            <a:r>
              <a:rPr lang="cs-CZ" dirty="0"/>
              <a:t> Model</a:t>
            </a:r>
          </a:p>
        </p:txBody>
      </p:sp>
      <p:sp>
        <p:nvSpPr>
          <p:cNvPr id="3" name="Zástupný symbol pro obsah 2"/>
          <p:cNvSpPr>
            <a:spLocks noGrp="1"/>
          </p:cNvSpPr>
          <p:nvPr>
            <p:ph idx="1"/>
          </p:nvPr>
        </p:nvSpPr>
        <p:spPr/>
        <p:txBody>
          <a:bodyPr/>
          <a:lstStyle/>
          <a:p>
            <a:pPr algn="just"/>
            <a:r>
              <a:rPr lang="en-US" dirty="0"/>
              <a:t>Canada has negotiated a tariff-free agreement on trade in goods – but not services. Importantly, although the deal includes the gradual elimination of regulatory barriers, it also includes some features which add costs for Canadian exporters. For example, they will have to demonstrate that the goods they’re selling into the EU were entirely made in Canada – a move designed to prevent exporters from elsewhere in the world gaining access to the single market through the back door. </a:t>
            </a:r>
            <a:endParaRPr lang="cs-CZ" dirty="0"/>
          </a:p>
        </p:txBody>
      </p:sp>
    </p:spTree>
    <p:extLst>
      <p:ext uri="{BB962C8B-B14F-4D97-AF65-F5344CB8AC3E}">
        <p14:creationId xmlns:p14="http://schemas.microsoft.com/office/powerpoint/2010/main" val="11562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Model</a:t>
            </a:r>
          </a:p>
        </p:txBody>
      </p:sp>
      <p:sp>
        <p:nvSpPr>
          <p:cNvPr id="3" name="Zástupný symbol pro obsah 2"/>
          <p:cNvSpPr>
            <a:spLocks noGrp="1"/>
          </p:cNvSpPr>
          <p:nvPr>
            <p:ph idx="1"/>
          </p:nvPr>
        </p:nvSpPr>
        <p:spPr/>
        <p:txBody>
          <a:bodyPr/>
          <a:lstStyle/>
          <a:p>
            <a:r>
              <a:rPr lang="en-US" dirty="0"/>
              <a:t>Under WTO rules a country can trade with the EU, but the two parties have to apply the same tariff rates and quotas that they apply to the rest of the world. Both are free to impose regulatory barriers to trade, and the rules do not cover trade in services.</a:t>
            </a:r>
            <a:endParaRPr lang="cs-CZ" dirty="0"/>
          </a:p>
        </p:txBody>
      </p:sp>
    </p:spTree>
    <p:extLst>
      <p:ext uri="{BB962C8B-B14F-4D97-AF65-F5344CB8AC3E}">
        <p14:creationId xmlns:p14="http://schemas.microsoft.com/office/powerpoint/2010/main" val="26509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videos</a:t>
            </a:r>
          </a:p>
        </p:txBody>
      </p:sp>
      <p:sp>
        <p:nvSpPr>
          <p:cNvPr id="3" name="Zástupný symbol pro obsah 2"/>
          <p:cNvSpPr>
            <a:spLocks noGrp="1"/>
          </p:cNvSpPr>
          <p:nvPr>
            <p:ph idx="1"/>
          </p:nvPr>
        </p:nvSpPr>
        <p:spPr/>
        <p:txBody>
          <a:bodyPr/>
          <a:lstStyle/>
          <a:p>
            <a:r>
              <a:rPr lang="cs-CZ" b="1" u="sng" dirty="0"/>
              <a:t>https://www.youtube.com/watch?v=7Bg3Php6_Tc</a:t>
            </a:r>
          </a:p>
          <a:p>
            <a:r>
              <a:rPr lang="cs-CZ" b="1" u="sng" dirty="0"/>
              <a:t>https://www.youtube.com/watch?v=sHjPJPKX07o</a:t>
            </a:r>
          </a:p>
          <a:p>
            <a:r>
              <a:rPr lang="cs-CZ" b="1" u="sng" dirty="0"/>
              <a:t>https://www.youtube.com/watch?v=gxxrd88-674</a:t>
            </a:r>
          </a:p>
          <a:p>
            <a:r>
              <a:rPr lang="cs-CZ" b="1" u="sng" dirty="0">
                <a:hlinkClick r:id="rId2"/>
              </a:rPr>
              <a:t>https://www.youtube.com/watch?v=K8tmHxDT-48</a:t>
            </a:r>
            <a:endParaRPr lang="cs-CZ" b="1" u="sng" dirty="0"/>
          </a:p>
          <a:p>
            <a:r>
              <a:rPr lang="cs-CZ" b="1" u="sng" dirty="0" err="1"/>
              <a:t>After</a:t>
            </a:r>
            <a:r>
              <a:rPr lang="cs-CZ" b="1" u="sng" dirty="0"/>
              <a:t> </a:t>
            </a:r>
            <a:r>
              <a:rPr lang="cs-CZ" b="1" u="sng" dirty="0" err="1"/>
              <a:t>brexit</a:t>
            </a:r>
            <a:endParaRPr lang="cs-CZ" b="1" u="sng" dirty="0"/>
          </a:p>
          <a:p>
            <a:r>
              <a:rPr lang="cs-CZ" dirty="0">
                <a:hlinkClick r:id="rId3"/>
              </a:rPr>
              <a:t>https://www.youtube.com/watch?v=mFCKLBsmF_w&amp;ab_channel=Channel4News</a:t>
            </a:r>
            <a:endParaRPr lang="cs-CZ" dirty="0"/>
          </a:p>
          <a:p>
            <a:endParaRPr lang="cs-CZ" dirty="0"/>
          </a:p>
        </p:txBody>
      </p:sp>
    </p:spTree>
    <p:extLst>
      <p:ext uri="{BB962C8B-B14F-4D97-AF65-F5344CB8AC3E}">
        <p14:creationId xmlns:p14="http://schemas.microsoft.com/office/powerpoint/2010/main" val="3022160146"/>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1381</TotalTime>
  <Words>434</Words>
  <Application>Microsoft Macintosh PowerPoint</Application>
  <PresentationFormat>Širokoúhlá obrazovka</PresentationFormat>
  <Paragraphs>29</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Gill Sans MT</vt:lpstr>
      <vt:lpstr>Balík</vt:lpstr>
      <vt:lpstr>Economic performance in Europe</vt:lpstr>
      <vt:lpstr>Economic participation possibilities</vt:lpstr>
      <vt:lpstr>SwiSS Model</vt:lpstr>
      <vt:lpstr>EEA Model</vt:lpstr>
      <vt:lpstr>Turkish model</vt:lpstr>
      <vt:lpstr>Canada Model</vt:lpstr>
      <vt:lpstr>WTO Model</vt:lpstr>
      <vt:lpstr>videos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dc:creator>Michal Janovec</dc:creator>
  <cp:lastModifiedBy>Michal Janovec</cp:lastModifiedBy>
  <cp:revision>6</cp:revision>
  <dcterms:modified xsi:type="dcterms:W3CDTF">2021-03-15T13:04:51Z</dcterms:modified>
</cp:coreProperties>
</file>