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7" r:id="rId5"/>
    <p:sldId id="258" r:id="rId6"/>
    <p:sldId id="259" r:id="rId7"/>
    <p:sldId id="266" r:id="rId8"/>
    <p:sldId id="262" r:id="rId9"/>
    <p:sldId id="260" r:id="rId10"/>
    <p:sldId id="261" r:id="rId11"/>
    <p:sldId id="264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17C98-1475-45C0-9D5F-84AC77055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F485D1-8A80-4644-A9C4-FB550084A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3F5DA9-A0E9-4F7B-BA08-AA568091E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C926F-7EB4-419D-B3EA-5E8ECF9A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ABA7DB-1C9F-457E-AA8F-4966626B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73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DA731-4915-4F1A-B404-8580F244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6AC8DE-BD5A-4F7C-864C-1732A06E4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AD7135-0E65-4BE9-9F73-B8B6B9CC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9746E-200F-4D82-B782-F2A0C47D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B4CDAC-1EA3-4002-AEA0-F3FFA5398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78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6661D0-2EAB-4F73-B1D0-2A979FDBA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12B94D-093A-432C-981A-024914A79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A824E-AD79-4DBC-B499-A621E5C6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8B12A6-81FC-4E36-915C-3975EAB6C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45A97-FE43-4297-B599-97F90816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43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E8EC2-ABFE-4C66-81C5-15F98254F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6EB31A-FE23-4C47-A9F1-142841510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A398E4-44A2-4768-9991-2DE1852D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4526F5-5626-48A8-8EAA-7BD07FAB8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30EBBD-047F-4DDC-816E-7877E160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19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C435A-A18C-4170-B074-4327118B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D4AE85-6912-4393-9761-00A12DEBA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5013D2-E7A4-40DD-9705-94219068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FC2DB8-62E3-4311-9F44-A1CA10FD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BC6E86-F5DD-480F-9938-CB8ED138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08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55166-44BD-4AA1-8805-F537978DA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C40F7D-4E93-4DB7-8E75-5E1A6DD65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AF50B66-1E7B-4D5C-966C-C66CC089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A51AC3-B0D2-4274-B4CB-D7849C8B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3F3F65-2AE3-4243-B14F-3B3F14A2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19C991-7374-4C75-B831-FF8A0A61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2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362F5-2072-4ABC-958B-AF7FD861D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306AD3-115B-40E0-BC36-45E7F8569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A33AC3-14CC-415F-BC77-819593907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2865049-EBE6-47F7-9FED-BD2705532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EE41DEC-565B-4368-9BF6-9411594FF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0D31D8-86CE-4E37-AEFF-468E1F577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A347DE-C90A-4BB2-B61C-FE66472F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48C2BF-5B1C-4631-BD8D-18A532C1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7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25DF1-C4DA-48A5-A0B5-204E4554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8EE3FB-FEF0-44CF-BF8C-CC3936E4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FFD607-E426-42D9-81FE-E8D133BB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5837BC-B483-4AC6-A429-3BE1DB59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8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FF70C5-421D-4C92-984B-5073E304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13D789-ABF7-43AF-9031-21F01BDDC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B9DBB5-87EE-4146-AF7C-7855CC9E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3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A02F6-6770-4C84-8C11-DA0B24959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5BC2D-A295-44DF-9A4C-B89EC06CC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6D86FF-6CBF-4DF1-AB14-C65641FE8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32F33C-A330-41BE-95C5-E47F1DE07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25006A-B21E-47C8-8CD2-03DC71DC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3D5CA5-CD84-49C5-AF9C-1F2F3F80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5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3D3C9-1AF1-491B-889D-C75DABCF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44999A-7BF3-44B0-AA12-81967B913C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7F744DF-139C-48A9-B4D2-5901BFEEE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BA4A1A-6122-4186-8025-4DA03619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22B321-6D48-4DD6-A6F0-E8E6953C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2B76AB-BD67-4F4E-9AA3-CD43099A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66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112D442-E1EF-40E1-93C4-BEAA2463E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93C26BB-A7D5-490B-ADAF-DC03AB7F0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652F8-89A8-4854-BB9B-52E7F2F4F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46721-5977-4C15-9DEF-67BDA94E45DC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4CE3CC-F042-429F-B76E-A0C6A0D43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B15D20-42AC-471E-9639-B441AD901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656C-DE90-46F0-8A38-9261623F7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2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72897-EB35-4951-9FBA-5CAB276710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Rozpočet EU a daňové souvislosti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DA9B2D-7370-49AC-AB32-D9B57E0D3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Prezentace 5. přednáška </a:t>
            </a:r>
          </a:p>
          <a:p>
            <a:r>
              <a:rPr lang="cs-CZ" dirty="0"/>
              <a:t>Hospodářské politiky EU </a:t>
            </a:r>
          </a:p>
          <a:p>
            <a:r>
              <a:rPr lang="cs-CZ" dirty="0"/>
              <a:t>Filip Křepelka,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316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82A3B-25D5-4D12-8D4E-19B1F068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 US 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EA5ED4-91B9-45E5-871D-996897E5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USA: </a:t>
            </a:r>
            <a:r>
              <a:rPr lang="cs-CZ" dirty="0" err="1"/>
              <a:t>polosociální</a:t>
            </a:r>
            <a:r>
              <a:rPr lang="cs-CZ" dirty="0"/>
              <a:t> stát</a:t>
            </a:r>
          </a:p>
          <a:p>
            <a:r>
              <a:rPr lang="cs-CZ" dirty="0"/>
              <a:t>Cca. 35 % HDP </a:t>
            </a:r>
          </a:p>
          <a:p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govt</a:t>
            </a:r>
            <a:r>
              <a:rPr lang="cs-CZ" dirty="0"/>
              <a:t>: ½ </a:t>
            </a:r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govts</a:t>
            </a:r>
            <a:r>
              <a:rPr lang="cs-CZ" dirty="0"/>
              <a:t>: ¼</a:t>
            </a:r>
          </a:p>
          <a:p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govts</a:t>
            </a:r>
            <a:r>
              <a:rPr lang="cs-CZ" dirty="0"/>
              <a:t>: ¼</a:t>
            </a:r>
          </a:p>
          <a:p>
            <a:r>
              <a:rPr lang="cs-CZ" dirty="0"/>
              <a:t>Co financuje federace: armáda, federální administrativa, federální policie, federální sociální a zdravotní programy, příspěvky na školství. </a:t>
            </a:r>
          </a:p>
          <a:p>
            <a:r>
              <a:rPr lang="cs-CZ" dirty="0"/>
              <a:t>Financování federálními daněmi.  </a:t>
            </a:r>
          </a:p>
        </p:txBody>
      </p:sp>
    </p:spTree>
    <p:extLst>
      <p:ext uri="{BB962C8B-B14F-4D97-AF65-F5344CB8AC3E}">
        <p14:creationId xmlns:p14="http://schemas.microsoft.com/office/powerpoint/2010/main" val="363688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13B80-79D9-4B93-AEC3-87BC54D28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role EU v daních –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F5C296-5F5F-41A4-9389-4FB57B024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EU nemá vlastní daně: viz příjmy </a:t>
            </a:r>
          </a:p>
          <a:p>
            <a:r>
              <a:rPr lang="cs-CZ" dirty="0"/>
              <a:t>Nicméně zasahuje do daní ve členských státech.  </a:t>
            </a:r>
          </a:p>
          <a:p>
            <a:r>
              <a:rPr lang="cs-CZ" dirty="0"/>
              <a:t>DPH a spotřební daně – koordinace, kooperace a harmonizace ve vazbě na volný pohyb zboží a služeb. </a:t>
            </a:r>
          </a:p>
          <a:p>
            <a:r>
              <a:rPr lang="cs-CZ" dirty="0"/>
              <a:t>Daň z příjmu – kompetence členských států, ani koordinace není svěřená EU, členské státy uzavírají smlouvy o zamezení dvojího zdanění, ovšem z pohybu osob a služeb mohou vyplývat korekce.  </a:t>
            </a:r>
          </a:p>
          <a:p>
            <a:r>
              <a:rPr lang="cs-CZ" dirty="0"/>
              <a:t>Odvody na sociální a zdravotní zabezpečení: příslušný stát pro sociální zabezpečení.  </a:t>
            </a:r>
          </a:p>
        </p:txBody>
      </p:sp>
    </p:spTree>
    <p:extLst>
      <p:ext uri="{BB962C8B-B14F-4D97-AF65-F5344CB8AC3E}">
        <p14:creationId xmlns:p14="http://schemas.microsoft.com/office/powerpoint/2010/main" val="191283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3CD8E-EC0E-4BA6-BF59-76DDE32A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Závěr: absence sociálního </a:t>
            </a:r>
            <a:r>
              <a:rPr lang="cs-CZ" dirty="0" err="1"/>
              <a:t>eurostátu</a:t>
            </a:r>
            <a:r>
              <a:rPr lang="cs-CZ"/>
              <a:t> 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5A4ADA-EE39-442E-B493-DD3C5C872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Debata  o zaměření a rozsahu státu včetně sociálního angažmá – a tedy také jeho ekonomického zajištění (daně) - je politická. </a:t>
            </a:r>
          </a:p>
          <a:p>
            <a:r>
              <a:rPr lang="cs-CZ" dirty="0"/>
              <a:t>Nemožnost federalizace EU: no </a:t>
            </a:r>
            <a:r>
              <a:rPr lang="cs-CZ"/>
              <a:t>démos thesis.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5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49321-2293-42FB-B04A-946A5E99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 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6A1BA6-9F07-4B6F-A0DE-DEDBCDAF5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Srovnání s rozpočty států, měst, obcí… </a:t>
            </a:r>
          </a:p>
          <a:p>
            <a:r>
              <a:rPr lang="cs-CZ" dirty="0"/>
              <a:t>Rozpočtový rok</a:t>
            </a:r>
          </a:p>
          <a:p>
            <a:r>
              <a:rPr lang="cs-CZ" dirty="0"/>
              <a:t>Rozpočtový výhled. </a:t>
            </a:r>
          </a:p>
          <a:p>
            <a:r>
              <a:rPr lang="cs-CZ" dirty="0"/>
              <a:t>Rozpočet: rozpočtový plán </a:t>
            </a:r>
          </a:p>
          <a:p>
            <a:r>
              <a:rPr lang="cs-CZ" dirty="0"/>
              <a:t>Rozlišení mandatorních a nemandatorních výdajů</a:t>
            </a:r>
          </a:p>
          <a:p>
            <a:r>
              <a:rPr lang="cs-CZ" dirty="0"/>
              <a:t>Naplňování: méně či více odpovídající plánu</a:t>
            </a:r>
          </a:p>
          <a:p>
            <a:r>
              <a:rPr lang="cs-CZ" dirty="0"/>
              <a:t>Závěrečný účet: vyhodnocení hospodaření.  </a:t>
            </a:r>
          </a:p>
          <a:p>
            <a:r>
              <a:rPr lang="cs-CZ" dirty="0"/>
              <a:t>Kontrola hospodaření </a:t>
            </a:r>
          </a:p>
        </p:txBody>
      </p:sp>
    </p:spTree>
    <p:extLst>
      <p:ext uri="{BB962C8B-B14F-4D97-AF65-F5344CB8AC3E}">
        <p14:creationId xmlns:p14="http://schemas.microsoft.com/office/powerpoint/2010/main" val="190970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88CF3-C071-422C-8E9B-2646D76F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o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F217D3-E34C-4B9F-88F6-D7AFDF515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Evropská komise </a:t>
            </a:r>
          </a:p>
          <a:p>
            <a:r>
              <a:rPr lang="cs-CZ" dirty="0"/>
              <a:t>Rada EU </a:t>
            </a:r>
          </a:p>
          <a:p>
            <a:r>
              <a:rPr lang="cs-CZ" dirty="0"/>
              <a:t>Evropský parlament </a:t>
            </a:r>
          </a:p>
          <a:p>
            <a:r>
              <a:rPr lang="cs-CZ" dirty="0"/>
              <a:t>Evropský účetní dvůr</a:t>
            </a:r>
          </a:p>
          <a:p>
            <a:endParaRPr lang="cs-CZ" dirty="0"/>
          </a:p>
          <a:p>
            <a:r>
              <a:rPr lang="cs-CZ" dirty="0"/>
              <a:t>Striktní lhůty pro jednotlivé kroky.</a:t>
            </a:r>
          </a:p>
          <a:p>
            <a:r>
              <a:rPr lang="cs-CZ" dirty="0"/>
              <a:t>Rozpočtový výhled na sedm let: nyní 2021 – 2027.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663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81A27-62B5-44F6-B7D0-254D986D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prostředků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58A725-3344-4D74-98AE-13B7EE43E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Pravidla pro nakládání s prostředky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Dotace jako veřejnoprávní plnění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Též možnost smluvních závazků a jejich proměny.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Nutnost ochrany finančních zájmů EU. </a:t>
            </a:r>
          </a:p>
          <a:p>
            <a:pPr marL="0" indent="0">
              <a:buNone/>
            </a:pPr>
            <a:r>
              <a:rPr lang="cs-CZ" dirty="0"/>
              <a:t> Vstup do trestního práva členských států, což je jejich kompetence.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11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7506D-F140-4996-BAFF-57EEA641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Příjmy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26D943-2990-4C80-8135-86D37689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Plán 2024</a:t>
            </a:r>
          </a:p>
          <a:p>
            <a:r>
              <a:rPr lang="cs-CZ" sz="3200" dirty="0"/>
              <a:t>Výnos z cel z dovozu ze třetích států (EU jako celní unie): 17.6 G EUR</a:t>
            </a:r>
          </a:p>
          <a:p>
            <a:r>
              <a:rPr lang="cs-CZ" sz="3200" dirty="0"/>
              <a:t>Podíl z výnosu DPH: 17, 9 G EUR  </a:t>
            </a:r>
          </a:p>
          <a:p>
            <a:r>
              <a:rPr lang="cs-CZ" sz="3200" dirty="0"/>
              <a:t>Příspěvek podle výkonů členských států: 119 G EUR </a:t>
            </a:r>
          </a:p>
          <a:p>
            <a:r>
              <a:rPr lang="cs-CZ" sz="3200" dirty="0"/>
              <a:t>Další: 8,8 G EUR </a:t>
            </a:r>
          </a:p>
          <a:p>
            <a:r>
              <a:rPr lang="cs-CZ" sz="3200" dirty="0"/>
              <a:t>Celkem: 163 G EUR </a:t>
            </a:r>
          </a:p>
        </p:txBody>
      </p:sp>
    </p:spTree>
    <p:extLst>
      <p:ext uri="{BB962C8B-B14F-4D97-AF65-F5344CB8AC3E}">
        <p14:creationId xmlns:p14="http://schemas.microsoft.com/office/powerpoint/2010/main" val="160686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F231E-C425-4277-9634-719FD21DF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rozpočtu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24B073-495D-40CB-BC9D-7EBC6B4E5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Vzletná označení položek! V miliardách eur.  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21,5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Jednotný trh, inovace a digitální oblast (věda?)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F4A52"/>
                </a:solidFill>
                <a:latin typeface="Open Sans" panose="020B0606030504020204" pitchFamily="34" charset="0"/>
              </a:rPr>
              <a:t>73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Soudržnost, odolnost a hodnoty (hlavně kohezní/regionální politika.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57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Přírodní zdroje a životní prostředí (hlavně zemědělská politika.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3,1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Migrace a správa hranic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1,8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Bezpečnost a obrana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17,2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Sousedství a svět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10,6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Evropská veřejná správa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2,8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Zvláštní nástroje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169,5</a:t>
            </a:r>
            <a:r>
              <a:rPr lang="cs-CZ" b="0" i="0" dirty="0">
                <a:solidFill>
                  <a:srgbClr val="3F4A52"/>
                </a:solidFill>
                <a:effectLst/>
                <a:latin typeface="Open Sans" panose="020B0606030504020204" pitchFamily="34" charset="0"/>
              </a:rPr>
              <a:t> – Celkem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14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8C826-7EAE-40BF-BFD2-FD65D3CA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2 a rozpočet 3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0F03DB-3302-4505-9A57-4379F2971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vyrovnanost rozpočtu. </a:t>
            </a:r>
          </a:p>
          <a:p>
            <a:r>
              <a:rPr lang="cs-CZ" dirty="0"/>
              <a:t>Zachraňování předlužených států: Evropský stabilizační mechanismus, poskytující záchranné půjčky (viz problematika jednotné měny).  </a:t>
            </a:r>
          </a:p>
          <a:p>
            <a:r>
              <a:rPr lang="cs-CZ" dirty="0"/>
              <a:t>2020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EU: společné dluhy dílem za účelem zachraňování, snazší zadlužování? </a:t>
            </a:r>
          </a:p>
          <a:p>
            <a:r>
              <a:rPr lang="cs-CZ" dirty="0"/>
              <a:t>Jaká je dlouhodobá perspektiva hospodaření EU? </a:t>
            </a:r>
          </a:p>
          <a:p>
            <a:r>
              <a:rPr lang="cs-CZ" dirty="0"/>
              <a:t>Zadlužení členských států vyžádané EU?  </a:t>
            </a:r>
          </a:p>
        </p:txBody>
      </p:sp>
    </p:spTree>
    <p:extLst>
      <p:ext uri="{BB962C8B-B14F-4D97-AF65-F5344CB8AC3E}">
        <p14:creationId xmlns:p14="http://schemas.microsoft.com/office/powerpoint/2010/main" val="224307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0B2C1-129E-48A4-9FA9-150A82B5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 běžnými mezinárodními organizacemi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D00B46-D7BD-4CA5-8738-CD5608D70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stovek mezinárodních organizací. </a:t>
            </a:r>
          </a:p>
          <a:p>
            <a:r>
              <a:rPr lang="cs-CZ" dirty="0"/>
              <a:t>Běžné mezinárodní organizace financují jenom vlastní fungování. </a:t>
            </a:r>
          </a:p>
          <a:p>
            <a:r>
              <a:rPr lang="cs-CZ" dirty="0"/>
              <a:t>Zlomek rozpočtu EU. </a:t>
            </a:r>
          </a:p>
          <a:p>
            <a:r>
              <a:rPr lang="cs-CZ" dirty="0"/>
              <a:t>EU je tímto jedinečná nadnárodní organizace.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26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FA894-FE7C-4FF7-BB7C-3975CCA44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rozpočtu se státy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CF6C5F-99AE-4108-8EFC-28EBB1A8C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EU zlomek: 1.14 % HDP </a:t>
            </a:r>
          </a:p>
          <a:p>
            <a:r>
              <a:rPr lang="cs-CZ" dirty="0"/>
              <a:t>Státy včetně členských: třetina až polovina (33-50%) </a:t>
            </a:r>
          </a:p>
          <a:p>
            <a:r>
              <a:rPr lang="cs-CZ" dirty="0"/>
              <a:t>Co Evropská unie nefinancuje: policie, armáda, školství, zdravotnictví, sociální péče, důchody, infrastruktura (silnice), obslužnost apod., úřady členských států.   </a:t>
            </a:r>
          </a:p>
          <a:p>
            <a:r>
              <a:rPr lang="cs-CZ" dirty="0"/>
              <a:t>Ale také soudní a správní výkon vlastního práva a vlastních politik zabezpečují do značné míry členské státy.   </a:t>
            </a:r>
          </a:p>
        </p:txBody>
      </p:sp>
    </p:spTree>
    <p:extLst>
      <p:ext uri="{BB962C8B-B14F-4D97-AF65-F5344CB8AC3E}">
        <p14:creationId xmlns:p14="http://schemas.microsoft.com/office/powerpoint/2010/main" val="1292271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582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Motiv Office</vt:lpstr>
      <vt:lpstr>Rozpočet EU a daňové souvislosti </vt:lpstr>
      <vt:lpstr>Základní termíny  </vt:lpstr>
      <vt:lpstr>Rozhodování o rozpočtu EU </vt:lpstr>
      <vt:lpstr>Využívání prostředků EU </vt:lpstr>
      <vt:lpstr>Příjmy rozpočtu EU </vt:lpstr>
      <vt:lpstr>Výdaje rozpočtu EU </vt:lpstr>
      <vt:lpstr>Rozpočet 2 a rozpočet 3 </vt:lpstr>
      <vt:lpstr>Srovnání rozpočtu s běžnými mezinárodními organizacemi </vt:lpstr>
      <vt:lpstr>Srovnání rozpočtu se státy </vt:lpstr>
      <vt:lpstr>Srovnání rozpočtu s US federal government </vt:lpstr>
      <vt:lpstr>Připomenutí role EU v daních – </vt:lpstr>
      <vt:lpstr>Závěr: absence sociálního eurostátu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EU a daňové souvislosti</dc:title>
  <dc:creator>Filip Křepelka</dc:creator>
  <cp:lastModifiedBy>Filip Křepelka</cp:lastModifiedBy>
  <cp:revision>28</cp:revision>
  <dcterms:created xsi:type="dcterms:W3CDTF">2021-01-07T13:49:46Z</dcterms:created>
  <dcterms:modified xsi:type="dcterms:W3CDTF">2024-10-04T11:19:14Z</dcterms:modified>
</cp:coreProperties>
</file>