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312" r:id="rId4"/>
    <p:sldId id="277" r:id="rId5"/>
    <p:sldId id="303" r:id="rId6"/>
    <p:sldId id="304" r:id="rId7"/>
    <p:sldId id="308" r:id="rId8"/>
    <p:sldId id="317" r:id="rId9"/>
    <p:sldId id="318" r:id="rId10"/>
    <p:sldId id="31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11" autoAdjust="0"/>
  </p:normalViewPr>
  <p:slideViewPr>
    <p:cSldViewPr snapToGrid="0">
      <p:cViewPr varScale="1">
        <p:scale>
          <a:sx n="163" d="100"/>
          <a:sy n="163" d="100"/>
        </p:scale>
        <p:origin x="1782" y="1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B1C646-FBC7-47F3-9FB4-814D669E5E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79F409B-3172-41DA-8BE4-AD13A011A0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31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  <a:endParaRPr lang="cs-CZ" altLang="cs-CZ" noProof="0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3BDA73-4876-4844-B728-17F7C2AC6E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F29D4-5C06-472A-8166-9DA2BFAB78A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65E2D-3ACD-49B1-AF16-5ED00E10BD2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FB2DA-DC06-481A-AF93-0640963FB85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54BF2-FFB0-42EC-9D70-5DCB902B305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23F14-D1B4-425B-AE8B-48231FBD29C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413D2-EB47-47A9-81EB-1D5BEC7E813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58F2D-DFE6-45E8-8D75-F6DA88FAE7B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725AB-06EE-4EFE-9DF1-03A2169C584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4C9F6-BC22-4CD1-81C1-8DF7223B121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2850-6DBE-441A-8BB0-517375E04DB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125538"/>
            <a:ext cx="808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2017713"/>
            <a:ext cx="8081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248400"/>
            <a:ext cx="6305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cs-CZ" alt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5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Arial" charset="0"/>
              </a:defRPr>
            </a:lvl1pPr>
          </a:lstStyle>
          <a:p>
            <a:fld id="{AE6FF3A2-017F-429B-9E1A-3983CEB41C6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2.xml"/><Relationship Id="rId5" Type="http://schemas.microsoft.com/office/2007/relationships/media" Target="../media/media9.m4a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83356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5295491-931D-4990-95F4-752152365597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377" y="1685184"/>
            <a:ext cx="7518400" cy="4194323"/>
          </a:xfrm>
        </p:spPr>
        <p:txBody>
          <a:bodyPr/>
          <a:lstStyle/>
          <a:p>
            <a:pPr algn="ctr"/>
            <a:r>
              <a:rPr lang="cs-CZ" sz="3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záruky ve veřejné správě - systém  </a:t>
            </a:r>
            <a:br>
              <a:rPr lang="cs-CZ" sz="3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Soudní kontrola veřejné správy </a:t>
            </a:r>
            <a:br>
              <a:rPr lang="cs-CZ" sz="3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Veřejný ochránce práv</a:t>
            </a:r>
            <a:br>
              <a:rPr lang="cs-CZ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BM605Zk Vybrané otázky správního práva a veřejné správy III</a:t>
            </a:r>
            <a:br>
              <a:rPr 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alt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přednáška 28. 2. 2025</a:t>
            </a:r>
            <a:b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alt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1600" dirty="0">
                <a:solidFill>
                  <a:schemeClr val="tx1"/>
                </a:solidFill>
              </a:rPr>
              <a:t>Petr Havlan</a:t>
            </a:r>
            <a:br>
              <a:rPr lang="cs-CZ" altLang="cs-CZ" sz="1800" dirty="0">
                <a:solidFill>
                  <a:srgbClr val="7030A0"/>
                </a:solidFill>
              </a:rPr>
            </a:br>
            <a:endParaRPr lang="cs-CZ" altLang="cs-CZ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BD779-6CD2-4173-8D08-B03EA135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Prameny ke studiu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6CC68-6878-4815-A8D9-D89FEFEB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Hendrych, D. a kol. </a:t>
            </a:r>
            <a:r>
              <a:rPr lang="cs-CZ" sz="2000" i="1" dirty="0"/>
              <a:t>Správní věda</a:t>
            </a:r>
            <a:r>
              <a:rPr lang="cs-CZ" sz="2000" b="1" dirty="0"/>
              <a:t>.</a:t>
            </a:r>
            <a:r>
              <a:rPr lang="cs-CZ" sz="2000" dirty="0"/>
              <a:t> 4. vyd.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/>
              <a:t>Kluwer</a:t>
            </a:r>
            <a:r>
              <a:rPr lang="cs-CZ" sz="2000" dirty="0"/>
              <a:t>: 2014, </a:t>
            </a:r>
          </a:p>
          <a:p>
            <a:pPr marL="0" indent="0">
              <a:buNone/>
            </a:pPr>
            <a:r>
              <a:rPr lang="cs-CZ" sz="2000" dirty="0"/>
              <a:t>     s. 192-193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/>
              <a:t>Skulová, S. a kol. </a:t>
            </a:r>
            <a:r>
              <a:rPr lang="cs-CZ" altLang="cs-CZ" sz="2000" i="1" dirty="0"/>
              <a:t>Základy správní vědy. 3</a:t>
            </a:r>
            <a:r>
              <a:rPr lang="cs-CZ" altLang="cs-CZ" sz="2000" dirty="0"/>
              <a:t>. vyd. Brno: Masarykova</a:t>
            </a:r>
            <a:br>
              <a:rPr lang="cs-CZ" altLang="cs-CZ" sz="2000" dirty="0"/>
            </a:br>
            <a:r>
              <a:rPr lang="cs-CZ" altLang="cs-CZ" sz="2000" dirty="0"/>
              <a:t> univerzita, 2023, s. 198-200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Kadečka, S., Průcha, P. </a:t>
            </a:r>
            <a:r>
              <a:rPr lang="cs-CZ" sz="2000" i="1" dirty="0"/>
              <a:t>Správní právo - obecná část : multimediální učební text</a:t>
            </a:r>
            <a:r>
              <a:rPr lang="cs-CZ" sz="2000" dirty="0"/>
              <a:t>. 2. vyd. Brno : Masarykova univerzita, 2008, s. 60-62</a:t>
            </a:r>
            <a:endParaRPr lang="cs-CZ" altLang="cs-CZ" sz="2000" dirty="0"/>
          </a:p>
          <a:p>
            <a:pPr>
              <a:buFontTx/>
              <a:buChar char="-"/>
            </a:pPr>
            <a:endParaRPr lang="cs-CZ" alt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31ED50-663D-47B9-AF5A-CA8657048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FB2DA-DC06-481A-AF93-0640963FB856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05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Osnova přednášky a její cíl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514351" y="2017713"/>
            <a:ext cx="8081962" cy="4114800"/>
          </a:xfrm>
        </p:spPr>
        <p:txBody>
          <a:bodyPr/>
          <a:lstStyle/>
          <a:p>
            <a:pPr eaLnBrk="1" hangingPunct="1"/>
            <a:r>
              <a:rPr lang="cs-CZ" sz="1800" b="1" dirty="0">
                <a:solidFill>
                  <a:srgbClr val="7030A0"/>
                </a:solidFill>
              </a:rPr>
              <a:t>Systém právních záruk ve veřejné správě</a:t>
            </a:r>
            <a:endParaRPr lang="cs-CZ" altLang="cs-CZ" sz="1800" b="1" dirty="0">
              <a:solidFill>
                <a:srgbClr val="7030A0"/>
              </a:solidFill>
            </a:endParaRPr>
          </a:p>
          <a:p>
            <a:pPr eaLnBrk="1" hangingPunct="1"/>
            <a:r>
              <a:rPr lang="cs-CZ" altLang="cs-CZ" sz="1800" b="1" dirty="0">
                <a:solidFill>
                  <a:srgbClr val="7030A0"/>
                </a:solidFill>
              </a:rPr>
              <a:t>Soudní kontrola veřejné správy</a:t>
            </a:r>
          </a:p>
          <a:p>
            <a:pPr eaLnBrk="1" hangingPunct="1"/>
            <a:r>
              <a:rPr lang="cs-CZ" altLang="cs-CZ" sz="1800" b="1" dirty="0">
                <a:solidFill>
                  <a:srgbClr val="7030A0"/>
                </a:solidFill>
              </a:rPr>
              <a:t>Veřejný ochránce práv</a:t>
            </a:r>
          </a:p>
          <a:p>
            <a:pPr marL="0" indent="0" eaLnBrk="1" hangingPunct="1">
              <a:buNone/>
            </a:pPr>
            <a:br>
              <a:rPr lang="cs-CZ" altLang="cs-CZ" sz="1800" b="1" dirty="0">
                <a:solidFill>
                  <a:srgbClr val="7030A0"/>
                </a:solidFill>
              </a:rPr>
            </a:br>
            <a:endParaRPr lang="cs-CZ" altLang="cs-CZ" sz="1800" b="1" dirty="0">
              <a:solidFill>
                <a:srgbClr val="7030A0"/>
              </a:solidFill>
            </a:endParaRPr>
          </a:p>
          <a:p>
            <a:pPr eaLnBrk="1" hangingPunct="1"/>
            <a:endParaRPr lang="cs-CZ" altLang="cs-CZ" sz="1800" b="1" dirty="0">
              <a:solidFill>
                <a:srgbClr val="7030A0"/>
              </a:solidFill>
            </a:endParaRPr>
          </a:p>
          <a:p>
            <a:pPr eaLnBrk="1" hangingPunct="1"/>
            <a:r>
              <a:rPr lang="cs-CZ" sz="1600" b="1" dirty="0"/>
              <a:t>Cíl: </a:t>
            </a:r>
            <a:r>
              <a:rPr lang="cs-CZ" sz="1600" dirty="0">
                <a:solidFill>
                  <a:srgbClr val="7030A0"/>
                </a:solidFill>
              </a:rPr>
              <a:t>cílem této přednášky je, aby studenti byli s to přiblížit systém právních záruk ve veřejné správě a vymezit kontrolu vykonávanou prostřednictvím veřejného ochránce práv a soudní kontrolu veřejné správy, potažmo prezentovat jejich obsah a formy, jimiž se uskutečňují</a:t>
            </a:r>
            <a:r>
              <a:rPr lang="cs-CZ" sz="1600" dirty="0"/>
              <a:t>. </a:t>
            </a:r>
          </a:p>
          <a:p>
            <a:pPr marL="457200" lvl="1" indent="0" eaLnBrk="1" hangingPunct="1">
              <a:buNone/>
            </a:pPr>
            <a:endParaRPr lang="cs-CZ" altLang="cs-CZ" sz="1800" i="1" dirty="0">
              <a:solidFill>
                <a:srgbClr val="7030A0"/>
              </a:solidFill>
            </a:endParaRPr>
          </a:p>
        </p:txBody>
      </p:sp>
      <p:sp>
        <p:nvSpPr>
          <p:cNvPr id="614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6F28DB-7637-4448-A5BD-66568C23438A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22275" y="726393"/>
            <a:ext cx="8086725" cy="752029"/>
          </a:xfrm>
        </p:spPr>
        <p:txBody>
          <a:bodyPr/>
          <a:lstStyle/>
          <a:p>
            <a:pPr algn="ctr"/>
            <a:br>
              <a:rPr lang="cs-CZ" altLang="cs-CZ" sz="40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Systém právních záruk ve veřejné správě</a:t>
            </a:r>
            <a:endParaRPr lang="cs-CZ" altLang="cs-CZ" sz="3200" dirty="0">
              <a:solidFill>
                <a:srgbClr val="0070C0"/>
              </a:solidFill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7030A0"/>
                </a:solidFill>
              </a:rPr>
              <a:t>záruky zákonnosti ve VS</a:t>
            </a:r>
          </a:p>
          <a:p>
            <a:pPr lvl="1" eaLnBrk="1" hangingPunct="1"/>
            <a:r>
              <a:rPr lang="cs-CZ" altLang="cs-CZ" sz="1800" dirty="0"/>
              <a:t>právní prostředky či „mechanismy“ </a:t>
            </a:r>
            <a:r>
              <a:rPr lang="cs-CZ" altLang="cs-CZ" sz="1800" b="1" dirty="0"/>
              <a:t>k zajištění zákonnosti VS</a:t>
            </a:r>
          </a:p>
          <a:p>
            <a:pPr lvl="1" eaLnBrk="1" hangingPunct="1"/>
            <a:r>
              <a:rPr lang="cs-CZ" altLang="cs-CZ" sz="1800" dirty="0"/>
              <a:t>tvoří vzájemně </a:t>
            </a:r>
            <a:r>
              <a:rPr lang="cs-CZ" altLang="cs-CZ" sz="1800" b="1" dirty="0"/>
              <a:t>provázaný systém </a:t>
            </a:r>
          </a:p>
          <a:p>
            <a:pPr lvl="1" eaLnBrk="1" hangingPunct="1"/>
            <a:r>
              <a:rPr lang="cs-CZ" altLang="cs-CZ" sz="1800" dirty="0"/>
              <a:t>dominantní je postavení kontroly VS</a:t>
            </a:r>
          </a:p>
          <a:p>
            <a:pPr lvl="1" eaLnBrk="1" hangingPunct="1"/>
            <a:endParaRPr lang="cs-CZ" altLang="cs-CZ" sz="1800" dirty="0"/>
          </a:p>
          <a:p>
            <a:pPr eaLnBrk="1" hangingPunct="1"/>
            <a:r>
              <a:rPr lang="cs-CZ" altLang="cs-CZ" sz="2200" b="1" dirty="0">
                <a:solidFill>
                  <a:srgbClr val="00B050"/>
                </a:solidFill>
              </a:rPr>
              <a:t>systém</a:t>
            </a:r>
            <a:r>
              <a:rPr lang="cs-CZ" altLang="cs-CZ" sz="1800" b="1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záruk zákonnosti (právnosti) bývá vymezován různě, </a:t>
            </a:r>
            <a:r>
              <a:rPr lang="cs-CZ" altLang="cs-CZ" sz="1800" b="1" dirty="0"/>
              <a:t>např.: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kontrola 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rušení, změna a sistace </a:t>
            </a:r>
            <a:r>
              <a:rPr lang="cs-CZ" altLang="cs-CZ" sz="1800" dirty="0"/>
              <a:t>vadných správních aktů a jiných opatření VS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uplatňování odpovědnosti 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přímé donucení (exekuce)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právo na informace + uplatnění petic a stížností ve VS                               </a:t>
            </a:r>
            <a:r>
              <a:rPr lang="cs-CZ" altLang="cs-CZ" sz="1600" i="1" dirty="0"/>
              <a:t>(posléze uvedené bývá mnohdy řazeno „</a:t>
            </a:r>
            <a:r>
              <a:rPr lang="cs-CZ" altLang="cs-CZ" sz="1400" i="1" dirty="0"/>
              <a:t>přímo“</a:t>
            </a:r>
            <a:r>
              <a:rPr lang="cs-CZ" altLang="cs-CZ" sz="1600" i="1" dirty="0"/>
              <a:t> pod kontrolu )</a:t>
            </a:r>
            <a:endParaRPr lang="cs-CZ" altLang="cs-CZ" sz="1600" dirty="0"/>
          </a:p>
        </p:txBody>
      </p:sp>
      <p:sp>
        <p:nvSpPr>
          <p:cNvPr id="614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6F28DB-7637-4448-A5BD-66568C23438A}" type="slidenum">
              <a:rPr lang="cs-CZ" altLang="cs-CZ"/>
              <a:pPr/>
              <a:t>3</a:t>
            </a:fld>
            <a:endParaRPr lang="cs-CZ" altLang="cs-CZ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A6EF5AA-0254-4C1D-B064-81D0497C9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3299" y="2334986"/>
            <a:ext cx="589973" cy="402772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D0CB866-0C38-4ED2-9F90-3E925A3795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40969" y="4680857"/>
            <a:ext cx="609600" cy="427273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7CC85F3-AED0-4DC2-BCFB-CC1811DF10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24141" y="4054929"/>
            <a:ext cx="609600" cy="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612775" y="786213"/>
            <a:ext cx="8086725" cy="828863"/>
          </a:xfrm>
        </p:spPr>
        <p:txBody>
          <a:bodyPr/>
          <a:lstStyle/>
          <a:p>
            <a:pPr algn="ctr"/>
            <a:br>
              <a:rPr lang="cs-CZ" altLang="cs-CZ" sz="40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Systém právních záruk ve veřejné správě</a:t>
            </a:r>
            <a:endParaRPr lang="cs-CZ" altLang="cs-CZ" sz="3200" dirty="0">
              <a:solidFill>
                <a:srgbClr val="0070C0"/>
              </a:solidFill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 b="1" dirty="0">
                <a:solidFill>
                  <a:srgbClr val="7030A0"/>
                </a:solidFill>
              </a:rPr>
              <a:t>zásada zákonnosti (legality) ve VS</a:t>
            </a:r>
          </a:p>
          <a:p>
            <a:pPr lvl="1" eaLnBrk="1" hangingPunct="1"/>
            <a:r>
              <a:rPr lang="cs-CZ" altLang="cs-CZ" sz="1800" dirty="0"/>
              <a:t>má dvě základní dimenze:</a:t>
            </a:r>
          </a:p>
          <a:p>
            <a:pPr lvl="1" eaLnBrk="1" hangingPunct="1"/>
            <a:r>
              <a:rPr lang="cs-CZ" altLang="cs-CZ" sz="1800" dirty="0"/>
              <a:t>obecný požadavek na </a:t>
            </a:r>
            <a:r>
              <a:rPr lang="cs-CZ" altLang="cs-CZ" sz="1800" dirty="0">
                <a:solidFill>
                  <a:srgbClr val="00B050"/>
                </a:solidFill>
              </a:rPr>
              <a:t>dodržování obsahu právních norem </a:t>
            </a:r>
            <a:r>
              <a:rPr lang="cs-CZ" altLang="cs-CZ" sz="1800" dirty="0"/>
              <a:t>subjekty správního práva                             a</a:t>
            </a:r>
          </a:p>
          <a:p>
            <a:pPr lvl="1" eaLnBrk="1" hangingPunct="1"/>
            <a:r>
              <a:rPr lang="cs-CZ" altLang="cs-CZ" sz="1800" dirty="0">
                <a:solidFill>
                  <a:srgbClr val="00B050"/>
                </a:solidFill>
              </a:rPr>
              <a:t>respektování zákonných práv a svobod </a:t>
            </a:r>
            <a:r>
              <a:rPr lang="cs-CZ" altLang="cs-CZ" sz="1800" dirty="0"/>
              <a:t>občanů v rámci VS + </a:t>
            </a:r>
            <a:r>
              <a:rPr lang="cs-CZ" altLang="cs-CZ" sz="1800" dirty="0">
                <a:solidFill>
                  <a:srgbClr val="00B050"/>
                </a:solidFill>
              </a:rPr>
              <a:t>poskytování ochrany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těmto právům (svobodám)</a:t>
            </a:r>
          </a:p>
          <a:p>
            <a:pPr marL="457200" lvl="1" indent="0" eaLnBrk="1" hangingPunct="1">
              <a:buNone/>
            </a:pPr>
            <a:endParaRPr lang="cs-CZ" altLang="cs-CZ" sz="1800" dirty="0">
              <a:solidFill>
                <a:srgbClr val="C00000"/>
              </a:solidFill>
            </a:endParaRPr>
          </a:p>
          <a:p>
            <a:pPr lvl="1" eaLnBrk="1" hangingPunct="1"/>
            <a:r>
              <a:rPr lang="cs-CZ" altLang="cs-CZ" sz="1800" dirty="0"/>
              <a:t>vyjádřena v </a:t>
            </a:r>
            <a:r>
              <a:rPr lang="cs-CZ" altLang="cs-CZ" sz="1800" b="1" dirty="0"/>
              <a:t>§ 2 odst. 1 správního řádu </a:t>
            </a:r>
          </a:p>
          <a:p>
            <a:pPr lvl="1" eaLnBrk="1" hangingPunct="1"/>
            <a:r>
              <a:rPr lang="cs-CZ" altLang="cs-CZ" sz="1800" b="1" dirty="0"/>
              <a:t>„dosah“: </a:t>
            </a:r>
            <a:r>
              <a:rPr lang="cs-CZ" altLang="cs-CZ" sz="1800" dirty="0"/>
              <a:t>jde o respektování jak </a:t>
            </a:r>
            <a:r>
              <a:rPr lang="cs-CZ" altLang="cs-CZ" sz="1800" i="1" dirty="0">
                <a:solidFill>
                  <a:srgbClr val="00287D"/>
                </a:solidFill>
              </a:rPr>
              <a:t>právních předpisů</a:t>
            </a:r>
            <a:r>
              <a:rPr lang="cs-CZ" altLang="cs-CZ" sz="1800" dirty="0"/>
              <a:t>, tak také </a:t>
            </a:r>
            <a:r>
              <a:rPr lang="cs-CZ" altLang="cs-CZ" sz="1800" i="1" dirty="0">
                <a:solidFill>
                  <a:srgbClr val="002060"/>
                </a:solidFill>
              </a:rPr>
              <a:t>správních </a:t>
            </a:r>
            <a:r>
              <a:rPr lang="cs-CZ" altLang="cs-CZ" sz="1800" i="1" dirty="0">
                <a:solidFill>
                  <a:srgbClr val="00287D"/>
                </a:solidFill>
              </a:rPr>
              <a:t>rozhodnutí či soudní judikatury </a:t>
            </a:r>
          </a:p>
          <a:p>
            <a:pPr lvl="1" eaLnBrk="1" hangingPunct="1"/>
            <a:endParaRPr lang="cs-CZ" altLang="cs-CZ" sz="1800" b="1" i="1" dirty="0">
              <a:solidFill>
                <a:srgbClr val="00287D"/>
              </a:solidFill>
            </a:endParaRPr>
          </a:p>
          <a:p>
            <a:pPr lvl="1" eaLnBrk="1" hangingPunct="1"/>
            <a:r>
              <a:rPr lang="cs-CZ" altLang="cs-CZ" sz="1800" dirty="0"/>
              <a:t>v praxi není předpoklad zákonnosti vždy naplňován </a:t>
            </a:r>
            <a:r>
              <a:rPr lang="cs-CZ" altLang="cs-CZ" sz="1800" dirty="0">
                <a:solidFill>
                  <a:srgbClr val="000000"/>
                </a:solidFill>
              </a:rPr>
              <a:t> </a:t>
            </a:r>
            <a:endParaRPr lang="cs-CZ" altLang="cs-CZ" sz="1800" dirty="0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703B99-6A13-4D90-A4BC-FA96F4F422B2}" type="slidenum">
              <a:rPr lang="cs-CZ" altLang="cs-CZ"/>
              <a:pPr/>
              <a:t>4</a:t>
            </a:fld>
            <a:endParaRPr lang="cs-CZ" altLang="cs-CZ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0FA75CD-9B3E-4E9C-B850-DF6BBB81A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04152" y="4163786"/>
            <a:ext cx="609600" cy="439284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A8E8BCE-1BF7-4F78-9CDF-48A77FA862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25986" y="5500763"/>
            <a:ext cx="511629" cy="293006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0508761-7B2D-46E7-90DF-BA29033F0D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90352" y="5422596"/>
            <a:ext cx="609600" cy="44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504825" y="1099900"/>
            <a:ext cx="8086725" cy="647700"/>
          </a:xfrm>
        </p:spPr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Soudní kontrola VS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31019" y="2173288"/>
            <a:ext cx="8081962" cy="4114800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plyne </a:t>
            </a:r>
            <a:r>
              <a:rPr lang="cs-CZ" altLang="cs-CZ" sz="1800" b="1" dirty="0"/>
              <a:t>z dělby moci</a:t>
            </a:r>
          </a:p>
          <a:p>
            <a:pPr eaLnBrk="1" hangingPunct="1"/>
            <a:r>
              <a:rPr lang="cs-CZ" altLang="cs-CZ" sz="1800" dirty="0"/>
              <a:t>kontrola VS prováděná soudy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dirty="0">
                <a:solidFill>
                  <a:srgbClr val="7030A0"/>
                </a:solidFill>
              </a:rPr>
              <a:t>jde o provázaný </a:t>
            </a:r>
            <a:r>
              <a:rPr lang="cs-CZ" altLang="cs-CZ" sz="1800" b="1" i="1" dirty="0">
                <a:solidFill>
                  <a:srgbClr val="7030A0"/>
                </a:solidFill>
              </a:rPr>
              <a:t>systém</a:t>
            </a:r>
            <a:r>
              <a:rPr lang="cs-CZ" altLang="cs-CZ" sz="1800" b="1" dirty="0">
                <a:solidFill>
                  <a:srgbClr val="7030A0"/>
                </a:solidFill>
              </a:rPr>
              <a:t> </a:t>
            </a:r>
            <a:r>
              <a:rPr lang="cs-CZ" altLang="cs-CZ" sz="1800" dirty="0">
                <a:solidFill>
                  <a:srgbClr val="7030A0"/>
                </a:solidFill>
              </a:rPr>
              <a:t>s více prvky</a:t>
            </a:r>
          </a:p>
          <a:p>
            <a:pPr lvl="1" eaLnBrk="1" hangingPunct="1"/>
            <a:r>
              <a:rPr lang="cs-CZ" altLang="cs-CZ" sz="1800" i="1" dirty="0">
                <a:solidFill>
                  <a:srgbClr val="00B050"/>
                </a:solidFill>
              </a:rPr>
              <a:t>správní soudnictví </a:t>
            </a:r>
            <a:r>
              <a:rPr lang="cs-CZ" altLang="cs-CZ" sz="1800" i="1" dirty="0">
                <a:solidFill>
                  <a:srgbClr val="C00000"/>
                </a:solidFill>
              </a:rPr>
              <a:t>                                                                              </a:t>
            </a:r>
            <a:r>
              <a:rPr lang="cs-CZ" altLang="cs-CZ" sz="1800" dirty="0"/>
              <a:t>(zákon č. 150/2002 Sb., </a:t>
            </a:r>
            <a:r>
              <a:rPr lang="cs-CZ" altLang="cs-CZ" sz="1800" b="1" dirty="0"/>
              <a:t>soudní řád správní</a:t>
            </a:r>
            <a:r>
              <a:rPr lang="cs-CZ" altLang="cs-CZ" sz="1800" dirty="0"/>
              <a:t>)</a:t>
            </a:r>
          </a:p>
          <a:p>
            <a:pPr lvl="1" eaLnBrk="1" hangingPunct="1"/>
            <a:r>
              <a:rPr lang="cs-CZ" altLang="cs-CZ" sz="1800" i="1" dirty="0">
                <a:solidFill>
                  <a:srgbClr val="00B050"/>
                </a:solidFill>
              </a:rPr>
              <a:t>obecné (civilní) soudnictví</a:t>
            </a:r>
            <a:r>
              <a:rPr lang="cs-CZ" altLang="cs-CZ" sz="1800" i="1" dirty="0">
                <a:solidFill>
                  <a:srgbClr val="C00000"/>
                </a:solidFill>
              </a:rPr>
              <a:t>                                                                   </a:t>
            </a:r>
            <a:r>
              <a:rPr lang="cs-CZ" altLang="cs-CZ" sz="1800" dirty="0"/>
              <a:t>(zákon č . 99/1963 Sb., </a:t>
            </a:r>
            <a:r>
              <a:rPr lang="cs-CZ" altLang="cs-CZ" sz="1800" b="1" dirty="0"/>
              <a:t>občanský soudní řád </a:t>
            </a:r>
            <a:r>
              <a:rPr lang="cs-CZ" altLang="cs-CZ" sz="1800" dirty="0"/>
              <a:t>- část V.)</a:t>
            </a:r>
          </a:p>
          <a:p>
            <a:pPr lvl="1" eaLnBrk="1" hangingPunct="1"/>
            <a:r>
              <a:rPr lang="cs-CZ" altLang="cs-CZ" sz="1800" dirty="0">
                <a:solidFill>
                  <a:srgbClr val="00B050"/>
                </a:solidFill>
              </a:rPr>
              <a:t>ústavní soudnictví</a:t>
            </a:r>
            <a:r>
              <a:rPr lang="cs-CZ" altLang="cs-CZ" sz="1800" dirty="0"/>
              <a:t>,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došlo-li k porušení základních práv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a svobod</a:t>
            </a:r>
            <a:r>
              <a:rPr lang="cs-CZ" altLang="cs-CZ" sz="1800" dirty="0">
                <a:solidFill>
                  <a:srgbClr val="C00000"/>
                </a:solidFill>
              </a:rPr>
              <a:t>                                                </a:t>
            </a:r>
            <a:r>
              <a:rPr lang="cs-CZ" altLang="cs-CZ" sz="1800" dirty="0"/>
              <a:t>(zákon č. 182/1993 Sb., </a:t>
            </a:r>
            <a:r>
              <a:rPr lang="cs-CZ" altLang="cs-CZ" sz="1800" b="1" dirty="0"/>
              <a:t>zákon o ústavním soudu</a:t>
            </a:r>
            <a:r>
              <a:rPr lang="cs-CZ" altLang="cs-CZ" sz="1800" dirty="0"/>
              <a:t>)</a:t>
            </a:r>
          </a:p>
          <a:p>
            <a:pPr lvl="1" eaLnBrk="1" hangingPunct="1"/>
            <a:endParaRPr lang="cs-CZ" altLang="cs-CZ" sz="1800" dirty="0"/>
          </a:p>
          <a:p>
            <a:pPr lvl="1" eaLnBrk="1" hangingPunct="1"/>
            <a:r>
              <a:rPr lang="cs-CZ" altLang="cs-CZ" sz="1800" dirty="0"/>
              <a:t>na </a:t>
            </a:r>
            <a:r>
              <a:rPr lang="cs-CZ" altLang="cs-CZ" sz="1800" dirty="0">
                <a:solidFill>
                  <a:srgbClr val="00B050"/>
                </a:solidFill>
              </a:rPr>
              <a:t>mezinárodní úrovni </a:t>
            </a:r>
            <a:r>
              <a:rPr lang="cs-CZ" altLang="cs-CZ" sz="1600" dirty="0"/>
              <a:t>pak event.</a:t>
            </a:r>
            <a:r>
              <a:rPr lang="cs-CZ" altLang="cs-CZ" sz="1800" dirty="0"/>
              <a:t> </a:t>
            </a:r>
            <a:r>
              <a:rPr lang="cs-CZ" altLang="cs-CZ" sz="1600" dirty="0"/>
              <a:t>také</a:t>
            </a:r>
            <a:r>
              <a:rPr lang="cs-CZ" altLang="cs-CZ" sz="1800" b="1" dirty="0"/>
              <a:t> </a:t>
            </a:r>
            <a:r>
              <a:rPr lang="cs-CZ" altLang="cs-CZ" sz="1800" b="1" i="1" dirty="0"/>
              <a:t>ESLP    </a:t>
            </a:r>
            <a:r>
              <a:rPr lang="cs-CZ" altLang="cs-CZ" sz="1800" b="1" dirty="0"/>
              <a:t>  </a:t>
            </a:r>
            <a:r>
              <a:rPr lang="cs-CZ" altLang="cs-CZ" sz="1800" dirty="0"/>
              <a:t>či </a:t>
            </a:r>
            <a:r>
              <a:rPr lang="cs-CZ" altLang="cs-CZ" sz="1800" b="1" i="1" dirty="0"/>
              <a:t>SDEU</a:t>
            </a: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4B9BC8-92DB-473F-9FD1-58308ACD00CC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A21792D-B654-4A56-B139-70B0BA90A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14800" y="2173288"/>
            <a:ext cx="364671" cy="609600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A8D488D-460C-4BA4-A29B-5D7C107284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36556" y="4956176"/>
            <a:ext cx="609600" cy="405038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538C9527-D4A0-4ACC-B2C2-E2415E6C82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46156" y="4956176"/>
            <a:ext cx="609600" cy="432253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2280F63-B2A3-42A8-92F3-A028C8FF08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04589" y="5636967"/>
            <a:ext cx="302369" cy="299161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8EA22F5-D59D-418D-9D73-68D9FB81BA2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47706" y="5636967"/>
            <a:ext cx="396900" cy="29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9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28637" y="1125538"/>
            <a:ext cx="8086725" cy="647700"/>
          </a:xfrm>
        </p:spPr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Soudní kontrola VS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509588" y="2078038"/>
            <a:ext cx="8081962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200" b="1" dirty="0">
                <a:solidFill>
                  <a:srgbClr val="7030A0"/>
                </a:solidFill>
              </a:rPr>
              <a:t>správní soudnictví</a:t>
            </a:r>
          </a:p>
          <a:p>
            <a:pPr eaLnBrk="1" hangingPunct="1"/>
            <a:r>
              <a:rPr lang="cs-CZ" altLang="cs-CZ" sz="1800" dirty="0"/>
              <a:t>ochrana </a:t>
            </a:r>
            <a:r>
              <a:rPr lang="cs-CZ" altLang="cs-CZ" sz="1800" b="1" u="sng" dirty="0">
                <a:solidFill>
                  <a:srgbClr val="00B050"/>
                </a:solidFill>
              </a:rPr>
              <a:t>veřejných</a:t>
            </a:r>
            <a:r>
              <a:rPr lang="cs-CZ" altLang="cs-CZ" sz="1800" b="1" dirty="0">
                <a:solidFill>
                  <a:srgbClr val="00B050"/>
                </a:solidFill>
              </a:rPr>
              <a:t> subjektivních práv</a:t>
            </a:r>
          </a:p>
          <a:p>
            <a:pPr eaLnBrk="1" hangingPunct="1"/>
            <a:r>
              <a:rPr lang="cs-CZ" altLang="cs-CZ" sz="1800" dirty="0"/>
              <a:t>organizační soustava:  </a:t>
            </a:r>
            <a:r>
              <a:rPr lang="cs-CZ" altLang="cs-CZ" sz="1800" b="1" dirty="0"/>
              <a:t>NSS</a:t>
            </a:r>
            <a:r>
              <a:rPr lang="cs-CZ" altLang="cs-CZ" sz="1800" dirty="0"/>
              <a:t> a specializované </a:t>
            </a:r>
            <a:r>
              <a:rPr lang="cs-CZ" altLang="cs-CZ" sz="1800" b="1" dirty="0"/>
              <a:t>senáty KS </a:t>
            </a:r>
            <a:r>
              <a:rPr lang="cs-CZ" altLang="cs-CZ" sz="1800" dirty="0"/>
              <a:t>(tzv. smíšený model)</a:t>
            </a:r>
          </a:p>
          <a:p>
            <a:pPr eaLnBrk="1" hangingPunct="1"/>
            <a:r>
              <a:rPr lang="cs-CZ" altLang="cs-CZ" sz="1800" dirty="0"/>
              <a:t>princip </a:t>
            </a:r>
            <a:r>
              <a:rPr lang="cs-CZ" altLang="cs-CZ" sz="1800" b="1" dirty="0"/>
              <a:t>subsidiarity</a:t>
            </a:r>
            <a:r>
              <a:rPr lang="cs-CZ" altLang="cs-CZ" sz="1800" dirty="0"/>
              <a:t> (nutnost vyčerpat jiné /opravné/ prostředky)</a:t>
            </a:r>
          </a:p>
          <a:p>
            <a:pPr eaLnBrk="1" hangingPunct="1"/>
            <a:endParaRPr lang="cs-CZ" altLang="cs-CZ" sz="1800" b="1" dirty="0"/>
          </a:p>
          <a:p>
            <a:pPr eaLnBrk="1" hangingPunct="1"/>
            <a:r>
              <a:rPr lang="cs-CZ" altLang="cs-CZ" sz="1800" b="1" dirty="0">
                <a:solidFill>
                  <a:srgbClr val="00B050"/>
                </a:solidFill>
              </a:rPr>
              <a:t>základní řízení: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řízení o žalobě </a:t>
            </a:r>
            <a:r>
              <a:rPr lang="cs-CZ" altLang="cs-CZ" sz="1800" b="1" i="1" dirty="0">
                <a:solidFill>
                  <a:srgbClr val="00287D"/>
                </a:solidFill>
              </a:rPr>
              <a:t>proti rozhodnutí </a:t>
            </a:r>
            <a:r>
              <a:rPr lang="cs-CZ" altLang="cs-CZ" sz="1800" i="1" dirty="0">
                <a:solidFill>
                  <a:srgbClr val="00287D"/>
                </a:solidFill>
              </a:rPr>
              <a:t>správního orgánu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ochrana </a:t>
            </a:r>
            <a:r>
              <a:rPr lang="cs-CZ" altLang="cs-CZ" sz="1800" b="1" i="1" dirty="0">
                <a:solidFill>
                  <a:srgbClr val="00287D"/>
                </a:solidFill>
              </a:rPr>
              <a:t>proti nečinnosti </a:t>
            </a:r>
            <a:r>
              <a:rPr lang="cs-CZ" altLang="cs-CZ" sz="1800" i="1" dirty="0">
                <a:solidFill>
                  <a:srgbClr val="00287D"/>
                </a:solidFill>
              </a:rPr>
              <a:t>správního orgánu</a:t>
            </a:r>
          </a:p>
          <a:p>
            <a:pPr lvl="1" eaLnBrk="1" hangingPunct="1"/>
            <a:r>
              <a:rPr lang="cs-CZ" altLang="cs-CZ" sz="1800" i="1" dirty="0">
                <a:solidFill>
                  <a:srgbClr val="00287D"/>
                </a:solidFill>
              </a:rPr>
              <a:t>řízení o ochraně </a:t>
            </a:r>
            <a:r>
              <a:rPr lang="cs-CZ" altLang="cs-CZ" sz="1800" b="1" i="1" dirty="0">
                <a:solidFill>
                  <a:srgbClr val="00287D"/>
                </a:solidFill>
              </a:rPr>
              <a:t>před nezákonným zásahem</a:t>
            </a:r>
            <a:r>
              <a:rPr lang="cs-CZ" altLang="cs-CZ" sz="1800" i="1" dirty="0">
                <a:solidFill>
                  <a:srgbClr val="00287D"/>
                </a:solidFill>
              </a:rPr>
              <a:t>, pokynem nebo donucením správního orgánu</a:t>
            </a:r>
          </a:p>
          <a:p>
            <a:pPr eaLnBrk="1" hangingPunct="1"/>
            <a:r>
              <a:rPr lang="cs-CZ" altLang="cs-CZ" sz="1600" dirty="0"/>
              <a:t>plus</a:t>
            </a:r>
            <a:r>
              <a:rPr lang="cs-CZ" altLang="cs-CZ" sz="1800" dirty="0"/>
              <a:t> </a:t>
            </a:r>
            <a:r>
              <a:rPr lang="cs-CZ" altLang="cs-CZ" sz="1800" b="1" dirty="0"/>
              <a:t>řada dalších řízení</a:t>
            </a:r>
            <a:r>
              <a:rPr lang="cs-CZ" altLang="cs-CZ" sz="1800" dirty="0"/>
              <a:t>: např. o </a:t>
            </a:r>
            <a:r>
              <a:rPr lang="cs-CZ" altLang="cs-CZ" sz="1800" dirty="0">
                <a:solidFill>
                  <a:srgbClr val="00287D"/>
                </a:solidFill>
              </a:rPr>
              <a:t>zrušení OOP, ve volebních věcech, ve věcech politických stran či v kompetenčních sporech </a:t>
            </a:r>
            <a:r>
              <a:rPr lang="cs-CZ" altLang="cs-CZ" sz="1800" dirty="0">
                <a:solidFill>
                  <a:srgbClr val="002060"/>
                </a:solidFill>
              </a:rPr>
              <a:t>mezi správními orgány</a:t>
            </a:r>
          </a:p>
        </p:txBody>
      </p:sp>
      <p:sp>
        <p:nvSpPr>
          <p:cNvPr id="1638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A9DE74-D433-4960-B261-1D313B7CA8AA}" type="slidenum">
              <a:rPr lang="cs-CZ" altLang="cs-CZ"/>
              <a:pPr/>
              <a:t>6</a:t>
            </a:fld>
            <a:endParaRPr lang="cs-CZ" altLang="cs-CZ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02759E85-FFDE-4B72-AABA-F671A2F96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69782" y="2438479"/>
            <a:ext cx="609600" cy="380921"/>
          </a:xfrm>
          <a:prstGeom prst="rect">
            <a:avLst/>
          </a:prstGeom>
        </p:spPr>
      </p:pic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9EC77C7-E4A4-4B7F-BA78-EF6351406E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4812" y="2890157"/>
            <a:ext cx="50414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09588" y="1085316"/>
            <a:ext cx="8086725" cy="1307506"/>
          </a:xfrm>
        </p:spPr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Soudní kontrola VS </a:t>
            </a:r>
            <a:br>
              <a:rPr lang="cs-CZ" altLang="cs-CZ" sz="4000" dirty="0">
                <a:solidFill>
                  <a:srgbClr val="0070C0"/>
                </a:solidFill>
              </a:rPr>
            </a:br>
            <a:endParaRPr lang="cs-CZ" altLang="cs-CZ" sz="4000" dirty="0">
              <a:solidFill>
                <a:srgbClr val="0070C0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200" b="1" dirty="0">
                <a:solidFill>
                  <a:srgbClr val="7030A0"/>
                </a:solidFill>
              </a:rPr>
              <a:t>civilní soudnictví</a:t>
            </a:r>
          </a:p>
          <a:p>
            <a:pPr eaLnBrk="1" hangingPunct="1"/>
            <a:r>
              <a:rPr lang="cs-CZ" altLang="cs-CZ" sz="1800" dirty="0"/>
              <a:t>ochrana civilními soudy je poskytována v případech, kdy správní orgány rozhodují o </a:t>
            </a:r>
            <a:r>
              <a:rPr lang="cs-CZ" altLang="cs-CZ" sz="1800" b="1" u="sng" dirty="0">
                <a:solidFill>
                  <a:srgbClr val="00B050"/>
                </a:solidFill>
              </a:rPr>
              <a:t>soukromých</a:t>
            </a:r>
            <a:r>
              <a:rPr lang="cs-CZ" altLang="cs-CZ" sz="1800" b="1" dirty="0">
                <a:solidFill>
                  <a:srgbClr val="00B050"/>
                </a:solidFill>
              </a:rPr>
              <a:t> subjektivních právech</a:t>
            </a:r>
            <a:br>
              <a:rPr lang="cs-CZ" altLang="cs-CZ" sz="1800" b="1" dirty="0">
                <a:solidFill>
                  <a:srgbClr val="00B050"/>
                </a:solidFill>
              </a:rPr>
            </a:br>
            <a:endParaRPr lang="cs-CZ" altLang="cs-CZ" sz="1800" b="1" dirty="0">
              <a:solidFill>
                <a:srgbClr val="00B050"/>
              </a:solidFill>
            </a:endParaRPr>
          </a:p>
          <a:p>
            <a:pPr lvl="1" eaLnBrk="1" hangingPunct="1"/>
            <a:r>
              <a:rPr lang="cs-CZ" altLang="cs-CZ" sz="1800" dirty="0"/>
              <a:t>„režim“ přezkumu tedy závisí na povaze subjektivního práva</a:t>
            </a:r>
          </a:p>
          <a:p>
            <a:pPr lvl="1" eaLnBrk="1" hangingPunct="1"/>
            <a:r>
              <a:rPr lang="cs-CZ" altLang="cs-CZ" sz="1800" dirty="0"/>
              <a:t>případný kompetenční spor mezi civilními a správními soudy řeší tzv. zvláštní senát podle zákona č. 131/2002 Sb.</a:t>
            </a:r>
            <a:br>
              <a:rPr lang="cs-CZ" altLang="cs-CZ" sz="1800" dirty="0"/>
            </a:br>
            <a:endParaRPr lang="cs-CZ" altLang="cs-CZ" sz="1800" dirty="0"/>
          </a:p>
          <a:p>
            <a:pPr eaLnBrk="1" hangingPunct="1"/>
            <a:r>
              <a:rPr lang="cs-CZ" altLang="cs-CZ" sz="1800" dirty="0"/>
              <a:t>úprava obsažena v </a:t>
            </a:r>
            <a:r>
              <a:rPr lang="cs-CZ" altLang="cs-CZ" sz="1800" b="1" dirty="0"/>
              <a:t>části V. občanského soudního řádu                             </a:t>
            </a:r>
            <a:r>
              <a:rPr lang="cs-CZ" altLang="cs-CZ" sz="1600" dirty="0"/>
              <a:t>(řízení ve věcech, o nichž bylo rozhodnuto jiným orgánem)</a:t>
            </a:r>
          </a:p>
        </p:txBody>
      </p:sp>
      <p:sp>
        <p:nvSpPr>
          <p:cNvPr id="2048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79EB36-0DEC-4E2E-BE10-141186DF04BC}" type="slidenum">
              <a:rPr lang="cs-CZ" altLang="cs-CZ"/>
              <a:pPr/>
              <a:t>7</a:t>
            </a:fld>
            <a:endParaRPr lang="cs-CZ" altLang="cs-CZ"/>
          </a:p>
        </p:txBody>
      </p:sp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A354BB8-9BB5-42E0-AFF0-C517EBFEB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6441" y="4465179"/>
            <a:ext cx="549729" cy="39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989BF-8862-200E-8253-0712B399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Veřejný ochránce práv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5458-D3D9-9A57-73C6-1D71F6CF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 b="1" i="1" dirty="0">
                <a:solidFill>
                  <a:srgbClr val="7030A0"/>
                </a:solidFill>
              </a:rPr>
              <a:t>ombudsmanská instituce </a:t>
            </a:r>
            <a:r>
              <a:rPr lang="cs-CZ" altLang="cs-CZ" sz="1800" dirty="0"/>
              <a:t>= </a:t>
            </a:r>
            <a:r>
              <a:rPr lang="cs-CZ" altLang="cs-CZ" sz="1800" b="1" dirty="0"/>
              <a:t>specifický státní orgán</a:t>
            </a:r>
          </a:p>
          <a:p>
            <a:pPr eaLnBrk="1" hangingPunct="1"/>
            <a:endParaRPr lang="cs-CZ" altLang="cs-CZ" sz="1800" b="1" dirty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1800" b="1" dirty="0">
                <a:solidFill>
                  <a:srgbClr val="00B050"/>
                </a:solidFill>
              </a:rPr>
              <a:t>obecná charakteristika ombudsmana </a:t>
            </a:r>
          </a:p>
          <a:p>
            <a:pPr lvl="1" eaLnBrk="1" hangingPunct="1"/>
            <a:r>
              <a:rPr lang="cs-CZ" altLang="cs-CZ" sz="1800" b="1" dirty="0"/>
              <a:t>ochrana jednotlivců </a:t>
            </a:r>
            <a:r>
              <a:rPr lang="cs-CZ" altLang="cs-CZ" sz="1800" dirty="0"/>
              <a:t>před úřady, byrokracií…</a:t>
            </a:r>
          </a:p>
          <a:p>
            <a:pPr lvl="1" eaLnBrk="1" hangingPunct="1"/>
            <a:r>
              <a:rPr lang="cs-CZ" altLang="cs-CZ" sz="1800" dirty="0"/>
              <a:t>případné „stížnostní místo“</a:t>
            </a:r>
          </a:p>
          <a:p>
            <a:pPr lvl="1" eaLnBrk="1" hangingPunct="1"/>
            <a:r>
              <a:rPr lang="cs-CZ" altLang="cs-CZ" sz="1800" b="1" dirty="0"/>
              <a:t>nezávislost</a:t>
            </a:r>
          </a:p>
          <a:p>
            <a:pPr lvl="1" eaLnBrk="1" hangingPunct="1"/>
            <a:r>
              <a:rPr lang="cs-CZ" altLang="cs-CZ" sz="1800" b="1" dirty="0"/>
              <a:t>neformálnost</a:t>
            </a:r>
            <a:r>
              <a:rPr lang="cs-CZ" altLang="cs-CZ" sz="1800" dirty="0"/>
              <a:t>, rychlost, „lidskost“,…</a:t>
            </a:r>
          </a:p>
          <a:p>
            <a:pPr lvl="1" eaLnBrk="1" hangingPunct="1"/>
            <a:r>
              <a:rPr lang="cs-CZ" altLang="cs-CZ" sz="1800" dirty="0"/>
              <a:t>zaměřuje se (také) na </a:t>
            </a:r>
            <a:r>
              <a:rPr lang="cs-CZ" altLang="cs-CZ" sz="1800" b="1" dirty="0"/>
              <a:t>drobnější pochybení</a:t>
            </a:r>
          </a:p>
          <a:p>
            <a:pPr lvl="1" eaLnBrk="1" hangingPunct="1"/>
            <a:r>
              <a:rPr lang="cs-CZ" altLang="cs-CZ" sz="1800" dirty="0"/>
              <a:t>má jen určité </a:t>
            </a:r>
            <a:r>
              <a:rPr lang="cs-CZ" altLang="cs-CZ" sz="1800" b="1" dirty="0"/>
              <a:t>vyšetřovací pravomoci </a:t>
            </a:r>
            <a:r>
              <a:rPr lang="cs-CZ" altLang="cs-CZ" sz="1800" dirty="0"/>
              <a:t>(nerozhoduje, nenařizuje…)</a:t>
            </a:r>
          </a:p>
          <a:p>
            <a:pPr lvl="1" eaLnBrk="1" hangingPunct="1"/>
            <a:r>
              <a:rPr lang="cs-CZ" altLang="cs-CZ" sz="1800" dirty="0"/>
              <a:t>spíše </a:t>
            </a:r>
            <a:r>
              <a:rPr lang="cs-CZ" altLang="cs-CZ" sz="1800" b="1" dirty="0"/>
              <a:t>„mediátor“ </a:t>
            </a:r>
            <a:r>
              <a:rPr lang="cs-CZ" altLang="cs-CZ" sz="1800" dirty="0"/>
              <a:t>mezi úřadem a stěžovatelem</a:t>
            </a:r>
          </a:p>
          <a:p>
            <a:pPr lvl="1" eaLnBrk="1" hangingPunct="1"/>
            <a:r>
              <a:rPr lang="cs-CZ" altLang="cs-CZ" sz="1800" dirty="0"/>
              <a:t>důležitý předpoklad: autorita představitele instituce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ED8B6C-D66D-6063-3812-56546AFA36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FB2DA-DC06-481A-AF93-0640963FB856}" type="slidenum">
              <a:rPr lang="cs-CZ" altLang="cs-CZ" smtClean="0"/>
              <a:pPr/>
              <a:t>8</a:t>
            </a:fld>
            <a:endParaRPr lang="cs-CZ" altLang="cs-CZ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9969C52-AC5E-5139-E7FF-F2C44862B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8008" y="2362200"/>
            <a:ext cx="609600" cy="465100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A916195-E608-4C51-1BB1-A3216E76A6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3055" y="5317670"/>
            <a:ext cx="609600" cy="3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5519C-5BCF-AB9E-5374-68F8A4CF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>
                <a:solidFill>
                  <a:srgbClr val="0070C0"/>
                </a:solidFill>
              </a:rPr>
              <a:t>Veřejný ochránce práv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7690D-B190-018D-275A-03283CFD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1800" b="1" i="1" dirty="0">
                <a:solidFill>
                  <a:srgbClr val="00287D"/>
                </a:solidFill>
              </a:rPr>
              <a:t>hlavní působnost VOP </a:t>
            </a:r>
          </a:p>
          <a:p>
            <a:pPr lvl="1" eaLnBrk="1" hangingPunct="1"/>
            <a:r>
              <a:rPr lang="cs-CZ" altLang="cs-CZ" sz="1800" b="1" dirty="0"/>
              <a:t>šetření pochybení státních orgánů </a:t>
            </a:r>
            <a:r>
              <a:rPr lang="cs-CZ" altLang="cs-CZ" sz="1800" dirty="0"/>
              <a:t>(nikoli všech) </a:t>
            </a:r>
          </a:p>
          <a:p>
            <a:pPr lvl="1" eaLnBrk="1" hangingPunct="1"/>
            <a:r>
              <a:rPr lang="cs-CZ" altLang="cs-CZ" sz="1800" dirty="0"/>
              <a:t>uplatňuje hledisko souladu s právem, ale také s </a:t>
            </a:r>
            <a:r>
              <a:rPr lang="cs-CZ" altLang="cs-CZ" sz="1800" dirty="0">
                <a:solidFill>
                  <a:srgbClr val="00B050"/>
                </a:solidFill>
              </a:rPr>
              <a:t>principy dobré správy</a:t>
            </a:r>
          </a:p>
          <a:p>
            <a:pPr lvl="1" eaLnBrk="1" hangingPunct="1"/>
            <a:r>
              <a:rPr lang="cs-CZ" altLang="cs-CZ" sz="1800" dirty="0"/>
              <a:t>provádí šetření a komunikuje s úřadem a stěžovatelem</a:t>
            </a:r>
          </a:p>
          <a:p>
            <a:pPr eaLnBrk="1" hangingPunct="1"/>
            <a:r>
              <a:rPr lang="cs-CZ" altLang="cs-CZ" sz="1800" b="1" i="1" dirty="0">
                <a:solidFill>
                  <a:srgbClr val="00287D"/>
                </a:solidFill>
              </a:rPr>
              <a:t>„vedlejší“ působnost VOP</a:t>
            </a:r>
          </a:p>
          <a:p>
            <a:pPr lvl="1" eaLnBrk="1" hangingPunct="1"/>
            <a:r>
              <a:rPr lang="cs-CZ" altLang="cs-CZ" sz="1800" dirty="0"/>
              <a:t>přidány zejm. tzv. </a:t>
            </a:r>
            <a:r>
              <a:rPr lang="cs-CZ" altLang="cs-CZ" sz="1800" b="1" dirty="0"/>
              <a:t>systematické návštěvy zařízení                     </a:t>
            </a:r>
          </a:p>
          <a:p>
            <a:pPr marL="457200" lvl="1" indent="0" eaLnBrk="1" hangingPunct="1">
              <a:buNone/>
            </a:pPr>
            <a:r>
              <a:rPr lang="cs-CZ" altLang="cs-CZ" sz="1700" b="1" dirty="0"/>
              <a:t>    </a:t>
            </a:r>
            <a:r>
              <a:rPr lang="cs-CZ" altLang="cs-CZ" sz="1700" dirty="0"/>
              <a:t>(a to s osobami zbavenými svobody nebo závislými na poskytované péči)</a:t>
            </a:r>
          </a:p>
          <a:p>
            <a:pPr eaLnBrk="1" hangingPunct="1"/>
            <a:r>
              <a:rPr lang="cs-CZ" altLang="cs-CZ" sz="1800" dirty="0"/>
              <a:t>má také některá </a:t>
            </a:r>
            <a:r>
              <a:rPr lang="cs-CZ" altLang="cs-CZ" sz="1800" dirty="0">
                <a:solidFill>
                  <a:srgbClr val="00287D"/>
                </a:solidFill>
              </a:rPr>
              <a:t>zvláštní oprávnění </a:t>
            </a:r>
            <a:r>
              <a:rPr lang="cs-CZ" altLang="cs-CZ" sz="1800" dirty="0"/>
              <a:t>(viz např. možnost podat žalobu k ochraně veřejného zájmu) </a:t>
            </a:r>
          </a:p>
          <a:p>
            <a:pPr eaLnBrk="1" hangingPunct="1"/>
            <a:r>
              <a:rPr lang="cs-CZ" altLang="cs-CZ" sz="1800" dirty="0"/>
              <a:t>není upraven v Ústavě, ale „pouze“ v </a:t>
            </a:r>
            <a:r>
              <a:rPr lang="cs-CZ" altLang="cs-CZ" sz="1800" b="1" dirty="0"/>
              <a:t>zákoně č. 349/1999 Sb.</a:t>
            </a:r>
          </a:p>
          <a:p>
            <a:pPr eaLnBrk="1" hangingPunct="1"/>
            <a:r>
              <a:rPr lang="cs-CZ" altLang="cs-CZ" sz="1800" dirty="0"/>
              <a:t>sídlí v Brně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FF7625-7B37-36D2-3C18-265F21A60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FB2DA-DC06-481A-AF93-0640963FB856}" type="slidenum">
              <a:rPr lang="cs-CZ" altLang="cs-CZ" smtClean="0"/>
              <a:pPr/>
              <a:t>9</a:t>
            </a:fld>
            <a:endParaRPr lang="cs-CZ" altLang="cs-CZ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B16753F-68C8-17D4-2DA4-B6F0940F4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1557" y="2313215"/>
            <a:ext cx="609600" cy="402166"/>
          </a:xfrm>
          <a:prstGeom prst="rect">
            <a:avLst/>
          </a:prstGeom>
        </p:spPr>
      </p:pic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4C5D1E1-7851-BF04-378A-583B77B558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5050" y="4582885"/>
            <a:ext cx="609600" cy="3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w_sablona_cz (1)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law_sablona_cz (1)</Template>
  <TotalTime>65</TotalTime>
  <Words>769</Words>
  <Application>Microsoft Office PowerPoint</Application>
  <PresentationFormat>Předvádění na obrazovce (4:3)</PresentationFormat>
  <Paragraphs>95</Paragraphs>
  <Slides>10</Slides>
  <Notes>0</Notes>
  <HiddenSlides>0</HiddenSlides>
  <MMClips>18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law_sablona_cz (1)</vt:lpstr>
      <vt:lpstr>Právní záruky ve veřejné správě - systém   Soudní kontrola veřejné správy  Veřejný ochránce práv  BM605Zk Vybrané otázky správního práva a veřejné správy III  3. přednáška 28. 2. 2025  Petr Havlan </vt:lpstr>
      <vt:lpstr>Osnova přednášky a její cíl</vt:lpstr>
      <vt:lpstr> Systém právních záruk ve veřejné správě</vt:lpstr>
      <vt:lpstr> Systém právních záruk ve veřejné správě</vt:lpstr>
      <vt:lpstr>Soudní kontrola VS</vt:lpstr>
      <vt:lpstr>Soudní kontrola VS</vt:lpstr>
      <vt:lpstr>Soudní kontrola VS  </vt:lpstr>
      <vt:lpstr>Veřejný ochránce práv</vt:lpstr>
      <vt:lpstr>Veřejný ochránce práv</vt:lpstr>
      <vt:lpstr>Prameny ke studiu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Určení nezákonnosti zásahu v kontextu odpovědnosti za újmu při výkonu veřejné moci  Mgr. Tomáš Svoboda</dc:title>
  <dc:creator>Admin</dc:creator>
  <cp:lastModifiedBy>Petr Havlan</cp:lastModifiedBy>
  <cp:revision>511</cp:revision>
  <cp:lastPrinted>1601-01-01T00:00:00Z</cp:lastPrinted>
  <dcterms:created xsi:type="dcterms:W3CDTF">2016-03-09T14:49:29Z</dcterms:created>
  <dcterms:modified xsi:type="dcterms:W3CDTF">2025-02-26T12:34:41Z</dcterms:modified>
</cp:coreProperties>
</file>