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60" r:id="rId4"/>
    <p:sldId id="296" r:id="rId5"/>
    <p:sldId id="297" r:id="rId6"/>
    <p:sldId id="298" r:id="rId7"/>
    <p:sldId id="299" r:id="rId8"/>
    <p:sldId id="310" r:id="rId9"/>
    <p:sldId id="259" r:id="rId10"/>
    <p:sldId id="302" r:id="rId11"/>
    <p:sldId id="303" r:id="rId12"/>
    <p:sldId id="300" r:id="rId13"/>
    <p:sldId id="261" r:id="rId14"/>
    <p:sldId id="262" r:id="rId15"/>
    <p:sldId id="264" r:id="rId16"/>
    <p:sldId id="267" r:id="rId17"/>
    <p:sldId id="278" r:id="rId18"/>
    <p:sldId id="280" r:id="rId19"/>
    <p:sldId id="268" r:id="rId20"/>
    <p:sldId id="304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305" r:id="rId31"/>
    <p:sldId id="306" r:id="rId32"/>
    <p:sldId id="301" r:id="rId33"/>
    <p:sldId id="307" r:id="rId34"/>
    <p:sldId id="308" r:id="rId35"/>
    <p:sldId id="309" r:id="rId36"/>
    <p:sldId id="265" r:id="rId37"/>
    <p:sldId id="294" r:id="rId38"/>
    <p:sldId id="295" r:id="rId3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70" d="100"/>
          <a:sy n="70" d="100"/>
        </p:scale>
        <p:origin x="65" y="1289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CDEC315-0245-459A-AE77-9492D0C5AE2D}" type="slidenum">
              <a:rPr lang="cs-CZ" altLang="cs-CZ" sz="1200"/>
              <a:pPr eaLnBrk="1" hangingPunct="1"/>
              <a:t>13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589593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E48BF7-26AD-4F16-AC23-1D4FBC3AF518}" type="slidenum">
              <a:rPr lang="cs-CZ" altLang="cs-CZ" sz="1200"/>
              <a:pPr eaLnBrk="1" hangingPunct="1"/>
              <a:t>25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0690204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A8C951-4416-4D62-847D-9CC3B812D908}" type="slidenum">
              <a:rPr lang="cs-CZ" altLang="cs-CZ" sz="1200"/>
              <a:pPr eaLnBrk="1" hangingPunct="1"/>
              <a:t>26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1445722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FE8B5E-F41A-47F2-884A-69C2FA642CED}" type="slidenum">
              <a:rPr lang="cs-CZ" altLang="cs-CZ" sz="1200"/>
              <a:pPr eaLnBrk="1" hangingPunct="1"/>
              <a:t>27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347572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30CD6C-F05E-44B0-939D-1E3EEFCB92EF}" type="slidenum">
              <a:rPr lang="cs-CZ" altLang="cs-CZ" sz="1200"/>
              <a:pPr eaLnBrk="1" hangingPunct="1"/>
              <a:t>28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140894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7C49AF-EC5A-4014-A1AE-EFDC9BD180F3}" type="slidenum">
              <a:rPr lang="cs-CZ" altLang="cs-CZ" sz="1200"/>
              <a:pPr eaLnBrk="1" hangingPunct="1"/>
              <a:t>29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2556306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C466BC8-3E9F-40E9-B2A6-861A310CA6D1}" type="slidenum">
              <a:rPr lang="cs-CZ" altLang="cs-CZ" sz="1200"/>
              <a:pPr eaLnBrk="1" hangingPunct="1"/>
              <a:t>36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150380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12AB146-FCEA-404D-BED7-90FB71161236}" type="slidenum">
              <a:rPr lang="cs-CZ" altLang="cs-CZ" sz="1200"/>
              <a:pPr eaLnBrk="1" hangingPunct="1"/>
              <a:t>14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131748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4E5FE08-5AD5-45AD-8BF5-B255922517B9}" type="slidenum">
              <a:rPr lang="cs-CZ" altLang="cs-CZ" sz="1200"/>
              <a:pPr eaLnBrk="1" hangingPunct="1"/>
              <a:t>15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4055644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E2D9DE-B936-409F-921B-42C7B0020308}" type="slidenum">
              <a:rPr lang="cs-CZ" altLang="cs-CZ" sz="1200"/>
              <a:pPr eaLnBrk="1" hangingPunct="1"/>
              <a:t>16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51340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28A4D7-4042-4BF5-86C6-D22FE31AC160}" type="slidenum">
              <a:rPr lang="cs-CZ" altLang="cs-CZ" sz="1200"/>
              <a:pPr eaLnBrk="1" hangingPunct="1"/>
              <a:t>19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736517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4C7D83B-E5F8-4161-8D39-821BC9E283B8}" type="slidenum">
              <a:rPr lang="cs-CZ" altLang="cs-CZ" sz="1200"/>
              <a:pPr eaLnBrk="1" hangingPunct="1"/>
              <a:t>21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478241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66B3FE1-F973-441A-96D8-D9F94992BAC6}" type="slidenum">
              <a:rPr lang="cs-CZ" altLang="cs-CZ" sz="1200"/>
              <a:pPr eaLnBrk="1" hangingPunct="1"/>
              <a:t>22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587606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E6E2572-4A25-4E88-AB07-F01DC3B3AC7D}" type="slidenum">
              <a:rPr lang="cs-CZ" altLang="cs-CZ" sz="1200"/>
              <a:pPr eaLnBrk="1" hangingPunct="1"/>
              <a:t>23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3640961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41875E2-FBEB-45DF-BC94-91DF6977DFBC}" type="slidenum">
              <a:rPr lang="cs-CZ" altLang="cs-CZ" sz="1200"/>
              <a:pPr eaLnBrk="1" hangingPunct="1"/>
              <a:t>24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476537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ca-cpa.org/en/abou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lide/107801-tereza-kyselovska" TargetMode="External"/><Relationship Id="rId2" Type="http://schemas.openxmlformats.org/officeDocument/2006/relationships/hyperlink" Target="mailto:tereza.kyselovska@law.muni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po.int/amc/en/mediation/what-mediation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pani.be/about-u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e-justice.europa.eu/content_mediation-62-cs.do?pk_source=google_ads&amp;pk_medium=advert&amp;pk_campaign=e-justice&amp;pk_content=cs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obchodní arbitráž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Řešení sporů mezi (mezinárodními) obchodníky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55B926-8915-4859-81BD-9FA2258149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04F301-D2C9-469B-9E7E-DA64E9A39A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204264-5DE7-48A3-8F65-91FCDD6F6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k úvodu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65CF5A-D0D2-42FD-BC2A-0D52C9356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rovina</a:t>
            </a:r>
          </a:p>
          <a:p>
            <a:pPr lvl="1"/>
            <a:r>
              <a:rPr lang="cs-CZ" dirty="0"/>
              <a:t>Mezinárodní právo veřejné – spory mezi státy (mezinárodními organizacemi), výjimečně jednotlivec</a:t>
            </a:r>
          </a:p>
          <a:p>
            <a:pPr lvl="1"/>
            <a:r>
              <a:rPr lang="cs-CZ" dirty="0"/>
              <a:t>Mezinárodní soudní dvůr (Haag), Mezinárodní trestní tribunál (Haag)</a:t>
            </a:r>
          </a:p>
          <a:p>
            <a:pPr lvl="1"/>
            <a:r>
              <a:rPr lang="cs-CZ" dirty="0"/>
              <a:t>Evropský soud pro lidská práva (</a:t>
            </a:r>
            <a:r>
              <a:rPr lang="cs-CZ" dirty="0" err="1"/>
              <a:t>Štrasburg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Mezinárodní investiční arbitráž – International Centre </a:t>
            </a:r>
            <a:r>
              <a:rPr lang="cs-CZ" dirty="0" err="1"/>
              <a:t>for</a:t>
            </a:r>
            <a:r>
              <a:rPr lang="cs-CZ" dirty="0"/>
              <a:t> Settlement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Investment</a:t>
            </a:r>
            <a:r>
              <a:rPr lang="cs-CZ" dirty="0"/>
              <a:t> </a:t>
            </a:r>
            <a:r>
              <a:rPr lang="cs-CZ" dirty="0" err="1"/>
              <a:t>Disputes</a:t>
            </a:r>
            <a:r>
              <a:rPr lang="cs-CZ" dirty="0"/>
              <a:t> (ICSID jako součást Skupiny Světové banky)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Permanent </a:t>
            </a:r>
            <a:r>
              <a:rPr lang="cs-CZ" b="1" dirty="0" err="1"/>
              <a:t>Court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Arbitration</a:t>
            </a:r>
            <a:r>
              <a:rPr lang="cs-CZ" b="1" dirty="0"/>
              <a:t> </a:t>
            </a:r>
            <a:r>
              <a:rPr lang="cs-CZ" dirty="0"/>
              <a:t>(Haag), </a:t>
            </a:r>
            <a:r>
              <a:rPr lang="cs-CZ" dirty="0">
                <a:hlinkClick r:id="rId2"/>
              </a:rPr>
              <a:t>https://pca-cpa.org/en/about/</a:t>
            </a:r>
            <a:r>
              <a:rPr lang="cs-CZ" dirty="0"/>
              <a:t> </a:t>
            </a:r>
          </a:p>
          <a:p>
            <a:pPr lvl="1"/>
            <a:r>
              <a:rPr lang="en-US" i="1" dirty="0"/>
              <a:t>Established in 1899 to facilitate arbitration and other forms of dispute resolution between states, the PCA has developed into a modern, multi-faceted arbitral institution perfectly situated to meet the evolving dispute resolution needs of the international community.</a:t>
            </a:r>
            <a:endParaRPr lang="cs-CZ" i="1" dirty="0"/>
          </a:p>
          <a:p>
            <a:pPr lvl="1"/>
            <a:r>
              <a:rPr lang="cs-CZ" dirty="0"/>
              <a:t>22 smluvních států vč. ČR (1993)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713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DF27E56-B97E-47A9-9868-142F5C0901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B2FDFA-2C0A-4C12-BC8E-3589F59EA1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50977E-E3B4-4D09-8BD8-BCEB31FDE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k úvodu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9BC09A-202A-4C57-AA97-3EABAEB5E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 startAt="2"/>
            </a:pPr>
            <a:r>
              <a:rPr lang="cs-CZ" dirty="0"/>
              <a:t>rovina</a:t>
            </a:r>
          </a:p>
          <a:p>
            <a:pPr lvl="1"/>
            <a:r>
              <a:rPr lang="cs-CZ" dirty="0"/>
              <a:t>Vnitrostátní řešení sporů</a:t>
            </a:r>
          </a:p>
          <a:p>
            <a:pPr marL="586350" indent="-514350">
              <a:buFont typeface="+mj-lt"/>
              <a:buAutoNum type="arabicPeriod" startAt="2"/>
            </a:pPr>
            <a:r>
              <a:rPr lang="cs-CZ" b="1" dirty="0"/>
              <a:t>rovina </a:t>
            </a:r>
          </a:p>
          <a:p>
            <a:pPr lvl="1"/>
            <a:r>
              <a:rPr lang="cs-CZ" b="1" dirty="0"/>
              <a:t>Mezinárodní právo soukromé – řešení soukromoprávních sporů s mezinárodním prvkem</a:t>
            </a:r>
          </a:p>
          <a:p>
            <a:pPr lvl="1"/>
            <a:endParaRPr lang="cs-CZ" b="1" dirty="0"/>
          </a:p>
          <a:p>
            <a:r>
              <a:rPr lang="cs-CZ" dirty="0"/>
              <a:t>EU – Soudní dvůr Evropské unie (Lucemburk)</a:t>
            </a:r>
          </a:p>
        </p:txBody>
      </p:sp>
    </p:spTree>
    <p:extLst>
      <p:ext uri="{BB962C8B-B14F-4D97-AF65-F5344CB8AC3E}">
        <p14:creationId xmlns:p14="http://schemas.microsoft.com/office/powerpoint/2010/main" val="4190259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2A61996-2E2F-4FFC-A4C6-4E619C027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řešení sporů mezi (mezinárodními) obchodníky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E9C20F58-3D97-4681-B026-09900CB454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647848"/>
            <a:ext cx="11361600" cy="698497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05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036FEF-E1B1-49D4-AC6A-10F6CF7ECEF9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Osnova přednášky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Metody řešení sporů – obecně</a:t>
            </a:r>
          </a:p>
          <a:p>
            <a:pPr lvl="1" eaLnBrk="1" hangingPunct="1"/>
            <a:r>
              <a:rPr lang="cs-CZ" altLang="cs-CZ" sz="2200" dirty="0"/>
              <a:t>Alternativní způsoby řešení sporů (ADR)</a:t>
            </a:r>
          </a:p>
          <a:p>
            <a:pPr lvl="1" eaLnBrk="1" hangingPunct="1"/>
            <a:r>
              <a:rPr lang="cs-CZ" altLang="cs-CZ" sz="2200" dirty="0"/>
              <a:t>Mezinárodní rozhodčí řízení</a:t>
            </a:r>
          </a:p>
          <a:p>
            <a:pPr lvl="1" eaLnBrk="1" hangingPunct="1"/>
            <a:r>
              <a:rPr lang="cs-CZ" altLang="cs-CZ" sz="2200" dirty="0"/>
              <a:t>Řízení před obecnými soudy</a:t>
            </a:r>
          </a:p>
          <a:p>
            <a:pPr eaLnBrk="1" hangingPunct="1"/>
            <a:r>
              <a:rPr lang="cs-CZ" altLang="cs-CZ" dirty="0"/>
              <a:t>Alternativní způsoby řešení sporů</a:t>
            </a:r>
          </a:p>
          <a:p>
            <a:pPr lvl="1" eaLnBrk="1" hangingPunct="1"/>
            <a:r>
              <a:rPr lang="cs-CZ" altLang="cs-CZ" sz="2200" dirty="0"/>
              <a:t>Základní charakteristika</a:t>
            </a:r>
          </a:p>
          <a:p>
            <a:pPr lvl="1" eaLnBrk="1" hangingPunct="1"/>
            <a:r>
              <a:rPr lang="cs-CZ" altLang="cs-CZ" sz="2200" dirty="0"/>
              <a:t>Výhody a nevýhody</a:t>
            </a:r>
          </a:p>
          <a:p>
            <a:pPr lvl="1" eaLnBrk="1" hangingPunct="1"/>
            <a:r>
              <a:rPr lang="cs-CZ" altLang="cs-CZ" sz="2200" dirty="0"/>
              <a:t>ADR a rozhodčí řízení</a:t>
            </a:r>
          </a:p>
          <a:p>
            <a:pPr lvl="1" eaLnBrk="1" hangingPunct="1"/>
            <a:r>
              <a:rPr lang="cs-CZ" altLang="cs-CZ" sz="2200" dirty="0"/>
              <a:t>ADR a řízení před soudy obecnými</a:t>
            </a:r>
          </a:p>
          <a:p>
            <a:pPr lvl="1" eaLnBrk="1" hangingPunct="1"/>
            <a:r>
              <a:rPr lang="cs-CZ" altLang="cs-CZ" sz="2200" dirty="0"/>
              <a:t>Jednotlivé druhy a jejich hodnocení</a:t>
            </a:r>
          </a:p>
          <a:p>
            <a:r>
              <a:rPr lang="cs-CZ" altLang="cs-CZ" sz="3000" dirty="0"/>
              <a:t>Mediace</a:t>
            </a:r>
          </a:p>
        </p:txBody>
      </p:sp>
    </p:spTree>
    <p:extLst>
      <p:ext uri="{BB962C8B-B14F-4D97-AF65-F5344CB8AC3E}">
        <p14:creationId xmlns:p14="http://schemas.microsoft.com/office/powerpoint/2010/main" val="2037168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Metody řešení sporů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Spory vyplývající ze soukromoprávních vztahů s mezinárodním prvkem (MPS)</a:t>
            </a:r>
          </a:p>
          <a:p>
            <a:pPr lvl="1"/>
            <a:r>
              <a:rPr lang="cs-CZ" altLang="cs-CZ" dirty="0"/>
              <a:t>Obchodní, občanské, pracovní, rodinné</a:t>
            </a:r>
          </a:p>
          <a:p>
            <a:pPr lvl="1"/>
            <a:r>
              <a:rPr lang="cs-CZ" altLang="cs-CZ" dirty="0"/>
              <a:t>Záleží na povaze sporu a nároku</a:t>
            </a:r>
          </a:p>
          <a:p>
            <a:pPr lvl="1"/>
            <a:endParaRPr lang="cs-CZ" alt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Nás budou zajímat obchodně a občanskoprávní spory s mezinárodním prvkem (spory vyplývající z mezinárodních obchodních transakcí)</a:t>
            </a:r>
          </a:p>
          <a:p>
            <a:pPr lvl="1"/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9BC008-0FF4-40A5-B514-4B5C8E6B48F1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072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Metody řešení sporů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Trebuchet MS" panose="020B0603020202020204" pitchFamily="34" charset="0"/>
              <a:buAutoNum type="arabicPeriod"/>
            </a:pPr>
            <a:r>
              <a:rPr lang="cs-CZ" altLang="cs-CZ" dirty="0"/>
              <a:t>Alternativní způsoby řešení sporů (ADR)</a:t>
            </a:r>
          </a:p>
          <a:p>
            <a:pPr lvl="1" eaLnBrk="1" hangingPunct="1"/>
            <a:r>
              <a:rPr lang="cs-CZ" altLang="cs-CZ" sz="2400" i="1" dirty="0" err="1"/>
              <a:t>Alternative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Dispute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Resolutions</a:t>
            </a:r>
            <a:endParaRPr lang="cs-CZ" altLang="cs-CZ" sz="2400" i="1" dirty="0"/>
          </a:p>
          <a:p>
            <a:pPr lvl="1" eaLnBrk="1" hangingPunct="1"/>
            <a:r>
              <a:rPr lang="cs-CZ" altLang="cs-CZ" sz="2400" dirty="0"/>
              <a:t>ADR v obchodních věcech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457200" indent="-457200">
              <a:buFont typeface="Trebuchet MS" panose="020B0603020202020204" pitchFamily="34" charset="0"/>
              <a:buAutoNum type="arabicPeriod" startAt="2"/>
            </a:pPr>
            <a:r>
              <a:rPr lang="cs-CZ" altLang="cs-CZ" dirty="0"/>
              <a:t>Mezinárodní rozhodčí řízení (mezinárodní obchodní arbitráž)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457200" indent="-457200">
              <a:buFont typeface="Trebuchet MS" panose="020B0603020202020204" pitchFamily="34" charset="0"/>
              <a:buAutoNum type="arabicPeriod" startAt="3"/>
            </a:pPr>
            <a:r>
              <a:rPr lang="cs-CZ" altLang="cs-CZ" dirty="0"/>
              <a:t>Řízení před obecnými (státními) soudy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79964F-4666-4D7E-A6E5-BDBC63CEA78B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384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Výběr mezi metodami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Psychologické faktory</a:t>
            </a:r>
          </a:p>
          <a:p>
            <a:pPr eaLnBrk="1" hangingPunct="1"/>
            <a:r>
              <a:rPr lang="cs-CZ" altLang="cs-CZ" dirty="0"/>
              <a:t>Právní meze – např. </a:t>
            </a:r>
            <a:r>
              <a:rPr lang="cs-CZ" altLang="cs-CZ" i="1" dirty="0" err="1"/>
              <a:t>arbitrabilita</a:t>
            </a:r>
            <a:r>
              <a:rPr lang="cs-CZ" altLang="cs-CZ" dirty="0"/>
              <a:t> sporu, výkon rozhodnutí, přípustnost </a:t>
            </a:r>
            <a:r>
              <a:rPr lang="cs-CZ" altLang="cs-CZ" i="1" dirty="0"/>
              <a:t>prorogace</a:t>
            </a:r>
            <a:r>
              <a:rPr lang="cs-CZ" altLang="cs-CZ" dirty="0"/>
              <a:t> atd.</a:t>
            </a:r>
          </a:p>
          <a:p>
            <a:pPr eaLnBrk="1" hangingPunct="1"/>
            <a:r>
              <a:rPr lang="cs-CZ" altLang="cs-CZ" dirty="0"/>
              <a:t>Kulturní faktory – Asie vs. Evropa</a:t>
            </a:r>
          </a:p>
          <a:p>
            <a:pPr eaLnBrk="1" hangingPunct="1"/>
            <a:r>
              <a:rPr lang="cs-CZ" altLang="cs-CZ" dirty="0"/>
              <a:t>Míra znalostí o možnostech řešení sporů, o jejich výhodách a nevýhodách</a:t>
            </a:r>
          </a:p>
          <a:p>
            <a:pPr eaLnBrk="1" hangingPunct="1"/>
            <a:r>
              <a:rPr lang="cs-CZ" altLang="cs-CZ" dirty="0"/>
              <a:t>Skutečnosti právně významné pro průběh řízení, nucený výkon rozhodnutí</a:t>
            </a:r>
          </a:p>
          <a:p>
            <a:pPr eaLnBrk="1" hangingPunct="1"/>
            <a:r>
              <a:rPr lang="cs-CZ" altLang="cs-CZ" dirty="0"/>
              <a:t>Finanční faktory</a:t>
            </a:r>
          </a:p>
          <a:p>
            <a:pPr eaLnBrk="1" hangingPunct="1"/>
            <a:r>
              <a:rPr lang="cs-CZ" altLang="cs-CZ" dirty="0"/>
              <a:t>Právní úprava – prameny…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A4F14A4-4B3A-457F-8721-5BCBA91ABD2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31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… právně upraveno řízení před obecnými soudy a rozhodčí řízení (mezinárodní rozhodčí řízení), minimálně ADR 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dirty="0"/>
              <a:t>ADR - zákon o mediaci, jinak zahraniční „vzorové“ úpravy 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dirty="0"/>
              <a:t>Rozhodčí řízení – ZMPS, ZRŘ, OSŘ, mezinárodní úmluvy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dirty="0"/>
              <a:t>Řízení před obecnými soudy – ZMPS, OSŘ, Nařízení Brusel Ibis, Nařízení Brusel </a:t>
            </a:r>
            <a:r>
              <a:rPr lang="cs-CZ" dirty="0" err="1"/>
              <a:t>IIbis</a:t>
            </a:r>
            <a:r>
              <a:rPr lang="cs-CZ" dirty="0"/>
              <a:t>, Nařízení o výživném, Nařízení o dědictví, dvoustranné mezinárodní smlouvy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0610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Alternative</a:t>
            </a:r>
            <a:r>
              <a:rPr lang="cs-CZ" i="1" dirty="0"/>
              <a:t> </a:t>
            </a:r>
            <a:r>
              <a:rPr lang="cs-CZ" i="1" dirty="0" err="1"/>
              <a:t>Dispute</a:t>
            </a:r>
            <a:r>
              <a:rPr lang="cs-CZ" i="1" dirty="0"/>
              <a:t> </a:t>
            </a:r>
            <a:r>
              <a:rPr lang="cs-CZ" i="1" dirty="0" err="1"/>
              <a:t>Resolutions</a:t>
            </a:r>
            <a:endParaRPr lang="cs-CZ" i="1" dirty="0"/>
          </a:p>
          <a:p>
            <a:endParaRPr lang="cs-CZ" dirty="0"/>
          </a:p>
          <a:p>
            <a:r>
              <a:rPr lang="cs-CZ" dirty="0"/>
              <a:t>ODR – </a:t>
            </a:r>
            <a:r>
              <a:rPr lang="cs-CZ" i="1" dirty="0"/>
              <a:t>online </a:t>
            </a:r>
            <a:r>
              <a:rPr lang="cs-CZ" i="1" dirty="0" err="1"/>
              <a:t>dispute</a:t>
            </a:r>
            <a:r>
              <a:rPr lang="cs-CZ" i="1" dirty="0"/>
              <a:t> </a:t>
            </a:r>
            <a:r>
              <a:rPr lang="cs-CZ" i="1" dirty="0" err="1"/>
              <a:t>resolutions</a:t>
            </a:r>
            <a:endParaRPr lang="cs-CZ" i="1" dirty="0"/>
          </a:p>
          <a:p>
            <a:pPr lvl="1"/>
            <a:r>
              <a:rPr lang="cs-CZ" dirty="0"/>
              <a:t>Nařízení Evropského parlamentu a Rady (EU) č. 524/2013 ze dne 21. května 2013 o řešení spotřebitelských sporů on-line a o změně nařízení (ES) č. 2006/2004 a směrnice 2009/22/ES (nařízení o řešení spotřebitelských sporů on-line)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4560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„Soft“ ADR - znaky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/>
              <a:t>Dobrovolnost stran v podřízení se tomuto řízení</a:t>
            </a:r>
          </a:p>
          <a:p>
            <a:r>
              <a:rPr lang="cs-CZ" altLang="cs-CZ" sz="2600" dirty="0"/>
              <a:t>Existence smluvního vztahu mezi stranami – dohoda stran na začátku i na konci</a:t>
            </a:r>
          </a:p>
          <a:p>
            <a:pPr eaLnBrk="1" hangingPunct="1"/>
            <a:r>
              <a:rPr lang="cs-CZ" altLang="cs-CZ" sz="2600" dirty="0"/>
              <a:t>Jmenování třetí osob(y), které zprostředkují jednání (x negociace)</a:t>
            </a:r>
          </a:p>
          <a:p>
            <a:pPr eaLnBrk="1" hangingPunct="1"/>
            <a:r>
              <a:rPr lang="cs-CZ" altLang="cs-CZ" sz="2600" dirty="0"/>
              <a:t>Pohyb řízení a jeho účinků mimo přímý dosah právní regulace státu (ale nikoliv protiprávní…) – dnes dílčí aspekt zohledněn v § 647 OZ</a:t>
            </a:r>
          </a:p>
          <a:p>
            <a:pPr lvl="1"/>
            <a:r>
              <a:rPr lang="cs-CZ" i="1" dirty="0"/>
              <a:t>V případě uzavření dohody o mimosoudním jednání věřitele a dlužníka o právu nebo o okolnosti, která právo zakládá, počne </a:t>
            </a:r>
            <a:r>
              <a:rPr lang="cs-CZ" b="1" i="1" dirty="0"/>
              <a:t>promlčecí lhůta </a:t>
            </a:r>
            <a:r>
              <a:rPr lang="cs-CZ" i="1" dirty="0"/>
              <a:t>běžet poté, co věřitel nebo dlužník výslovně odmítne v takovém jednání pokračovat; počala-li promlčecí lhůta běžet již dříve, po dobu jednání neběží.</a:t>
            </a:r>
            <a:endParaRPr lang="cs-CZ" altLang="cs-CZ" i="1" dirty="0"/>
          </a:p>
          <a:p>
            <a:pPr lvl="1"/>
            <a:endParaRPr lang="cs-CZ" altLang="cs-CZ" sz="2600" dirty="0"/>
          </a:p>
          <a:p>
            <a:pPr eaLnBrk="1" hangingPunct="1"/>
            <a:endParaRPr lang="cs-CZ" altLang="cs-CZ" sz="26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600" dirty="0"/>
          </a:p>
          <a:p>
            <a:pPr eaLnBrk="1" hangingPunct="1"/>
            <a:endParaRPr lang="cs-CZ" altLang="cs-CZ" sz="2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6D39D2D-942C-47EC-997F-BA58E9B051BF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352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46B13C-AFE6-40A2-8389-288622375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943B6C-2054-415F-A080-040913D5BD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40006C-1A26-451F-B480-C2551DC7E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B14EAB3-7947-4B51-AD38-54F26D380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JUDr. Tereza Kyselovská, Ph.D.</a:t>
            </a:r>
          </a:p>
          <a:p>
            <a:r>
              <a:rPr lang="cs-CZ" dirty="0"/>
              <a:t>Právnická fakulta MU, katedra mezinárodního a evropského práva, oddělení mezinárodního práva soukromého</a:t>
            </a:r>
          </a:p>
          <a:p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tereza.kyselovska@law.muni.cz</a:t>
            </a:r>
            <a:endParaRPr lang="cs-CZ" dirty="0"/>
          </a:p>
          <a:p>
            <a:r>
              <a:rPr lang="cs-CZ" dirty="0">
                <a:hlinkClick r:id="rId3"/>
              </a:rPr>
              <a:t>https://www.muni.cz/lide/107801-tereza-kyselovska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595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051E6DB-71FF-45CD-AEF6-3EC8979421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BCDB49-62B1-4312-B5D6-75636C72A2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44E3E9-AEF4-4293-824B-A3A028B74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„Soft“ ADR - znaky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E5764FE-D225-4A2D-A042-515BA7037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Mimo „zájem“ práva – přestává práva, snahy států o regulace</a:t>
            </a:r>
          </a:p>
          <a:p>
            <a:r>
              <a:rPr lang="cs-CZ" altLang="cs-CZ" dirty="0"/>
              <a:t>Psychologie – hledání kompromisu</a:t>
            </a:r>
          </a:p>
          <a:p>
            <a:r>
              <a:rPr lang="cs-CZ" altLang="cs-CZ" dirty="0"/>
              <a:t>Úspěšným výsledkem je dohoda, ne exekuční titul</a:t>
            </a:r>
          </a:p>
          <a:p>
            <a:r>
              <a:rPr lang="cs-CZ" altLang="cs-CZ" dirty="0"/>
              <a:t>V rámci autonomie vůle stran je možné vytvořit jakoukoliv taktiku pro dosažení dohody a také ji jakkoliv nazvat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340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ADR - výhody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Právně inertní, není překážka zahájení řízení, věci rozsouzené, nestaví se lhůty</a:t>
            </a:r>
          </a:p>
          <a:p>
            <a:pPr eaLnBrk="1" hangingPunct="1"/>
            <a:r>
              <a:rPr lang="cs-CZ" altLang="cs-CZ" dirty="0"/>
              <a:t>Nižší náklady</a:t>
            </a:r>
          </a:p>
          <a:p>
            <a:pPr eaLnBrk="1" hangingPunct="1"/>
            <a:r>
              <a:rPr lang="cs-CZ" altLang="cs-CZ" dirty="0"/>
              <a:t>Úspora času</a:t>
            </a:r>
          </a:p>
          <a:p>
            <a:pPr eaLnBrk="1" hangingPunct="1"/>
            <a:r>
              <a:rPr lang="cs-CZ" altLang="cs-CZ" dirty="0"/>
              <a:t>Vyšší stupeň možnosti zachování důvěry, nenaruší se ekonomické vztahy</a:t>
            </a:r>
          </a:p>
          <a:p>
            <a:pPr eaLnBrk="1" hangingPunct="1"/>
            <a:r>
              <a:rPr lang="cs-CZ" altLang="cs-CZ" dirty="0"/>
              <a:t>Možnost zachování tajemství o projednávaných otázkách</a:t>
            </a:r>
          </a:p>
          <a:p>
            <a:pPr eaLnBrk="1" hangingPunct="1"/>
            <a:r>
              <a:rPr lang="cs-CZ" altLang="cs-CZ" dirty="0"/>
              <a:t>Odpovídá naturelu některých národů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A661802-528F-4C26-B9AA-F3A0030C6F6B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489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ADR - nevýhody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Protahuje se existence sporu</a:t>
            </a:r>
          </a:p>
          <a:p>
            <a:pPr eaLnBrk="1" hangingPunct="1"/>
            <a:r>
              <a:rPr lang="cs-CZ" altLang="cs-CZ" dirty="0"/>
              <a:t>Mohou se promeškat právně významné lhůty – promlčení, prekluze</a:t>
            </a:r>
          </a:p>
          <a:p>
            <a:pPr eaLnBrk="1" hangingPunct="1"/>
            <a:r>
              <a:rPr lang="cs-CZ" altLang="cs-CZ" dirty="0"/>
              <a:t>Možnost odhalení strategie pro budoucí soudní řízení, argumentů, důkazů</a:t>
            </a:r>
          </a:p>
          <a:p>
            <a:pPr eaLnBrk="1" hangingPunct="1"/>
            <a:r>
              <a:rPr lang="cs-CZ" altLang="cs-CZ" dirty="0"/>
              <a:t>„pouze“ nová dohoda = protahování sporu </a:t>
            </a:r>
          </a:p>
          <a:p>
            <a:pPr eaLnBrk="1" hangingPunct="1"/>
            <a:r>
              <a:rPr lang="cs-CZ" altLang="cs-CZ" dirty="0"/>
              <a:t>Ale smysl u některých typů smluv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6FD33C-CEE2-4702-A4C8-C2287E503551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590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ADR - druhy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Různé druhy – USA x Evropa</a:t>
            </a:r>
          </a:p>
          <a:p>
            <a:pPr eaLnBrk="1" hangingPunct="1"/>
            <a:r>
              <a:rPr lang="cs-CZ" altLang="cs-CZ" dirty="0"/>
              <a:t>Nabízeny řadou institucí jako alternativy – RS HKAK ČR, MOK, WIPO, AAA</a:t>
            </a:r>
          </a:p>
          <a:p>
            <a:pPr eaLnBrk="1" hangingPunct="1"/>
            <a:r>
              <a:rPr lang="cs-CZ" altLang="cs-CZ" dirty="0"/>
              <a:t>Vhodné zejména u dlouhodobých smluv, dodávek investičních celků, společenských smluv, velkých finančních operací -</a:t>
            </a:r>
            <a:r>
              <a:rPr lang="en-US" altLang="cs-CZ" dirty="0"/>
              <a:t>&gt;</a:t>
            </a:r>
            <a:r>
              <a:rPr lang="cs-CZ" altLang="cs-CZ" dirty="0"/>
              <a:t> dlouhodobé obchodní vztahy se zájmem na budoucím splnění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56F589B-04D5-4837-932C-D2687AE66CB1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0053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solidFill>
                  <a:srgbClr val="0000DC"/>
                </a:solidFill>
              </a:rPr>
              <a:t>Konciliace</a:t>
            </a:r>
            <a:r>
              <a:rPr lang="cs-CZ" altLang="cs-CZ" dirty="0">
                <a:solidFill>
                  <a:srgbClr val="0000DC"/>
                </a:solidFill>
              </a:rPr>
              <a:t> a mediace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i="1" dirty="0"/>
              <a:t>„Smírná cesta k řešení za problému za aktivní účasti třetí strany, mediátora nebo </a:t>
            </a:r>
            <a:r>
              <a:rPr lang="cs-CZ" altLang="cs-CZ" i="1" dirty="0" err="1"/>
              <a:t>konciliátora</a:t>
            </a:r>
            <a:r>
              <a:rPr lang="cs-CZ" altLang="cs-CZ" i="1" dirty="0"/>
              <a:t>.“</a:t>
            </a:r>
          </a:p>
          <a:p>
            <a:pPr eaLnBrk="1" hangingPunct="1"/>
            <a:r>
              <a:rPr lang="cs-CZ" altLang="cs-CZ" dirty="0"/>
              <a:t>Uzavření dohody – výběr mediátora/</a:t>
            </a:r>
            <a:r>
              <a:rPr lang="cs-CZ" altLang="cs-CZ" dirty="0" err="1"/>
              <a:t>konciliátora</a:t>
            </a:r>
            <a:r>
              <a:rPr lang="cs-CZ" altLang="cs-CZ" dirty="0"/>
              <a:t>, příprava jednání – vlastní průběh jednání – právně nezávazné řešení</a:t>
            </a:r>
          </a:p>
          <a:p>
            <a:pPr eaLnBrk="1" hangingPunct="1"/>
            <a:r>
              <a:rPr lang="cs-CZ" altLang="cs-CZ" dirty="0"/>
              <a:t>Nehledá se nutně řešení v souladu s právem, ale rozumný kompromis</a:t>
            </a:r>
          </a:p>
          <a:p>
            <a:pPr eaLnBrk="1" hangingPunct="1"/>
            <a:r>
              <a:rPr lang="cs-CZ" altLang="cs-CZ" dirty="0"/>
              <a:t>Vzorový zákon UNCITRAL o </a:t>
            </a:r>
            <a:r>
              <a:rPr lang="cs-CZ" altLang="cs-CZ" dirty="0" err="1"/>
              <a:t>konciliaci</a:t>
            </a:r>
            <a:endParaRPr lang="cs-CZ" altLang="cs-CZ" dirty="0"/>
          </a:p>
          <a:p>
            <a:pPr eaLnBrk="1" hangingPunct="1"/>
            <a:r>
              <a:rPr lang="cs-CZ" altLang="cs-CZ" dirty="0"/>
              <a:t>Arbitrážní a mediační centrum WIPO (</a:t>
            </a:r>
            <a:r>
              <a:rPr lang="cs-CZ" altLang="cs-CZ" dirty="0">
                <a:hlinkClick r:id="rId3"/>
              </a:rPr>
              <a:t>https://www.wipo.int/</a:t>
            </a:r>
            <a:r>
              <a:rPr lang="cs-CZ" altLang="cs-CZ" dirty="0" err="1">
                <a:hlinkClick r:id="rId3"/>
              </a:rPr>
              <a:t>amc</a:t>
            </a:r>
            <a:r>
              <a:rPr lang="cs-CZ" altLang="cs-CZ" dirty="0">
                <a:hlinkClick r:id="rId3"/>
              </a:rPr>
              <a:t>/en/</a:t>
            </a:r>
            <a:r>
              <a:rPr lang="cs-CZ" altLang="cs-CZ" dirty="0" err="1">
                <a:hlinkClick r:id="rId3"/>
              </a:rPr>
              <a:t>mediation</a:t>
            </a:r>
            <a:r>
              <a:rPr lang="cs-CZ" altLang="cs-CZ" dirty="0">
                <a:hlinkClick r:id="rId3"/>
              </a:rPr>
              <a:t>/what-mediation.html</a:t>
            </a:r>
            <a:r>
              <a:rPr lang="cs-CZ" altLang="cs-CZ" dirty="0"/>
              <a:t>) , Mezinárodní obchodní komora v Paříži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A75F6C3-9A7F-4A0B-9FCF-F9E0DD9CE8AD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5529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Vzory doložek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i="1" dirty="0"/>
              <a:t>„Veškeré spory vyplývající z této smlouvy budou řešeny smírně.“</a:t>
            </a:r>
          </a:p>
          <a:p>
            <a:pPr eaLnBrk="1" hangingPunct="1"/>
            <a:r>
              <a:rPr lang="cs-CZ" altLang="cs-CZ" i="1" dirty="0"/>
              <a:t>„Veškeré spory vyplývající z této smlouvy budou řešeny v mediačním řízení realizovaném při RS u MOK v Paříži.“</a:t>
            </a:r>
          </a:p>
          <a:p>
            <a:pPr eaLnBrk="1" hangingPunct="1"/>
            <a:r>
              <a:rPr lang="cs-CZ" altLang="cs-CZ" i="1" dirty="0"/>
              <a:t>„Veškeré spory vyplývající z této smlouvy budou řešeny smírně u Rozhodčího soudu Hospodářské komory a Rozhodčího soudu Agrární komory v Praze.“ – pozor!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A07FAD-3F7B-4EBF-92A5-5461EB6DD538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0040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Mini-trial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Smírné řešení sporu za účasti třetí osoby – napomáhá stranám uvědomit si silné a slabé stránky, možný budoucí vývoj a pravděpodobný výsledek soudního řízení</a:t>
            </a:r>
          </a:p>
          <a:p>
            <a:pPr eaLnBrk="1" hangingPunct="1"/>
            <a:r>
              <a:rPr lang="cs-CZ" altLang="cs-CZ" dirty="0"/>
              <a:t>Hybridní forma nezávazné arbitráže a mediace</a:t>
            </a:r>
          </a:p>
          <a:p>
            <a:pPr eaLnBrk="1" hangingPunct="1"/>
            <a:r>
              <a:rPr lang="cs-CZ" altLang="cs-CZ" dirty="0"/>
              <a:t>Účast představitelů vyššího managementu</a:t>
            </a:r>
          </a:p>
          <a:p>
            <a:pPr eaLnBrk="1" hangingPunct="1"/>
            <a:r>
              <a:rPr lang="cs-CZ" altLang="cs-CZ" dirty="0"/>
              <a:t>Instituce – např. CEPANI (</a:t>
            </a:r>
            <a:r>
              <a:rPr lang="cs-CZ" altLang="cs-CZ" dirty="0">
                <a:hlinkClick r:id="rId3"/>
              </a:rPr>
              <a:t>https://www.cepani.be/</a:t>
            </a:r>
            <a:r>
              <a:rPr lang="cs-CZ" altLang="cs-CZ" dirty="0" err="1">
                <a:hlinkClick r:id="rId3"/>
              </a:rPr>
              <a:t>about-us</a:t>
            </a:r>
            <a:r>
              <a:rPr lang="cs-CZ" altLang="cs-CZ" dirty="0">
                <a:hlinkClick r:id="rId3"/>
              </a:rPr>
              <a:t>/</a:t>
            </a:r>
            <a:r>
              <a:rPr lang="cs-CZ" altLang="cs-CZ" dirty="0"/>
              <a:t>) – dodává zprostředkovatele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4EB1D6-E9C4-4A8A-AA81-7DCE6D54DA73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274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Technické expertizy, </a:t>
            </a:r>
            <a:r>
              <a:rPr lang="cs-CZ" altLang="cs-CZ" dirty="0" err="1">
                <a:solidFill>
                  <a:srgbClr val="0000DC"/>
                </a:solidFill>
              </a:rPr>
              <a:t>Dispute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dirty="0" err="1">
                <a:solidFill>
                  <a:srgbClr val="0000DC"/>
                </a:solidFill>
              </a:rPr>
              <a:t>Review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dirty="0" err="1">
                <a:solidFill>
                  <a:srgbClr val="0000DC"/>
                </a:solidFill>
              </a:rPr>
              <a:t>Board</a:t>
            </a:r>
            <a:r>
              <a:rPr lang="cs-CZ" altLang="cs-CZ" dirty="0">
                <a:solidFill>
                  <a:srgbClr val="0000DC"/>
                </a:solidFill>
              </a:rPr>
              <a:t>, experti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720000" y="1926463"/>
            <a:ext cx="10753200" cy="4139998"/>
          </a:xfrm>
        </p:spPr>
        <p:txBody>
          <a:bodyPr/>
          <a:lstStyle/>
          <a:p>
            <a:pPr eaLnBrk="1" hangingPunct="1"/>
            <a:r>
              <a:rPr lang="cs-CZ" altLang="cs-CZ" dirty="0"/>
              <a:t>Ve finančně nákladných projektech</a:t>
            </a:r>
          </a:p>
          <a:p>
            <a:pPr eaLnBrk="1" hangingPunct="1"/>
            <a:r>
              <a:rPr lang="cs-CZ" altLang="cs-CZ" dirty="0"/>
              <a:t>Řešit spory tak, aby nedošlo k zastavení nákladných investičních projektů</a:t>
            </a:r>
          </a:p>
          <a:p>
            <a:pPr eaLnBrk="1" hangingPunct="1"/>
            <a:r>
              <a:rPr lang="cs-CZ" altLang="cs-CZ" dirty="0" err="1"/>
              <a:t>Contract</a:t>
            </a:r>
            <a:r>
              <a:rPr lang="cs-CZ" altLang="cs-CZ" dirty="0"/>
              <a:t> </a:t>
            </a:r>
            <a:r>
              <a:rPr lang="cs-CZ" altLang="cs-CZ" dirty="0" err="1"/>
              <a:t>Review</a:t>
            </a:r>
            <a:r>
              <a:rPr lang="cs-CZ" altLang="cs-CZ" dirty="0"/>
              <a:t> </a:t>
            </a:r>
            <a:r>
              <a:rPr lang="cs-CZ" altLang="cs-CZ" dirty="0" err="1"/>
              <a:t>Board</a:t>
            </a:r>
            <a:r>
              <a:rPr lang="cs-CZ" altLang="cs-CZ" dirty="0"/>
              <a:t>, </a:t>
            </a:r>
            <a:r>
              <a:rPr lang="cs-CZ" altLang="cs-CZ" dirty="0" err="1"/>
              <a:t>Dispute</a:t>
            </a:r>
            <a:r>
              <a:rPr lang="cs-CZ" altLang="cs-CZ" dirty="0"/>
              <a:t> </a:t>
            </a:r>
            <a:r>
              <a:rPr lang="cs-CZ" altLang="cs-CZ" dirty="0" err="1"/>
              <a:t>Review</a:t>
            </a:r>
            <a:r>
              <a:rPr lang="cs-CZ" altLang="cs-CZ" dirty="0"/>
              <a:t> </a:t>
            </a:r>
            <a:r>
              <a:rPr lang="cs-CZ" altLang="cs-CZ" dirty="0" err="1"/>
              <a:t>Board</a:t>
            </a:r>
            <a:r>
              <a:rPr lang="cs-CZ" altLang="cs-CZ" dirty="0"/>
              <a:t>, ustanovení nezávislého experta</a:t>
            </a:r>
          </a:p>
          <a:p>
            <a:pPr eaLnBrk="1" hangingPunct="1"/>
            <a:r>
              <a:rPr lang="cs-CZ" altLang="cs-CZ" dirty="0"/>
              <a:t>Sledování projektu po celou dobu, řešení technických a ekonomických problémů, průběžné řešení problémů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8C928F-9D20-440F-997B-1FCEC4AC4D8D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511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Smíšené formy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 err="1"/>
              <a:t>Mediation</a:t>
            </a:r>
            <a:r>
              <a:rPr lang="cs-CZ" altLang="cs-CZ" b="1" dirty="0"/>
              <a:t> – </a:t>
            </a:r>
            <a:r>
              <a:rPr lang="cs-CZ" altLang="cs-CZ" b="1" dirty="0" err="1"/>
              <a:t>Arbitration</a:t>
            </a:r>
            <a:r>
              <a:rPr lang="cs-CZ" altLang="cs-CZ" b="1" dirty="0"/>
              <a:t> (med-</a:t>
            </a:r>
            <a:r>
              <a:rPr lang="cs-CZ" altLang="cs-CZ" b="1" dirty="0" err="1"/>
              <a:t>arb</a:t>
            </a:r>
            <a:r>
              <a:rPr lang="cs-CZ" altLang="cs-CZ" b="1" dirty="0"/>
              <a:t>)</a:t>
            </a:r>
          </a:p>
          <a:p>
            <a:pPr eaLnBrk="1" hangingPunct="1"/>
            <a:r>
              <a:rPr lang="cs-CZ" altLang="cs-CZ" dirty="0"/>
              <a:t>Kombinace mediace a arbitráže</a:t>
            </a:r>
          </a:p>
          <a:p>
            <a:pPr lvl="1" eaLnBrk="1" hangingPunct="1"/>
            <a:r>
              <a:rPr lang="cs-CZ" altLang="cs-CZ" dirty="0"/>
              <a:t>Součást jednoho procesu, prolínání</a:t>
            </a:r>
          </a:p>
          <a:p>
            <a:pPr lvl="1" eaLnBrk="1" hangingPunct="1"/>
            <a:r>
              <a:rPr lang="cs-CZ" altLang="cs-CZ" dirty="0"/>
              <a:t>Oddělení, první stupeň mediace, druhý stupeň arbitráž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 err="1"/>
              <a:t>Medaloa</a:t>
            </a:r>
            <a:endParaRPr lang="cs-CZ" altLang="cs-CZ" b="1" dirty="0"/>
          </a:p>
          <a:p>
            <a:pPr eaLnBrk="1" hangingPunct="1"/>
            <a:r>
              <a:rPr lang="cs-CZ" altLang="cs-CZ" dirty="0"/>
              <a:t>Last </a:t>
            </a:r>
            <a:r>
              <a:rPr lang="cs-CZ" altLang="cs-CZ" dirty="0" err="1"/>
              <a:t>offer</a:t>
            </a:r>
            <a:r>
              <a:rPr lang="cs-CZ" altLang="cs-CZ" dirty="0"/>
              <a:t> </a:t>
            </a:r>
            <a:r>
              <a:rPr lang="cs-CZ" altLang="cs-CZ" dirty="0" err="1"/>
              <a:t>arbitration</a:t>
            </a:r>
            <a:r>
              <a:rPr lang="cs-CZ" altLang="cs-CZ" dirty="0"/>
              <a:t>, </a:t>
            </a:r>
            <a:r>
              <a:rPr lang="cs-CZ" altLang="cs-CZ" dirty="0" err="1"/>
              <a:t>final</a:t>
            </a:r>
            <a:r>
              <a:rPr lang="cs-CZ" altLang="cs-CZ" dirty="0"/>
              <a:t> </a:t>
            </a:r>
            <a:r>
              <a:rPr lang="cs-CZ" altLang="cs-CZ" dirty="0" err="1"/>
              <a:t>offer</a:t>
            </a:r>
            <a:r>
              <a:rPr lang="cs-CZ" altLang="cs-CZ" dirty="0"/>
              <a:t> </a:t>
            </a:r>
            <a:r>
              <a:rPr lang="cs-CZ" altLang="cs-CZ" dirty="0" err="1"/>
              <a:t>arbitration</a:t>
            </a:r>
            <a:endParaRPr lang="cs-CZ" altLang="cs-CZ" dirty="0"/>
          </a:p>
          <a:p>
            <a:pPr eaLnBrk="1" hangingPunct="1"/>
            <a:r>
              <a:rPr lang="cs-CZ" altLang="cs-CZ" dirty="0"/>
              <a:t>1. stupeň mediační -</a:t>
            </a:r>
            <a:r>
              <a:rPr lang="en-US" altLang="cs-CZ" dirty="0"/>
              <a:t>&gt; </a:t>
            </a:r>
            <a:r>
              <a:rPr lang="cs-CZ" altLang="cs-CZ" dirty="0"/>
              <a:t>neúspěch -</a:t>
            </a:r>
            <a:r>
              <a:rPr lang="en-US" altLang="cs-CZ" dirty="0"/>
              <a:t>&gt;</a:t>
            </a:r>
            <a:r>
              <a:rPr lang="cs-CZ" altLang="cs-CZ" dirty="0"/>
              <a:t> podávání nabídek -</a:t>
            </a:r>
            <a:r>
              <a:rPr lang="en-US" altLang="cs-CZ" dirty="0"/>
              <a:t>&gt;</a:t>
            </a:r>
            <a:r>
              <a:rPr lang="cs-CZ" altLang="cs-CZ" dirty="0"/>
              <a:t> arbitráž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Problémy – nerealizovatelné z pohledu některých právních úprav (např. i ČR)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E74CA2-5E87-4E78-9F8B-48C288D211AD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7488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Příklady doložek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i="1" dirty="0"/>
              <a:t>„Veškeré spory vyplývající z této smlouvy budou řešeny smírně. Nedojde-li ke smírnému vyřešení sporu, je příslušný k řešení sporu rozhodčí soud XY… „</a:t>
            </a:r>
          </a:p>
          <a:p>
            <a:pPr eaLnBrk="1" hangingPunct="1"/>
            <a:r>
              <a:rPr lang="cs-CZ" altLang="cs-CZ" i="1" dirty="0"/>
              <a:t>„Strany se zavazují veškeré spory vyplývající ze smlouvy řešit smírnou cestou. Nedojde-li ke smírnému řešení do </a:t>
            </a:r>
            <a:r>
              <a:rPr lang="cs-CZ" altLang="cs-CZ" i="1" dirty="0" err="1"/>
              <a:t>xx</a:t>
            </a:r>
            <a:r>
              <a:rPr lang="cs-CZ" altLang="cs-CZ" i="1" dirty="0"/>
              <a:t> dnů po vzniku sporu, je příslušný k řešení sporu rozhodčí soud XY…“</a:t>
            </a:r>
          </a:p>
          <a:p>
            <a:pPr eaLnBrk="1" hangingPunct="1"/>
            <a:r>
              <a:rPr lang="cs-CZ" altLang="cs-CZ" i="1" dirty="0"/>
              <a:t>„Strany dávají určenému expertovi konečným způsobem řešit spory technického rázu vzniklé při provádění díla“.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70B5C57-63AE-4D14-BC2B-306E1F5C8D0D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130F894-A50B-4420-B401-31803F5CF9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3D81F8-6F23-4443-A84F-4CA0FA3BA1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B6882D-03A1-4B29-A5FC-E06928D60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ukončení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BACD293-9115-450B-8234-925BE2AC4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Předmět Mezinárodní obchodní arbitráž je ukončen zkouškou. Předpokládá se, že tato zkouška bude ústní.  Ústní zkouška bude konána z okruhu, které jsou obsaženy v učebnici a v interaktivní osnově</a:t>
            </a:r>
          </a:p>
        </p:txBody>
      </p:sp>
    </p:spTree>
    <p:extLst>
      <p:ext uri="{BB962C8B-B14F-4D97-AF65-F5344CB8AC3E}">
        <p14:creationId xmlns:p14="http://schemas.microsoft.com/office/powerpoint/2010/main" val="42611040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793FE97-F636-42BF-89A0-78F321FB9A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5AA8A2-3686-4181-B77F-D28B00F464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06EF91-6254-472F-AC12-2B96427EA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Dílčí závěr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74185A4-6619-473C-9EA5-675ABF155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Nutná dohoda – např. </a:t>
            </a:r>
            <a:r>
              <a:rPr lang="cs-CZ" i="1" dirty="0"/>
              <a:t>Strany se zavazují předložit svůj spor mediátorovi ustanovenému v souladu s pravidly centra pro řešení sporů WIPO.</a:t>
            </a:r>
          </a:p>
          <a:p>
            <a:r>
              <a:rPr lang="cs-CZ" dirty="0"/>
              <a:t>Nutná dobrovolnost v podřízení se procesu</a:t>
            </a:r>
          </a:p>
          <a:p>
            <a:r>
              <a:rPr lang="cs-CZ" dirty="0"/>
              <a:t>Nutnost podřízení se dosažené dohodě – exekuční titul je spíše výjimkou – notářský zápis…</a:t>
            </a:r>
          </a:p>
        </p:txBody>
      </p:sp>
    </p:spTree>
    <p:extLst>
      <p:ext uri="{BB962C8B-B14F-4D97-AF65-F5344CB8AC3E}">
        <p14:creationId xmlns:p14="http://schemas.microsoft.com/office/powerpoint/2010/main" val="16618302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8E7A6A-A8CC-4B9D-BD85-30C4A03CBB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0C61A2-4283-4A88-AAE5-07C57AF418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CF93C5-A5B1-4E67-A46A-7E35E973F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iniciativy EU - mediace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42E638-745F-45E7-81A6-99F4B6F7C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Mediace v EU, </a:t>
            </a:r>
            <a:r>
              <a:rPr lang="cs-CZ" dirty="0">
                <a:hlinkClick r:id="rId2"/>
              </a:rPr>
              <a:t>https://e-justice.europa.eu/content_mediation-62-cs.do?pk_source=google_ads&amp;pk_medium=advert&amp;pk_campaign=e-justice&amp;pk_content=cs</a:t>
            </a:r>
            <a:r>
              <a:rPr lang="cs-CZ" dirty="0"/>
              <a:t> </a:t>
            </a:r>
          </a:p>
          <a:p>
            <a:r>
              <a:rPr lang="cs-CZ" dirty="0"/>
              <a:t>Směrnice Evropského parlamentu a Rady 2008/52/ES ze dne 21. května 2008 o některých aspektech mediace v občanských a obchodních věcech</a:t>
            </a:r>
          </a:p>
          <a:p>
            <a:pPr lvl="1"/>
            <a:r>
              <a:rPr lang="cs-CZ" dirty="0"/>
              <a:t>Usnadnit přístup k alternativnímu řešení sporů a podporovat smírné řešení sporů</a:t>
            </a:r>
          </a:p>
          <a:p>
            <a:pPr lvl="1"/>
            <a:r>
              <a:rPr lang="cs-CZ" dirty="0"/>
              <a:t>Dopadá na přeshraniční spory v občanských a obchodních věcech (s výjimkou sporů, které nejsou v dispozici stran, např. rodinné nebo pracovní)</a:t>
            </a:r>
          </a:p>
          <a:p>
            <a:pPr lvl="1"/>
            <a:r>
              <a:rPr lang="cs-CZ" dirty="0"/>
              <a:t>Možnost uplatnit i na vnitrostátní spory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4615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C956D2-AB42-4085-808F-4740A5CF28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A4D2C2-2A06-4D47-9F32-B5B4A15E16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6FC8DC-EF5F-44F7-AE7A-15749F85B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v ČR – smíšené ADR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B4D22F0-FC4A-40E5-B26C-8B7BD7128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Zákon č. 202/2012 Sb., o mediaci a o změně některých zákonů (zákon o mediaci)</a:t>
            </a:r>
          </a:p>
          <a:p>
            <a:r>
              <a:rPr lang="cs-CZ" dirty="0"/>
              <a:t>Úprava různých segmentů bez rozlišení, tedy netrestní mediace</a:t>
            </a:r>
          </a:p>
          <a:p>
            <a:r>
              <a:rPr lang="cs-CZ" dirty="0"/>
              <a:t>Paradox v názvu – lze regulovat právně mediaci? Nikoliv…</a:t>
            </a:r>
          </a:p>
        </p:txBody>
      </p:sp>
    </p:spTree>
    <p:extLst>
      <p:ext uri="{BB962C8B-B14F-4D97-AF65-F5344CB8AC3E}">
        <p14:creationId xmlns:p14="http://schemas.microsoft.com/office/powerpoint/2010/main" val="883603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707547-9938-4116-A704-76D758280C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2C3C0A-C5BA-4BC1-AAD7-C2C51F869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955971-69B4-4EBC-ADA1-0C58FB65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mediaci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637ECC-7884-4089-9061-8EFEF8016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 právní úpravy</a:t>
            </a:r>
          </a:p>
          <a:p>
            <a:pPr lvl="1"/>
            <a:r>
              <a:rPr lang="cs-CZ" altLang="cs-CZ" dirty="0"/>
              <a:t>……..možnost rychle, efektivně, bez časové a ekonomické náročnosti a na základě dohody, tedy bez nepřátelských postojů, řešit konflikty a přitom:</a:t>
            </a:r>
          </a:p>
          <a:p>
            <a:pPr lvl="1"/>
            <a:r>
              <a:rPr lang="cs-CZ" altLang="cs-CZ" dirty="0"/>
              <a:t>mít pocit kontroly nad procesem řešení konfliktu a jeho výsledkem, </a:t>
            </a:r>
          </a:p>
          <a:p>
            <a:pPr lvl="1"/>
            <a:r>
              <a:rPr lang="cs-CZ" altLang="cs-CZ" dirty="0"/>
              <a:t>mít pocit emoční podpory, </a:t>
            </a:r>
          </a:p>
          <a:p>
            <a:pPr lvl="1"/>
            <a:r>
              <a:rPr lang="cs-CZ" altLang="cs-CZ" dirty="0"/>
              <a:t>mít pocit soukromí při řešení konfliktu a pocit uchovávání důvěrných informací, </a:t>
            </a:r>
          </a:p>
          <a:p>
            <a:pPr lvl="1"/>
            <a:r>
              <a:rPr lang="cs-CZ" altLang="cs-CZ" dirty="0"/>
              <a:t>mít možnost pochopit druhou stranu a možnost být sám pochopen, </a:t>
            </a:r>
          </a:p>
          <a:p>
            <a:pPr lvl="1"/>
            <a:r>
              <a:rPr lang="cs-CZ" altLang="cs-CZ" dirty="0"/>
              <a:t>mít možnost snížení napětí a zlepšení vzájemných vztahů, </a:t>
            </a:r>
          </a:p>
          <a:p>
            <a:pPr lvl="1"/>
            <a:r>
              <a:rPr lang="cs-CZ" altLang="cs-CZ" dirty="0"/>
              <a:t>mít možnost uchování prostoru pro další budoucí spolupráci.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2566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E7B78F-F689-4611-83D6-B2176D8BA5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F192E6-D204-47DA-AB80-79582D150A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FA5F8A-43DF-4300-9306-55FBF06D2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mediaci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C8CDB6-D08B-4721-AB19-1025C971B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Průběh mediace</a:t>
            </a:r>
          </a:p>
          <a:p>
            <a:r>
              <a:rPr lang="cs-CZ" dirty="0"/>
              <a:t>§ 4 odst. 2 – podpis smlouvy mezi mediátorem a stranami</a:t>
            </a:r>
          </a:p>
          <a:p>
            <a:r>
              <a:rPr lang="cs-CZ" dirty="0"/>
              <a:t>Vliv na běh </a:t>
            </a:r>
            <a:r>
              <a:rPr lang="cs-CZ" dirty="0" err="1"/>
              <a:t>lhůů</a:t>
            </a:r>
            <a:r>
              <a:rPr lang="cs-CZ" dirty="0"/>
              <a:t> - § 32 a 33 – po dobu mediace neběží, zde opět výslovná úprava</a:t>
            </a:r>
          </a:p>
          <a:p>
            <a:r>
              <a:rPr lang="cs-CZ" dirty="0"/>
              <a:t>§ 6 – mediační dohoda jako jeden ze způsobů mediace</a:t>
            </a:r>
          </a:p>
        </p:txBody>
      </p:sp>
    </p:spTree>
    <p:extLst>
      <p:ext uri="{BB962C8B-B14F-4D97-AF65-F5344CB8AC3E}">
        <p14:creationId xmlns:p14="http://schemas.microsoft.com/office/powerpoint/2010/main" val="30630747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CF7751-035F-4CE7-8D63-A726D10B42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C5F230-0711-403D-8176-BA7532F339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CD51BF-79EB-4BAE-AE22-F3B316298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mediaci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C28C1A-1193-464D-A4CC-6156AEE2B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Další upravené otázky</a:t>
            </a:r>
          </a:p>
          <a:p>
            <a:r>
              <a:rPr lang="cs-CZ" altLang="cs-CZ" dirty="0"/>
              <a:t>výkon  mediace realizované „zapsanými“ mediátory,</a:t>
            </a:r>
          </a:p>
          <a:p>
            <a:r>
              <a:rPr lang="cs-CZ" altLang="cs-CZ" dirty="0"/>
              <a:t>požadavky na </a:t>
            </a:r>
            <a:r>
              <a:rPr lang="cs-CZ" altLang="cs-CZ" b="1" dirty="0"/>
              <a:t>osobu „zapsaného mediátora</a:t>
            </a:r>
            <a:r>
              <a:rPr lang="cs-CZ" altLang="cs-CZ" dirty="0"/>
              <a:t>“ a výkon dohledu státních orgánů nad její činností, resp. tam, kde se jedná o zapsaného mediátora advokáta upravuje vazby v rámci výkonu advokátní činnosti a činnost advokátní komory,</a:t>
            </a:r>
          </a:p>
          <a:p>
            <a:r>
              <a:rPr lang="cs-CZ" altLang="cs-CZ" dirty="0"/>
              <a:t>účinky právních úkonů realizovaných v průběhu mediace či v souvislosti s jejím průběhem a ukončením.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7247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2428475"/>
              </p:ext>
            </p:extLst>
          </p:nvPr>
        </p:nvGraphicFramePr>
        <p:xfrm>
          <a:off x="2010143" y="921044"/>
          <a:ext cx="7772400" cy="52170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1. ADR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2. Rozhodčí</a:t>
                      </a:r>
                      <a:r>
                        <a:rPr lang="cs-CZ" sz="1800" baseline="0" dirty="0"/>
                        <a:t> řízení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3. Řízení u</a:t>
                      </a:r>
                      <a:r>
                        <a:rPr lang="cs-CZ" sz="1800" baseline="0" dirty="0"/>
                        <a:t> soudů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289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Dobrovolnost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Dobrovolnost</a:t>
                      </a:r>
                      <a:r>
                        <a:rPr lang="cs-CZ" sz="1800" baseline="0" dirty="0"/>
                        <a:t> + přivolení a zaštítění mocí veřejnou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Návrh na zahájení</a:t>
                      </a:r>
                      <a:r>
                        <a:rPr lang="cs-CZ" sz="1800" baseline="0" dirty="0"/>
                        <a:t> řízení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2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Základ - dohoda stran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Základ – dohoda stran (rozhodčí doložka nebo smlouva)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Návrh na zahájení</a:t>
                      </a:r>
                      <a:r>
                        <a:rPr lang="cs-CZ" sz="1800" baseline="0" dirty="0"/>
                        <a:t> řízení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Výsledek – dohoda stran, kompromis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Výsledek</a:t>
                      </a:r>
                      <a:r>
                        <a:rPr lang="cs-CZ" sz="1800" baseline="0" dirty="0"/>
                        <a:t> – rozhodčí nález, exekuční titul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2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Pohyb mimo přímou právní regulaci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Spolupůsobení</a:t>
                      </a:r>
                      <a:r>
                        <a:rPr lang="cs-CZ" sz="1800" baseline="0" dirty="0"/>
                        <a:t> moci veřejné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Rozhodnutí – exekuční titul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64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Cíl – hledání kompromisu, ne právního řešení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Významná vliv právního řádu sudiště, nestrannost a nezávislost osoby rozhodce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Působení moci</a:t>
                      </a:r>
                      <a:r>
                        <a:rPr lang="cs-CZ" sz="1800" baseline="0" dirty="0"/>
                        <a:t> veřejné, procesní předpisy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28E3886-C28D-4BB6-A222-EA5107B31455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79754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446651-2834-47FA-9E72-04CA5896F6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226EC2-5795-4B0A-8E4C-382BDD642B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CF74A4-D893-46E6-A1FB-89B92D9AA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sporů mezi obchodníky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75B4023E-1650-4B5D-9508-B8D334C623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747" y="1612232"/>
            <a:ext cx="4860758" cy="4018547"/>
          </a:xfrm>
        </p:spPr>
      </p:pic>
    </p:spTree>
    <p:extLst>
      <p:ext uri="{BB962C8B-B14F-4D97-AF65-F5344CB8AC3E}">
        <p14:creationId xmlns:p14="http://schemas.microsoft.com/office/powerpoint/2010/main" val="37797441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C36C510-03C9-4083-8C4F-E65EF6582C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06E8A6-7155-4934-9674-C43BE8D68A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4C2122-FA55-4366-845F-59A71E852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Vaši pozornost</a:t>
            </a:r>
          </a:p>
        </p:txBody>
      </p:sp>
      <p:pic>
        <p:nvPicPr>
          <p:cNvPr id="6" name="Picture 2" descr="C:\Users\107801\Desktop\unnamed.jpg">
            <a:extLst>
              <a:ext uri="{FF2B5EF4-FFF2-40B4-BE49-F238E27FC236}">
                <a16:creationId xmlns:a16="http://schemas.microsoft.com/office/drawing/2014/main" id="{6B559890-E2C2-41B0-B15F-D58A9DE2E7F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415" y="1692275"/>
            <a:ext cx="3270758" cy="414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5686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00BACCC-37CA-4E3A-9CD8-C03A19BC6B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681359-1801-4C71-BD0E-184BBF59FE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64D799-7DC9-48AC-B5E8-AF4A3A07C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výuky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0DDBDDE-F444-4A6A-8F57-08E942A3F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14.2.2022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effectLst/>
              </a:rPr>
              <a:t>Řešení sporů mezi mezinárodními obchodníky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Alternativní způsoby řešení sporů – přehled, analýza mediace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Mezinárodní rozhodčí řízení – charakteristika, prameny,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Mezinárodní rozhodčí řízení - termíny (rozhodce, rozhodčí senát, rozhodčí soud)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18.2.2022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Mezinárodní rozhodčí smlouva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Průběh rozhodčího řízení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Usnesení a rozhodčí nález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22.4.2022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>
                <a:effectLst/>
              </a:rPr>
              <a:t>Kontrolní a pomocná funkce obecných soudů</a:t>
            </a:r>
            <a:endParaRPr lang="cs-CZ" dirty="0"/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13.5.2022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effectLst/>
              </a:rPr>
              <a:t>Uznání a výkon rozhodčího nálezu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859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A406D23-8033-4EB8-8AA4-F6B768674D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BEE530-60C0-4C34-8F51-8FCBB55884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DFD08F-0EEF-42D2-A031-3D0880F4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čeho se učit?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4F53B70-0652-459D-A26F-71C631023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Interaktivní osnova</a:t>
            </a:r>
          </a:p>
          <a:p>
            <a:r>
              <a:rPr lang="cs-CZ" dirty="0"/>
              <a:t>Prezentace k přednáškám</a:t>
            </a:r>
          </a:p>
          <a:p>
            <a:r>
              <a:rPr lang="cs-CZ" dirty="0"/>
              <a:t>Odkazy v osnově</a:t>
            </a:r>
          </a:p>
        </p:txBody>
      </p:sp>
    </p:spTree>
    <p:extLst>
      <p:ext uri="{BB962C8B-B14F-4D97-AF65-F5344CB8AC3E}">
        <p14:creationId xmlns:p14="http://schemas.microsoft.com/office/powerpoint/2010/main" val="2766809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45F9D9-B374-4896-99A2-0888279D6E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pt-BR"/>
              <a:t>JUDr. Tereza Kyselovská, Ph.D.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1905F0D-4F00-4477-B07F-C423A63FA6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6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756E935-AFCD-46F0-86F6-F810B4EC7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Z čeho se učit?</a:t>
            </a:r>
          </a:p>
        </p:txBody>
      </p:sp>
      <p:pic>
        <p:nvPicPr>
          <p:cNvPr id="9" name="Zástupný symbol obrázku 8" descr="Obsah obrázku text&#10;&#10;Popis byl vytvořen automaticky">
            <a:extLst>
              <a:ext uri="{FF2B5EF4-FFF2-40B4-BE49-F238E27FC236}">
                <a16:creationId xmlns:a16="http://schemas.microsoft.com/office/drawing/2014/main" id="{1245A3AB-C45B-4A5E-AE4E-BAD11407566D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125" y="1701505"/>
            <a:ext cx="2949748" cy="4139998"/>
          </a:xfrm>
          <a:noFill/>
        </p:spPr>
      </p:pic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10F40A5B-E17A-47F2-89E3-CC70313F73C3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1701505"/>
            <a:ext cx="5219998" cy="4139998"/>
          </a:xfrm>
        </p:spPr>
        <p:txBody>
          <a:bodyPr/>
          <a:lstStyle/>
          <a:p>
            <a:r>
              <a:rPr lang="cs-CZ" dirty="0"/>
              <a:t>Rozehnalová, </a:t>
            </a:r>
            <a:r>
              <a:rPr lang="cs-CZ" dirty="0" err="1"/>
              <a:t>Valdhans</a:t>
            </a:r>
            <a:r>
              <a:rPr lang="cs-CZ" dirty="0"/>
              <a:t>, Kyselovská. Právo mezinárodního obchodu. Včetně problematiky mezinárodního rozhodčího řízení. 4. vydání.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823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F2BAA20-9417-437B-95A4-79C4D06C85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pt-BR"/>
              <a:t>JUDr. Tereza Kyselovská, Ph.D.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104C475-E4FB-4ABC-83A3-2548724704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7</a:t>
            </a:fld>
            <a:endParaRPr lang="cs-CZ" altLang="cs-CZ"/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BDE147D2-688A-4D18-8FA6-BA3F9BC8E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Spíše ne…</a:t>
            </a:r>
            <a:endParaRPr lang="en-US" dirty="0"/>
          </a:p>
        </p:txBody>
      </p:sp>
      <p:pic>
        <p:nvPicPr>
          <p:cNvPr id="9" name="Zástupný symbol obrázku 8" descr="Obsah obrázku text&#10;&#10;Popis byl vytvořen automaticky">
            <a:extLst>
              <a:ext uri="{FF2B5EF4-FFF2-40B4-BE49-F238E27FC236}">
                <a16:creationId xmlns:a16="http://schemas.microsoft.com/office/drawing/2014/main" id="{E8C96E77-9527-4A67-805A-1F4D0BB57E89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650" y="1701505"/>
            <a:ext cx="2918698" cy="4139998"/>
          </a:xfrm>
          <a:noFill/>
        </p:spPr>
      </p:pic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C55273E6-CD0A-464C-9EFD-98ADC50601A3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1701505"/>
            <a:ext cx="5219998" cy="4139998"/>
          </a:xfrm>
        </p:spPr>
        <p:txBody>
          <a:bodyPr/>
          <a:lstStyle/>
          <a:p>
            <a:r>
              <a:rPr lang="cs-CZ" dirty="0"/>
              <a:t>Kyselovská a kol. Mezinárodní soudnictví, 2015. Masarykova univerzita.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326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0D2AED-50FC-4ED0-88F7-34EB72E8D1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AD29A5-C877-4F26-9584-239AFEBA1F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C10B8F-284D-46B7-B85D-4E7284F64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Doplněk – slovníček pojmů</a:t>
            </a:r>
          </a:p>
        </p:txBody>
      </p:sp>
      <p:pic>
        <p:nvPicPr>
          <p:cNvPr id="8" name="Zástupný obsah 7" descr="Obsah obrázku text&#10;&#10;Popis byl vytvořen automaticky">
            <a:extLst>
              <a:ext uri="{FF2B5EF4-FFF2-40B4-BE49-F238E27FC236}">
                <a16:creationId xmlns:a16="http://schemas.microsoft.com/office/drawing/2014/main" id="{415EAE42-4E36-44A7-8043-5873AE6A265D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609" y="1701800"/>
            <a:ext cx="2847932" cy="4140200"/>
          </a:xfrm>
        </p:spPr>
      </p:pic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8125D46-8363-4236-A2F9-34064E298F9D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Glosář výrazů a zkratek rozhodčího řízení a ADR (A, F, D, </a:t>
            </a:r>
            <a:r>
              <a:rPr lang="cs-CZ" dirty="0" err="1"/>
              <a:t>Esp</a:t>
            </a:r>
            <a:r>
              <a:rPr lang="cs-CZ" dirty="0"/>
              <a:t>, I, L, NL) – v interaktivní osnově</a:t>
            </a:r>
          </a:p>
        </p:txBody>
      </p:sp>
    </p:spTree>
    <p:extLst>
      <p:ext uri="{BB962C8B-B14F-4D97-AF65-F5344CB8AC3E}">
        <p14:creationId xmlns:p14="http://schemas.microsoft.com/office/powerpoint/2010/main" val="1109174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15E16B2-0628-45E2-B385-3B832F88FF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8824C2-54E1-4D5D-AF0C-A8CF4D4D5C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A00771-7BDA-46CF-AA4E-59F5605A1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669" y="417949"/>
            <a:ext cx="10753200" cy="451576"/>
          </a:xfrm>
        </p:spPr>
        <p:txBody>
          <a:bodyPr/>
          <a:lstStyle/>
          <a:p>
            <a:r>
              <a:rPr lang="cs-CZ" dirty="0"/>
              <a:t>Úvod k úvodu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A27052D-732C-45CE-8316-DEC3AB76B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31306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				      </a:t>
            </a:r>
            <a:r>
              <a:rPr lang="cs-CZ" b="1" dirty="0"/>
              <a:t>1. rovina					</a:t>
            </a:r>
            <a:r>
              <a:rPr lang="cs-CZ" dirty="0">
                <a:highlight>
                  <a:srgbClr val="F01928"/>
                </a:highlight>
              </a:rPr>
              <a:t> EU</a:t>
            </a:r>
            <a:endParaRPr lang="cs-CZ" b="1" dirty="0"/>
          </a:p>
          <a:p>
            <a:pPr marL="72000" indent="0">
              <a:buNone/>
            </a:pPr>
            <a:r>
              <a:rPr lang="cs-CZ" dirty="0"/>
              <a:t>		Stát A (ČR)				Stát B (SRN)</a:t>
            </a:r>
          </a:p>
          <a:p>
            <a:pPr marL="72000" indent="0">
              <a:buNone/>
            </a:pPr>
            <a:r>
              <a:rPr lang="cs-CZ" dirty="0"/>
              <a:t>                        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b="1" dirty="0"/>
              <a:t>2. rovina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		</a:t>
            </a:r>
          </a:p>
          <a:p>
            <a:pPr marL="72000" indent="0">
              <a:buNone/>
            </a:pPr>
            <a:r>
              <a:rPr lang="cs-CZ" dirty="0"/>
              <a:t>		</a:t>
            </a:r>
          </a:p>
          <a:p>
            <a:pPr marL="72000" indent="0">
              <a:buNone/>
            </a:pPr>
            <a:r>
              <a:rPr lang="cs-CZ" dirty="0"/>
              <a:t>		</a:t>
            </a:r>
          </a:p>
          <a:p>
            <a:pPr marL="72000" indent="0">
              <a:buNone/>
            </a:pPr>
            <a:r>
              <a:rPr lang="cs-CZ" dirty="0"/>
              <a:t>		</a:t>
            </a:r>
          </a:p>
          <a:p>
            <a:pPr marL="72000" indent="0">
              <a:buNone/>
            </a:pPr>
            <a:r>
              <a:rPr lang="cs-CZ" dirty="0"/>
              <a:t>		Občané státu A (Češi)		Občané státu B (Němci) </a:t>
            </a:r>
          </a:p>
          <a:p>
            <a:pPr marL="72000" indent="0">
              <a:buNone/>
            </a:pPr>
            <a:r>
              <a:rPr lang="cs-CZ" dirty="0"/>
              <a:t>				         </a:t>
            </a:r>
            <a:r>
              <a:rPr lang="cs-CZ" b="1" dirty="0"/>
              <a:t>3. rovina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4FE587CD-5A9A-4E76-8C26-42A373E40B7E}"/>
              </a:ext>
            </a:extLst>
          </p:cNvPr>
          <p:cNvSpPr/>
          <p:nvPr/>
        </p:nvSpPr>
        <p:spPr bwMode="auto">
          <a:xfrm>
            <a:off x="4546833" y="2449585"/>
            <a:ext cx="2323750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Šipka: dolů 8">
            <a:extLst>
              <a:ext uri="{FF2B5EF4-FFF2-40B4-BE49-F238E27FC236}">
                <a16:creationId xmlns:a16="http://schemas.microsoft.com/office/drawing/2014/main" id="{D6EB2D5B-16DC-490B-8DC2-8FA406B36927}"/>
              </a:ext>
            </a:extLst>
          </p:cNvPr>
          <p:cNvSpPr/>
          <p:nvPr/>
        </p:nvSpPr>
        <p:spPr bwMode="auto">
          <a:xfrm>
            <a:off x="3271706" y="3003258"/>
            <a:ext cx="484632" cy="2162739"/>
          </a:xfrm>
          <a:prstGeom prst="downArrow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A6D9196E-4699-4A82-8699-EE0F6A50A666}"/>
              </a:ext>
            </a:extLst>
          </p:cNvPr>
          <p:cNvSpPr/>
          <p:nvPr/>
        </p:nvSpPr>
        <p:spPr bwMode="auto">
          <a:xfrm>
            <a:off x="4546833" y="5165997"/>
            <a:ext cx="2323750" cy="484632"/>
          </a:xfrm>
          <a:prstGeom prst="rightArrow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1" name="Šipka: dolů 10">
            <a:extLst>
              <a:ext uri="{FF2B5EF4-FFF2-40B4-BE49-F238E27FC236}">
                <a16:creationId xmlns:a16="http://schemas.microsoft.com/office/drawing/2014/main" id="{F65ADE35-B7AA-460F-A6D2-A61BA42A6096}"/>
              </a:ext>
            </a:extLst>
          </p:cNvPr>
          <p:cNvSpPr/>
          <p:nvPr/>
        </p:nvSpPr>
        <p:spPr bwMode="auto">
          <a:xfrm>
            <a:off x="7667538" y="3003258"/>
            <a:ext cx="484632" cy="2162739"/>
          </a:xfrm>
          <a:prstGeom prst="downArrow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4301EC27-FD5E-4866-97E6-47CCB5842D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044" y="1525555"/>
            <a:ext cx="1296956" cy="123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21906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207</TotalTime>
  <Words>2335</Words>
  <Application>Microsoft Office PowerPoint</Application>
  <PresentationFormat>Širokoúhlá obrazovka</PresentationFormat>
  <Paragraphs>312</Paragraphs>
  <Slides>38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Tahoma</vt:lpstr>
      <vt:lpstr>Trebuchet MS</vt:lpstr>
      <vt:lpstr>Wingdings</vt:lpstr>
      <vt:lpstr>Prezentace_MU_CZ</vt:lpstr>
      <vt:lpstr>Mezinárodní obchodní arbitráž</vt:lpstr>
      <vt:lpstr>Představení</vt:lpstr>
      <vt:lpstr>Podmínky ukončení</vt:lpstr>
      <vt:lpstr>Osnova výuky</vt:lpstr>
      <vt:lpstr>Z čeho se učit?</vt:lpstr>
      <vt:lpstr>Z čeho se učit?</vt:lpstr>
      <vt:lpstr>Spíše ne…</vt:lpstr>
      <vt:lpstr>Doplněk – slovníček pojmů</vt:lpstr>
      <vt:lpstr>Úvod k úvodu</vt:lpstr>
      <vt:lpstr>Úvod k úvodu</vt:lpstr>
      <vt:lpstr>Úvod k úvodu</vt:lpstr>
      <vt:lpstr>Způsoby řešení sporů mezi (mezinárodními) obchodníky</vt:lpstr>
      <vt:lpstr>Osnova přednášky</vt:lpstr>
      <vt:lpstr>Metody řešení sporů</vt:lpstr>
      <vt:lpstr>Metody řešení sporů</vt:lpstr>
      <vt:lpstr>Výběr mezi metodami</vt:lpstr>
      <vt:lpstr>Prameny</vt:lpstr>
      <vt:lpstr>ADR</vt:lpstr>
      <vt:lpstr>„Soft“ ADR - znaky</vt:lpstr>
      <vt:lpstr>„Soft“ ADR - znaky</vt:lpstr>
      <vt:lpstr>ADR - výhody</vt:lpstr>
      <vt:lpstr>ADR - nevýhody</vt:lpstr>
      <vt:lpstr>ADR - druhy</vt:lpstr>
      <vt:lpstr>Konciliace a mediace</vt:lpstr>
      <vt:lpstr>Vzory doložek</vt:lpstr>
      <vt:lpstr>Mini-trial</vt:lpstr>
      <vt:lpstr>Technické expertizy, Dispute Review Board, experti</vt:lpstr>
      <vt:lpstr>Smíšené formy </vt:lpstr>
      <vt:lpstr>Příklady doložek</vt:lpstr>
      <vt:lpstr>Dílčí závěr</vt:lpstr>
      <vt:lpstr>Další iniciativy EU - mediace</vt:lpstr>
      <vt:lpstr>Právní úprava v ČR – smíšené ADR</vt:lpstr>
      <vt:lpstr>Zákon o mediaci</vt:lpstr>
      <vt:lpstr>Zákon o mediaci</vt:lpstr>
      <vt:lpstr>Zákon o mediaci</vt:lpstr>
      <vt:lpstr>Prezentace aplikace PowerPoint</vt:lpstr>
      <vt:lpstr>Řešení sporů mezi obchodníky</vt:lpstr>
      <vt:lpstr>Děkuji za Vaši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§ K</dc:creator>
  <cp:lastModifiedBy>§ K</cp:lastModifiedBy>
  <cp:revision>13</cp:revision>
  <cp:lastPrinted>1601-01-01T00:00:00Z</cp:lastPrinted>
  <dcterms:created xsi:type="dcterms:W3CDTF">2022-02-12T17:08:05Z</dcterms:created>
  <dcterms:modified xsi:type="dcterms:W3CDTF">2022-02-12T20:36:38Z</dcterms:modified>
</cp:coreProperties>
</file>