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57"/>
  </p:notesMasterIdLst>
  <p:handoutMasterIdLst>
    <p:handoutMasterId r:id="rId58"/>
  </p:handoutMasterIdLst>
  <p:sldIdLst>
    <p:sldId id="256" r:id="rId2"/>
    <p:sldId id="257" r:id="rId3"/>
    <p:sldId id="262" r:id="rId4"/>
    <p:sldId id="263" r:id="rId5"/>
    <p:sldId id="264" r:id="rId6"/>
    <p:sldId id="265" r:id="rId7"/>
    <p:sldId id="325" r:id="rId8"/>
    <p:sldId id="331" r:id="rId9"/>
    <p:sldId id="267" r:id="rId10"/>
    <p:sldId id="268" r:id="rId11"/>
    <p:sldId id="269" r:id="rId12"/>
    <p:sldId id="270" r:id="rId13"/>
    <p:sldId id="332" r:id="rId14"/>
    <p:sldId id="333" r:id="rId15"/>
    <p:sldId id="334" r:id="rId16"/>
    <p:sldId id="335" r:id="rId17"/>
    <p:sldId id="271" r:id="rId18"/>
    <p:sldId id="272" r:id="rId19"/>
    <p:sldId id="273" r:id="rId20"/>
    <p:sldId id="274" r:id="rId21"/>
    <p:sldId id="327" r:id="rId22"/>
    <p:sldId id="275" r:id="rId23"/>
    <p:sldId id="276" r:id="rId24"/>
    <p:sldId id="277" r:id="rId25"/>
    <p:sldId id="278" r:id="rId26"/>
    <p:sldId id="279" r:id="rId27"/>
    <p:sldId id="328" r:id="rId28"/>
    <p:sldId id="330" r:id="rId29"/>
    <p:sldId id="329" r:id="rId30"/>
    <p:sldId id="280" r:id="rId31"/>
    <p:sldId id="281" r:id="rId32"/>
    <p:sldId id="337" r:id="rId33"/>
    <p:sldId id="282" r:id="rId34"/>
    <p:sldId id="283" r:id="rId35"/>
    <p:sldId id="284" r:id="rId36"/>
    <p:sldId id="336" r:id="rId37"/>
    <p:sldId id="285" r:id="rId38"/>
    <p:sldId id="338" r:id="rId39"/>
    <p:sldId id="295" r:id="rId40"/>
    <p:sldId id="298" r:id="rId41"/>
    <p:sldId id="322" r:id="rId42"/>
    <p:sldId id="339" r:id="rId43"/>
    <p:sldId id="340" r:id="rId44"/>
    <p:sldId id="309" r:id="rId45"/>
    <p:sldId id="310" r:id="rId46"/>
    <p:sldId id="311" r:id="rId47"/>
    <p:sldId id="312" r:id="rId48"/>
    <p:sldId id="314" r:id="rId49"/>
    <p:sldId id="315" r:id="rId50"/>
    <p:sldId id="316" r:id="rId51"/>
    <p:sldId id="317" r:id="rId52"/>
    <p:sldId id="318" r:id="rId53"/>
    <p:sldId id="321" r:id="rId54"/>
    <p:sldId id="324" r:id="rId55"/>
    <p:sldId id="326" r:id="rId56"/>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9" autoAdjust="0"/>
    <p:restoredTop sz="95768" autoAdjust="0"/>
  </p:normalViewPr>
  <p:slideViewPr>
    <p:cSldViewPr snapToGrid="0">
      <p:cViewPr varScale="1">
        <p:scale>
          <a:sx n="70" d="100"/>
          <a:sy n="70" d="100"/>
        </p:scale>
        <p:origin x="65" y="1289"/>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3</a:t>
            </a:fld>
            <a:endParaRPr lang="cs-CZ"/>
          </a:p>
        </p:txBody>
      </p:sp>
    </p:spTree>
    <p:extLst>
      <p:ext uri="{BB962C8B-B14F-4D97-AF65-F5344CB8AC3E}">
        <p14:creationId xmlns:p14="http://schemas.microsoft.com/office/powerpoint/2010/main" val="15786289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19</a:t>
            </a:fld>
            <a:endParaRPr lang="cs-CZ"/>
          </a:p>
        </p:txBody>
      </p:sp>
    </p:spTree>
    <p:extLst>
      <p:ext uri="{BB962C8B-B14F-4D97-AF65-F5344CB8AC3E}">
        <p14:creationId xmlns:p14="http://schemas.microsoft.com/office/powerpoint/2010/main" val="2261091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20</a:t>
            </a:fld>
            <a:endParaRPr lang="cs-CZ"/>
          </a:p>
        </p:txBody>
      </p:sp>
    </p:spTree>
    <p:extLst>
      <p:ext uri="{BB962C8B-B14F-4D97-AF65-F5344CB8AC3E}">
        <p14:creationId xmlns:p14="http://schemas.microsoft.com/office/powerpoint/2010/main" val="29887306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22</a:t>
            </a:fld>
            <a:endParaRPr lang="cs-CZ"/>
          </a:p>
        </p:txBody>
      </p:sp>
    </p:spTree>
    <p:extLst>
      <p:ext uri="{BB962C8B-B14F-4D97-AF65-F5344CB8AC3E}">
        <p14:creationId xmlns:p14="http://schemas.microsoft.com/office/powerpoint/2010/main" val="39822192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23</a:t>
            </a:fld>
            <a:endParaRPr lang="cs-CZ"/>
          </a:p>
        </p:txBody>
      </p:sp>
    </p:spTree>
    <p:extLst>
      <p:ext uri="{BB962C8B-B14F-4D97-AF65-F5344CB8AC3E}">
        <p14:creationId xmlns:p14="http://schemas.microsoft.com/office/powerpoint/2010/main" val="36363788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24</a:t>
            </a:fld>
            <a:endParaRPr lang="cs-CZ"/>
          </a:p>
        </p:txBody>
      </p:sp>
    </p:spTree>
    <p:extLst>
      <p:ext uri="{BB962C8B-B14F-4D97-AF65-F5344CB8AC3E}">
        <p14:creationId xmlns:p14="http://schemas.microsoft.com/office/powerpoint/2010/main" val="3765227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25</a:t>
            </a:fld>
            <a:endParaRPr lang="cs-CZ"/>
          </a:p>
        </p:txBody>
      </p:sp>
    </p:spTree>
    <p:extLst>
      <p:ext uri="{BB962C8B-B14F-4D97-AF65-F5344CB8AC3E}">
        <p14:creationId xmlns:p14="http://schemas.microsoft.com/office/powerpoint/2010/main" val="28169338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26</a:t>
            </a:fld>
            <a:endParaRPr lang="cs-CZ"/>
          </a:p>
        </p:txBody>
      </p:sp>
    </p:spTree>
    <p:extLst>
      <p:ext uri="{BB962C8B-B14F-4D97-AF65-F5344CB8AC3E}">
        <p14:creationId xmlns:p14="http://schemas.microsoft.com/office/powerpoint/2010/main" val="27404642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30</a:t>
            </a:fld>
            <a:endParaRPr lang="cs-CZ"/>
          </a:p>
        </p:txBody>
      </p:sp>
    </p:spTree>
    <p:extLst>
      <p:ext uri="{BB962C8B-B14F-4D97-AF65-F5344CB8AC3E}">
        <p14:creationId xmlns:p14="http://schemas.microsoft.com/office/powerpoint/2010/main" val="17490872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31</a:t>
            </a:fld>
            <a:endParaRPr lang="cs-CZ"/>
          </a:p>
        </p:txBody>
      </p:sp>
    </p:spTree>
    <p:extLst>
      <p:ext uri="{BB962C8B-B14F-4D97-AF65-F5344CB8AC3E}">
        <p14:creationId xmlns:p14="http://schemas.microsoft.com/office/powerpoint/2010/main" val="3064450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34</a:t>
            </a:fld>
            <a:endParaRPr lang="cs-CZ"/>
          </a:p>
        </p:txBody>
      </p:sp>
    </p:spTree>
    <p:extLst>
      <p:ext uri="{BB962C8B-B14F-4D97-AF65-F5344CB8AC3E}">
        <p14:creationId xmlns:p14="http://schemas.microsoft.com/office/powerpoint/2010/main" val="2538710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4</a:t>
            </a:fld>
            <a:endParaRPr lang="cs-CZ"/>
          </a:p>
        </p:txBody>
      </p:sp>
    </p:spTree>
    <p:extLst>
      <p:ext uri="{BB962C8B-B14F-4D97-AF65-F5344CB8AC3E}">
        <p14:creationId xmlns:p14="http://schemas.microsoft.com/office/powerpoint/2010/main" val="28861170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35</a:t>
            </a:fld>
            <a:endParaRPr lang="cs-CZ"/>
          </a:p>
        </p:txBody>
      </p:sp>
    </p:spTree>
    <p:extLst>
      <p:ext uri="{BB962C8B-B14F-4D97-AF65-F5344CB8AC3E}">
        <p14:creationId xmlns:p14="http://schemas.microsoft.com/office/powerpoint/2010/main" val="11831381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37</a:t>
            </a:fld>
            <a:endParaRPr lang="cs-CZ"/>
          </a:p>
        </p:txBody>
      </p:sp>
    </p:spTree>
    <p:extLst>
      <p:ext uri="{BB962C8B-B14F-4D97-AF65-F5344CB8AC3E}">
        <p14:creationId xmlns:p14="http://schemas.microsoft.com/office/powerpoint/2010/main" val="42085016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39</a:t>
            </a:fld>
            <a:endParaRPr lang="cs-CZ"/>
          </a:p>
        </p:txBody>
      </p:sp>
    </p:spTree>
    <p:extLst>
      <p:ext uri="{BB962C8B-B14F-4D97-AF65-F5344CB8AC3E}">
        <p14:creationId xmlns:p14="http://schemas.microsoft.com/office/powerpoint/2010/main" val="28713543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40</a:t>
            </a:fld>
            <a:endParaRPr lang="cs-CZ"/>
          </a:p>
        </p:txBody>
      </p:sp>
    </p:spTree>
    <p:extLst>
      <p:ext uri="{BB962C8B-B14F-4D97-AF65-F5344CB8AC3E}">
        <p14:creationId xmlns:p14="http://schemas.microsoft.com/office/powerpoint/2010/main" val="1027619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44</a:t>
            </a:fld>
            <a:endParaRPr lang="cs-CZ"/>
          </a:p>
        </p:txBody>
      </p:sp>
    </p:spTree>
    <p:extLst>
      <p:ext uri="{BB962C8B-B14F-4D97-AF65-F5344CB8AC3E}">
        <p14:creationId xmlns:p14="http://schemas.microsoft.com/office/powerpoint/2010/main" val="2458085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45</a:t>
            </a:fld>
            <a:endParaRPr lang="cs-CZ"/>
          </a:p>
        </p:txBody>
      </p:sp>
    </p:spTree>
    <p:extLst>
      <p:ext uri="{BB962C8B-B14F-4D97-AF65-F5344CB8AC3E}">
        <p14:creationId xmlns:p14="http://schemas.microsoft.com/office/powerpoint/2010/main" val="28400132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46</a:t>
            </a:fld>
            <a:endParaRPr lang="cs-CZ"/>
          </a:p>
        </p:txBody>
      </p:sp>
    </p:spTree>
    <p:extLst>
      <p:ext uri="{BB962C8B-B14F-4D97-AF65-F5344CB8AC3E}">
        <p14:creationId xmlns:p14="http://schemas.microsoft.com/office/powerpoint/2010/main" val="22062509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47</a:t>
            </a:fld>
            <a:endParaRPr lang="cs-CZ"/>
          </a:p>
        </p:txBody>
      </p:sp>
    </p:spTree>
    <p:extLst>
      <p:ext uri="{BB962C8B-B14F-4D97-AF65-F5344CB8AC3E}">
        <p14:creationId xmlns:p14="http://schemas.microsoft.com/office/powerpoint/2010/main" val="17085575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48</a:t>
            </a:fld>
            <a:endParaRPr lang="cs-CZ"/>
          </a:p>
        </p:txBody>
      </p:sp>
    </p:spTree>
    <p:extLst>
      <p:ext uri="{BB962C8B-B14F-4D97-AF65-F5344CB8AC3E}">
        <p14:creationId xmlns:p14="http://schemas.microsoft.com/office/powerpoint/2010/main" val="40122836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49</a:t>
            </a:fld>
            <a:endParaRPr lang="cs-CZ"/>
          </a:p>
        </p:txBody>
      </p:sp>
    </p:spTree>
    <p:extLst>
      <p:ext uri="{BB962C8B-B14F-4D97-AF65-F5344CB8AC3E}">
        <p14:creationId xmlns:p14="http://schemas.microsoft.com/office/powerpoint/2010/main" val="3057982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5</a:t>
            </a:fld>
            <a:endParaRPr lang="cs-CZ"/>
          </a:p>
        </p:txBody>
      </p:sp>
    </p:spTree>
    <p:extLst>
      <p:ext uri="{BB962C8B-B14F-4D97-AF65-F5344CB8AC3E}">
        <p14:creationId xmlns:p14="http://schemas.microsoft.com/office/powerpoint/2010/main" val="24836085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50</a:t>
            </a:fld>
            <a:endParaRPr lang="cs-CZ"/>
          </a:p>
        </p:txBody>
      </p:sp>
    </p:spTree>
    <p:extLst>
      <p:ext uri="{BB962C8B-B14F-4D97-AF65-F5344CB8AC3E}">
        <p14:creationId xmlns:p14="http://schemas.microsoft.com/office/powerpoint/2010/main" val="109352916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51</a:t>
            </a:fld>
            <a:endParaRPr lang="cs-CZ"/>
          </a:p>
        </p:txBody>
      </p:sp>
    </p:spTree>
    <p:extLst>
      <p:ext uri="{BB962C8B-B14F-4D97-AF65-F5344CB8AC3E}">
        <p14:creationId xmlns:p14="http://schemas.microsoft.com/office/powerpoint/2010/main" val="18958683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52</a:t>
            </a:fld>
            <a:endParaRPr lang="cs-CZ"/>
          </a:p>
        </p:txBody>
      </p:sp>
    </p:spTree>
    <p:extLst>
      <p:ext uri="{BB962C8B-B14F-4D97-AF65-F5344CB8AC3E}">
        <p14:creationId xmlns:p14="http://schemas.microsoft.com/office/powerpoint/2010/main" val="22715354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53</a:t>
            </a:fld>
            <a:endParaRPr lang="cs-CZ"/>
          </a:p>
        </p:txBody>
      </p:sp>
    </p:spTree>
    <p:extLst>
      <p:ext uri="{BB962C8B-B14F-4D97-AF65-F5344CB8AC3E}">
        <p14:creationId xmlns:p14="http://schemas.microsoft.com/office/powerpoint/2010/main" val="394798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9</a:t>
            </a:fld>
            <a:endParaRPr lang="cs-CZ"/>
          </a:p>
        </p:txBody>
      </p:sp>
    </p:spTree>
    <p:extLst>
      <p:ext uri="{BB962C8B-B14F-4D97-AF65-F5344CB8AC3E}">
        <p14:creationId xmlns:p14="http://schemas.microsoft.com/office/powerpoint/2010/main" val="1779477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10</a:t>
            </a:fld>
            <a:endParaRPr lang="cs-CZ"/>
          </a:p>
        </p:txBody>
      </p:sp>
    </p:spTree>
    <p:extLst>
      <p:ext uri="{BB962C8B-B14F-4D97-AF65-F5344CB8AC3E}">
        <p14:creationId xmlns:p14="http://schemas.microsoft.com/office/powerpoint/2010/main" val="27190270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11</a:t>
            </a:fld>
            <a:endParaRPr lang="cs-CZ"/>
          </a:p>
        </p:txBody>
      </p:sp>
    </p:spTree>
    <p:extLst>
      <p:ext uri="{BB962C8B-B14F-4D97-AF65-F5344CB8AC3E}">
        <p14:creationId xmlns:p14="http://schemas.microsoft.com/office/powerpoint/2010/main" val="245370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12</a:t>
            </a:fld>
            <a:endParaRPr lang="cs-CZ"/>
          </a:p>
        </p:txBody>
      </p:sp>
    </p:spTree>
    <p:extLst>
      <p:ext uri="{BB962C8B-B14F-4D97-AF65-F5344CB8AC3E}">
        <p14:creationId xmlns:p14="http://schemas.microsoft.com/office/powerpoint/2010/main" val="303099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17</a:t>
            </a:fld>
            <a:endParaRPr lang="cs-CZ"/>
          </a:p>
        </p:txBody>
      </p:sp>
    </p:spTree>
    <p:extLst>
      <p:ext uri="{BB962C8B-B14F-4D97-AF65-F5344CB8AC3E}">
        <p14:creationId xmlns:p14="http://schemas.microsoft.com/office/powerpoint/2010/main" val="20354409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18</a:t>
            </a:fld>
            <a:endParaRPr lang="cs-CZ"/>
          </a:p>
        </p:txBody>
      </p:sp>
    </p:spTree>
    <p:extLst>
      <p:ext uri="{BB962C8B-B14F-4D97-AF65-F5344CB8AC3E}">
        <p14:creationId xmlns:p14="http://schemas.microsoft.com/office/powerpoint/2010/main" val="40830918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pt-BR"/>
              <a:t>JUDr. Tereza Kyselovská, Ph.D.</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F4BEF68F-D2E3-A445-BE69-DE5712F4B9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pt-BR"/>
              <a:t>JUDr. Tereza Kyselovská, Ph.D.</a:t>
            </a:r>
            <a:endParaRPr lang="cs-CZ" dirty="0"/>
          </a:p>
        </p:txBody>
      </p:sp>
      <p:pic>
        <p:nvPicPr>
          <p:cNvPr id="8" name="Obrázek 8">
            <a:extLst>
              <a:ext uri="{FF2B5EF4-FFF2-40B4-BE49-F238E27FC236}">
                <a16:creationId xmlns:a16="http://schemas.microsoft.com/office/drawing/2014/main" id="{3670C515-4DAA-7F4B-92D5-CBE7140375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pt-BR"/>
              <a:t>JUDr. Tereza Kyselovská, Ph.D.</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D2567773-B605-2B43-9036-93D6446553F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pt-BR"/>
              <a:t>JUDr. Tereza Kyselovská, Ph.D.</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pt-BR"/>
              <a:t>JUDr. Tereza Kyselovská, Ph.D.</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pt-BR"/>
              <a:t>JUDr. Tereza Kyselovská, Ph.D.</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59BBB889-9A7B-9D4F-983C-EF6BCB924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8B634E8E-DBA3-B14F-81EC-219FEC2F82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F5224E24-147F-EE43-B65A-19061D0BD9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pt-BR"/>
              <a:t>JUDr. Tereza Kyselovská, Ph.D.</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9FA8E4E0-B396-804E-A80F-F901C2CBAF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A63F5DF2-7BE9-9D42-95D5-0960F0062F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id="{2B91F2EA-D76F-7D4C-960D-6E3E77E718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E7FAA686-EF64-0D47-AFF9-2958D27898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pt-BR"/>
              <a:t>JUDr. Tereza Kyselovská, Ph.D.</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priac.eu/cs/" TargetMode="External"/><Relationship Id="rId2" Type="http://schemas.openxmlformats.org/officeDocument/2006/relationships/hyperlink" Target="https://www.soud.cz/" TargetMode="External"/><Relationship Id="rId1" Type="http://schemas.openxmlformats.org/officeDocument/2006/relationships/slideLayout" Target="../slideLayouts/slideLayout2.xml"/><Relationship Id="rId4" Type="http://schemas.openxmlformats.org/officeDocument/2006/relationships/hyperlink" Target="https://www.pseac.org/"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domeny.soud.cz/" TargetMode="External"/><Relationship Id="rId2" Type="http://schemas.openxmlformats.org/officeDocument/2006/relationships/hyperlink" Target="https://www.soud.cz/spory-o-domenova-jmena" TargetMode="External"/><Relationship Id="rId1" Type="http://schemas.openxmlformats.org/officeDocument/2006/relationships/slideLayout" Target="../slideLayouts/slideLayout2.xml"/><Relationship Id="rId5" Type="http://schemas.openxmlformats.org/officeDocument/2006/relationships/hyperlink" Target="http://www.adr.eu/" TargetMode="External"/><Relationship Id="rId4" Type="http://schemas.openxmlformats.org/officeDocument/2006/relationships/hyperlink" Target="http://eu.adr.e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soud.cz/seznamy-rozhodcu"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em.muni.cz/absolventi/12412-nejsem-ani-tak-mediator-jako-spis-gladiator" TargetMode="External"/><Relationship Id="rId2" Type="http://schemas.openxmlformats.org/officeDocument/2006/relationships/hyperlink" Target="https://www.cak.cz/scripts/detail.php?id=1676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dirty="0"/>
              <a:t>Mezinárodní rozhodčí řízení</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Rozhodčí řízení - dělení</a:t>
            </a:r>
          </a:p>
        </p:txBody>
      </p:sp>
      <p:sp>
        <p:nvSpPr>
          <p:cNvPr id="3" name="Zástupný symbol pro obsah 2"/>
          <p:cNvSpPr>
            <a:spLocks noGrp="1"/>
          </p:cNvSpPr>
          <p:nvPr>
            <p:ph idx="1"/>
          </p:nvPr>
        </p:nvSpPr>
        <p:spPr/>
        <p:txBody>
          <a:bodyPr/>
          <a:lstStyle/>
          <a:p>
            <a:r>
              <a:rPr lang="cs-CZ" dirty="0"/>
              <a:t>Mezinárodní – obsahuje mezinárodní prvek</a:t>
            </a:r>
          </a:p>
          <a:p>
            <a:pPr lvl="1"/>
            <a:r>
              <a:rPr lang="cs-CZ" dirty="0"/>
              <a:t>V účastnících řízení</a:t>
            </a:r>
          </a:p>
          <a:p>
            <a:pPr lvl="1"/>
            <a:r>
              <a:rPr lang="cs-CZ" dirty="0"/>
              <a:t>Subjektech právního vztahu</a:t>
            </a:r>
          </a:p>
          <a:p>
            <a:pPr lvl="1"/>
            <a:r>
              <a:rPr lang="cs-CZ" dirty="0"/>
              <a:t>V předmětu</a:t>
            </a:r>
          </a:p>
          <a:p>
            <a:pPr lvl="1"/>
            <a:r>
              <a:rPr lang="cs-CZ" dirty="0"/>
              <a:t>V jiných skutečnostech</a:t>
            </a:r>
          </a:p>
          <a:p>
            <a:pPr lvl="1"/>
            <a:r>
              <a:rPr lang="cs-CZ" dirty="0"/>
              <a:t>ALE pouze volba </a:t>
            </a:r>
          </a:p>
          <a:p>
            <a:r>
              <a:rPr lang="cs-CZ" dirty="0"/>
              <a:t>Národní</a:t>
            </a:r>
          </a:p>
          <a:p>
            <a:endParaRPr lang="cs-CZ"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Tree>
    <p:extLst>
      <p:ext uri="{BB962C8B-B14F-4D97-AF65-F5344CB8AC3E}">
        <p14:creationId xmlns:p14="http://schemas.microsoft.com/office/powerpoint/2010/main" val="1887306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Pilíře rozhodčího řízení</a:t>
            </a:r>
          </a:p>
        </p:txBody>
      </p:sp>
      <p:sp>
        <p:nvSpPr>
          <p:cNvPr id="3" name="Zástupný symbol pro obsah 2"/>
          <p:cNvSpPr>
            <a:spLocks noGrp="1"/>
          </p:cNvSpPr>
          <p:nvPr>
            <p:ph idx="1"/>
          </p:nvPr>
        </p:nvSpPr>
        <p:spPr/>
        <p:txBody>
          <a:bodyPr/>
          <a:lstStyle/>
          <a:p>
            <a:r>
              <a:rPr lang="cs-CZ" dirty="0"/>
              <a:t>Autonomie vůle účastníků řízení a rozhodců</a:t>
            </a:r>
          </a:p>
          <a:p>
            <a:r>
              <a:rPr lang="cs-CZ" dirty="0"/>
              <a:t>Garance státu vůči rozhodčímu řízení a jeho výsledku (rozhodčímu nálezu)</a:t>
            </a:r>
          </a:p>
          <a:p>
            <a:r>
              <a:rPr lang="cs-CZ" dirty="0"/>
              <a:t>Výkon pomocných a kontrolních funkcí obecných soudů</a:t>
            </a:r>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Tree>
    <p:extLst>
      <p:ext uri="{BB962C8B-B14F-4D97-AF65-F5344CB8AC3E}">
        <p14:creationId xmlns:p14="http://schemas.microsoft.com/office/powerpoint/2010/main" val="1861355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Doktríny rozhodčího řízení</a:t>
            </a:r>
          </a:p>
        </p:txBody>
      </p:sp>
      <p:sp>
        <p:nvSpPr>
          <p:cNvPr id="3" name="Zástupný symbol pro obsah 2"/>
          <p:cNvSpPr>
            <a:spLocks noGrp="1"/>
          </p:cNvSpPr>
          <p:nvPr>
            <p:ph idx="1"/>
          </p:nvPr>
        </p:nvSpPr>
        <p:spPr/>
        <p:txBody>
          <a:bodyPr/>
          <a:lstStyle/>
          <a:p>
            <a:r>
              <a:rPr lang="cs-CZ" dirty="0"/>
              <a:t>Vymezují vztah RŘ a státních orgánů – rozsah pomocných a kontrolních funkcí, postavení a odpovědnost rozhodce, aplikace rozhodného práva, povaha rozhodčího nálezu a rozhodčí smlouvy</a:t>
            </a:r>
          </a:p>
          <a:p>
            <a:pPr marL="457200" indent="-457200">
              <a:buFont typeface="+mj-lt"/>
              <a:buAutoNum type="arabicPeriod"/>
            </a:pPr>
            <a:r>
              <a:rPr lang="cs-CZ" dirty="0"/>
              <a:t>Jurisdikční</a:t>
            </a:r>
          </a:p>
          <a:p>
            <a:pPr marL="457200" indent="-457200">
              <a:buFont typeface="+mj-lt"/>
              <a:buAutoNum type="arabicPeriod"/>
            </a:pPr>
            <a:r>
              <a:rPr lang="cs-CZ" dirty="0"/>
              <a:t>Smluvní</a:t>
            </a:r>
          </a:p>
          <a:p>
            <a:pPr marL="457200" indent="-457200">
              <a:buFont typeface="+mj-lt"/>
              <a:buAutoNum type="arabicPeriod"/>
            </a:pPr>
            <a:r>
              <a:rPr lang="cs-CZ" dirty="0"/>
              <a:t>Smíšená</a:t>
            </a:r>
          </a:p>
          <a:p>
            <a:pPr marL="457200" indent="-457200">
              <a:buFont typeface="+mj-lt"/>
              <a:buAutoNum type="arabicPeriod"/>
            </a:pPr>
            <a:r>
              <a:rPr lang="cs-CZ" dirty="0"/>
              <a:t>autonomní</a:t>
            </a:r>
          </a:p>
          <a:p>
            <a:endParaRPr lang="cs-CZ"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Tree>
    <p:extLst>
      <p:ext uri="{BB962C8B-B14F-4D97-AF65-F5344CB8AC3E}">
        <p14:creationId xmlns:p14="http://schemas.microsoft.com/office/powerpoint/2010/main" val="2669784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285EB22-195C-4A12-A76C-4D9682AE691E}"/>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3DBA4231-CF93-43F5-834F-960B4BDCAE83}"/>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97E2C1D2-33F5-4318-A18D-9603AF114FA9}"/>
              </a:ext>
            </a:extLst>
          </p:cNvPr>
          <p:cNvSpPr>
            <a:spLocks noGrp="1"/>
          </p:cNvSpPr>
          <p:nvPr>
            <p:ph type="title"/>
          </p:nvPr>
        </p:nvSpPr>
        <p:spPr/>
        <p:txBody>
          <a:bodyPr/>
          <a:lstStyle/>
          <a:p>
            <a:r>
              <a:rPr lang="cs-CZ" dirty="0"/>
              <a:t>Jurisdikční doktrína</a:t>
            </a:r>
          </a:p>
        </p:txBody>
      </p:sp>
      <p:sp>
        <p:nvSpPr>
          <p:cNvPr id="5" name="Zástupný obsah 4">
            <a:extLst>
              <a:ext uri="{FF2B5EF4-FFF2-40B4-BE49-F238E27FC236}">
                <a16:creationId xmlns:a16="http://schemas.microsoft.com/office/drawing/2014/main" id="{15A3E4F9-A36C-4D55-85F1-9017499C6BBE}"/>
              </a:ext>
            </a:extLst>
          </p:cNvPr>
          <p:cNvSpPr>
            <a:spLocks noGrp="1"/>
          </p:cNvSpPr>
          <p:nvPr>
            <p:ph idx="1"/>
          </p:nvPr>
        </p:nvSpPr>
        <p:spPr/>
        <p:txBody>
          <a:bodyPr/>
          <a:lstStyle/>
          <a:p>
            <a:r>
              <a:rPr lang="cs-CZ" dirty="0"/>
              <a:t>„Konkrétní stát a jeho právní řád mají moc kontrolovat a řídit rozhodčí řízení realizovaná v dosahu své jurisdikce.“</a:t>
            </a:r>
          </a:p>
          <a:p>
            <a:r>
              <a:rPr lang="cs-CZ" dirty="0"/>
              <a:t>Potlačena role autonomie vůle stran (rozhodčí smlouvy)</a:t>
            </a:r>
          </a:p>
          <a:p>
            <a:r>
              <a:rPr lang="cs-CZ" dirty="0"/>
              <a:t>Rozhodčí řízení se opírá o stát (jeho právo)</a:t>
            </a:r>
          </a:p>
          <a:p>
            <a:r>
              <a:rPr lang="cs-CZ" dirty="0"/>
              <a:t>Rozhodčí řízení má své </a:t>
            </a:r>
            <a:r>
              <a:rPr lang="cs-CZ" dirty="0" err="1"/>
              <a:t>forum</a:t>
            </a:r>
            <a:r>
              <a:rPr lang="cs-CZ" dirty="0"/>
              <a:t> – dopad jeho procesních norem</a:t>
            </a:r>
          </a:p>
          <a:p>
            <a:r>
              <a:rPr lang="cs-CZ" dirty="0"/>
              <a:t>Problematické v online sporech</a:t>
            </a:r>
          </a:p>
          <a:p>
            <a:r>
              <a:rPr lang="cs-CZ" dirty="0"/>
              <a:t>Projevy – spotřebitelské rozhodčí řízení – dnes v ČR vyloučeno (ale poškodilo pověst RŘ)</a:t>
            </a:r>
          </a:p>
        </p:txBody>
      </p:sp>
    </p:spTree>
    <p:extLst>
      <p:ext uri="{BB962C8B-B14F-4D97-AF65-F5344CB8AC3E}">
        <p14:creationId xmlns:p14="http://schemas.microsoft.com/office/powerpoint/2010/main" val="3788595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D1DB36C-DC70-4C0B-8C25-13A88A651038}"/>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A63C6174-FD15-4382-9CEE-7262DF0717E7}"/>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F0051A51-B753-493D-ACF4-CF3734E6D258}"/>
              </a:ext>
            </a:extLst>
          </p:cNvPr>
          <p:cNvSpPr>
            <a:spLocks noGrp="1"/>
          </p:cNvSpPr>
          <p:nvPr>
            <p:ph type="title"/>
          </p:nvPr>
        </p:nvSpPr>
        <p:spPr/>
        <p:txBody>
          <a:bodyPr/>
          <a:lstStyle/>
          <a:p>
            <a:r>
              <a:rPr lang="cs-CZ" dirty="0"/>
              <a:t>Smluvní doktrína</a:t>
            </a:r>
          </a:p>
        </p:txBody>
      </p:sp>
      <p:sp>
        <p:nvSpPr>
          <p:cNvPr id="5" name="Zástupný obsah 4">
            <a:extLst>
              <a:ext uri="{FF2B5EF4-FFF2-40B4-BE49-F238E27FC236}">
                <a16:creationId xmlns:a16="http://schemas.microsoft.com/office/drawing/2014/main" id="{34075BB6-9E3C-4F0C-8FDE-12CA02ED884A}"/>
              </a:ext>
            </a:extLst>
          </p:cNvPr>
          <p:cNvSpPr>
            <a:spLocks noGrp="1"/>
          </p:cNvSpPr>
          <p:nvPr>
            <p:ph idx="1"/>
          </p:nvPr>
        </p:nvSpPr>
        <p:spPr/>
        <p:txBody>
          <a:bodyPr/>
          <a:lstStyle/>
          <a:p>
            <a:r>
              <a:rPr lang="cs-CZ" dirty="0"/>
              <a:t>„Rozhodčí řízení má svůj základ ve vůli stran (rozhodčí smlouvě) a jeho realizace je na této vůli závislá.“</a:t>
            </a:r>
          </a:p>
          <a:p>
            <a:r>
              <a:rPr lang="cs-CZ" dirty="0"/>
              <a:t>Autonomie vůle stran je určujícím kritériem</a:t>
            </a:r>
          </a:p>
          <a:p>
            <a:r>
              <a:rPr lang="cs-CZ" dirty="0"/>
              <a:t>Aspekty rozhodčího řízení jsou v dispozici stran (rozhodců)</a:t>
            </a:r>
          </a:p>
          <a:p>
            <a:r>
              <a:rPr lang="cs-CZ" dirty="0"/>
              <a:t>V čisté podobě může vést k </a:t>
            </a:r>
            <a:r>
              <a:rPr lang="cs-CZ" dirty="0" err="1"/>
              <a:t>delokalizaci</a:t>
            </a:r>
            <a:r>
              <a:rPr lang="cs-CZ" dirty="0"/>
              <a:t> a denacionalizaci </a:t>
            </a:r>
          </a:p>
          <a:p>
            <a:r>
              <a:rPr lang="cs-CZ" dirty="0"/>
              <a:t>Právo </a:t>
            </a:r>
            <a:r>
              <a:rPr lang="cs-CZ" dirty="0" err="1"/>
              <a:t>fora</a:t>
            </a:r>
            <a:r>
              <a:rPr lang="cs-CZ" dirty="0"/>
              <a:t> vyplňuje mezery v rozhodčí smlouvě</a:t>
            </a:r>
          </a:p>
          <a:p>
            <a:r>
              <a:rPr lang="cs-CZ" dirty="0"/>
              <a:t>Rozhodčí nález je považován za narovnání</a:t>
            </a:r>
          </a:p>
          <a:p>
            <a:r>
              <a:rPr lang="cs-CZ" dirty="0"/>
              <a:t>Problémy – nucený výkon RN – co je domácí a co cizí?</a:t>
            </a:r>
          </a:p>
          <a:p>
            <a:r>
              <a:rPr lang="cs-CZ" dirty="0"/>
              <a:t>Možný odklon od kontrolních funkcí – právo na spravedlivý proces?</a:t>
            </a:r>
          </a:p>
        </p:txBody>
      </p:sp>
    </p:spTree>
    <p:extLst>
      <p:ext uri="{BB962C8B-B14F-4D97-AF65-F5344CB8AC3E}">
        <p14:creationId xmlns:p14="http://schemas.microsoft.com/office/powerpoint/2010/main" val="3515585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2F89672-ED3F-4793-A0AC-117163F77D05}"/>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88D8A0F9-2EA3-4501-A347-C285DF88028E}"/>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E081E9BE-45FB-4839-A371-8373DB5E942E}"/>
              </a:ext>
            </a:extLst>
          </p:cNvPr>
          <p:cNvSpPr>
            <a:spLocks noGrp="1"/>
          </p:cNvSpPr>
          <p:nvPr>
            <p:ph type="title"/>
          </p:nvPr>
        </p:nvSpPr>
        <p:spPr/>
        <p:txBody>
          <a:bodyPr/>
          <a:lstStyle/>
          <a:p>
            <a:r>
              <a:rPr lang="cs-CZ" dirty="0"/>
              <a:t>Smíšená doktrína</a:t>
            </a:r>
          </a:p>
        </p:txBody>
      </p:sp>
      <p:sp>
        <p:nvSpPr>
          <p:cNvPr id="5" name="Zástupný obsah 4">
            <a:extLst>
              <a:ext uri="{FF2B5EF4-FFF2-40B4-BE49-F238E27FC236}">
                <a16:creationId xmlns:a16="http://schemas.microsoft.com/office/drawing/2014/main" id="{FEB0B663-9258-41E0-A6A1-8FBF1AEB7881}"/>
              </a:ext>
            </a:extLst>
          </p:cNvPr>
          <p:cNvSpPr>
            <a:spLocks noGrp="1"/>
          </p:cNvSpPr>
          <p:nvPr>
            <p:ph idx="1"/>
          </p:nvPr>
        </p:nvSpPr>
        <p:spPr/>
        <p:txBody>
          <a:bodyPr/>
          <a:lstStyle/>
          <a:p>
            <a:r>
              <a:rPr lang="cs-CZ" dirty="0"/>
              <a:t>„Vazba práva konkrétního státu a vůle stran – rozhodčí řízení je institut </a:t>
            </a:r>
            <a:r>
              <a:rPr lang="cs-CZ" dirty="0" err="1"/>
              <a:t>sui</a:t>
            </a:r>
            <a:r>
              <a:rPr lang="cs-CZ" dirty="0"/>
              <a:t> generis, který má základ v autonomii vůle a své procesní účinky odvozuje od státu.“</a:t>
            </a:r>
          </a:p>
          <a:p>
            <a:r>
              <a:rPr lang="cs-CZ" dirty="0"/>
              <a:t>Rozhodčí řízení nestojí, nemůže stát, mimo právní řád </a:t>
            </a:r>
          </a:p>
          <a:p>
            <a:r>
              <a:rPr lang="cs-CZ" dirty="0"/>
              <a:t>Ten rozhoduje o možnosti konání, o </a:t>
            </a:r>
            <a:r>
              <a:rPr lang="cs-CZ" dirty="0" err="1"/>
              <a:t>arbitrabilitě</a:t>
            </a:r>
            <a:r>
              <a:rPr lang="cs-CZ" dirty="0"/>
              <a:t>, účincích RN</a:t>
            </a:r>
          </a:p>
          <a:p>
            <a:r>
              <a:rPr lang="cs-CZ" dirty="0"/>
              <a:t>Ale významnou roli hraje autonomie vůle stran</a:t>
            </a:r>
          </a:p>
          <a:p>
            <a:r>
              <a:rPr lang="cs-CZ" dirty="0"/>
              <a:t>Silné vazby rozhodčího řízení na </a:t>
            </a:r>
            <a:r>
              <a:rPr lang="cs-CZ" dirty="0" err="1"/>
              <a:t>forum</a:t>
            </a:r>
            <a:r>
              <a:rPr lang="cs-CZ" dirty="0"/>
              <a:t>, ale ne nepřekonatelné</a:t>
            </a:r>
          </a:p>
          <a:p>
            <a:r>
              <a:rPr lang="cs-CZ" i="1" dirty="0"/>
              <a:t>Lex </a:t>
            </a:r>
            <a:r>
              <a:rPr lang="cs-CZ" i="1" dirty="0" err="1"/>
              <a:t>fori</a:t>
            </a:r>
            <a:r>
              <a:rPr lang="cs-CZ" i="1" dirty="0"/>
              <a:t> </a:t>
            </a:r>
            <a:r>
              <a:rPr lang="cs-CZ" dirty="0"/>
              <a:t>vs. </a:t>
            </a:r>
            <a:r>
              <a:rPr lang="cs-CZ" i="1" dirty="0"/>
              <a:t>lex </a:t>
            </a:r>
            <a:r>
              <a:rPr lang="cs-CZ" i="1" dirty="0" err="1"/>
              <a:t>arbitri</a:t>
            </a:r>
            <a:endParaRPr lang="cs-CZ" i="1" dirty="0"/>
          </a:p>
        </p:txBody>
      </p:sp>
    </p:spTree>
    <p:extLst>
      <p:ext uri="{BB962C8B-B14F-4D97-AF65-F5344CB8AC3E}">
        <p14:creationId xmlns:p14="http://schemas.microsoft.com/office/powerpoint/2010/main" val="3340431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180938D-BE69-4FE4-A12E-FC37C27D8F9B}"/>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E94EAE7C-50C1-4C4B-88E5-54AA316D867F}"/>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BD4CB499-87EE-4F2A-8520-2D1A75C0D60F}"/>
              </a:ext>
            </a:extLst>
          </p:cNvPr>
          <p:cNvSpPr>
            <a:spLocks noGrp="1"/>
          </p:cNvSpPr>
          <p:nvPr>
            <p:ph type="title"/>
          </p:nvPr>
        </p:nvSpPr>
        <p:spPr/>
        <p:txBody>
          <a:bodyPr/>
          <a:lstStyle/>
          <a:p>
            <a:r>
              <a:rPr lang="cs-CZ" dirty="0"/>
              <a:t>Autonomní doktrína</a:t>
            </a:r>
          </a:p>
        </p:txBody>
      </p:sp>
      <p:sp>
        <p:nvSpPr>
          <p:cNvPr id="5" name="Zástupný obsah 4">
            <a:extLst>
              <a:ext uri="{FF2B5EF4-FFF2-40B4-BE49-F238E27FC236}">
                <a16:creationId xmlns:a16="http://schemas.microsoft.com/office/drawing/2014/main" id="{E1F890D8-BA83-49EB-B441-60FE69795DE6}"/>
              </a:ext>
            </a:extLst>
          </p:cNvPr>
          <p:cNvSpPr>
            <a:spLocks noGrp="1"/>
          </p:cNvSpPr>
          <p:nvPr>
            <p:ph idx="1"/>
          </p:nvPr>
        </p:nvSpPr>
        <p:spPr/>
        <p:txBody>
          <a:bodyPr/>
          <a:lstStyle/>
          <a:p>
            <a:r>
              <a:rPr lang="cs-CZ" dirty="0"/>
              <a:t>Vazba na nestátní právo, globalizační tendence v právu apod.</a:t>
            </a:r>
          </a:p>
          <a:p>
            <a:r>
              <a:rPr lang="cs-CZ" dirty="0"/>
              <a:t>Rozhodčí řízení je autonomní institut</a:t>
            </a:r>
          </a:p>
          <a:p>
            <a:r>
              <a:rPr lang="cs-CZ" dirty="0"/>
              <a:t>Není ovlivněno forem</a:t>
            </a:r>
          </a:p>
          <a:p>
            <a:r>
              <a:rPr lang="cs-CZ" dirty="0"/>
              <a:t>Odpoutání se od práva jako takového</a:t>
            </a:r>
          </a:p>
          <a:p>
            <a:r>
              <a:rPr lang="cs-CZ" dirty="0"/>
              <a:t>Investiční arbitráž</a:t>
            </a:r>
          </a:p>
        </p:txBody>
      </p:sp>
    </p:spTree>
    <p:extLst>
      <p:ext uri="{BB962C8B-B14F-4D97-AF65-F5344CB8AC3E}">
        <p14:creationId xmlns:p14="http://schemas.microsoft.com/office/powerpoint/2010/main" val="711376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Výhody rozhodčího řízení</a:t>
            </a:r>
          </a:p>
        </p:txBody>
      </p:sp>
      <p:sp>
        <p:nvSpPr>
          <p:cNvPr id="3" name="Zástupný symbol pro obsah 2"/>
          <p:cNvSpPr>
            <a:spLocks noGrp="1"/>
          </p:cNvSpPr>
          <p:nvPr>
            <p:ph idx="1"/>
          </p:nvPr>
        </p:nvSpPr>
        <p:spPr/>
        <p:txBody>
          <a:bodyPr/>
          <a:lstStyle/>
          <a:p>
            <a:r>
              <a:rPr lang="cs-CZ" sz="2200" dirty="0"/>
              <a:t>Relativní</a:t>
            </a:r>
          </a:p>
          <a:p>
            <a:r>
              <a:rPr lang="cs-CZ" sz="2200" dirty="0"/>
              <a:t>Vhodné spíše pro spory z obchodněprávních vztahů (ne spotřebitel)</a:t>
            </a:r>
          </a:p>
          <a:p>
            <a:r>
              <a:rPr lang="cs-CZ" sz="2200" dirty="0"/>
              <a:t>Nižší náklady?</a:t>
            </a:r>
          </a:p>
          <a:p>
            <a:r>
              <a:rPr lang="cs-CZ" sz="2200" dirty="0" err="1"/>
              <a:t>Jednoinstančnost</a:t>
            </a:r>
            <a:r>
              <a:rPr lang="cs-CZ" sz="2200" dirty="0"/>
              <a:t> řízení</a:t>
            </a:r>
          </a:p>
          <a:p>
            <a:r>
              <a:rPr lang="cs-CZ" sz="2200" dirty="0"/>
              <a:t>Neveřejnost řízení</a:t>
            </a:r>
          </a:p>
          <a:p>
            <a:r>
              <a:rPr lang="cs-CZ" sz="2200" dirty="0"/>
              <a:t>Možnost volby místa řízení</a:t>
            </a:r>
          </a:p>
          <a:p>
            <a:r>
              <a:rPr lang="cs-CZ" sz="2200" dirty="0"/>
              <a:t>Možnost volby znalců jako rozhodců</a:t>
            </a:r>
          </a:p>
          <a:p>
            <a:r>
              <a:rPr lang="cs-CZ" sz="2200" dirty="0"/>
              <a:t>Jednodušší procesní pravidla (řády rozhodčích soudů)</a:t>
            </a:r>
          </a:p>
          <a:p>
            <a:r>
              <a:rPr lang="cs-CZ" sz="2200" dirty="0"/>
              <a:t>Kontinuita rozhodování</a:t>
            </a:r>
          </a:p>
          <a:p>
            <a:r>
              <a:rPr lang="cs-CZ" sz="2200" dirty="0"/>
              <a:t>Uznání a výkon cizích rozhodčích nálezů</a:t>
            </a:r>
          </a:p>
          <a:p>
            <a:endParaRPr lang="cs-CZ" sz="2200"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468184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Nevýhody rozhodčího řízení</a:t>
            </a:r>
          </a:p>
        </p:txBody>
      </p:sp>
      <p:sp>
        <p:nvSpPr>
          <p:cNvPr id="3" name="Zástupný symbol pro obsah 2"/>
          <p:cNvSpPr>
            <a:spLocks noGrp="1"/>
          </p:cNvSpPr>
          <p:nvPr>
            <p:ph idx="1"/>
          </p:nvPr>
        </p:nvSpPr>
        <p:spPr/>
        <p:txBody>
          <a:bodyPr/>
          <a:lstStyle/>
          <a:p>
            <a:r>
              <a:rPr lang="cs-CZ" dirty="0"/>
              <a:t>Rozhodci nemají donucovací pravomoci (nutná součinnost obecných soudů)</a:t>
            </a:r>
          </a:p>
          <a:p>
            <a:r>
              <a:rPr lang="cs-CZ" dirty="0"/>
              <a:t>Rozdílná úprava </a:t>
            </a:r>
            <a:r>
              <a:rPr lang="cs-CZ" dirty="0" err="1"/>
              <a:t>arbitrability</a:t>
            </a:r>
            <a:r>
              <a:rPr lang="cs-CZ" dirty="0"/>
              <a:t> v národních právních řádech</a:t>
            </a:r>
          </a:p>
          <a:p>
            <a:r>
              <a:rPr lang="cs-CZ" dirty="0" err="1"/>
              <a:t>Jednoinstančnost</a:t>
            </a:r>
            <a:endParaRPr lang="cs-CZ" dirty="0"/>
          </a:p>
          <a:p>
            <a:r>
              <a:rPr lang="cs-CZ" dirty="0"/>
              <a:t>Nižší formálnost</a:t>
            </a:r>
          </a:p>
          <a:p>
            <a:r>
              <a:rPr lang="cs-CZ" dirty="0"/>
              <a:t>Větší flexibilita</a:t>
            </a:r>
          </a:p>
          <a:p>
            <a:r>
              <a:rPr lang="cs-CZ" dirty="0"/>
              <a:t>…</a:t>
            </a:r>
          </a:p>
          <a:p>
            <a:pPr marL="0" indent="0">
              <a:buNone/>
            </a:pPr>
            <a:endParaRPr lang="cs-CZ"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34842808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Druhy rozhodčího řízení</a:t>
            </a:r>
          </a:p>
        </p:txBody>
      </p:sp>
      <p:sp>
        <p:nvSpPr>
          <p:cNvPr id="3" name="Zástupný symbol pro obsah 2"/>
          <p:cNvSpPr>
            <a:spLocks noGrp="1"/>
          </p:cNvSpPr>
          <p:nvPr>
            <p:ph idx="1"/>
          </p:nvPr>
        </p:nvSpPr>
        <p:spPr/>
        <p:txBody>
          <a:bodyPr/>
          <a:lstStyle/>
          <a:p>
            <a:r>
              <a:rPr lang="cs-CZ" dirty="0"/>
              <a:t>Rozhodčí řízení před stálými rozhodčími soudy vs. </a:t>
            </a:r>
            <a:r>
              <a:rPr lang="cs-CZ" i="1" dirty="0"/>
              <a:t>ad hoc </a:t>
            </a:r>
            <a:r>
              <a:rPr lang="cs-CZ" dirty="0"/>
              <a:t>rozhodčí řízení</a:t>
            </a:r>
          </a:p>
          <a:p>
            <a:r>
              <a:rPr lang="cs-CZ" dirty="0"/>
              <a:t>Domácí vs. cizí rozhodčí řízení</a:t>
            </a:r>
          </a:p>
          <a:p>
            <a:r>
              <a:rPr lang="cs-CZ" dirty="0"/>
              <a:t>Komerční arbitráž vs. investiční arbitráž</a:t>
            </a:r>
          </a:p>
          <a:p>
            <a:r>
              <a:rPr lang="cs-CZ" dirty="0"/>
              <a:t>Online rozhodčí řízení</a:t>
            </a:r>
          </a:p>
          <a:p>
            <a:r>
              <a:rPr lang="cs-CZ" dirty="0"/>
              <a:t>Rozhodčí řízení ve sporech z doménových jmen</a:t>
            </a:r>
          </a:p>
          <a:p>
            <a:r>
              <a:rPr lang="cs-CZ" dirty="0"/>
              <a:t>Rozhodčí řízení bez nutného předstupně</a:t>
            </a:r>
          </a:p>
          <a:p>
            <a:r>
              <a:rPr lang="cs-CZ" dirty="0"/>
              <a:t>Rozhodčí řízení s předstupněm (</a:t>
            </a:r>
            <a:r>
              <a:rPr lang="cs-CZ" dirty="0" err="1"/>
              <a:t>medarb</a:t>
            </a:r>
            <a:r>
              <a:rPr lang="cs-CZ" dirty="0"/>
              <a:t>)</a:t>
            </a:r>
          </a:p>
        </p:txBody>
      </p:sp>
      <p:sp>
        <p:nvSpPr>
          <p:cNvPr id="4" name="Zástupný symbol pro zápatí 3"/>
          <p:cNvSpPr>
            <a:spLocks noGrp="1"/>
          </p:cNvSpPr>
          <p:nvPr>
            <p:ph type="ftr" sz="quarter" idx="10"/>
          </p:nvPr>
        </p:nvSpPr>
        <p:spPr/>
        <p:txBody>
          <a:bodyPr/>
          <a:lstStyle/>
          <a:p>
            <a:r>
              <a:rPr lang="cs-CZ"/>
              <a:t>JUDr. Tereza Kyselovská, Ph.D.</a:t>
            </a:r>
            <a:endParaRPr 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Tree>
    <p:extLst>
      <p:ext uri="{BB962C8B-B14F-4D97-AF65-F5344CB8AC3E}">
        <p14:creationId xmlns:p14="http://schemas.microsoft.com/office/powerpoint/2010/main" val="1808911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8C1E8D9-7162-4433-B2E2-02E9BC8F4DE2}"/>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6EDBF644-B04D-4739-9C08-30D95B9FEF9C}"/>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65826382-ED34-47B9-AAA1-AD10F12229D2}"/>
              </a:ext>
            </a:extLst>
          </p:cNvPr>
          <p:cNvSpPr>
            <a:spLocks noGrp="1"/>
          </p:cNvSpPr>
          <p:nvPr>
            <p:ph type="title"/>
          </p:nvPr>
        </p:nvSpPr>
        <p:spPr/>
        <p:txBody>
          <a:bodyPr/>
          <a:lstStyle/>
          <a:p>
            <a:r>
              <a:rPr lang="cs-CZ" dirty="0"/>
              <a:t>Osnova přednášky</a:t>
            </a:r>
          </a:p>
        </p:txBody>
      </p:sp>
      <p:sp>
        <p:nvSpPr>
          <p:cNvPr id="5" name="Zástupný obsah 4">
            <a:extLst>
              <a:ext uri="{FF2B5EF4-FFF2-40B4-BE49-F238E27FC236}">
                <a16:creationId xmlns:a16="http://schemas.microsoft.com/office/drawing/2014/main" id="{B463733C-D14A-4985-8232-BCFB9FA101F1}"/>
              </a:ext>
            </a:extLst>
          </p:cNvPr>
          <p:cNvSpPr>
            <a:spLocks noGrp="1"/>
          </p:cNvSpPr>
          <p:nvPr>
            <p:ph idx="1"/>
          </p:nvPr>
        </p:nvSpPr>
        <p:spPr/>
        <p:txBody>
          <a:bodyPr/>
          <a:lstStyle/>
          <a:p>
            <a:r>
              <a:rPr lang="cs-CZ" dirty="0"/>
              <a:t>Mezinárodní rozhodčí řízení</a:t>
            </a:r>
          </a:p>
          <a:p>
            <a:pPr lvl="1"/>
            <a:r>
              <a:rPr lang="cs-CZ" dirty="0"/>
              <a:t>Charakteristika</a:t>
            </a:r>
          </a:p>
          <a:p>
            <a:pPr lvl="1"/>
            <a:r>
              <a:rPr lang="cs-CZ" dirty="0"/>
              <a:t>Prameny</a:t>
            </a:r>
          </a:p>
          <a:p>
            <a:pPr lvl="1"/>
            <a:r>
              <a:rPr lang="cs-CZ" dirty="0"/>
              <a:t>Základní termíny</a:t>
            </a:r>
          </a:p>
          <a:p>
            <a:pPr lvl="1"/>
            <a:r>
              <a:rPr lang="cs-CZ" dirty="0"/>
              <a:t>Rozhodce a rozhodčí soud</a:t>
            </a:r>
          </a:p>
        </p:txBody>
      </p:sp>
    </p:spTree>
    <p:extLst>
      <p:ext uri="{BB962C8B-B14F-4D97-AF65-F5344CB8AC3E}">
        <p14:creationId xmlns:p14="http://schemas.microsoft.com/office/powerpoint/2010/main" val="3959695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Druhy rozhodčího řízení</a:t>
            </a:r>
          </a:p>
        </p:txBody>
      </p:sp>
      <p:sp>
        <p:nvSpPr>
          <p:cNvPr id="3" name="Zástupný symbol pro obsah 2"/>
          <p:cNvSpPr>
            <a:spLocks noGrp="1"/>
          </p:cNvSpPr>
          <p:nvPr>
            <p:ph idx="1"/>
          </p:nvPr>
        </p:nvSpPr>
        <p:spPr/>
        <p:txBody>
          <a:bodyPr/>
          <a:lstStyle/>
          <a:p>
            <a:r>
              <a:rPr lang="cs-CZ" b="1" dirty="0"/>
              <a:t>Rozhodčí řízení před stálými rozhodčími soudy</a:t>
            </a:r>
          </a:p>
          <a:p>
            <a:r>
              <a:rPr lang="cs-CZ" dirty="0"/>
              <a:t>Sídlo, statut, statutární orgány jednající jeho jménem, vlastní pravidla řízení a jednání, stálý administrativní aparát</a:t>
            </a:r>
          </a:p>
          <a:p>
            <a:r>
              <a:rPr lang="cs-CZ" dirty="0"/>
              <a:t>§ 13 ZRŘ - vlastní statuty a řády a jejich povinná publikace, listiny rozhodců</a:t>
            </a:r>
          </a:p>
          <a:p>
            <a:r>
              <a:rPr lang="cs-CZ" dirty="0"/>
              <a:t>Další povinnosti stanovené ZRŘ – archivace RN (§ 29)</a:t>
            </a:r>
          </a:p>
          <a:p>
            <a:pPr marL="0" indent="0">
              <a:buNone/>
            </a:pPr>
            <a:r>
              <a:rPr lang="cs-CZ" dirty="0"/>
              <a:t>-</a:t>
            </a:r>
            <a:r>
              <a:rPr lang="en-US" dirty="0"/>
              <a:t>&gt;</a:t>
            </a:r>
            <a:r>
              <a:rPr lang="cs-CZ" dirty="0"/>
              <a:t> zajištění vyšší míry právní jistoty a předvídatelnosti</a:t>
            </a:r>
          </a:p>
          <a:p>
            <a:pPr lvl="1"/>
            <a:r>
              <a:rPr lang="cs-CZ" dirty="0"/>
              <a:t>+ Strany předem znají procesní postup</a:t>
            </a:r>
          </a:p>
          <a:p>
            <a:pPr lvl="1"/>
            <a:r>
              <a:rPr lang="cs-CZ" dirty="0"/>
              <a:t>- vyšší náklady, omezení autonomie vůle stran</a:t>
            </a:r>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1774801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6D50E35-B038-4FD3-8C36-CD5CAF8DBC62}"/>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D2E8CBA3-2314-400E-9AF7-1B36BB2E7198}"/>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5D191C15-21BD-4A8B-BACC-5E115DD9C3AA}"/>
              </a:ext>
            </a:extLst>
          </p:cNvPr>
          <p:cNvSpPr>
            <a:spLocks noGrp="1"/>
          </p:cNvSpPr>
          <p:nvPr>
            <p:ph type="title"/>
          </p:nvPr>
        </p:nvSpPr>
        <p:spPr/>
        <p:txBody>
          <a:bodyPr/>
          <a:lstStyle/>
          <a:p>
            <a:r>
              <a:rPr lang="cs-CZ" dirty="0"/>
              <a:t>Druhy rozhodčího řízení</a:t>
            </a:r>
          </a:p>
        </p:txBody>
      </p:sp>
      <p:sp>
        <p:nvSpPr>
          <p:cNvPr id="5" name="Zástupný obsah 4">
            <a:extLst>
              <a:ext uri="{FF2B5EF4-FFF2-40B4-BE49-F238E27FC236}">
                <a16:creationId xmlns:a16="http://schemas.microsoft.com/office/drawing/2014/main" id="{C62990BE-316D-48F5-9946-1D768E1B1483}"/>
              </a:ext>
            </a:extLst>
          </p:cNvPr>
          <p:cNvSpPr>
            <a:spLocks noGrp="1"/>
          </p:cNvSpPr>
          <p:nvPr>
            <p:ph idx="1"/>
          </p:nvPr>
        </p:nvSpPr>
        <p:spPr/>
        <p:txBody>
          <a:bodyPr/>
          <a:lstStyle/>
          <a:p>
            <a:r>
              <a:rPr lang="cs-CZ" b="1" dirty="0"/>
              <a:t>Rozhodčí řízení před stálými rozhodčími soudy</a:t>
            </a:r>
          </a:p>
          <a:p>
            <a:pPr marL="586350" indent="-514350">
              <a:buFont typeface="+mj-lt"/>
              <a:buAutoNum type="arabicPeriod"/>
            </a:pPr>
            <a:r>
              <a:rPr lang="cs-CZ" dirty="0"/>
              <a:t>Rozhodčí soud při Hospodářské komoře České republiky a Agrární komoře České republiky, </a:t>
            </a:r>
            <a:r>
              <a:rPr lang="cs-CZ" dirty="0">
                <a:hlinkClick r:id="rId2"/>
              </a:rPr>
              <a:t>https://www.soud.cz/</a:t>
            </a:r>
            <a:r>
              <a:rPr lang="cs-CZ" dirty="0"/>
              <a:t> </a:t>
            </a:r>
          </a:p>
          <a:p>
            <a:pPr marL="586350" indent="-514350">
              <a:buFont typeface="+mj-lt"/>
              <a:buAutoNum type="arabicPeriod"/>
            </a:pPr>
            <a:r>
              <a:rPr lang="cs-CZ" dirty="0"/>
              <a:t>Mezinárodní rozhodčí soud při Českomoravské komoditní burze, </a:t>
            </a:r>
            <a:r>
              <a:rPr lang="cs-CZ" dirty="0">
                <a:hlinkClick r:id="rId3"/>
              </a:rPr>
              <a:t>https://www.priac.eu/cs/</a:t>
            </a:r>
            <a:endParaRPr lang="cs-CZ" dirty="0"/>
          </a:p>
          <a:p>
            <a:pPr marL="586350" indent="-514350">
              <a:buFont typeface="+mj-lt"/>
              <a:buAutoNum type="arabicPeriod"/>
            </a:pPr>
            <a:r>
              <a:rPr lang="cs-CZ" dirty="0"/>
              <a:t>Burzovní rozhodčí soud, </a:t>
            </a:r>
            <a:r>
              <a:rPr lang="cs-CZ" dirty="0">
                <a:hlinkClick r:id="rId4"/>
              </a:rPr>
              <a:t>https://www.pseac.org/</a:t>
            </a:r>
            <a:r>
              <a:rPr lang="cs-CZ" dirty="0"/>
              <a:t> </a:t>
            </a:r>
          </a:p>
          <a:p>
            <a:endParaRPr lang="cs-CZ" dirty="0"/>
          </a:p>
        </p:txBody>
      </p:sp>
    </p:spTree>
    <p:extLst>
      <p:ext uri="{BB962C8B-B14F-4D97-AF65-F5344CB8AC3E}">
        <p14:creationId xmlns:p14="http://schemas.microsoft.com/office/powerpoint/2010/main" val="36598346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Druhy rozhodčího řízení</a:t>
            </a:r>
          </a:p>
        </p:txBody>
      </p:sp>
      <p:sp>
        <p:nvSpPr>
          <p:cNvPr id="3" name="Zástupný symbol pro obsah 2"/>
          <p:cNvSpPr>
            <a:spLocks noGrp="1"/>
          </p:cNvSpPr>
          <p:nvPr>
            <p:ph idx="1"/>
          </p:nvPr>
        </p:nvSpPr>
        <p:spPr/>
        <p:txBody>
          <a:bodyPr/>
          <a:lstStyle/>
          <a:p>
            <a:r>
              <a:rPr lang="cs-CZ" b="1" dirty="0"/>
              <a:t>Rozhodčí řízení před stálými rozhodčími soudy</a:t>
            </a:r>
          </a:p>
          <a:p>
            <a:r>
              <a:rPr lang="cs-CZ" dirty="0"/>
              <a:t>"</a:t>
            </a:r>
            <a:r>
              <a:rPr lang="cs-CZ" i="1" dirty="0"/>
              <a:t>Všechny spory vznikající z této smlouvy a v souvislosti s ní budou rozhodovány s konečnou platností u Rozhodčího soudu při Hospodářské komoře České republiky a Agrární komoře České republiky podle jeho Řádu a Pravidel jedním rozhodcem jmenovaným předsedou Rozhodčího soudu.</a:t>
            </a:r>
            <a:r>
              <a:rPr lang="cs-CZ" dirty="0"/>
              <a:t>“</a:t>
            </a:r>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val="3560192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Druhy rozhodčího řízení</a:t>
            </a:r>
          </a:p>
        </p:txBody>
      </p:sp>
      <p:sp>
        <p:nvSpPr>
          <p:cNvPr id="3" name="Zástupný symbol pro obsah 2"/>
          <p:cNvSpPr>
            <a:spLocks noGrp="1"/>
          </p:cNvSpPr>
          <p:nvPr>
            <p:ph idx="1"/>
          </p:nvPr>
        </p:nvSpPr>
        <p:spPr/>
        <p:txBody>
          <a:bodyPr/>
          <a:lstStyle/>
          <a:p>
            <a:r>
              <a:rPr lang="cs-CZ" b="1" dirty="0"/>
              <a:t>Ad hoc rozhodčí řízení</a:t>
            </a:r>
          </a:p>
          <a:p>
            <a:r>
              <a:rPr lang="cs-CZ" dirty="0"/>
              <a:t>Bez stálého sídla, nemusí zveřejňovat své pravidla a řády</a:t>
            </a:r>
          </a:p>
          <a:p>
            <a:r>
              <a:rPr lang="cs-CZ" dirty="0"/>
              <a:t>Určen rozhodce nebo sestaven senát pouze pro rozhodnutí konkrétního sporu mezi stranami</a:t>
            </a:r>
          </a:p>
          <a:p>
            <a:pPr lvl="1"/>
            <a:r>
              <a:rPr lang="cs-CZ" dirty="0"/>
              <a:t>Stranami</a:t>
            </a:r>
          </a:p>
          <a:p>
            <a:pPr lvl="1"/>
            <a:r>
              <a:rPr lang="cs-CZ" i="1" dirty="0" err="1"/>
              <a:t>Appointing</a:t>
            </a:r>
            <a:r>
              <a:rPr lang="cs-CZ" i="1" dirty="0"/>
              <a:t> </a:t>
            </a:r>
            <a:r>
              <a:rPr lang="cs-CZ" i="1" dirty="0" err="1"/>
              <a:t>authority</a:t>
            </a:r>
            <a:endParaRPr lang="cs-CZ" i="1" dirty="0"/>
          </a:p>
          <a:p>
            <a:pPr lvl="1"/>
            <a:endParaRPr lang="cs-CZ"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Tree>
    <p:extLst>
      <p:ext uri="{BB962C8B-B14F-4D97-AF65-F5344CB8AC3E}">
        <p14:creationId xmlns:p14="http://schemas.microsoft.com/office/powerpoint/2010/main" val="1835477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Druhy rozhodčího řízení</a:t>
            </a:r>
          </a:p>
        </p:txBody>
      </p:sp>
      <p:sp>
        <p:nvSpPr>
          <p:cNvPr id="3" name="Zástupný symbol pro obsah 2"/>
          <p:cNvSpPr>
            <a:spLocks noGrp="1"/>
          </p:cNvSpPr>
          <p:nvPr>
            <p:ph idx="1"/>
          </p:nvPr>
        </p:nvSpPr>
        <p:spPr/>
        <p:txBody>
          <a:bodyPr/>
          <a:lstStyle/>
          <a:p>
            <a:r>
              <a:rPr lang="cs-CZ" b="1" dirty="0"/>
              <a:t>Ad hoc rozhodčí řízení</a:t>
            </a:r>
          </a:p>
          <a:p>
            <a:r>
              <a:rPr lang="cs-CZ" i="1" dirty="0"/>
              <a:t>„Veškeré spory z této smlouvy bude řešit JUDr. Jiří Novák, bytem </a:t>
            </a:r>
            <a:r>
              <a:rPr lang="it-IT" i="1" dirty="0"/>
              <a:t>Veveří 115, 602 00 Brno.“</a:t>
            </a:r>
            <a:endParaRPr lang="cs-CZ" i="1" dirty="0"/>
          </a:p>
          <a:p>
            <a:endParaRPr lang="cs-CZ" i="1" dirty="0"/>
          </a:p>
          <a:p>
            <a:r>
              <a:rPr lang="cs-CZ" i="1" dirty="0"/>
              <a:t>„Spory z této smlouvy budou řešit tři rozhodci, jeden bude jmenován stranou žalující, druhý rozhodce bude jmenován stranou žalovanou a třetí rozhodce bude jmenován předsedou Rozhodčího soudu při Hospodářské komoře ČR a Agrární komoře ČR.“</a:t>
            </a:r>
            <a:endParaRPr lang="cs-CZ"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Tree>
    <p:extLst>
      <p:ext uri="{BB962C8B-B14F-4D97-AF65-F5344CB8AC3E}">
        <p14:creationId xmlns:p14="http://schemas.microsoft.com/office/powerpoint/2010/main" val="34462296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Druhy rozhodčího řízení</a:t>
            </a:r>
          </a:p>
        </p:txBody>
      </p:sp>
      <p:sp>
        <p:nvSpPr>
          <p:cNvPr id="3" name="Zástupný symbol pro obsah 2"/>
          <p:cNvSpPr>
            <a:spLocks noGrp="1"/>
          </p:cNvSpPr>
          <p:nvPr>
            <p:ph idx="1"/>
          </p:nvPr>
        </p:nvSpPr>
        <p:spPr/>
        <p:txBody>
          <a:bodyPr/>
          <a:lstStyle/>
          <a:p>
            <a:r>
              <a:rPr lang="cs-CZ" b="1" dirty="0"/>
              <a:t>Ad hoc rozhodčí řízení</a:t>
            </a:r>
          </a:p>
          <a:p>
            <a:r>
              <a:rPr lang="cs-CZ" dirty="0"/>
              <a:t>Problematické doložky:</a:t>
            </a:r>
          </a:p>
          <a:p>
            <a:r>
              <a:rPr lang="cs-CZ" dirty="0"/>
              <a:t>„</a:t>
            </a:r>
            <a:r>
              <a:rPr lang="cs-CZ" i="1" dirty="0"/>
              <a:t>Veškeré spory z této smlouvy bude řešit v rozhodčím řízení pan Novák z Brna.“</a:t>
            </a:r>
          </a:p>
          <a:p>
            <a:r>
              <a:rPr lang="cs-CZ" dirty="0"/>
              <a:t>„</a:t>
            </a:r>
            <a:r>
              <a:rPr lang="cs-CZ" i="1" dirty="0"/>
              <a:t>Veškeré spory budou řešeny v rozhodčím řízení nezávislými rozhodci. Ti budou vybráni stranami z listiny rozhodců vedené u Rozhodčího soudu při HK ČR a AK ČR v Praze.“</a:t>
            </a:r>
          </a:p>
          <a:p>
            <a:endParaRPr lang="cs-CZ"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Tree>
    <p:extLst>
      <p:ext uri="{BB962C8B-B14F-4D97-AF65-F5344CB8AC3E}">
        <p14:creationId xmlns:p14="http://schemas.microsoft.com/office/powerpoint/2010/main" val="3846173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Druhy rozhodčího řízení</a:t>
            </a:r>
          </a:p>
        </p:txBody>
      </p:sp>
      <p:sp>
        <p:nvSpPr>
          <p:cNvPr id="3" name="Zástupný symbol pro obsah 2"/>
          <p:cNvSpPr>
            <a:spLocks noGrp="1"/>
          </p:cNvSpPr>
          <p:nvPr>
            <p:ph idx="1"/>
          </p:nvPr>
        </p:nvSpPr>
        <p:spPr/>
        <p:txBody>
          <a:bodyPr/>
          <a:lstStyle/>
          <a:p>
            <a:r>
              <a:rPr lang="cs-CZ" b="1" dirty="0"/>
              <a:t>Ad hoc rozhodčí řízení</a:t>
            </a:r>
          </a:p>
          <a:p>
            <a:r>
              <a:rPr lang="cs-CZ" dirty="0"/>
              <a:t>Problematické doložky:</a:t>
            </a:r>
          </a:p>
          <a:p>
            <a:r>
              <a:rPr lang="cs-CZ" dirty="0"/>
              <a:t>„</a:t>
            </a:r>
            <a:r>
              <a:rPr lang="cs-CZ" i="1" dirty="0"/>
              <a:t>Veškeré spory budou řešeny v rozhodčím řízení třemi nezávislými rozhodci. Ti budou vybráni předsedou Rozhodčího soudu při HK ČR a AK ČR v Praze.“</a:t>
            </a:r>
            <a:endParaRPr lang="cs-CZ" dirty="0"/>
          </a:p>
          <a:p>
            <a:r>
              <a:rPr lang="cs-CZ" i="1" dirty="0"/>
              <a:t>„Veškeré spory z této smlouvy budou řešeny rozhodčím soudem v Praze.“</a:t>
            </a:r>
            <a:endParaRPr lang="cs-CZ"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Tree>
    <p:extLst>
      <p:ext uri="{BB962C8B-B14F-4D97-AF65-F5344CB8AC3E}">
        <p14:creationId xmlns:p14="http://schemas.microsoft.com/office/powerpoint/2010/main" val="7879229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F2CCC0B-0BE2-4441-9C63-37ABB2D0DDC4}"/>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C0BA5C6D-4D2E-4955-AE2B-39A18017C52C}"/>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a:extLst>
              <a:ext uri="{FF2B5EF4-FFF2-40B4-BE49-F238E27FC236}">
                <a16:creationId xmlns:a16="http://schemas.microsoft.com/office/drawing/2014/main" id="{FCE036D7-0B51-46F2-AA76-6AD03C3FD552}"/>
              </a:ext>
            </a:extLst>
          </p:cNvPr>
          <p:cNvSpPr>
            <a:spLocks noGrp="1"/>
          </p:cNvSpPr>
          <p:nvPr>
            <p:ph type="title"/>
          </p:nvPr>
        </p:nvSpPr>
        <p:spPr/>
        <p:txBody>
          <a:bodyPr/>
          <a:lstStyle/>
          <a:p>
            <a:r>
              <a:rPr lang="cs-CZ" dirty="0"/>
              <a:t>Druhy rozhodčího řízení</a:t>
            </a:r>
          </a:p>
        </p:txBody>
      </p:sp>
      <p:sp>
        <p:nvSpPr>
          <p:cNvPr id="5" name="Zástupný obsah 4">
            <a:extLst>
              <a:ext uri="{FF2B5EF4-FFF2-40B4-BE49-F238E27FC236}">
                <a16:creationId xmlns:a16="http://schemas.microsoft.com/office/drawing/2014/main" id="{C6923207-7152-4385-84ED-C8F9D4786D77}"/>
              </a:ext>
            </a:extLst>
          </p:cNvPr>
          <p:cNvSpPr>
            <a:spLocks noGrp="1"/>
          </p:cNvSpPr>
          <p:nvPr>
            <p:ph idx="1"/>
          </p:nvPr>
        </p:nvSpPr>
        <p:spPr/>
        <p:txBody>
          <a:bodyPr/>
          <a:lstStyle/>
          <a:p>
            <a:r>
              <a:rPr lang="cs-CZ" b="1" dirty="0"/>
              <a:t>Online rozhodčí řízení</a:t>
            </a:r>
          </a:p>
          <a:p>
            <a:pPr marL="838350" lvl="1" indent="-514350">
              <a:buFont typeface="+mj-lt"/>
              <a:buAutoNum type="arabicPeriod"/>
            </a:pPr>
            <a:r>
              <a:rPr lang="cs-CZ" dirty="0"/>
              <a:t>Celé probíhá online, vše je elektronicky</a:t>
            </a:r>
          </a:p>
          <a:p>
            <a:pPr marL="838350" lvl="1" indent="-514350">
              <a:buFont typeface="+mj-lt"/>
              <a:buAutoNum type="arabicPeriod"/>
            </a:pPr>
            <a:r>
              <a:rPr lang="cs-CZ" dirty="0"/>
              <a:t>„Klasické“ řízení s online prvky, např. videokonference apod.</a:t>
            </a:r>
          </a:p>
          <a:p>
            <a:pPr>
              <a:buFont typeface="Wingdings" panose="05000000000000000000" pitchFamily="2" charset="2"/>
              <a:buChar char="Ø"/>
            </a:pPr>
            <a:r>
              <a:rPr lang="cs-CZ" dirty="0"/>
              <a:t> výhody a nevýhody</a:t>
            </a:r>
          </a:p>
          <a:p>
            <a:pPr lvl="1">
              <a:buFont typeface="Wingdings" panose="05000000000000000000" pitchFamily="2" charset="2"/>
              <a:buChar char="Ø"/>
            </a:pPr>
            <a:r>
              <a:rPr lang="cs-CZ" dirty="0"/>
              <a:t>Kde je místo konání rozhodčího řízení v právním a geografickém smyslu?</a:t>
            </a:r>
          </a:p>
          <a:p>
            <a:pPr lvl="1">
              <a:buFont typeface="Wingdings" panose="05000000000000000000" pitchFamily="2" charset="2"/>
              <a:buChar char="Ø"/>
            </a:pPr>
            <a:r>
              <a:rPr lang="cs-CZ" dirty="0"/>
              <a:t>Problematika elektronické rozhodčí smlouvy a elektronického rozhodčího nálezu</a:t>
            </a:r>
          </a:p>
          <a:p>
            <a:pPr>
              <a:buFont typeface="Wingdings" panose="05000000000000000000" pitchFamily="2" charset="2"/>
              <a:buChar char="Ø"/>
            </a:pPr>
            <a:endParaRPr lang="cs-CZ" dirty="0"/>
          </a:p>
          <a:p>
            <a:pPr>
              <a:buFont typeface="Wingdings" panose="05000000000000000000" pitchFamily="2" charset="2"/>
              <a:buChar char="Ø"/>
            </a:pPr>
            <a:endParaRPr lang="cs-CZ" dirty="0"/>
          </a:p>
          <a:p>
            <a:pPr marL="838350" lvl="1" indent="-514350">
              <a:buFont typeface="+mj-lt"/>
              <a:buAutoNum type="arabicPeriod"/>
            </a:pPr>
            <a:endParaRPr lang="cs-CZ" dirty="0"/>
          </a:p>
        </p:txBody>
      </p:sp>
    </p:spTree>
    <p:extLst>
      <p:ext uri="{BB962C8B-B14F-4D97-AF65-F5344CB8AC3E}">
        <p14:creationId xmlns:p14="http://schemas.microsoft.com/office/powerpoint/2010/main" val="23717823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ABD6159-FECE-4810-B3E4-1D49E6936FE8}"/>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095B28BB-4BF8-45A1-890E-07FAB81A774F}"/>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a:extLst>
              <a:ext uri="{FF2B5EF4-FFF2-40B4-BE49-F238E27FC236}">
                <a16:creationId xmlns:a16="http://schemas.microsoft.com/office/drawing/2014/main" id="{449B117D-672E-4799-BE8A-C7898EBB9181}"/>
              </a:ext>
            </a:extLst>
          </p:cNvPr>
          <p:cNvSpPr>
            <a:spLocks noGrp="1"/>
          </p:cNvSpPr>
          <p:nvPr>
            <p:ph type="title"/>
          </p:nvPr>
        </p:nvSpPr>
        <p:spPr/>
        <p:txBody>
          <a:bodyPr/>
          <a:lstStyle/>
          <a:p>
            <a:r>
              <a:rPr lang="cs-CZ" dirty="0"/>
              <a:t>Druhy rozhodčího řízení</a:t>
            </a:r>
          </a:p>
        </p:txBody>
      </p:sp>
      <p:sp>
        <p:nvSpPr>
          <p:cNvPr id="5" name="Zástupný obsah 4">
            <a:extLst>
              <a:ext uri="{FF2B5EF4-FFF2-40B4-BE49-F238E27FC236}">
                <a16:creationId xmlns:a16="http://schemas.microsoft.com/office/drawing/2014/main" id="{3616A74A-C7E4-446A-A00B-535D7ACBF5DA}"/>
              </a:ext>
            </a:extLst>
          </p:cNvPr>
          <p:cNvSpPr>
            <a:spLocks noGrp="1"/>
          </p:cNvSpPr>
          <p:nvPr>
            <p:ph idx="1"/>
          </p:nvPr>
        </p:nvSpPr>
        <p:spPr/>
        <p:txBody>
          <a:bodyPr/>
          <a:lstStyle/>
          <a:p>
            <a:r>
              <a:rPr lang="cs-CZ" b="1" dirty="0"/>
              <a:t>Online rozhodčí řízení</a:t>
            </a:r>
          </a:p>
          <a:p>
            <a:pPr>
              <a:lnSpc>
                <a:spcPct val="100000"/>
              </a:lnSpc>
            </a:pPr>
            <a:r>
              <a:rPr lang="cs-CZ" sz="2400" i="1" dirty="0"/>
              <a:t>„Všechny spory, které vzniknou z této smlouvy anebo v souvislosti s ní, budou rozhodovány s vyloučením pravomoci obecných soudů s konečnou platností v rozhodčím řízení u Rozhodčího soudu při Hospodářské komoře České republiky a Agrární komoře České republiky v Praze podle jeho Řádu on-line jediným rozhodcem určeným předsedou Rozhodčího soudu při Hospodářské komoře České republiky a Agrární komoře České republiky. </a:t>
            </a:r>
          </a:p>
          <a:p>
            <a:pPr>
              <a:lnSpc>
                <a:spcPct val="100000"/>
              </a:lnSpc>
            </a:pPr>
            <a:r>
              <a:rPr lang="cs-CZ" sz="2400" i="1" dirty="0"/>
              <a:t>Strany pro toto řízení volí tyto e-mailové adresy pro vedení řízení on-line: </a:t>
            </a:r>
          </a:p>
          <a:p>
            <a:pPr lvl="1"/>
            <a:r>
              <a:rPr lang="cs-CZ" sz="1600" i="1" dirty="0"/>
              <a:t>............................................................................................................................ </a:t>
            </a:r>
          </a:p>
          <a:p>
            <a:pPr lvl="1"/>
            <a:r>
              <a:rPr lang="cs-CZ" sz="1600" i="1" dirty="0"/>
              <a:t>............................................................................................................................“ </a:t>
            </a:r>
          </a:p>
          <a:p>
            <a:endParaRPr lang="cs-CZ" sz="2000" i="1" dirty="0"/>
          </a:p>
        </p:txBody>
      </p:sp>
    </p:spTree>
    <p:extLst>
      <p:ext uri="{BB962C8B-B14F-4D97-AF65-F5344CB8AC3E}">
        <p14:creationId xmlns:p14="http://schemas.microsoft.com/office/powerpoint/2010/main" val="5484494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3001B51-4334-4BEB-8E96-270B75514D3B}"/>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A24C045F-BA16-4931-9BC2-4EE3FF68349C}"/>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a:extLst>
              <a:ext uri="{FF2B5EF4-FFF2-40B4-BE49-F238E27FC236}">
                <a16:creationId xmlns:a16="http://schemas.microsoft.com/office/drawing/2014/main" id="{62580A1B-7B84-423E-A40C-DE5264E9A10A}"/>
              </a:ext>
            </a:extLst>
          </p:cNvPr>
          <p:cNvSpPr>
            <a:spLocks noGrp="1"/>
          </p:cNvSpPr>
          <p:nvPr>
            <p:ph type="title"/>
          </p:nvPr>
        </p:nvSpPr>
        <p:spPr/>
        <p:txBody>
          <a:bodyPr/>
          <a:lstStyle/>
          <a:p>
            <a:r>
              <a:rPr lang="cs-CZ" dirty="0"/>
              <a:t>Druhy rozhodčího řízení</a:t>
            </a:r>
          </a:p>
        </p:txBody>
      </p:sp>
      <p:sp>
        <p:nvSpPr>
          <p:cNvPr id="5" name="Zástupný obsah 4">
            <a:extLst>
              <a:ext uri="{FF2B5EF4-FFF2-40B4-BE49-F238E27FC236}">
                <a16:creationId xmlns:a16="http://schemas.microsoft.com/office/drawing/2014/main" id="{D634BC06-712B-4A12-845F-3EAA3D8FFABE}"/>
              </a:ext>
            </a:extLst>
          </p:cNvPr>
          <p:cNvSpPr>
            <a:spLocks noGrp="1"/>
          </p:cNvSpPr>
          <p:nvPr>
            <p:ph idx="1"/>
          </p:nvPr>
        </p:nvSpPr>
        <p:spPr/>
        <p:txBody>
          <a:bodyPr/>
          <a:lstStyle/>
          <a:p>
            <a:r>
              <a:rPr lang="cs-CZ" dirty="0"/>
              <a:t>Rozhodčí řízení ve sporech z doménových jmen</a:t>
            </a:r>
          </a:p>
          <a:p>
            <a:r>
              <a:rPr lang="cs-CZ" dirty="0"/>
              <a:t>RS při HK ČR a AK ČR</a:t>
            </a:r>
          </a:p>
          <a:p>
            <a:pPr lvl="1"/>
            <a:r>
              <a:rPr lang="cs-CZ" sz="2400" dirty="0">
                <a:hlinkClick r:id="rId2"/>
              </a:rPr>
              <a:t>https://www.soud.cz/spory-o-domenova-jmena</a:t>
            </a:r>
            <a:r>
              <a:rPr lang="cs-CZ" sz="2400" dirty="0"/>
              <a:t> </a:t>
            </a:r>
          </a:p>
          <a:p>
            <a:pPr lvl="1">
              <a:buFont typeface="Arial" panose="020B0604020202020204" pitchFamily="34" charset="0"/>
              <a:buChar char="•"/>
            </a:pPr>
            <a:r>
              <a:rPr lang="cs-CZ" sz="2400" dirty="0">
                <a:hlinkClick r:id="rId3"/>
              </a:rPr>
              <a:t>Spory o doménová jména .</a:t>
            </a:r>
            <a:r>
              <a:rPr lang="cs-CZ" sz="2400" dirty="0" err="1">
                <a:hlinkClick r:id="rId3"/>
              </a:rPr>
              <a:t>cz</a:t>
            </a:r>
            <a:endParaRPr lang="cs-CZ" sz="2400" dirty="0"/>
          </a:p>
          <a:p>
            <a:pPr lvl="1">
              <a:buFont typeface="Arial" panose="020B0604020202020204" pitchFamily="34" charset="0"/>
              <a:buChar char="•"/>
            </a:pPr>
            <a:r>
              <a:rPr lang="cs-CZ" sz="2400" dirty="0">
                <a:hlinkClick r:id="rId4"/>
              </a:rPr>
              <a:t>Spory o doménová jména .</a:t>
            </a:r>
            <a:r>
              <a:rPr lang="cs-CZ" sz="2400" dirty="0" err="1">
                <a:hlinkClick r:id="rId4"/>
              </a:rPr>
              <a:t>eu</a:t>
            </a:r>
            <a:endParaRPr lang="cs-CZ" sz="2400" dirty="0"/>
          </a:p>
          <a:p>
            <a:pPr lvl="1">
              <a:buFont typeface="Arial" panose="020B0604020202020204" pitchFamily="34" charset="0"/>
              <a:buChar char="•"/>
            </a:pPr>
            <a:r>
              <a:rPr lang="cs-CZ" sz="2400" dirty="0">
                <a:hlinkClick r:id="rId5"/>
              </a:rPr>
              <a:t>Spory o doménová jména .aero, .</a:t>
            </a:r>
            <a:r>
              <a:rPr lang="cs-CZ" sz="2400" dirty="0" err="1">
                <a:hlinkClick r:id="rId5"/>
              </a:rPr>
              <a:t>asia</a:t>
            </a:r>
            <a:r>
              <a:rPr lang="cs-CZ" sz="2400" dirty="0">
                <a:hlinkClick r:id="rId5"/>
              </a:rPr>
              <a:t>, .</a:t>
            </a:r>
            <a:r>
              <a:rPr lang="cs-CZ" sz="2400" dirty="0" err="1">
                <a:hlinkClick r:id="rId5"/>
              </a:rPr>
              <a:t>biz</a:t>
            </a:r>
            <a:r>
              <a:rPr lang="cs-CZ" sz="2400" dirty="0">
                <a:hlinkClick r:id="rId5"/>
              </a:rPr>
              <a:t>, .</a:t>
            </a:r>
            <a:r>
              <a:rPr lang="cs-CZ" sz="2400" dirty="0" err="1">
                <a:hlinkClick r:id="rId5"/>
              </a:rPr>
              <a:t>cat</a:t>
            </a:r>
            <a:r>
              <a:rPr lang="cs-CZ" sz="2400" dirty="0">
                <a:hlinkClick r:id="rId5"/>
              </a:rPr>
              <a:t>, .</a:t>
            </a:r>
            <a:r>
              <a:rPr lang="cs-CZ" sz="2400" dirty="0" err="1">
                <a:hlinkClick r:id="rId5"/>
              </a:rPr>
              <a:t>com</a:t>
            </a:r>
            <a:r>
              <a:rPr lang="cs-CZ" sz="2400" dirty="0">
                <a:hlinkClick r:id="rId5"/>
              </a:rPr>
              <a:t>, .</a:t>
            </a:r>
            <a:r>
              <a:rPr lang="cs-CZ" sz="2400" dirty="0" err="1">
                <a:hlinkClick r:id="rId5"/>
              </a:rPr>
              <a:t>coop</a:t>
            </a:r>
            <a:r>
              <a:rPr lang="cs-CZ" sz="2400" dirty="0">
                <a:hlinkClick r:id="rId5"/>
              </a:rPr>
              <a:t>, .</a:t>
            </a:r>
            <a:r>
              <a:rPr lang="cs-CZ" sz="2400" dirty="0" err="1">
                <a:hlinkClick r:id="rId5"/>
              </a:rPr>
              <a:t>info</a:t>
            </a:r>
            <a:r>
              <a:rPr lang="cs-CZ" sz="2400" dirty="0">
                <a:hlinkClick r:id="rId5"/>
              </a:rPr>
              <a:t>, .</a:t>
            </a:r>
            <a:r>
              <a:rPr lang="cs-CZ" sz="2400" dirty="0" err="1">
                <a:hlinkClick r:id="rId5"/>
              </a:rPr>
              <a:t>jobs</a:t>
            </a:r>
            <a:r>
              <a:rPr lang="cs-CZ" sz="2400" dirty="0">
                <a:hlinkClick r:id="rId5"/>
              </a:rPr>
              <a:t>, .</a:t>
            </a:r>
            <a:r>
              <a:rPr lang="cs-CZ" sz="2400" dirty="0" err="1">
                <a:hlinkClick r:id="rId5"/>
              </a:rPr>
              <a:t>mobi</a:t>
            </a:r>
            <a:r>
              <a:rPr lang="cs-CZ" sz="2400" dirty="0">
                <a:hlinkClick r:id="rId5"/>
              </a:rPr>
              <a:t>, .museum, .</a:t>
            </a:r>
            <a:r>
              <a:rPr lang="cs-CZ" sz="2400" dirty="0" err="1">
                <a:hlinkClick r:id="rId5"/>
              </a:rPr>
              <a:t>name</a:t>
            </a:r>
            <a:r>
              <a:rPr lang="cs-CZ" sz="2400" dirty="0">
                <a:hlinkClick r:id="rId5"/>
              </a:rPr>
              <a:t>, .net, .</a:t>
            </a:r>
            <a:r>
              <a:rPr lang="cs-CZ" sz="2400" dirty="0" err="1">
                <a:hlinkClick r:id="rId5"/>
              </a:rPr>
              <a:t>org</a:t>
            </a:r>
            <a:r>
              <a:rPr lang="cs-CZ" sz="2400" dirty="0">
                <a:hlinkClick r:id="rId5"/>
              </a:rPr>
              <a:t>, .pro, .tel, .</a:t>
            </a:r>
            <a:r>
              <a:rPr lang="cs-CZ" sz="2400" dirty="0" err="1">
                <a:hlinkClick r:id="rId5"/>
              </a:rPr>
              <a:t>travel</a:t>
            </a:r>
            <a:endParaRPr lang="cs-CZ" sz="2400" dirty="0"/>
          </a:p>
          <a:p>
            <a:endParaRPr lang="cs-CZ" dirty="0"/>
          </a:p>
        </p:txBody>
      </p:sp>
    </p:spTree>
    <p:extLst>
      <p:ext uri="{BB962C8B-B14F-4D97-AF65-F5344CB8AC3E}">
        <p14:creationId xmlns:p14="http://schemas.microsoft.com/office/powerpoint/2010/main" val="791937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Způsoby řešení sporů</a:t>
            </a:r>
          </a:p>
        </p:txBody>
      </p:sp>
      <p:sp>
        <p:nvSpPr>
          <p:cNvPr id="3" name="Zástupný symbol pro obsah 2"/>
          <p:cNvSpPr>
            <a:spLocks noGrp="1"/>
          </p:cNvSpPr>
          <p:nvPr>
            <p:ph idx="1"/>
          </p:nvPr>
        </p:nvSpPr>
        <p:spPr/>
        <p:txBody>
          <a:bodyPr/>
          <a:lstStyle/>
          <a:p>
            <a:pPr marL="457200" indent="-457200">
              <a:buFont typeface="+mj-lt"/>
              <a:buAutoNum type="arabicPeriod"/>
            </a:pPr>
            <a:r>
              <a:rPr lang="cs-CZ" dirty="0"/>
              <a:t>Alternativní způsoby řešení sporů (ADR)</a:t>
            </a:r>
          </a:p>
          <a:p>
            <a:pPr marL="457200" indent="-457200">
              <a:buFont typeface="+mj-lt"/>
              <a:buAutoNum type="arabicPeriod"/>
            </a:pPr>
            <a:r>
              <a:rPr lang="cs-CZ" dirty="0"/>
              <a:t>Řízení v majetkových věcech před obecnými soudy</a:t>
            </a:r>
          </a:p>
          <a:p>
            <a:pPr marL="457200" indent="-457200">
              <a:buFont typeface="+mj-lt"/>
              <a:buAutoNum type="arabicPeriod"/>
            </a:pPr>
            <a:r>
              <a:rPr lang="cs-CZ" b="1" dirty="0"/>
              <a:t>(Mezinárodní) rozhodčí řízení</a:t>
            </a:r>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Tree>
    <p:extLst>
      <p:ext uri="{BB962C8B-B14F-4D97-AF65-F5344CB8AC3E}">
        <p14:creationId xmlns:p14="http://schemas.microsoft.com/office/powerpoint/2010/main" val="5147031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Prameny rozhodčího řízení</a:t>
            </a:r>
          </a:p>
        </p:txBody>
      </p:sp>
      <p:sp>
        <p:nvSpPr>
          <p:cNvPr id="3" name="Zástupný symbol pro obsah 2"/>
          <p:cNvSpPr>
            <a:spLocks noGrp="1"/>
          </p:cNvSpPr>
          <p:nvPr>
            <p:ph idx="1"/>
          </p:nvPr>
        </p:nvSpPr>
        <p:spPr/>
        <p:txBody>
          <a:bodyPr/>
          <a:lstStyle/>
          <a:p>
            <a:r>
              <a:rPr lang="cs-CZ" dirty="0"/>
              <a:t>Materiální prameny</a:t>
            </a:r>
          </a:p>
          <a:p>
            <a:r>
              <a:rPr lang="cs-CZ" dirty="0"/>
              <a:t>Formální prameny</a:t>
            </a:r>
          </a:p>
          <a:p>
            <a:pPr lvl="1"/>
            <a:r>
              <a:rPr lang="cs-CZ" dirty="0"/>
              <a:t>Vnitrostátní předpisy</a:t>
            </a:r>
          </a:p>
          <a:p>
            <a:pPr lvl="1"/>
            <a:r>
              <a:rPr lang="cs-CZ" dirty="0"/>
              <a:t>Mezinárodní úmluvy</a:t>
            </a:r>
          </a:p>
          <a:p>
            <a:pPr lvl="1"/>
            <a:r>
              <a:rPr lang="cs-CZ" dirty="0"/>
              <a:t>Unijní právo – není</a:t>
            </a:r>
          </a:p>
          <a:p>
            <a:pPr lvl="1"/>
            <a:endParaRPr lang="cs-CZ" dirty="0"/>
          </a:p>
          <a:p>
            <a:pPr lvl="1"/>
            <a:r>
              <a:rPr lang="cs-CZ" dirty="0"/>
              <a:t>Nestátní prostředky úpravy – pravidla a řády RS, vzorové řády, vzorové zákony (UNCITRAL)</a:t>
            </a:r>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Tree>
    <p:extLst>
      <p:ext uri="{BB962C8B-B14F-4D97-AF65-F5344CB8AC3E}">
        <p14:creationId xmlns:p14="http://schemas.microsoft.com/office/powerpoint/2010/main" val="28732072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Prameny rozhodčího řízení</a:t>
            </a:r>
          </a:p>
        </p:txBody>
      </p:sp>
      <p:sp>
        <p:nvSpPr>
          <p:cNvPr id="3" name="Zástupný symbol pro obsah 2"/>
          <p:cNvSpPr>
            <a:spLocks noGrp="1"/>
          </p:cNvSpPr>
          <p:nvPr>
            <p:ph idx="1"/>
          </p:nvPr>
        </p:nvSpPr>
        <p:spPr/>
        <p:txBody>
          <a:bodyPr/>
          <a:lstStyle/>
          <a:p>
            <a:r>
              <a:rPr lang="cs-CZ" b="1" dirty="0"/>
              <a:t>Zákon č. 216/1994 Sb., o rozhodčím řízení a o výkonu rozhodčích nálezů </a:t>
            </a:r>
            <a:r>
              <a:rPr lang="cs-CZ" dirty="0"/>
              <a:t>(zákon o rozhodčím řízení):</a:t>
            </a:r>
          </a:p>
          <a:p>
            <a:pPr lvl="1"/>
            <a:r>
              <a:rPr lang="cs-CZ" dirty="0"/>
              <a:t>vnitrostátní rozhodčí řízení </a:t>
            </a:r>
          </a:p>
          <a:p>
            <a:pPr lvl="1"/>
            <a:r>
              <a:rPr lang="cs-CZ" dirty="0"/>
              <a:t>vymezení </a:t>
            </a:r>
            <a:r>
              <a:rPr lang="cs-CZ" dirty="0" err="1"/>
              <a:t>arbitrability</a:t>
            </a:r>
            <a:endParaRPr lang="cs-CZ" dirty="0"/>
          </a:p>
          <a:p>
            <a:pPr lvl="1"/>
            <a:r>
              <a:rPr lang="cs-CZ" dirty="0"/>
              <a:t>osoba rozhodce</a:t>
            </a:r>
          </a:p>
          <a:p>
            <a:pPr lvl="1"/>
            <a:r>
              <a:rPr lang="cs-CZ" dirty="0"/>
              <a:t>zahájení, průběh a ukončení rozhodčího řízení</a:t>
            </a:r>
          </a:p>
          <a:p>
            <a:pPr lvl="1"/>
            <a:r>
              <a:rPr lang="cs-CZ" dirty="0"/>
              <a:t>vztah rozhodčího řízení k obecným soudům</a:t>
            </a:r>
          </a:p>
          <a:p>
            <a:pPr lvl="1"/>
            <a:r>
              <a:rPr lang="cs-CZ" dirty="0"/>
              <a:t>úprava rozhodčího nálezu, jeho zrušení</a:t>
            </a:r>
          </a:p>
          <a:p>
            <a:pPr lvl="1"/>
            <a:endParaRPr lang="cs-CZ"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Tree>
    <p:extLst>
      <p:ext uri="{BB962C8B-B14F-4D97-AF65-F5344CB8AC3E}">
        <p14:creationId xmlns:p14="http://schemas.microsoft.com/office/powerpoint/2010/main" val="35840186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7ABEDEE-653B-4B50-BED4-5EC44DACA69D}"/>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6140A00D-2305-4A7A-994C-79B3F2B40A6D}"/>
              </a:ext>
            </a:extLst>
          </p:cNvPr>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a:extLst>
              <a:ext uri="{FF2B5EF4-FFF2-40B4-BE49-F238E27FC236}">
                <a16:creationId xmlns:a16="http://schemas.microsoft.com/office/drawing/2014/main" id="{7AAC4D96-5F63-414C-B59D-CD262CAB6239}"/>
              </a:ext>
            </a:extLst>
          </p:cNvPr>
          <p:cNvSpPr>
            <a:spLocks noGrp="1"/>
          </p:cNvSpPr>
          <p:nvPr>
            <p:ph type="title"/>
          </p:nvPr>
        </p:nvSpPr>
        <p:spPr/>
        <p:txBody>
          <a:bodyPr/>
          <a:lstStyle/>
          <a:p>
            <a:r>
              <a:rPr lang="cs-CZ" dirty="0"/>
              <a:t>Prameny rozhodčího řízení</a:t>
            </a:r>
          </a:p>
        </p:txBody>
      </p:sp>
      <p:sp>
        <p:nvSpPr>
          <p:cNvPr id="5" name="Zástupný obsah 4">
            <a:extLst>
              <a:ext uri="{FF2B5EF4-FFF2-40B4-BE49-F238E27FC236}">
                <a16:creationId xmlns:a16="http://schemas.microsoft.com/office/drawing/2014/main" id="{781DE3ED-CC10-495B-B4A4-C5B20B108175}"/>
              </a:ext>
            </a:extLst>
          </p:cNvPr>
          <p:cNvSpPr>
            <a:spLocks noGrp="1"/>
          </p:cNvSpPr>
          <p:nvPr>
            <p:ph idx="1"/>
          </p:nvPr>
        </p:nvSpPr>
        <p:spPr/>
        <p:txBody>
          <a:bodyPr/>
          <a:lstStyle/>
          <a:p>
            <a:r>
              <a:rPr lang="cs-CZ" b="1" dirty="0"/>
              <a:t>Zákon o rozhodčím řízení</a:t>
            </a:r>
          </a:p>
          <a:p>
            <a:pPr lvl="1"/>
            <a:r>
              <a:rPr lang="cs-CZ" dirty="0"/>
              <a:t>§ 30 - </a:t>
            </a:r>
            <a:r>
              <a:rPr lang="cs-CZ" i="1" dirty="0"/>
              <a:t>Nestanoví-li zákon jinak, užijí se na řízení před rozhodci přiměřeně ustanovení </a:t>
            </a:r>
            <a:r>
              <a:rPr lang="cs-CZ" b="1" i="1" dirty="0"/>
              <a:t>občanského soudního řádu</a:t>
            </a:r>
            <a:r>
              <a:rPr lang="cs-CZ" i="1" dirty="0"/>
              <a:t>.</a:t>
            </a:r>
          </a:p>
          <a:p>
            <a:endParaRPr lang="cs-CZ" i="1" dirty="0"/>
          </a:p>
          <a:p>
            <a:r>
              <a:rPr lang="cs-CZ" dirty="0"/>
              <a:t>Rozhodnutí Nejvyššího soudu 32 Odo 1528/2005 ze dne 25.4.2007</a:t>
            </a:r>
          </a:p>
          <a:p>
            <a:pPr lvl="1"/>
            <a:r>
              <a:rPr lang="cs-CZ" b="0" i="1" dirty="0">
                <a:effectLst/>
              </a:rPr>
              <a:t>Z použití termínu „přiměřeně“ vyplývá, že rozhodčí řízení nepodléhá občanskému soudnímu řádu přímo a jeho jednotlivá ustanovení nelze použít v rozhodčím řízení mechanicky. Ono přiměřené znamená především zohlednění obecných zásad, na nichž stojí české rozhodčí řízení, to znamená použití norem občanského soudního řádu pod obecným rámcem zásad českého rozhodčího řízení (tak např. zákon o rozhodčím řízení nestanoví náležitosti rozhodčího nálezu, je proto nutno přiměřeně použít § 157 o. s. ř., není vyloučen ani mezitímní ani částečný rozhodčí nález).  </a:t>
            </a:r>
            <a:endParaRPr lang="cs-CZ" i="1" dirty="0"/>
          </a:p>
          <a:p>
            <a:pPr>
              <a:buFont typeface="Wingdings" panose="05000000000000000000" pitchFamily="2" charset="2"/>
              <a:buChar char="Ø"/>
            </a:pPr>
            <a:endParaRPr lang="cs-CZ" i="1" dirty="0"/>
          </a:p>
        </p:txBody>
      </p:sp>
    </p:spTree>
    <p:extLst>
      <p:ext uri="{BB962C8B-B14F-4D97-AF65-F5344CB8AC3E}">
        <p14:creationId xmlns:p14="http://schemas.microsoft.com/office/powerpoint/2010/main" val="16654625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Prameny rozhodčího řízení</a:t>
            </a:r>
          </a:p>
        </p:txBody>
      </p:sp>
      <p:sp>
        <p:nvSpPr>
          <p:cNvPr id="3" name="Zástupný symbol pro obsah 2"/>
          <p:cNvSpPr>
            <a:spLocks noGrp="1"/>
          </p:cNvSpPr>
          <p:nvPr>
            <p:ph idx="1"/>
          </p:nvPr>
        </p:nvSpPr>
        <p:spPr/>
        <p:txBody>
          <a:bodyPr/>
          <a:lstStyle/>
          <a:p>
            <a:r>
              <a:rPr lang="cs-CZ" b="1" dirty="0"/>
              <a:t>Zákon č. 91/2012 Sb., o mezinárodním právu soukromém</a:t>
            </a:r>
          </a:p>
          <a:p>
            <a:r>
              <a:rPr lang="cs-CZ" dirty="0"/>
              <a:t>Vše s „mezinárodním“ („přeshraničním“) prvkem</a:t>
            </a:r>
          </a:p>
          <a:p>
            <a:r>
              <a:rPr lang="cs-CZ" dirty="0"/>
              <a:t>Rozhodčí řízení s mezinárodním prvkem</a:t>
            </a:r>
          </a:p>
          <a:p>
            <a:r>
              <a:rPr lang="cs-CZ" dirty="0"/>
              <a:t>Uznání a výkon cizích rozhodčích nálezů</a:t>
            </a:r>
          </a:p>
          <a:p>
            <a:endParaRPr lang="cs-CZ"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Tree>
    <p:extLst>
      <p:ext uri="{BB962C8B-B14F-4D97-AF65-F5344CB8AC3E}">
        <p14:creationId xmlns:p14="http://schemas.microsoft.com/office/powerpoint/2010/main" val="42673361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Prameny rozhodčího řízení</a:t>
            </a:r>
          </a:p>
        </p:txBody>
      </p:sp>
      <p:sp>
        <p:nvSpPr>
          <p:cNvPr id="3" name="Zástupný symbol pro obsah 2"/>
          <p:cNvSpPr>
            <a:spLocks noGrp="1"/>
          </p:cNvSpPr>
          <p:nvPr>
            <p:ph idx="1"/>
          </p:nvPr>
        </p:nvSpPr>
        <p:spPr/>
        <p:txBody>
          <a:bodyPr/>
          <a:lstStyle/>
          <a:p>
            <a:r>
              <a:rPr lang="cs-CZ" b="1" dirty="0"/>
              <a:t>Řády a pravidla rozhodčích soudů stálých a ad hoc</a:t>
            </a:r>
          </a:p>
          <a:p>
            <a:pPr marL="72000" indent="0">
              <a:buNone/>
            </a:pPr>
            <a:r>
              <a:rPr lang="cs-CZ" dirty="0"/>
              <a:t>= ucelený soubor procesních pravidel, kterými se řídí rozhodčí řízení u konkrétní rozhodčí instituce</a:t>
            </a:r>
          </a:p>
          <a:p>
            <a:r>
              <a:rPr lang="cs-CZ" dirty="0"/>
              <a:t>tzv. nestátní prostředky právní úpravy</a:t>
            </a:r>
          </a:p>
          <a:p>
            <a:r>
              <a:rPr lang="cs-CZ" i="1" dirty="0"/>
              <a:t>"Všechny spory vznikající z této smlouvy a v souvislosti s ní budou rozhodovány s konečnou platností u Rozhodčího soudu při Hospodářské komoře České republiky a Agrární komoře České republiky </a:t>
            </a:r>
            <a:r>
              <a:rPr lang="cs-CZ" b="1" i="1" dirty="0"/>
              <a:t>podle jeho Řádu a Pravidel </a:t>
            </a:r>
            <a:r>
              <a:rPr lang="cs-CZ" i="1" dirty="0"/>
              <a:t>jedním rozhodcem jmenovaným předsedou Rozhodčího soudu.</a:t>
            </a:r>
            <a:r>
              <a:rPr lang="cs-CZ" dirty="0"/>
              <a:t>“</a:t>
            </a:r>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Tree>
    <p:extLst>
      <p:ext uri="{BB962C8B-B14F-4D97-AF65-F5344CB8AC3E}">
        <p14:creationId xmlns:p14="http://schemas.microsoft.com/office/powerpoint/2010/main" val="34634794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Prameny rozhodčího řízení</a:t>
            </a:r>
          </a:p>
        </p:txBody>
      </p:sp>
      <p:sp>
        <p:nvSpPr>
          <p:cNvPr id="3" name="Zástupný symbol pro obsah 2"/>
          <p:cNvSpPr>
            <a:spLocks noGrp="1"/>
          </p:cNvSpPr>
          <p:nvPr>
            <p:ph idx="1"/>
          </p:nvPr>
        </p:nvSpPr>
        <p:spPr/>
        <p:txBody>
          <a:bodyPr/>
          <a:lstStyle/>
          <a:p>
            <a:r>
              <a:rPr lang="cs-CZ" b="1" dirty="0"/>
              <a:t>Mezinárodní smlouvy</a:t>
            </a:r>
          </a:p>
          <a:p>
            <a:r>
              <a:rPr lang="cs-CZ" dirty="0"/>
              <a:t>Mnohostranné mezinárodní úmluvy</a:t>
            </a:r>
          </a:p>
          <a:p>
            <a:pPr lvl="1"/>
            <a:r>
              <a:rPr lang="cs-CZ" dirty="0"/>
              <a:t>Úmluva o ochraně lidských práv a základních svobod – viz dále</a:t>
            </a:r>
          </a:p>
          <a:p>
            <a:pPr lvl="1"/>
            <a:r>
              <a:rPr lang="cs-CZ" b="1" dirty="0"/>
              <a:t>Úmluva o uznání a výkonu cizích rozhodčích nálezů (Newyorská úmluva)</a:t>
            </a:r>
          </a:p>
          <a:p>
            <a:pPr lvl="1"/>
            <a:r>
              <a:rPr lang="cs-CZ" dirty="0"/>
              <a:t>Evropská úmluva o mezinárodní obchodní arbitráži</a:t>
            </a:r>
          </a:p>
          <a:p>
            <a:pPr lvl="1"/>
            <a:r>
              <a:rPr lang="cs-CZ" dirty="0"/>
              <a:t>Úmluva o řešení sporů z investic mezi státy a občany druhých států (Washingtonská úmluva)</a:t>
            </a:r>
          </a:p>
          <a:p>
            <a:r>
              <a:rPr lang="cs-CZ" dirty="0"/>
              <a:t>Dvoustranné mezinárodní smlouvy</a:t>
            </a:r>
          </a:p>
          <a:p>
            <a:pPr lvl="1"/>
            <a:r>
              <a:rPr lang="cs-CZ" dirty="0"/>
              <a:t>Dvoustranné smlouvy o právní pomoci</a:t>
            </a:r>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Tree>
    <p:extLst>
      <p:ext uri="{BB962C8B-B14F-4D97-AF65-F5344CB8AC3E}">
        <p14:creationId xmlns:p14="http://schemas.microsoft.com/office/powerpoint/2010/main" val="2794025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33C4C05-7924-400C-B1A4-229AA54DA471}"/>
              </a:ext>
            </a:extLst>
          </p:cNvPr>
          <p:cNvSpPr>
            <a:spLocks noGrp="1"/>
          </p:cNvSpPr>
          <p:nvPr>
            <p:ph type="ftr" sz="quarter" idx="10"/>
          </p:nvPr>
        </p:nvSpPr>
        <p:spPr/>
        <p:txBody>
          <a:bodyPr/>
          <a:lstStyle/>
          <a:p>
            <a:r>
              <a:rPr lang="pt-BR" dirty="0"/>
              <a:t>JUDr. Tereza Kyselovská, Ph.D.</a:t>
            </a:r>
            <a:endParaRPr lang="cs-CZ" dirty="0"/>
          </a:p>
        </p:txBody>
      </p:sp>
      <p:sp>
        <p:nvSpPr>
          <p:cNvPr id="3" name="Zástupný symbol pro číslo snímku 2">
            <a:extLst>
              <a:ext uri="{FF2B5EF4-FFF2-40B4-BE49-F238E27FC236}">
                <a16:creationId xmlns:a16="http://schemas.microsoft.com/office/drawing/2014/main" id="{D2D93C0B-AC4D-4BA7-A283-811D0BF6A8C4}"/>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a:extLst>
              <a:ext uri="{FF2B5EF4-FFF2-40B4-BE49-F238E27FC236}">
                <a16:creationId xmlns:a16="http://schemas.microsoft.com/office/drawing/2014/main" id="{0C115303-F604-470D-AEFA-DA57E9EE3473}"/>
              </a:ext>
            </a:extLst>
          </p:cNvPr>
          <p:cNvSpPr>
            <a:spLocks noGrp="1"/>
          </p:cNvSpPr>
          <p:nvPr>
            <p:ph type="title"/>
          </p:nvPr>
        </p:nvSpPr>
        <p:spPr/>
        <p:txBody>
          <a:bodyPr/>
          <a:lstStyle/>
          <a:p>
            <a:r>
              <a:rPr lang="cs-CZ" dirty="0"/>
              <a:t>Prameny rozhodčího řízení</a:t>
            </a:r>
          </a:p>
        </p:txBody>
      </p:sp>
      <p:sp>
        <p:nvSpPr>
          <p:cNvPr id="5" name="Zástupný obsah 4">
            <a:extLst>
              <a:ext uri="{FF2B5EF4-FFF2-40B4-BE49-F238E27FC236}">
                <a16:creationId xmlns:a16="http://schemas.microsoft.com/office/drawing/2014/main" id="{C8138262-1334-4BB8-B6C8-AFEEA49F284C}"/>
              </a:ext>
            </a:extLst>
          </p:cNvPr>
          <p:cNvSpPr>
            <a:spLocks noGrp="1"/>
          </p:cNvSpPr>
          <p:nvPr>
            <p:ph idx="1"/>
          </p:nvPr>
        </p:nvSpPr>
        <p:spPr/>
        <p:txBody>
          <a:bodyPr/>
          <a:lstStyle/>
          <a:p>
            <a:r>
              <a:rPr lang="cs-CZ" dirty="0"/>
              <a:t>Úmluva o ochraně lidských práv a základních svobod</a:t>
            </a:r>
          </a:p>
          <a:p>
            <a:pPr lvl="1"/>
            <a:r>
              <a:rPr lang="cs-CZ" dirty="0"/>
              <a:t>Článek 6 odst. 1 – právo na spravedlivý proces</a:t>
            </a:r>
          </a:p>
          <a:p>
            <a:pPr lvl="1"/>
            <a:r>
              <a:rPr lang="cs-CZ" i="1" dirty="0"/>
              <a:t>Každý má právo na to, aby jeho záležitost byla spravedlivě, veřejně a v přiměřené lhůtě projednána nezávislým a nestranným soudem, zřízeným zákonem, který rozhodne o jeho občanských právech nebo závazcích nebo o oprávněnosti jakéhokoli trestního obvinění proti němu. Rozsudek musí být vyhlášen veřejně, avšak tisk a veřejnost mohou být vyloučeny buď po dobu celého nebo části procesu v zájmu mravnosti, veřejného pořádku nebo národní bezpečnosti v demokratické společnosti, nebo když to vyžadují zájmy nezletilých nebo ochrana soukromého života účastníků anebo, v rozsahu považovaném soudem za zcela nezbytný, pokud by, vzhledem ke zvláštním okolnostem, veřejnost řízení mohla být na újmu zájmům spravedlnosti.</a:t>
            </a:r>
          </a:p>
        </p:txBody>
      </p:sp>
    </p:spTree>
    <p:extLst>
      <p:ext uri="{BB962C8B-B14F-4D97-AF65-F5344CB8AC3E}">
        <p14:creationId xmlns:p14="http://schemas.microsoft.com/office/powerpoint/2010/main" val="30941396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Prameny rozhodčího řízení</a:t>
            </a:r>
          </a:p>
        </p:txBody>
      </p:sp>
      <p:sp>
        <p:nvSpPr>
          <p:cNvPr id="3" name="Zástupný symbol pro obsah 2"/>
          <p:cNvSpPr>
            <a:spLocks noGrp="1"/>
          </p:cNvSpPr>
          <p:nvPr>
            <p:ph idx="1"/>
          </p:nvPr>
        </p:nvSpPr>
        <p:spPr/>
        <p:txBody>
          <a:bodyPr/>
          <a:lstStyle/>
          <a:p>
            <a:r>
              <a:rPr lang="cs-CZ" b="1" dirty="0"/>
              <a:t>Kolize pramenů</a:t>
            </a:r>
          </a:p>
          <a:p>
            <a:r>
              <a:rPr lang="cs-CZ" dirty="0"/>
              <a:t>Znáte z jiných předmětů – tj. aplikační přednost mezinárodních smluv, kterými je ČR vázána apod.</a:t>
            </a:r>
          </a:p>
          <a:p>
            <a:endParaRPr lang="cs-CZ" dirty="0"/>
          </a:p>
          <a:p>
            <a:r>
              <a:rPr lang="cs-CZ" dirty="0"/>
              <a:t>ZAJÍMAVOST – článek VII odst. 1 Newyorské úmluvy</a:t>
            </a:r>
          </a:p>
          <a:p>
            <a:pPr lvl="1"/>
            <a:r>
              <a:rPr lang="cs-CZ" i="1" dirty="0"/>
              <a:t>Ustanovení této Úmluvy se nedotýkají platnosti mnohostranných nebo dvoustranných dohod uzavřených Smluvními státy o uznání a výkon rozhodčích nálezů, ani nemohou zbavit žádnou zúčastněnou stranu případného práva použití rozhodčího nálezu způsobem a v rozsahu stanoveném zákonodárstvím nebo smlouvami země, v níž je nález uplatňován.</a:t>
            </a:r>
          </a:p>
          <a:p>
            <a:endParaRPr lang="cs-CZ" i="1" dirty="0"/>
          </a:p>
          <a:p>
            <a:pPr marL="457200" indent="-457200">
              <a:buFont typeface="+mj-lt"/>
              <a:buAutoNum type="arabicPeriod"/>
            </a:pPr>
            <a:endParaRPr lang="cs-CZ"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Tree>
    <p:extLst>
      <p:ext uri="{BB962C8B-B14F-4D97-AF65-F5344CB8AC3E}">
        <p14:creationId xmlns:p14="http://schemas.microsoft.com/office/powerpoint/2010/main" val="9205700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67270BC-AFDA-437F-B798-86DB9E8D11AE}"/>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260E3886-D815-4B8A-896D-E9A53EFFC014}"/>
              </a:ext>
            </a:extLst>
          </p:cNvPr>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a:extLst>
              <a:ext uri="{FF2B5EF4-FFF2-40B4-BE49-F238E27FC236}">
                <a16:creationId xmlns:a16="http://schemas.microsoft.com/office/drawing/2014/main" id="{0B141D25-0B1E-4957-9F40-6A522FFABF74}"/>
              </a:ext>
            </a:extLst>
          </p:cNvPr>
          <p:cNvSpPr>
            <a:spLocks noGrp="1"/>
          </p:cNvSpPr>
          <p:nvPr>
            <p:ph type="title"/>
          </p:nvPr>
        </p:nvSpPr>
        <p:spPr/>
        <p:txBody>
          <a:bodyPr/>
          <a:lstStyle/>
          <a:p>
            <a:r>
              <a:rPr lang="cs-CZ" dirty="0"/>
              <a:t>Rozhodčí řízení a EU</a:t>
            </a:r>
          </a:p>
        </p:txBody>
      </p:sp>
      <p:sp>
        <p:nvSpPr>
          <p:cNvPr id="5" name="Zástupný obsah 4">
            <a:extLst>
              <a:ext uri="{FF2B5EF4-FFF2-40B4-BE49-F238E27FC236}">
                <a16:creationId xmlns:a16="http://schemas.microsoft.com/office/drawing/2014/main" id="{6548F242-0CE7-4E24-BB79-FE3959EEBD10}"/>
              </a:ext>
            </a:extLst>
          </p:cNvPr>
          <p:cNvSpPr>
            <a:spLocks noGrp="1"/>
          </p:cNvSpPr>
          <p:nvPr>
            <p:ph idx="1"/>
          </p:nvPr>
        </p:nvSpPr>
        <p:spPr/>
        <p:txBody>
          <a:bodyPr/>
          <a:lstStyle/>
          <a:p>
            <a:r>
              <a:rPr lang="cs-CZ" dirty="0"/>
              <a:t>Ne zcela jasné, postupně vyjasňováno</a:t>
            </a:r>
          </a:p>
          <a:p>
            <a:r>
              <a:rPr lang="cs-CZ" dirty="0"/>
              <a:t>Neexistuje předpis, např. nařízení, který by reguloval rozhodčí řízení jako takové, ALE</a:t>
            </a:r>
          </a:p>
          <a:p>
            <a:pPr marL="586350" indent="-514350">
              <a:buFont typeface="+mj-lt"/>
              <a:buAutoNum type="arabicPeriod"/>
            </a:pPr>
            <a:r>
              <a:rPr lang="cs-CZ" dirty="0"/>
              <a:t>Povinnost rozhodců aplikovat právo EU</a:t>
            </a:r>
          </a:p>
          <a:p>
            <a:pPr marL="586350" indent="-514350">
              <a:buFont typeface="+mj-lt"/>
              <a:buAutoNum type="arabicPeriod"/>
            </a:pPr>
            <a:r>
              <a:rPr lang="cs-CZ" dirty="0"/>
              <a:t>(ne)možnost rozhodců podat předběžnou otázku k SD EU</a:t>
            </a:r>
          </a:p>
          <a:p>
            <a:pPr marL="586350" indent="-514350">
              <a:buFont typeface="+mj-lt"/>
              <a:buAutoNum type="arabicPeriod"/>
            </a:pPr>
            <a:r>
              <a:rPr lang="cs-CZ" dirty="0"/>
              <a:t>Rozhodčí řízení ve vztahu k normám MPS a MPP</a:t>
            </a:r>
          </a:p>
        </p:txBody>
      </p:sp>
    </p:spTree>
    <p:extLst>
      <p:ext uri="{BB962C8B-B14F-4D97-AF65-F5344CB8AC3E}">
        <p14:creationId xmlns:p14="http://schemas.microsoft.com/office/powerpoint/2010/main" val="1459406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Arbitrabilita</a:t>
            </a:r>
            <a:endParaRPr lang="cs-CZ" dirty="0"/>
          </a:p>
        </p:txBody>
      </p:sp>
      <p:sp>
        <p:nvSpPr>
          <p:cNvPr id="3" name="Zástupný symbol pro obsah 2"/>
          <p:cNvSpPr>
            <a:spLocks noGrp="1"/>
          </p:cNvSpPr>
          <p:nvPr>
            <p:ph idx="1"/>
          </p:nvPr>
        </p:nvSpPr>
        <p:spPr/>
        <p:txBody>
          <a:bodyPr/>
          <a:lstStyle/>
          <a:p>
            <a:r>
              <a:rPr lang="cs-CZ" dirty="0"/>
              <a:t>= přípustnost řešení sporu v rozhodčím řízení</a:t>
            </a:r>
          </a:p>
          <a:p>
            <a:r>
              <a:rPr lang="cs-CZ" dirty="0" err="1"/>
              <a:t>Arbitrabilita</a:t>
            </a:r>
            <a:r>
              <a:rPr lang="cs-CZ" dirty="0"/>
              <a:t> </a:t>
            </a:r>
            <a:r>
              <a:rPr lang="cs-CZ" b="1" dirty="0"/>
              <a:t>objektivní</a:t>
            </a:r>
          </a:p>
          <a:p>
            <a:pPr lvl="1"/>
            <a:r>
              <a:rPr lang="cs-CZ" dirty="0"/>
              <a:t>upravena konkrétním právním řádem, který vymezuje okruh otázek, které je možné v rozhodčím řízení řešit</a:t>
            </a:r>
          </a:p>
          <a:p>
            <a:r>
              <a:rPr lang="cs-CZ" dirty="0" err="1"/>
              <a:t>Arbitrabilita</a:t>
            </a:r>
            <a:r>
              <a:rPr lang="cs-CZ" dirty="0"/>
              <a:t> </a:t>
            </a:r>
            <a:r>
              <a:rPr lang="cs-CZ" b="1" dirty="0"/>
              <a:t>subjektivní</a:t>
            </a:r>
          </a:p>
          <a:p>
            <a:pPr lvl="1"/>
            <a:r>
              <a:rPr lang="cs-CZ" dirty="0"/>
              <a:t>konkrétní spor a všechny jeho právní otázky jsou objektivně </a:t>
            </a:r>
            <a:r>
              <a:rPr lang="cs-CZ" dirty="0" err="1"/>
              <a:t>arbitrabilní</a:t>
            </a:r>
            <a:r>
              <a:rPr lang="cs-CZ" dirty="0"/>
              <a:t>, ale strany rozhodčí smlouvy její předmět záměrně zúží</a:t>
            </a:r>
          </a:p>
          <a:p>
            <a:pPr lvl="1"/>
            <a:r>
              <a:rPr lang="cs-CZ" i="1" dirty="0"/>
              <a:t>„Veškeré spory týkající se nároků z neplnění této kupní smlouvy budou řešeny u Rozhodčího soudu při obchodní komoře v Paříži.“</a:t>
            </a:r>
            <a:endParaRPr lang="cs-CZ"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Tree>
    <p:extLst>
      <p:ext uri="{BB962C8B-B14F-4D97-AF65-F5344CB8AC3E}">
        <p14:creationId xmlns:p14="http://schemas.microsoft.com/office/powerpoint/2010/main" val="3196927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Způsoby řešení sporů</a:t>
            </a:r>
          </a:p>
        </p:txBody>
      </p:sp>
      <p:graphicFrame>
        <p:nvGraphicFramePr>
          <p:cNvPr id="6" name="Zástupný symbol pro obsah 5"/>
          <p:cNvGraphicFramePr>
            <a:graphicFrameLocks noGrp="1"/>
          </p:cNvGraphicFramePr>
          <p:nvPr>
            <p:ph idx="1"/>
          </p:nvPr>
        </p:nvGraphicFramePr>
        <p:xfrm>
          <a:off x="1551545" y="1772816"/>
          <a:ext cx="9116454" cy="4663440"/>
        </p:xfrm>
        <a:graphic>
          <a:graphicData uri="http://schemas.openxmlformats.org/drawingml/2006/table">
            <a:tbl>
              <a:tblPr firstRow="1" bandRow="1">
                <a:tableStyleId>{073A0DAA-6AF3-43AB-8588-CEC1D06C72B9}</a:tableStyleId>
              </a:tblPr>
              <a:tblGrid>
                <a:gridCol w="3038818">
                  <a:extLst>
                    <a:ext uri="{9D8B030D-6E8A-4147-A177-3AD203B41FA5}">
                      <a16:colId xmlns:a16="http://schemas.microsoft.com/office/drawing/2014/main" val="20000"/>
                    </a:ext>
                  </a:extLst>
                </a:gridCol>
                <a:gridCol w="3038818">
                  <a:extLst>
                    <a:ext uri="{9D8B030D-6E8A-4147-A177-3AD203B41FA5}">
                      <a16:colId xmlns:a16="http://schemas.microsoft.com/office/drawing/2014/main" val="20001"/>
                    </a:ext>
                  </a:extLst>
                </a:gridCol>
                <a:gridCol w="3038818">
                  <a:extLst>
                    <a:ext uri="{9D8B030D-6E8A-4147-A177-3AD203B41FA5}">
                      <a16:colId xmlns:a16="http://schemas.microsoft.com/office/drawing/2014/main" val="20002"/>
                    </a:ext>
                  </a:extLst>
                </a:gridCol>
              </a:tblGrid>
              <a:tr h="52165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800" dirty="0"/>
                        <a:t>1. ADR</a:t>
                      </a:r>
                    </a:p>
                    <a:p>
                      <a:pPr algn="ctr"/>
                      <a:endParaRPr lang="cs-CZ"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800" dirty="0"/>
                        <a:t>2. Rozhodčí</a:t>
                      </a:r>
                      <a:r>
                        <a:rPr lang="cs-CZ" sz="1800" baseline="0" dirty="0"/>
                        <a:t> řízení</a:t>
                      </a:r>
                      <a:endParaRPr lang="cs-CZ" sz="1800" dirty="0"/>
                    </a:p>
                    <a:p>
                      <a:pPr algn="ctr"/>
                      <a:endParaRPr lang="cs-CZ"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800" dirty="0"/>
                        <a:t>3. Řízení u</a:t>
                      </a:r>
                      <a:r>
                        <a:rPr lang="cs-CZ" sz="1800" baseline="0" dirty="0"/>
                        <a:t> soudů</a:t>
                      </a:r>
                      <a:endParaRPr lang="cs-CZ" sz="1800" dirty="0"/>
                    </a:p>
                    <a:p>
                      <a:pPr algn="ctr"/>
                      <a:endParaRPr lang="cs-CZ" dirty="0"/>
                    </a:p>
                  </a:txBody>
                  <a:tcPr/>
                </a:tc>
                <a:extLst>
                  <a:ext uri="{0D108BD9-81ED-4DB2-BD59-A6C34878D82A}">
                    <a16:rowId xmlns:a16="http://schemas.microsoft.com/office/drawing/2014/main" val="10000"/>
                  </a:ext>
                </a:extLst>
              </a:tr>
              <a:tr h="586801">
                <a:tc>
                  <a:txBody>
                    <a:bodyPr/>
                    <a:lstStyle/>
                    <a:p>
                      <a:pPr algn="ctr"/>
                      <a:r>
                        <a:rPr lang="cs-CZ" sz="1800" dirty="0"/>
                        <a:t>Dobrovolnost</a:t>
                      </a:r>
                      <a:endParaRPr lang="cs-CZ" dirty="0"/>
                    </a:p>
                  </a:txBody>
                  <a:tcPr/>
                </a:tc>
                <a:tc>
                  <a:txBody>
                    <a:bodyPr/>
                    <a:lstStyle/>
                    <a:p>
                      <a:pPr algn="ctr"/>
                      <a:r>
                        <a:rPr lang="cs-CZ" sz="1800" dirty="0"/>
                        <a:t>Dobrovolnost</a:t>
                      </a:r>
                      <a:r>
                        <a:rPr lang="cs-CZ" sz="1800" baseline="0" dirty="0"/>
                        <a:t> + přivolení a zaštítění mocí veřejnou</a:t>
                      </a:r>
                      <a:endParaRPr lang="cs-CZ"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800" dirty="0"/>
                        <a:t>Návrh na zahájení</a:t>
                      </a:r>
                      <a:r>
                        <a:rPr lang="cs-CZ" sz="1800" baseline="0" dirty="0"/>
                        <a:t> řízení</a:t>
                      </a:r>
                      <a:endParaRPr lang="cs-CZ" sz="1800" dirty="0"/>
                    </a:p>
                    <a:p>
                      <a:pPr algn="ctr"/>
                      <a:endParaRPr lang="cs-CZ" dirty="0"/>
                    </a:p>
                  </a:txBody>
                  <a:tcPr/>
                </a:tc>
                <a:extLst>
                  <a:ext uri="{0D108BD9-81ED-4DB2-BD59-A6C34878D82A}">
                    <a16:rowId xmlns:a16="http://schemas.microsoft.com/office/drawing/2014/main" val="10001"/>
                  </a:ext>
                </a:extLst>
              </a:tr>
              <a:tr h="8800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800" dirty="0"/>
                        <a:t>Základ - dohoda stran</a:t>
                      </a:r>
                    </a:p>
                    <a:p>
                      <a:pPr algn="ctr"/>
                      <a:endParaRPr lang="cs-CZ"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800" dirty="0"/>
                        <a:t>Základ – dohoda stran (rozhodčí doložka nebo smlouva)</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800" dirty="0"/>
                        <a:t>Návrh na zahájení</a:t>
                      </a:r>
                      <a:r>
                        <a:rPr lang="cs-CZ" sz="1800" baseline="0" dirty="0"/>
                        <a:t> řízení</a:t>
                      </a:r>
                      <a:endParaRPr lang="cs-CZ" sz="1800" dirty="0"/>
                    </a:p>
                    <a:p>
                      <a:pPr algn="ctr"/>
                      <a:endParaRPr lang="cs-CZ" dirty="0"/>
                    </a:p>
                  </a:txBody>
                  <a:tcPr/>
                </a:tc>
                <a:extLst>
                  <a:ext uri="{0D108BD9-81ED-4DB2-BD59-A6C34878D82A}">
                    <a16:rowId xmlns:a16="http://schemas.microsoft.com/office/drawing/2014/main" val="10002"/>
                  </a:ext>
                </a:extLst>
              </a:tr>
              <a:tr h="6137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800" dirty="0"/>
                        <a:t>Výsledek – dohoda stran, kompromis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800" dirty="0"/>
                        <a:t>Výsledek</a:t>
                      </a:r>
                      <a:r>
                        <a:rPr lang="cs-CZ" sz="1800" baseline="0" dirty="0"/>
                        <a:t> – rozhodčí nález, exekuční titul</a:t>
                      </a:r>
                      <a:endParaRPr lang="cs-CZ" sz="1800" dirty="0"/>
                    </a:p>
                  </a:txBody>
                  <a:tcPr/>
                </a:tc>
                <a:tc>
                  <a:txBody>
                    <a:bodyPr/>
                    <a:lstStyle/>
                    <a:p>
                      <a:pPr algn="ctr"/>
                      <a:endParaRPr lang="cs-CZ" dirty="0"/>
                    </a:p>
                  </a:txBody>
                  <a:tcPr/>
                </a:tc>
                <a:extLst>
                  <a:ext uri="{0D108BD9-81ED-4DB2-BD59-A6C34878D82A}">
                    <a16:rowId xmlns:a16="http://schemas.microsoft.com/office/drawing/2014/main" val="10003"/>
                  </a:ext>
                </a:extLst>
              </a:tr>
              <a:tr h="54973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800" dirty="0"/>
                        <a:t>Pohyb mimo přímou právní regulaci</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800" dirty="0"/>
                        <a:t>Spolupůsobení</a:t>
                      </a:r>
                      <a:r>
                        <a:rPr lang="cs-CZ" sz="1800" baseline="0" dirty="0"/>
                        <a:t> moci veřejné</a:t>
                      </a:r>
                      <a:endParaRPr lang="cs-CZ"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800" dirty="0"/>
                        <a:t>Rozhodnutí – exekuční titul</a:t>
                      </a:r>
                    </a:p>
                    <a:p>
                      <a:pPr algn="ctr"/>
                      <a:endParaRPr lang="cs-CZ" dirty="0"/>
                    </a:p>
                  </a:txBody>
                  <a:tcPr/>
                </a:tc>
                <a:extLst>
                  <a:ext uri="{0D108BD9-81ED-4DB2-BD59-A6C34878D82A}">
                    <a16:rowId xmlns:a16="http://schemas.microsoft.com/office/drawing/2014/main" val="10004"/>
                  </a:ext>
                </a:extLst>
              </a:tr>
              <a:tr h="96879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800" dirty="0"/>
                        <a:t>Cíl – hledání kompromisu, ne právního řešení</a:t>
                      </a:r>
                    </a:p>
                    <a:p>
                      <a:pPr algn="ctr"/>
                      <a:endParaRPr lang="cs-CZ"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800" dirty="0"/>
                        <a:t>Významná vliv právního řádu sudiště, nestrannost a nezávislost osoby rozhodce</a:t>
                      </a:r>
                    </a:p>
                    <a:p>
                      <a:pPr algn="ctr"/>
                      <a:endParaRPr lang="cs-CZ"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800" dirty="0"/>
                        <a:t>Působení moci</a:t>
                      </a:r>
                      <a:r>
                        <a:rPr lang="cs-CZ" sz="1800" baseline="0" dirty="0"/>
                        <a:t> veřejné, procesní předpisy</a:t>
                      </a:r>
                      <a:endParaRPr lang="cs-CZ" sz="1800" dirty="0"/>
                    </a:p>
                    <a:p>
                      <a:pPr algn="ctr"/>
                      <a:endParaRPr lang="cs-CZ" dirty="0"/>
                    </a:p>
                  </a:txBody>
                  <a:tcPr/>
                </a:tc>
                <a:extLst>
                  <a:ext uri="{0D108BD9-81ED-4DB2-BD59-A6C34878D82A}">
                    <a16:rowId xmlns:a16="http://schemas.microsoft.com/office/drawing/2014/main" val="10005"/>
                  </a:ext>
                </a:extLst>
              </a:tr>
            </a:tbl>
          </a:graphicData>
        </a:graphic>
      </p:graphicFrame>
      <p:sp>
        <p:nvSpPr>
          <p:cNvPr id="4" name="Zástupný symbol pro zápatí 3"/>
          <p:cNvSpPr>
            <a:spLocks noGrp="1"/>
          </p:cNvSpPr>
          <p:nvPr>
            <p:ph type="ftr" sz="quarter" idx="10"/>
          </p:nvPr>
        </p:nvSpPr>
        <p:spPr/>
        <p:txBody>
          <a:bodyPr/>
          <a:lstStyle/>
          <a:p>
            <a:r>
              <a:rPr lang="cs-CZ"/>
              <a:t>JUDr. Tereza Kyselovská, Ph.D.</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Tree>
    <p:extLst>
      <p:ext uri="{BB962C8B-B14F-4D97-AF65-F5344CB8AC3E}">
        <p14:creationId xmlns:p14="http://schemas.microsoft.com/office/powerpoint/2010/main" val="7367177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Arbitrabilita</a:t>
            </a:r>
            <a:endParaRPr lang="cs-CZ" dirty="0"/>
          </a:p>
        </p:txBody>
      </p:sp>
      <p:sp>
        <p:nvSpPr>
          <p:cNvPr id="3" name="Zástupný symbol pro obsah 2"/>
          <p:cNvSpPr>
            <a:spLocks noGrp="1"/>
          </p:cNvSpPr>
          <p:nvPr>
            <p:ph idx="1"/>
          </p:nvPr>
        </p:nvSpPr>
        <p:spPr/>
        <p:txBody>
          <a:bodyPr/>
          <a:lstStyle/>
          <a:p>
            <a:r>
              <a:rPr lang="cs-CZ" dirty="0"/>
              <a:t>§ 2 ZRŘ</a:t>
            </a:r>
          </a:p>
          <a:p>
            <a:pPr lvl="1"/>
            <a:r>
              <a:rPr lang="cs-CZ" b="1" dirty="0"/>
              <a:t>Majetkové spory </a:t>
            </a:r>
            <a:r>
              <a:rPr lang="cs-CZ" dirty="0"/>
              <a:t>(vyjma sporů spotřebitelských,  vzniklých v souvislosti s výkonem rozhodnutí a incidenčních sporů)</a:t>
            </a:r>
          </a:p>
          <a:p>
            <a:pPr lvl="1"/>
            <a:r>
              <a:rPr lang="cs-CZ" dirty="0"/>
              <a:t>O nichž je možné uzavřít </a:t>
            </a:r>
            <a:r>
              <a:rPr lang="cs-CZ" b="1" dirty="0"/>
              <a:t>smír</a:t>
            </a:r>
          </a:p>
          <a:p>
            <a:pPr lvl="1"/>
            <a:r>
              <a:rPr lang="cs-CZ" dirty="0"/>
              <a:t>jsou </a:t>
            </a:r>
            <a:r>
              <a:rPr lang="cs-CZ" b="1" dirty="0"/>
              <a:t>řešitelné přímo před obecnými soudy</a:t>
            </a:r>
            <a:endParaRPr lang="cs-CZ"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Tree>
    <p:extLst>
      <p:ext uri="{BB962C8B-B14F-4D97-AF65-F5344CB8AC3E}">
        <p14:creationId xmlns:p14="http://schemas.microsoft.com/office/powerpoint/2010/main" val="15854571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E2BB94-3264-42A1-83DD-FF9D5D5480D4}"/>
              </a:ext>
            </a:extLst>
          </p:cNvPr>
          <p:cNvSpPr>
            <a:spLocks noGrp="1"/>
          </p:cNvSpPr>
          <p:nvPr>
            <p:ph type="title"/>
          </p:nvPr>
        </p:nvSpPr>
        <p:spPr/>
        <p:txBody>
          <a:bodyPr/>
          <a:lstStyle/>
          <a:p>
            <a:r>
              <a:rPr lang="cs-CZ" dirty="0"/>
              <a:t>Příklady</a:t>
            </a:r>
          </a:p>
        </p:txBody>
      </p:sp>
      <p:sp>
        <p:nvSpPr>
          <p:cNvPr id="3" name="Zástupný obsah 2">
            <a:extLst>
              <a:ext uri="{FF2B5EF4-FFF2-40B4-BE49-F238E27FC236}">
                <a16:creationId xmlns:a16="http://schemas.microsoft.com/office/drawing/2014/main" id="{6DF17057-E9A0-4F30-A226-B57117D5A039}"/>
              </a:ext>
            </a:extLst>
          </p:cNvPr>
          <p:cNvSpPr>
            <a:spLocks noGrp="1"/>
          </p:cNvSpPr>
          <p:nvPr>
            <p:ph idx="1"/>
          </p:nvPr>
        </p:nvSpPr>
        <p:spPr/>
        <p:txBody>
          <a:bodyPr/>
          <a:lstStyle/>
          <a:p>
            <a:pPr marL="342900" indent="-342900">
              <a:lnSpc>
                <a:spcPct val="115000"/>
              </a:lnSpc>
              <a:spcBef>
                <a:spcPts val="600"/>
              </a:spcBef>
              <a:buFont typeface="+mj-lt"/>
              <a:buAutoNum type="arabicPeriod"/>
            </a:pPr>
            <a:r>
              <a:rPr lang="cs-CZ" sz="2000" dirty="0">
                <a:ea typeface="Times New Roman" panose="02020603050405020304" pitchFamily="18" charset="0"/>
                <a:cs typeface="Times New Roman" panose="02020603050405020304" pitchFamily="18" charset="0"/>
              </a:rPr>
              <a:t>Rozhodněte, zda je spor objektivně </a:t>
            </a:r>
            <a:r>
              <a:rPr lang="cs-CZ" sz="2000" dirty="0" err="1">
                <a:ea typeface="Times New Roman" panose="02020603050405020304" pitchFamily="18" charset="0"/>
                <a:cs typeface="Times New Roman" panose="02020603050405020304" pitchFamily="18" charset="0"/>
              </a:rPr>
              <a:t>arbitrabilní</a:t>
            </a:r>
            <a:r>
              <a:rPr lang="cs-CZ" sz="2000" dirty="0">
                <a:ea typeface="Times New Roman" panose="02020603050405020304" pitchFamily="18" charset="0"/>
                <a:cs typeface="Times New Roman" panose="02020603050405020304" pitchFamily="18" charset="0"/>
              </a:rPr>
              <a:t> podle českého práva:</a:t>
            </a:r>
          </a:p>
          <a:p>
            <a:pPr marL="342900" indent="-342900">
              <a:lnSpc>
                <a:spcPct val="115000"/>
              </a:lnSpc>
              <a:buClr>
                <a:srgbClr val="0000DC"/>
              </a:buClr>
              <a:buFont typeface="+mj-lt"/>
              <a:buAutoNum type="alphaLcParenR"/>
            </a:pPr>
            <a:r>
              <a:rPr lang="cs-CZ" sz="2000" dirty="0">
                <a:ea typeface="Times New Roman" panose="02020603050405020304" pitchFamily="18" charset="0"/>
                <a:cs typeface="Times New Roman" panose="02020603050405020304" pitchFamily="18" charset="0"/>
              </a:rPr>
              <a:t>Spor vyplývající z příkladu č. 3.</a:t>
            </a:r>
          </a:p>
          <a:p>
            <a:pPr marL="342900" indent="-342900">
              <a:lnSpc>
                <a:spcPct val="115000"/>
              </a:lnSpc>
              <a:buClr>
                <a:srgbClr val="0000DC"/>
              </a:buClr>
              <a:buFont typeface="+mj-lt"/>
              <a:buAutoNum type="alphaLcParenR"/>
            </a:pPr>
            <a:r>
              <a:rPr lang="cs-CZ" sz="2000" dirty="0">
                <a:ea typeface="Times New Roman" panose="02020603050405020304" pitchFamily="18" charset="0"/>
                <a:cs typeface="Times New Roman" panose="02020603050405020304" pitchFamily="18" charset="0"/>
              </a:rPr>
              <a:t>Spor o nezaplacení kupní ceny, kdy pan Novák kupující si žabí stehýnka pro svou vlastní potřebu nezaplatí společnosti Master Žába, s.r.o.</a:t>
            </a:r>
          </a:p>
          <a:p>
            <a:pPr marL="342900" indent="-342900">
              <a:lnSpc>
                <a:spcPct val="115000"/>
              </a:lnSpc>
              <a:buClr>
                <a:srgbClr val="0000DC"/>
              </a:buClr>
              <a:buFont typeface="+mj-lt"/>
              <a:buAutoNum type="alphaLcParenR"/>
            </a:pPr>
            <a:r>
              <a:rPr lang="cs-CZ" sz="2000" dirty="0">
                <a:ea typeface="Times New Roman" panose="02020603050405020304" pitchFamily="18" charset="0"/>
                <a:cs typeface="Times New Roman" panose="02020603050405020304" pitchFamily="18" charset="0"/>
              </a:rPr>
              <a:t>Spor ve věcech výživy pro nezletilé dítě</a:t>
            </a:r>
          </a:p>
          <a:p>
            <a:pPr marL="342900" indent="-342900">
              <a:lnSpc>
                <a:spcPct val="115000"/>
              </a:lnSpc>
              <a:buClr>
                <a:srgbClr val="0000DC"/>
              </a:buClr>
              <a:buFont typeface="+mj-lt"/>
              <a:buAutoNum type="alphaLcParenR"/>
            </a:pPr>
            <a:r>
              <a:rPr lang="cs-CZ" sz="2000" dirty="0">
                <a:ea typeface="Times New Roman" panose="02020603050405020304" pitchFamily="18" charset="0"/>
                <a:cs typeface="Times New Roman" panose="02020603050405020304" pitchFamily="18" charset="0"/>
              </a:rPr>
              <a:t>Rozhodnutí o registraci obrazové ochranné známky</a:t>
            </a:r>
          </a:p>
          <a:p>
            <a:pPr marL="342900" indent="-342900">
              <a:lnSpc>
                <a:spcPct val="115000"/>
              </a:lnSpc>
              <a:buClr>
                <a:srgbClr val="0000DC"/>
              </a:buClr>
              <a:buFont typeface="+mj-lt"/>
              <a:buAutoNum type="alphaLcParenR"/>
            </a:pPr>
            <a:r>
              <a:rPr lang="cs-CZ" sz="2000" dirty="0">
                <a:ea typeface="Times New Roman" panose="02020603050405020304" pitchFamily="18" charset="0"/>
                <a:cs typeface="Times New Roman" panose="02020603050405020304" pitchFamily="18" charset="0"/>
              </a:rPr>
              <a:t>Spor o prodej obrazové ochranné známky</a:t>
            </a:r>
          </a:p>
          <a:p>
            <a:pPr marL="342900" indent="-342900">
              <a:lnSpc>
                <a:spcPct val="115000"/>
              </a:lnSpc>
              <a:buClr>
                <a:srgbClr val="0000DC"/>
              </a:buClr>
              <a:buFont typeface="+mj-lt"/>
              <a:buAutoNum type="alphaLcParenR"/>
            </a:pPr>
            <a:r>
              <a:rPr lang="cs-CZ" sz="2000" dirty="0">
                <a:ea typeface="Times New Roman" panose="02020603050405020304" pitchFamily="18" charset="0"/>
                <a:cs typeface="Times New Roman" panose="02020603050405020304" pitchFamily="18" charset="0"/>
              </a:rPr>
              <a:t>Spor o platnost ukončení pracovního poměru (výpověď)</a:t>
            </a:r>
          </a:p>
          <a:p>
            <a:pPr marL="342900" indent="-342900">
              <a:lnSpc>
                <a:spcPct val="115000"/>
              </a:lnSpc>
              <a:spcAft>
                <a:spcPts val="600"/>
              </a:spcAft>
              <a:buClr>
                <a:srgbClr val="0000DC"/>
              </a:buClr>
              <a:buFont typeface="+mj-lt"/>
              <a:buAutoNum type="alphaLcParenR"/>
            </a:pPr>
            <a:r>
              <a:rPr lang="cs-CZ" sz="2000" dirty="0">
                <a:ea typeface="Times New Roman" panose="02020603050405020304" pitchFamily="18" charset="0"/>
                <a:cs typeface="Times New Roman" panose="02020603050405020304" pitchFamily="18" charset="0"/>
              </a:rPr>
              <a:t>Spor o náhradu škody způsobenou zaměstnancem při výkonu práce</a:t>
            </a:r>
          </a:p>
          <a:p>
            <a:endParaRPr lang="cs-CZ" sz="2000" dirty="0"/>
          </a:p>
        </p:txBody>
      </p:sp>
      <p:sp>
        <p:nvSpPr>
          <p:cNvPr id="4" name="Zástupný symbol pro zápatí 3">
            <a:extLst>
              <a:ext uri="{FF2B5EF4-FFF2-40B4-BE49-F238E27FC236}">
                <a16:creationId xmlns:a16="http://schemas.microsoft.com/office/drawing/2014/main" id="{A4827EAA-5BE5-423E-9EA0-57F23FA9D815}"/>
              </a:ext>
            </a:extLst>
          </p:cNvPr>
          <p:cNvSpPr>
            <a:spLocks noGrp="1"/>
          </p:cNvSpPr>
          <p:nvPr>
            <p:ph type="ftr" sz="quarter" idx="10"/>
          </p:nvPr>
        </p:nvSpPr>
        <p:spPr/>
        <p:txBody>
          <a:bodyPr/>
          <a:lstStyle/>
          <a:p>
            <a:r>
              <a:rPr lang="cs-CZ" altLang="cs-CZ"/>
              <a:t>JUDr. Tereza Kyselovská, Ph.D.</a:t>
            </a:r>
            <a:endParaRPr lang="cs-CZ" altLang="cs-CZ" dirty="0"/>
          </a:p>
        </p:txBody>
      </p:sp>
      <p:sp>
        <p:nvSpPr>
          <p:cNvPr id="5" name="Zástupný symbol pro číslo snímku 4">
            <a:extLst>
              <a:ext uri="{FF2B5EF4-FFF2-40B4-BE49-F238E27FC236}">
                <a16:creationId xmlns:a16="http://schemas.microsoft.com/office/drawing/2014/main" id="{0EB94B79-BAEA-47E6-8FE0-2C7E62DE43FD}"/>
              </a:ext>
            </a:extLst>
          </p:cNvPr>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Tree>
    <p:extLst>
      <p:ext uri="{BB962C8B-B14F-4D97-AF65-F5344CB8AC3E}">
        <p14:creationId xmlns:p14="http://schemas.microsoft.com/office/powerpoint/2010/main" val="14324671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97B2E7-1AE2-486D-BE64-1E8F608C9CEF}"/>
              </a:ext>
            </a:extLst>
          </p:cNvPr>
          <p:cNvSpPr>
            <a:spLocks noGrp="1"/>
          </p:cNvSpPr>
          <p:nvPr>
            <p:ph type="title"/>
          </p:nvPr>
        </p:nvSpPr>
        <p:spPr/>
        <p:txBody>
          <a:bodyPr/>
          <a:lstStyle/>
          <a:p>
            <a:r>
              <a:rPr lang="cs-CZ" dirty="0"/>
              <a:t>Osoba rozhodce</a:t>
            </a:r>
          </a:p>
        </p:txBody>
      </p:sp>
      <p:sp>
        <p:nvSpPr>
          <p:cNvPr id="3" name="Podnadpis 2">
            <a:extLst>
              <a:ext uri="{FF2B5EF4-FFF2-40B4-BE49-F238E27FC236}">
                <a16:creationId xmlns:a16="http://schemas.microsoft.com/office/drawing/2014/main" id="{84B20647-5C10-410A-A5D6-6065A669D377}"/>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6077054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D42D1B0-8FFB-4A8F-BC07-D6319884E5F8}"/>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410B6FF6-F2B2-426D-993C-68C0F3674A29}"/>
              </a:ext>
            </a:extLst>
          </p:cNvPr>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a:extLst>
              <a:ext uri="{FF2B5EF4-FFF2-40B4-BE49-F238E27FC236}">
                <a16:creationId xmlns:a16="http://schemas.microsoft.com/office/drawing/2014/main" id="{69111C1C-5E5B-4274-9048-7E9A384F488F}"/>
              </a:ext>
            </a:extLst>
          </p:cNvPr>
          <p:cNvSpPr>
            <a:spLocks noGrp="1"/>
          </p:cNvSpPr>
          <p:nvPr>
            <p:ph type="title"/>
          </p:nvPr>
        </p:nvSpPr>
        <p:spPr/>
        <p:txBody>
          <a:bodyPr/>
          <a:lstStyle/>
          <a:p>
            <a:r>
              <a:rPr lang="cs-CZ" dirty="0"/>
              <a:t>Osoba rozhodce</a:t>
            </a:r>
          </a:p>
        </p:txBody>
      </p:sp>
      <p:sp>
        <p:nvSpPr>
          <p:cNvPr id="5" name="Zástupný obsah 4">
            <a:extLst>
              <a:ext uri="{FF2B5EF4-FFF2-40B4-BE49-F238E27FC236}">
                <a16:creationId xmlns:a16="http://schemas.microsoft.com/office/drawing/2014/main" id="{151A8579-C218-40A7-AD24-5A6F4FB870BD}"/>
              </a:ext>
            </a:extLst>
          </p:cNvPr>
          <p:cNvSpPr>
            <a:spLocks noGrp="1"/>
          </p:cNvSpPr>
          <p:nvPr>
            <p:ph idx="1"/>
          </p:nvPr>
        </p:nvSpPr>
        <p:spPr/>
        <p:txBody>
          <a:bodyPr/>
          <a:lstStyle/>
          <a:p>
            <a:r>
              <a:rPr lang="cs-CZ" i="1" dirty="0"/>
              <a:t>„Rozhodčí řízení stojí a padá s osobou rozhodce.“</a:t>
            </a:r>
          </a:p>
          <a:p>
            <a:r>
              <a:rPr lang="cs-CZ" dirty="0"/>
              <a:t>Schopnost rozhodovat a vést řízení</a:t>
            </a:r>
          </a:p>
          <a:p>
            <a:r>
              <a:rPr lang="cs-CZ" dirty="0"/>
              <a:t>Požadavky na osobnost – právní a morální</a:t>
            </a:r>
          </a:p>
          <a:p>
            <a:r>
              <a:rPr lang="cs-CZ" dirty="0"/>
              <a:t>Existuje několik typů rozhodčího řízení – </a:t>
            </a:r>
            <a:r>
              <a:rPr lang="cs-CZ" i="1" dirty="0"/>
              <a:t>ad hoc </a:t>
            </a:r>
            <a:r>
              <a:rPr lang="cs-CZ" dirty="0"/>
              <a:t>a institucionalizované – platí pro obě</a:t>
            </a:r>
          </a:p>
        </p:txBody>
      </p:sp>
    </p:spTree>
    <p:extLst>
      <p:ext uri="{BB962C8B-B14F-4D97-AF65-F5344CB8AC3E}">
        <p14:creationId xmlns:p14="http://schemas.microsoft.com/office/powerpoint/2010/main" val="6956201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Rozhodce</a:t>
            </a:r>
          </a:p>
        </p:txBody>
      </p:sp>
      <p:sp>
        <p:nvSpPr>
          <p:cNvPr id="3" name="Zástupný symbol pro obsah 2"/>
          <p:cNvSpPr>
            <a:spLocks noGrp="1"/>
          </p:cNvSpPr>
          <p:nvPr>
            <p:ph idx="1"/>
          </p:nvPr>
        </p:nvSpPr>
        <p:spPr/>
        <p:txBody>
          <a:bodyPr/>
          <a:lstStyle/>
          <a:p>
            <a:r>
              <a:rPr lang="cs-CZ" dirty="0"/>
              <a:t>Požadavky kladené na rozhodce ZRŘ</a:t>
            </a:r>
          </a:p>
          <a:p>
            <a:pPr lvl="1">
              <a:buFont typeface="Wingdings" pitchFamily="2" charset="2"/>
              <a:buChar char="Ø"/>
            </a:pPr>
            <a:r>
              <a:rPr lang="cs-CZ" sz="2400" dirty="0"/>
              <a:t>§4 ZRŘ – obecné požadavky</a:t>
            </a:r>
          </a:p>
          <a:p>
            <a:pPr lvl="1">
              <a:buFont typeface="Wingdings" pitchFamily="2" charset="2"/>
              <a:buChar char="Ø"/>
            </a:pPr>
            <a:r>
              <a:rPr lang="cs-CZ" sz="2400" dirty="0"/>
              <a:t>Zvláštní podmínky – strany, řády rozhodčích soudů</a:t>
            </a:r>
          </a:p>
          <a:p>
            <a:pPr lvl="1">
              <a:buFont typeface="Wingdings" pitchFamily="2" charset="2"/>
              <a:buChar char="Ø"/>
            </a:pPr>
            <a:r>
              <a:rPr lang="cs-CZ" sz="2400" dirty="0"/>
              <a:t>§8 a násl. ZRŘ – požadavek nepodjatosti, nestrannosti a nezávislosti </a:t>
            </a:r>
          </a:p>
          <a:p>
            <a:pPr marL="72000" indent="0">
              <a:buNone/>
            </a:pPr>
            <a:endParaRPr lang="cs-CZ"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Tree>
    <p:extLst>
      <p:ext uri="{BB962C8B-B14F-4D97-AF65-F5344CB8AC3E}">
        <p14:creationId xmlns:p14="http://schemas.microsoft.com/office/powerpoint/2010/main" val="28907153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Rozhodce</a:t>
            </a:r>
          </a:p>
        </p:txBody>
      </p:sp>
      <p:sp>
        <p:nvSpPr>
          <p:cNvPr id="3" name="Zástupný symbol pro obsah 2"/>
          <p:cNvSpPr>
            <a:spLocks noGrp="1"/>
          </p:cNvSpPr>
          <p:nvPr>
            <p:ph idx="1"/>
          </p:nvPr>
        </p:nvSpPr>
        <p:spPr/>
        <p:txBody>
          <a:bodyPr/>
          <a:lstStyle/>
          <a:p>
            <a:r>
              <a:rPr lang="cs-CZ" dirty="0"/>
              <a:t>§ 4 ZRŘ</a:t>
            </a:r>
          </a:p>
          <a:p>
            <a:pPr lvl="1"/>
            <a:r>
              <a:rPr lang="cs-CZ" sz="2400" dirty="0"/>
              <a:t>Jen fyzická osoba, i cizí státní příslušník</a:t>
            </a:r>
          </a:p>
          <a:p>
            <a:pPr lvl="1"/>
            <a:r>
              <a:rPr lang="cs-CZ" sz="2400" dirty="0"/>
              <a:t>Osoba zletilá a plně způsobilá k právním úkonům</a:t>
            </a:r>
          </a:p>
          <a:p>
            <a:pPr lvl="1"/>
            <a:r>
              <a:rPr lang="cs-CZ" sz="2400" dirty="0"/>
              <a:t>Nekompatibilita s některými funkcemi (soudce, soudce ÚS, státní zástupce)</a:t>
            </a:r>
          </a:p>
          <a:p>
            <a:pPr lvl="1"/>
            <a:r>
              <a:rPr lang="cs-CZ" sz="2400" dirty="0"/>
              <a:t>Nemusí mít žádné vzdělání</a:t>
            </a:r>
          </a:p>
          <a:p>
            <a:pPr lvl="1"/>
            <a:r>
              <a:rPr lang="cs-CZ" sz="2400" dirty="0"/>
              <a:t>Lichý počet rozhodců</a:t>
            </a:r>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Tree>
    <p:extLst>
      <p:ext uri="{BB962C8B-B14F-4D97-AF65-F5344CB8AC3E}">
        <p14:creationId xmlns:p14="http://schemas.microsoft.com/office/powerpoint/2010/main" val="23808361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Rozhodce</a:t>
            </a:r>
          </a:p>
        </p:txBody>
      </p:sp>
      <p:sp>
        <p:nvSpPr>
          <p:cNvPr id="3" name="Zástupný symbol pro obsah 2"/>
          <p:cNvSpPr>
            <a:spLocks noGrp="1"/>
          </p:cNvSpPr>
          <p:nvPr>
            <p:ph idx="1"/>
          </p:nvPr>
        </p:nvSpPr>
        <p:spPr/>
        <p:txBody>
          <a:bodyPr/>
          <a:lstStyle/>
          <a:p>
            <a:r>
              <a:rPr lang="cs-CZ" dirty="0"/>
              <a:t>Rozhodcem se fyzická osoba stává </a:t>
            </a:r>
            <a:r>
              <a:rPr lang="cs-CZ" b="1" dirty="0"/>
              <a:t>přijetím</a:t>
            </a:r>
            <a:r>
              <a:rPr lang="cs-CZ" dirty="0"/>
              <a:t> funkce rozhodce v konkrétním sporu</a:t>
            </a:r>
          </a:p>
          <a:p>
            <a:r>
              <a:rPr lang="cs-CZ" dirty="0"/>
              <a:t>Možnost vzdání se funkce, ale jen z vážných důvodů (§ 5 odst. 3 ZRŘ)</a:t>
            </a:r>
          </a:p>
          <a:p>
            <a:r>
              <a:rPr lang="cs-CZ" dirty="0"/>
              <a:t>Nutnost </a:t>
            </a:r>
            <a:r>
              <a:rPr lang="cs-CZ" b="1" dirty="0"/>
              <a:t>nestrannosti</a:t>
            </a:r>
            <a:r>
              <a:rPr lang="cs-CZ" dirty="0"/>
              <a:t> a </a:t>
            </a:r>
            <a:r>
              <a:rPr lang="cs-CZ" b="1" dirty="0"/>
              <a:t>nepodjatosti</a:t>
            </a:r>
            <a:r>
              <a:rPr lang="cs-CZ" dirty="0"/>
              <a:t> (čl. 8) – musí se sám vzdát, případně návrh k obecnému soudu</a:t>
            </a:r>
          </a:p>
          <a:p>
            <a:r>
              <a:rPr lang="cs-CZ" dirty="0"/>
              <a:t>Rozhodce je povinen zachovávat </a:t>
            </a:r>
            <a:r>
              <a:rPr lang="cs-CZ" b="1" dirty="0"/>
              <a:t>mlčenlivost</a:t>
            </a:r>
            <a:r>
              <a:rPr lang="cs-CZ" dirty="0"/>
              <a:t> (§ 6)</a:t>
            </a:r>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Tree>
    <p:extLst>
      <p:ext uri="{BB962C8B-B14F-4D97-AF65-F5344CB8AC3E}">
        <p14:creationId xmlns:p14="http://schemas.microsoft.com/office/powerpoint/2010/main" val="14261360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Zvláštní podmínky</a:t>
            </a:r>
          </a:p>
        </p:txBody>
      </p:sp>
      <p:sp>
        <p:nvSpPr>
          <p:cNvPr id="3" name="Zástupný symbol pro obsah 2"/>
          <p:cNvSpPr>
            <a:spLocks noGrp="1"/>
          </p:cNvSpPr>
          <p:nvPr>
            <p:ph idx="1"/>
          </p:nvPr>
        </p:nvSpPr>
        <p:spPr/>
        <p:txBody>
          <a:bodyPr/>
          <a:lstStyle/>
          <a:p>
            <a:r>
              <a:rPr lang="cs-CZ" dirty="0"/>
              <a:t>Řády rozhodčích soudů</a:t>
            </a:r>
          </a:p>
          <a:p>
            <a:pPr lvl="1">
              <a:buFont typeface="Wingdings" pitchFamily="2" charset="2"/>
              <a:buChar char="Ø"/>
            </a:pPr>
            <a:r>
              <a:rPr lang="cs-CZ" sz="2200" dirty="0"/>
              <a:t>Rozhodci zapsáni na listině rozhodců, např. </a:t>
            </a:r>
            <a:r>
              <a:rPr lang="cs-CZ" sz="2200" dirty="0">
                <a:hlinkClick r:id="rId3"/>
              </a:rPr>
              <a:t>https://www.soud.cz/seznamy-rozhodcu</a:t>
            </a:r>
            <a:r>
              <a:rPr lang="cs-CZ" sz="2200" dirty="0"/>
              <a:t> (prof. Rozehnalová, dr. </a:t>
            </a:r>
            <a:r>
              <a:rPr lang="cs-CZ" sz="2200" dirty="0" err="1"/>
              <a:t>Valdhans</a:t>
            </a:r>
            <a:r>
              <a:rPr lang="cs-CZ" sz="2200" dirty="0"/>
              <a:t>, doc. Kotásek…)</a:t>
            </a:r>
          </a:p>
          <a:p>
            <a:pPr lvl="1">
              <a:buFont typeface="Wingdings" pitchFamily="2" charset="2"/>
              <a:buChar char="Ø"/>
            </a:pPr>
            <a:r>
              <a:rPr lang="cs-CZ" sz="2200" dirty="0"/>
              <a:t>Článek IV Statutu Rozhodčího soudu při HK ČR a AK ČR – </a:t>
            </a:r>
            <a:r>
              <a:rPr lang="cs-CZ" sz="2200" i="1" dirty="0"/>
              <a:t>na listinu rozhodců může být zapsána osoba, která si svou činností osvojila způsobilost pro funkci rozhodce a jejíž vědomost a zkušenosti včetně znalosti práva ve spojení s osobními vlastnostmi dávají záruku úspěšného výkonu funkce rozhodce </a:t>
            </a:r>
          </a:p>
          <a:p>
            <a:pPr marL="324000" lvl="1" indent="0">
              <a:buNone/>
            </a:pPr>
            <a:endParaRPr lang="cs-CZ" sz="2200" i="1" dirty="0"/>
          </a:p>
          <a:p>
            <a:r>
              <a:rPr lang="cs-CZ" dirty="0"/>
              <a:t>Strany</a:t>
            </a:r>
          </a:p>
          <a:p>
            <a:pPr lvl="1">
              <a:buFont typeface="Wingdings" pitchFamily="2" charset="2"/>
              <a:buChar char="Ø"/>
            </a:pPr>
            <a:r>
              <a:rPr lang="cs-CZ" sz="2200" dirty="0"/>
              <a:t>Rozhodčí řízení před stálým rozhodčím soudem x rozhodčí řízení </a:t>
            </a:r>
            <a:r>
              <a:rPr lang="cs-CZ" sz="2200" i="1" dirty="0"/>
              <a:t>ad hoc</a:t>
            </a:r>
          </a:p>
          <a:p>
            <a:endParaRPr lang="cs-CZ"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Tree>
    <p:extLst>
      <p:ext uri="{BB962C8B-B14F-4D97-AF65-F5344CB8AC3E}">
        <p14:creationId xmlns:p14="http://schemas.microsoft.com/office/powerpoint/2010/main" val="27762563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Povinnosti rozhodce</a:t>
            </a:r>
          </a:p>
        </p:txBody>
      </p:sp>
      <p:sp>
        <p:nvSpPr>
          <p:cNvPr id="3" name="Zástupný symbol pro obsah 2"/>
          <p:cNvSpPr>
            <a:spLocks noGrp="1"/>
          </p:cNvSpPr>
          <p:nvPr>
            <p:ph idx="1"/>
          </p:nvPr>
        </p:nvSpPr>
        <p:spPr/>
        <p:txBody>
          <a:bodyPr/>
          <a:lstStyle/>
          <a:p>
            <a:r>
              <a:rPr lang="cs-CZ" dirty="0"/>
              <a:t>Povinnost mlčenlivosti (§6)</a:t>
            </a:r>
          </a:p>
          <a:p>
            <a:r>
              <a:rPr lang="cs-CZ" dirty="0"/>
              <a:t>Povinnost rozhodovat v souladu se ZRŘ a dalšími předpisy </a:t>
            </a:r>
          </a:p>
          <a:p>
            <a:r>
              <a:rPr lang="cs-CZ" dirty="0"/>
              <a:t>Oznamovací povinnost podle §8 ZRŘ</a:t>
            </a:r>
          </a:p>
          <a:p>
            <a:r>
              <a:rPr lang="cs-CZ" dirty="0"/>
              <a:t>Povinnost vzdát se funkce podle §12 ZRŘ </a:t>
            </a:r>
          </a:p>
          <a:p>
            <a:endParaRPr lang="cs-CZ"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48</a:t>
            </a:fld>
            <a:endParaRPr lang="cs-CZ" altLang="cs-CZ" dirty="0"/>
          </a:p>
        </p:txBody>
      </p:sp>
    </p:spTree>
    <p:extLst>
      <p:ext uri="{BB962C8B-B14F-4D97-AF65-F5344CB8AC3E}">
        <p14:creationId xmlns:p14="http://schemas.microsoft.com/office/powerpoint/2010/main" val="42876155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Postavení rozhodce </a:t>
            </a:r>
          </a:p>
        </p:txBody>
      </p:sp>
      <p:sp>
        <p:nvSpPr>
          <p:cNvPr id="3" name="Zástupný symbol pro obsah 2"/>
          <p:cNvSpPr>
            <a:spLocks noGrp="1"/>
          </p:cNvSpPr>
          <p:nvPr>
            <p:ph idx="1"/>
          </p:nvPr>
        </p:nvSpPr>
        <p:spPr/>
        <p:txBody>
          <a:bodyPr/>
          <a:lstStyle/>
          <a:p>
            <a:r>
              <a:rPr lang="cs-CZ" dirty="0"/>
              <a:t>Postavení soudce?</a:t>
            </a:r>
          </a:p>
          <a:p>
            <a:pPr lvl="1">
              <a:buFont typeface="Wingdings" pitchFamily="2" charset="2"/>
              <a:buChar char="Ø"/>
            </a:pPr>
            <a:r>
              <a:rPr lang="cs-CZ" sz="2400" dirty="0"/>
              <a:t>Rozhodce je nadán pravomocí rozhodnout spor</a:t>
            </a:r>
          </a:p>
          <a:p>
            <a:pPr lvl="1">
              <a:buFont typeface="Wingdings" pitchFamily="2" charset="2"/>
              <a:buChar char="Ø"/>
            </a:pPr>
            <a:r>
              <a:rPr lang="cs-CZ" sz="2400" dirty="0"/>
              <a:t>Požadavky na rozhodce dané zákonem</a:t>
            </a:r>
          </a:p>
          <a:p>
            <a:pPr lvl="1">
              <a:buFont typeface="Wingdings" pitchFamily="2" charset="2"/>
              <a:buChar char="Ø"/>
            </a:pPr>
            <a:r>
              <a:rPr lang="cs-CZ" sz="2400" dirty="0"/>
              <a:t>Odmítání smluvního vztahu mezi rozhodcem a stranami – zásada nestrannosti</a:t>
            </a:r>
          </a:p>
          <a:p>
            <a:pPr lvl="1">
              <a:buFont typeface="Wingdings" pitchFamily="2" charset="2"/>
              <a:buChar char="Ø"/>
            </a:pPr>
            <a:r>
              <a:rPr lang="cs-CZ" sz="2400" dirty="0"/>
              <a:t>Pravomoc rozhodce rozhodnout spor je obecně dána zákonem a pro konkrétní případ rozhodčí smlouvou </a:t>
            </a:r>
          </a:p>
          <a:p>
            <a:pPr lvl="1">
              <a:buFont typeface="Wingdings" pitchFamily="2" charset="2"/>
              <a:buChar char="Ø"/>
            </a:pPr>
            <a:r>
              <a:rPr lang="cs-CZ" sz="2400" dirty="0"/>
              <a:t>Souhlas osoby s funkcí rozhodce </a:t>
            </a:r>
          </a:p>
          <a:p>
            <a:endParaRPr lang="cs-CZ"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49</a:t>
            </a:fld>
            <a:endParaRPr lang="cs-CZ" altLang="cs-CZ" dirty="0"/>
          </a:p>
        </p:txBody>
      </p:sp>
    </p:spTree>
    <p:extLst>
      <p:ext uri="{BB962C8B-B14F-4D97-AF65-F5344CB8AC3E}">
        <p14:creationId xmlns:p14="http://schemas.microsoft.com/office/powerpoint/2010/main" val="2972723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Rozhodčí řízení - úvod</a:t>
            </a:r>
          </a:p>
        </p:txBody>
      </p:sp>
      <p:sp>
        <p:nvSpPr>
          <p:cNvPr id="3" name="Zástupný symbol pro obsah 2"/>
          <p:cNvSpPr>
            <a:spLocks noGrp="1"/>
          </p:cNvSpPr>
          <p:nvPr>
            <p:ph idx="1"/>
          </p:nvPr>
        </p:nvSpPr>
        <p:spPr/>
        <p:txBody>
          <a:bodyPr/>
          <a:lstStyle/>
          <a:p>
            <a:r>
              <a:rPr lang="cs-CZ" dirty="0"/>
              <a:t>Rozhodčí řízení, arbitráž… - slovníček pojmů v interaktivní osnově</a:t>
            </a:r>
          </a:p>
          <a:p>
            <a:pPr marL="72000" indent="0">
              <a:buNone/>
            </a:pPr>
            <a:endParaRPr lang="cs-CZ" dirty="0"/>
          </a:p>
          <a:p>
            <a:pPr marL="72000" indent="0">
              <a:buNone/>
            </a:pPr>
            <a:r>
              <a:rPr lang="cs-CZ" dirty="0"/>
              <a:t>= dobrovolné postoupení řešení sporu neutrální třetí straně, rozhodcům či rozhodčímu soudu (tedy soukromým osobám, nestátní instituci), která vydá po provedeném řízení závazné a vykonatelné rozhodnutí (rozhodčí nález)</a:t>
            </a:r>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Tree>
    <p:extLst>
      <p:ext uri="{BB962C8B-B14F-4D97-AF65-F5344CB8AC3E}">
        <p14:creationId xmlns:p14="http://schemas.microsoft.com/office/powerpoint/2010/main" val="26535411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Postavení rozhodce</a:t>
            </a:r>
          </a:p>
        </p:txBody>
      </p:sp>
      <p:sp>
        <p:nvSpPr>
          <p:cNvPr id="3" name="Zástupný symbol pro obsah 2"/>
          <p:cNvSpPr>
            <a:spLocks noGrp="1"/>
          </p:cNvSpPr>
          <p:nvPr>
            <p:ph idx="1"/>
          </p:nvPr>
        </p:nvSpPr>
        <p:spPr/>
        <p:txBody>
          <a:bodyPr/>
          <a:lstStyle/>
          <a:p>
            <a:r>
              <a:rPr lang="cs-CZ" dirty="0"/>
              <a:t>Postavení osoby poskytující službu?</a:t>
            </a:r>
          </a:p>
          <a:p>
            <a:pPr lvl="1">
              <a:buFont typeface="Wingdings" pitchFamily="2" charset="2"/>
              <a:buChar char="Ø"/>
            </a:pPr>
            <a:r>
              <a:rPr lang="cs-CZ" sz="2400" dirty="0"/>
              <a:t>Existence smluvního vztahu mezi rozhodcem a stranami – otázka kvalifikace této smlouvy (mandátní, o poskytnutí služby, </a:t>
            </a:r>
            <a:r>
              <a:rPr lang="cs-CZ" sz="2400" dirty="0" err="1"/>
              <a:t>sui</a:t>
            </a:r>
            <a:r>
              <a:rPr lang="cs-CZ" sz="2400" dirty="0"/>
              <a:t> </a:t>
            </a:r>
            <a:r>
              <a:rPr lang="cs-CZ" sz="2400" dirty="0" err="1"/>
              <a:t>generis</a:t>
            </a:r>
            <a:r>
              <a:rPr lang="cs-CZ" sz="2400" dirty="0"/>
              <a:t>)</a:t>
            </a:r>
          </a:p>
          <a:p>
            <a:pPr lvl="1">
              <a:buFont typeface="Wingdings" pitchFamily="2" charset="2"/>
              <a:buChar char="Ø"/>
            </a:pPr>
            <a:r>
              <a:rPr lang="cs-CZ" sz="2400" dirty="0"/>
              <a:t>Obsah smlouvy – nestranné posouzení právního vztahu mezi objednateli – povinnost nestranně a </a:t>
            </a:r>
            <a:r>
              <a:rPr lang="cs-CZ" sz="2400" dirty="0" err="1"/>
              <a:t>nepodjatě</a:t>
            </a:r>
            <a:r>
              <a:rPr lang="cs-CZ" sz="2400" dirty="0"/>
              <a:t> rozhodnout v určité době, závazek mlčení, právo na odměnu, …)</a:t>
            </a:r>
          </a:p>
          <a:p>
            <a:pPr lvl="1">
              <a:buFont typeface="Wingdings" pitchFamily="2" charset="2"/>
              <a:buChar char="Ø"/>
            </a:pPr>
            <a:r>
              <a:rPr lang="cs-CZ" sz="2400" dirty="0"/>
              <a:t>Problematické otázky: vznik smlouvy (především v případě náhradního jmenování soudem), účinky </a:t>
            </a:r>
          </a:p>
          <a:p>
            <a:endParaRPr lang="cs-CZ"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50</a:t>
            </a:fld>
            <a:endParaRPr lang="cs-CZ" altLang="cs-CZ" dirty="0"/>
          </a:p>
        </p:txBody>
      </p:sp>
    </p:spTree>
    <p:extLst>
      <p:ext uri="{BB962C8B-B14F-4D97-AF65-F5344CB8AC3E}">
        <p14:creationId xmlns:p14="http://schemas.microsoft.com/office/powerpoint/2010/main" val="10004965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Ustavení rozhodce</a:t>
            </a:r>
          </a:p>
        </p:txBody>
      </p:sp>
      <p:sp>
        <p:nvSpPr>
          <p:cNvPr id="3" name="Zástupný symbol pro obsah 2"/>
          <p:cNvSpPr>
            <a:spLocks noGrp="1"/>
          </p:cNvSpPr>
          <p:nvPr>
            <p:ph idx="1"/>
          </p:nvPr>
        </p:nvSpPr>
        <p:spPr/>
        <p:txBody>
          <a:bodyPr/>
          <a:lstStyle/>
          <a:p>
            <a:r>
              <a:rPr lang="cs-CZ" dirty="0"/>
              <a:t>§ 7 ZRŘ</a:t>
            </a:r>
          </a:p>
          <a:p>
            <a:r>
              <a:rPr lang="cs-CZ" dirty="0"/>
              <a:t>Rozhodčí smlouva</a:t>
            </a:r>
          </a:p>
          <a:p>
            <a:pPr lvl="1">
              <a:buFont typeface="Wingdings" pitchFamily="2" charset="2"/>
              <a:buChar char="Ø"/>
            </a:pPr>
            <a:r>
              <a:rPr lang="cs-CZ" sz="2200" dirty="0"/>
              <a:t>Stálý rozhodčí soud (§21 Řádu)</a:t>
            </a:r>
          </a:p>
          <a:p>
            <a:pPr lvl="1">
              <a:buFont typeface="Wingdings" pitchFamily="2" charset="2"/>
              <a:buChar char="Ø"/>
            </a:pPr>
            <a:r>
              <a:rPr lang="cs-CZ" sz="2200" dirty="0"/>
              <a:t>Ujednání v rozhodčí smlouvě – jmenovité určení osoby rozhodce (nepraktické u rozhodčích doložek), mechanismus určení rozhodců (dohoda na jednom rozhodci, senát, stanovení </a:t>
            </a:r>
            <a:r>
              <a:rPr lang="cs-CZ" sz="2200" i="1" dirty="0" err="1"/>
              <a:t>appointing</a:t>
            </a:r>
            <a:r>
              <a:rPr lang="cs-CZ" sz="2200" i="1" dirty="0"/>
              <a:t> </a:t>
            </a:r>
            <a:r>
              <a:rPr lang="cs-CZ" sz="2200" i="1" dirty="0" err="1"/>
              <a:t>authority</a:t>
            </a:r>
            <a:r>
              <a:rPr lang="cs-CZ" sz="2200" dirty="0"/>
              <a:t>, náhoda jako např. los) </a:t>
            </a:r>
          </a:p>
          <a:p>
            <a:pPr lvl="1"/>
            <a:r>
              <a:rPr lang="cs-CZ" sz="2200" dirty="0"/>
              <a:t>§7 odst. 2 </a:t>
            </a:r>
          </a:p>
          <a:p>
            <a:pPr lvl="1">
              <a:buFont typeface="Wingdings" pitchFamily="2" charset="2"/>
              <a:buChar char="Ø"/>
            </a:pPr>
            <a:r>
              <a:rPr lang="cs-CZ" sz="2200" dirty="0"/>
              <a:t>Rozhodčí smlouva neobsahuje ustanovení o určení rozhodců </a:t>
            </a:r>
          </a:p>
          <a:p>
            <a:pPr lvl="1"/>
            <a:endParaRPr lang="cs-CZ"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51</a:t>
            </a:fld>
            <a:endParaRPr lang="cs-CZ" altLang="cs-CZ" dirty="0"/>
          </a:p>
        </p:txBody>
      </p:sp>
    </p:spTree>
    <p:extLst>
      <p:ext uri="{BB962C8B-B14F-4D97-AF65-F5344CB8AC3E}">
        <p14:creationId xmlns:p14="http://schemas.microsoft.com/office/powerpoint/2010/main" val="16741003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Nepodjatost, nezávislost a nestrannost rozhodce </a:t>
            </a:r>
          </a:p>
        </p:txBody>
      </p:sp>
      <p:sp>
        <p:nvSpPr>
          <p:cNvPr id="3" name="Zástupný symbol pro obsah 2"/>
          <p:cNvSpPr>
            <a:spLocks noGrp="1"/>
          </p:cNvSpPr>
          <p:nvPr>
            <p:ph idx="1"/>
          </p:nvPr>
        </p:nvSpPr>
        <p:spPr>
          <a:xfrm>
            <a:off x="666000" y="1956509"/>
            <a:ext cx="10807200" cy="3926061"/>
          </a:xfrm>
        </p:spPr>
        <p:txBody>
          <a:bodyPr/>
          <a:lstStyle/>
          <a:p>
            <a:r>
              <a:rPr lang="cs-CZ" dirty="0"/>
              <a:t>§ 8 – 12 ZRŘ</a:t>
            </a:r>
          </a:p>
          <a:p>
            <a:pPr lvl="1"/>
            <a:r>
              <a:rPr lang="cs-CZ" sz="2400" dirty="0"/>
              <a:t>Zákon tyto pojmy nedefinuje </a:t>
            </a:r>
          </a:p>
          <a:p>
            <a:pPr lvl="1"/>
            <a:r>
              <a:rPr lang="cs-CZ" sz="2400" dirty="0"/>
              <a:t>Podjatost – vnitřní psychický vztah rozhodce ke straně (=&gt; upřednostňování nebo znevýhodnění)</a:t>
            </a:r>
          </a:p>
          <a:p>
            <a:pPr lvl="1"/>
            <a:r>
              <a:rPr lang="cs-CZ" sz="2400" dirty="0"/>
              <a:t>Nezávislost a nestrannost – vztah rozhodce ke straně či projednávané věci </a:t>
            </a:r>
          </a:p>
          <a:p>
            <a:pPr lvl="1"/>
            <a:r>
              <a:rPr lang="cs-CZ" sz="2400" dirty="0"/>
              <a:t>Předpoklad rovnosti stran -&gt; řízení vede osoba, která není v žádném vztahu k účastníků či jejich zástupcům a není zainteresována na průběhu a výsledku řízení </a:t>
            </a:r>
          </a:p>
          <a:p>
            <a:pPr lvl="1"/>
            <a:r>
              <a:rPr lang="cs-CZ" sz="2400" dirty="0"/>
              <a:t>Hodnocení podle konkrétních okolností</a:t>
            </a:r>
          </a:p>
          <a:p>
            <a:endParaRPr lang="cs-CZ"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52</a:t>
            </a:fld>
            <a:endParaRPr lang="cs-CZ" altLang="cs-CZ" dirty="0"/>
          </a:p>
        </p:txBody>
      </p:sp>
    </p:spTree>
    <p:extLst>
      <p:ext uri="{BB962C8B-B14F-4D97-AF65-F5344CB8AC3E}">
        <p14:creationId xmlns:p14="http://schemas.microsoft.com/office/powerpoint/2010/main" val="25594448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Náhradní určení rozhodce - §9 ZRŘ </a:t>
            </a:r>
          </a:p>
        </p:txBody>
      </p:sp>
      <p:sp>
        <p:nvSpPr>
          <p:cNvPr id="3" name="Zástupný symbol pro obsah 2"/>
          <p:cNvSpPr>
            <a:spLocks noGrp="1"/>
          </p:cNvSpPr>
          <p:nvPr>
            <p:ph idx="1"/>
          </p:nvPr>
        </p:nvSpPr>
        <p:spPr/>
        <p:txBody>
          <a:bodyPr/>
          <a:lstStyle/>
          <a:p>
            <a:r>
              <a:rPr lang="cs-CZ" dirty="0"/>
              <a:t>Stálé rozhodčí soudy (§21 Řádu)</a:t>
            </a:r>
          </a:p>
          <a:p>
            <a:r>
              <a:rPr lang="cs-CZ" dirty="0"/>
              <a:t>Náhradní mechanismus obsažený v rozhodčí smlouvě</a:t>
            </a:r>
          </a:p>
          <a:p>
            <a:r>
              <a:rPr lang="cs-CZ" dirty="0"/>
              <a:t>§9 ZRŘ – obecný soud (výkon pomocné funkce)</a:t>
            </a:r>
          </a:p>
          <a:p>
            <a:pPr lvl="1">
              <a:buFont typeface="Wingdings" pitchFamily="2" charset="2"/>
              <a:buChar char="Ø"/>
            </a:pPr>
            <a:r>
              <a:rPr lang="cs-CZ" sz="2200" dirty="0"/>
              <a:t>Návrh kterékoli strany nebo jmenovaného rozhodce</a:t>
            </a:r>
          </a:p>
          <a:p>
            <a:pPr lvl="1">
              <a:buFont typeface="Wingdings" pitchFamily="2" charset="2"/>
              <a:buChar char="Ø"/>
            </a:pPr>
            <a:r>
              <a:rPr lang="cs-CZ" sz="2200" dirty="0"/>
              <a:t>Strana nejmenovala rozhodce</a:t>
            </a:r>
          </a:p>
          <a:p>
            <a:pPr lvl="1">
              <a:buFont typeface="Wingdings" pitchFamily="2" charset="2"/>
              <a:buChar char="Ø"/>
            </a:pPr>
            <a:r>
              <a:rPr lang="cs-CZ" sz="2200" dirty="0"/>
              <a:t>Rozhodci se nedohodli na předsedajícím rozhodci</a:t>
            </a:r>
          </a:p>
          <a:p>
            <a:pPr lvl="1">
              <a:buFont typeface="Wingdings" pitchFamily="2" charset="2"/>
              <a:buChar char="Ø"/>
            </a:pPr>
            <a:r>
              <a:rPr lang="cs-CZ" sz="2200" dirty="0"/>
              <a:t>Rozhodce se vzdá funkce nebo nemůže činnost rozhodce vykonávat </a:t>
            </a:r>
          </a:p>
          <a:p>
            <a:pPr lvl="1">
              <a:buFont typeface="Wingdings" pitchFamily="2" charset="2"/>
              <a:buChar char="Ø"/>
            </a:pPr>
            <a:r>
              <a:rPr lang="cs-CZ" sz="2200" dirty="0"/>
              <a:t>Věcná a místní příslušnost soudu - §§41 a 43 ZRŘ</a:t>
            </a:r>
          </a:p>
          <a:p>
            <a:pPr lvl="1">
              <a:buFont typeface="Wingdings" pitchFamily="2" charset="2"/>
              <a:buChar char="Ø"/>
            </a:pPr>
            <a:r>
              <a:rPr lang="cs-CZ" sz="2200" dirty="0"/>
              <a:t>Soud musí respektovat obecné požadavky na osobu rozhodce (§4), požadavek nestrannosti a nezávislosti (§10), požadavky vyplývající z rozhodčí smlouvy (např. kvalifikace) </a:t>
            </a:r>
          </a:p>
          <a:p>
            <a:endParaRPr lang="cs-CZ"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53</a:t>
            </a:fld>
            <a:endParaRPr lang="cs-CZ" altLang="cs-CZ" dirty="0"/>
          </a:p>
        </p:txBody>
      </p:sp>
    </p:spTree>
    <p:extLst>
      <p:ext uri="{BB962C8B-B14F-4D97-AF65-F5344CB8AC3E}">
        <p14:creationId xmlns:p14="http://schemas.microsoft.com/office/powerpoint/2010/main" val="36829653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86FFE5-E7DE-4ED0-BFFF-F945CC0EDE46}"/>
              </a:ext>
            </a:extLst>
          </p:cNvPr>
          <p:cNvSpPr>
            <a:spLocks noGrp="1"/>
          </p:cNvSpPr>
          <p:nvPr>
            <p:ph type="title"/>
          </p:nvPr>
        </p:nvSpPr>
        <p:spPr>
          <a:xfrm>
            <a:off x="666000" y="420284"/>
            <a:ext cx="9454225" cy="647700"/>
          </a:xfrm>
        </p:spPr>
        <p:txBody>
          <a:bodyPr/>
          <a:lstStyle/>
          <a:p>
            <a:r>
              <a:rPr lang="cs-CZ" dirty="0"/>
              <a:t>Příklad</a:t>
            </a:r>
          </a:p>
        </p:txBody>
      </p:sp>
      <p:sp>
        <p:nvSpPr>
          <p:cNvPr id="3" name="Zástupný obsah 2">
            <a:extLst>
              <a:ext uri="{FF2B5EF4-FFF2-40B4-BE49-F238E27FC236}">
                <a16:creationId xmlns:a16="http://schemas.microsoft.com/office/drawing/2014/main" id="{615998B5-6959-4C6D-B175-F8576E2A23A8}"/>
              </a:ext>
            </a:extLst>
          </p:cNvPr>
          <p:cNvSpPr>
            <a:spLocks noGrp="1"/>
          </p:cNvSpPr>
          <p:nvPr>
            <p:ph idx="1"/>
          </p:nvPr>
        </p:nvSpPr>
        <p:spPr>
          <a:xfrm>
            <a:off x="637800" y="1067984"/>
            <a:ext cx="10916399" cy="4114800"/>
          </a:xfrm>
        </p:spPr>
        <p:txBody>
          <a:bodyPr/>
          <a:lstStyle/>
          <a:p>
            <a:r>
              <a:rPr lang="cs-CZ" sz="2200" dirty="0"/>
              <a:t>Posuďte doložku a situaci:</a:t>
            </a:r>
          </a:p>
          <a:p>
            <a:pPr lvl="1"/>
            <a:r>
              <a:rPr lang="cs-CZ" sz="2200" i="1" dirty="0">
                <a:solidFill>
                  <a:srgbClr val="000000"/>
                </a:solidFill>
                <a:ea typeface="Times New Roman" panose="02020603050405020304" pitchFamily="18" charset="0"/>
              </a:rPr>
              <a:t>Veškeré spory vyplývající z této smlouvy budou řešeny smírně za účasti mediátora, kterým smluvní strany jmenují paní XY. Jestliže se stranám nepovede vyřešit spor smírně, rozhodne paní XY spor v rozhodčím řízení jako rozhodce. Smírčí i rozhodčí řízení bude vedeno v angličtině. Jestliže by paní XY z jakéhokoliv důvodu nemohla funkci rozhodce vykonávat, bude spor rozhodnut v rozhodčím řízení vedeném v Praze v angličtině.</a:t>
            </a:r>
          </a:p>
          <a:p>
            <a:pPr>
              <a:lnSpc>
                <a:spcPct val="100000"/>
              </a:lnSpc>
            </a:pPr>
            <a:r>
              <a:rPr lang="cs-CZ" sz="2200" dirty="0">
                <a:solidFill>
                  <a:srgbClr val="000000"/>
                </a:solidFill>
                <a:ea typeface="Times New Roman" panose="02020603050405020304" pitchFamily="18" charset="0"/>
              </a:rPr>
              <a:t>Analyzuj pohledem českého práva výše uvedené smluvní ujednání ve všech jeho částech, a to jak s ohledem na jeho obsah, formu a z pohledu vykonatelnosti výstupu z dané části.</a:t>
            </a:r>
          </a:p>
          <a:p>
            <a:pPr>
              <a:lnSpc>
                <a:spcPct val="100000"/>
              </a:lnSpc>
            </a:pPr>
            <a:r>
              <a:rPr lang="cs-CZ" sz="2200" dirty="0">
                <a:solidFill>
                  <a:srgbClr val="000000"/>
                </a:solidFill>
                <a:ea typeface="Times New Roman" panose="02020603050405020304" pitchFamily="18" charset="0"/>
              </a:rPr>
              <a:t>Strany se nemohou shodnout, zda rozhodčí řízení vedené v Praze má být vedeno jedním či třemi rozhodci. Odpověz na tuto otázku s uvedením argumentů pro obhájení odpovědi. V případě, že by se strana, která prohraje, domnívala, že rozhodce (či rozhodčí senát) nebyl při rozhodování nestranný, jaký postup může využít (v průběhu a po konci rozhodčího řízení)?</a:t>
            </a:r>
            <a:endParaRPr lang="cs-CZ" sz="2200" dirty="0"/>
          </a:p>
          <a:p>
            <a:endParaRPr lang="cs-CZ" dirty="0"/>
          </a:p>
        </p:txBody>
      </p:sp>
      <p:sp>
        <p:nvSpPr>
          <p:cNvPr id="4" name="Zástupný symbol pro zápatí 3">
            <a:extLst>
              <a:ext uri="{FF2B5EF4-FFF2-40B4-BE49-F238E27FC236}">
                <a16:creationId xmlns:a16="http://schemas.microsoft.com/office/drawing/2014/main" id="{7C5396F0-426B-45CB-89C1-B38B49F77AB5}"/>
              </a:ext>
            </a:extLst>
          </p:cNvPr>
          <p:cNvSpPr>
            <a:spLocks noGrp="1"/>
          </p:cNvSpPr>
          <p:nvPr>
            <p:ph type="ftr" sz="quarter" idx="10"/>
          </p:nvPr>
        </p:nvSpPr>
        <p:spPr/>
        <p:txBody>
          <a:bodyPr/>
          <a:lstStyle/>
          <a:p>
            <a:r>
              <a:rPr lang="cs-CZ" altLang="cs-CZ"/>
              <a:t>JUDr. Tereza Kyselovská, Ph.D.</a:t>
            </a:r>
            <a:endParaRPr lang="cs-CZ" altLang="cs-CZ" dirty="0"/>
          </a:p>
        </p:txBody>
      </p:sp>
      <p:sp>
        <p:nvSpPr>
          <p:cNvPr id="5" name="Zástupný symbol pro číslo snímku 4">
            <a:extLst>
              <a:ext uri="{FF2B5EF4-FFF2-40B4-BE49-F238E27FC236}">
                <a16:creationId xmlns:a16="http://schemas.microsoft.com/office/drawing/2014/main" id="{985578E8-ACF0-4908-B24A-24FA7C225F4F}"/>
              </a:ext>
            </a:extLst>
          </p:cNvPr>
          <p:cNvSpPr>
            <a:spLocks noGrp="1"/>
          </p:cNvSpPr>
          <p:nvPr>
            <p:ph type="sldNum" sz="quarter" idx="11"/>
          </p:nvPr>
        </p:nvSpPr>
        <p:spPr/>
        <p:txBody>
          <a:bodyPr/>
          <a:lstStyle/>
          <a:p>
            <a:fld id="{0970407D-EE58-4A0B-824B-1D3AE42DD9CF}" type="slidenum">
              <a:rPr lang="cs-CZ" altLang="cs-CZ" smtClean="0"/>
              <a:pPr/>
              <a:t>54</a:t>
            </a:fld>
            <a:endParaRPr lang="cs-CZ" altLang="cs-CZ" dirty="0"/>
          </a:p>
        </p:txBody>
      </p:sp>
    </p:spTree>
    <p:extLst>
      <p:ext uri="{BB962C8B-B14F-4D97-AF65-F5344CB8AC3E}">
        <p14:creationId xmlns:p14="http://schemas.microsoft.com/office/powerpoint/2010/main" val="18303993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E57EDB14-B593-46FB-B47E-BC46429C68F1}"/>
              </a:ext>
            </a:extLst>
          </p:cNvPr>
          <p:cNvSpPr>
            <a:spLocks noGrp="1"/>
          </p:cNvSpPr>
          <p:nvPr>
            <p:ph type="title"/>
          </p:nvPr>
        </p:nvSpPr>
        <p:spPr/>
        <p:txBody>
          <a:bodyPr/>
          <a:lstStyle/>
          <a:p>
            <a:r>
              <a:rPr lang="cs-CZ" dirty="0"/>
              <a:t>Děkuji za pozornost.</a:t>
            </a:r>
          </a:p>
        </p:txBody>
      </p:sp>
      <p:sp>
        <p:nvSpPr>
          <p:cNvPr id="5" name="Podnadpis 4">
            <a:extLst>
              <a:ext uri="{FF2B5EF4-FFF2-40B4-BE49-F238E27FC236}">
                <a16:creationId xmlns:a16="http://schemas.microsoft.com/office/drawing/2014/main" id="{BDCDAD9F-4919-4322-A7A5-E112C7801EC8}"/>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821952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Rozhodčí řízení – dvojkolejnost úpravy</a:t>
            </a:r>
            <a:endParaRPr lang="en-US" dirty="0"/>
          </a:p>
        </p:txBody>
      </p:sp>
      <p:sp>
        <p:nvSpPr>
          <p:cNvPr id="3" name="Zástupný symbol pro obsah 2"/>
          <p:cNvSpPr>
            <a:spLocks noGrp="1"/>
          </p:cNvSpPr>
          <p:nvPr>
            <p:ph idx="1"/>
          </p:nvPr>
        </p:nvSpPr>
        <p:spPr>
          <a:xfrm>
            <a:off x="2351584" y="1772817"/>
            <a:ext cx="7772400" cy="4357687"/>
          </a:xfrm>
        </p:spPr>
        <p:txBody>
          <a:bodyPr/>
          <a:lstStyle/>
          <a:p>
            <a:endParaRPr lang="cs-CZ" dirty="0"/>
          </a:p>
          <a:p>
            <a:endParaRPr lang="cs-CZ" dirty="0"/>
          </a:p>
          <a:p>
            <a:r>
              <a:rPr lang="cs-CZ" dirty="0"/>
              <a:t>… již není… vyloučena </a:t>
            </a:r>
            <a:r>
              <a:rPr lang="cs-CZ" dirty="0" err="1"/>
              <a:t>arbitrabilita</a:t>
            </a:r>
            <a:r>
              <a:rPr lang="cs-CZ" dirty="0"/>
              <a:t> spotřebitelských sporů…</a:t>
            </a:r>
          </a:p>
          <a:p>
            <a:endParaRPr lang="en-US"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Tree>
    <p:extLst>
      <p:ext uri="{BB962C8B-B14F-4D97-AF65-F5344CB8AC3E}">
        <p14:creationId xmlns:p14="http://schemas.microsoft.com/office/powerpoint/2010/main" val="1387767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B18B74E-4D73-4DE2-8EF6-96242938C1CE}"/>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351F4F5D-4B91-4A82-9C3B-200D070E4B6E}"/>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40B996A8-2E05-4E3A-ADC9-E4A9F9BCB387}"/>
              </a:ext>
            </a:extLst>
          </p:cNvPr>
          <p:cNvSpPr>
            <a:spLocks noGrp="1"/>
          </p:cNvSpPr>
          <p:nvPr>
            <p:ph type="title"/>
          </p:nvPr>
        </p:nvSpPr>
        <p:spPr/>
        <p:txBody>
          <a:bodyPr/>
          <a:lstStyle/>
          <a:p>
            <a:r>
              <a:rPr lang="cs-CZ" dirty="0"/>
              <a:t>Spotřebitel a rozhodčí řízení byl problém…</a:t>
            </a:r>
          </a:p>
        </p:txBody>
      </p:sp>
      <p:sp>
        <p:nvSpPr>
          <p:cNvPr id="5" name="Zástupný obsah 4">
            <a:extLst>
              <a:ext uri="{FF2B5EF4-FFF2-40B4-BE49-F238E27FC236}">
                <a16:creationId xmlns:a16="http://schemas.microsoft.com/office/drawing/2014/main" id="{DD48B35C-24BE-4721-94A2-E24893531B18}"/>
              </a:ext>
            </a:extLst>
          </p:cNvPr>
          <p:cNvSpPr>
            <a:spLocks noGrp="1"/>
          </p:cNvSpPr>
          <p:nvPr>
            <p:ph idx="1"/>
          </p:nvPr>
        </p:nvSpPr>
        <p:spPr/>
        <p:txBody>
          <a:bodyPr/>
          <a:lstStyle/>
          <a:p>
            <a:r>
              <a:rPr lang="cs-CZ" dirty="0"/>
              <a:t>Spotřebitel jako slabší smluvní strana – úvěrové smlouvy, půjčky apod.</a:t>
            </a:r>
          </a:p>
          <a:p>
            <a:pPr lvl="1"/>
            <a:r>
              <a:rPr lang="cs-CZ" dirty="0"/>
              <a:t>Výhody rozhodčího řízení se obrátily proti nim</a:t>
            </a:r>
          </a:p>
          <a:p>
            <a:pPr lvl="1"/>
            <a:r>
              <a:rPr lang="cs-CZ" dirty="0"/>
              <a:t>Propojení úvěrových institucí a „spolupracujících“ rozhodců</a:t>
            </a:r>
          </a:p>
          <a:p>
            <a:pPr lvl="1"/>
            <a:r>
              <a:rPr lang="cs-CZ" dirty="0"/>
              <a:t>„rozhodčí instituce“</a:t>
            </a:r>
          </a:p>
          <a:p>
            <a:r>
              <a:rPr lang="cs-CZ" dirty="0"/>
              <a:t>Zákonodárce</a:t>
            </a:r>
          </a:p>
          <a:p>
            <a:pPr marL="781200" lvl="1" indent="-457200">
              <a:buFont typeface="+mj-lt"/>
              <a:buAutoNum type="arabicPeriod"/>
            </a:pPr>
            <a:r>
              <a:rPr lang="cs-CZ" dirty="0"/>
              <a:t>Zákon o rozhodčím řízení – úmysl pro obchodněprávní spory</a:t>
            </a:r>
          </a:p>
          <a:p>
            <a:pPr marL="781200" lvl="1" indent="-457200">
              <a:buFont typeface="+mj-lt"/>
              <a:buAutoNum type="arabicPeriod"/>
            </a:pPr>
            <a:r>
              <a:rPr lang="cs-CZ" dirty="0"/>
              <a:t>Novelizace – nelogicky včleněny spotřebitelská ochranná ustanovení, seznamy rozhodců s kvalifikačními kritérii</a:t>
            </a:r>
          </a:p>
          <a:p>
            <a:pPr marL="781200" lvl="1" indent="-457200">
              <a:buFont typeface="+mj-lt"/>
              <a:buAutoNum type="arabicPeriod"/>
            </a:pPr>
            <a:r>
              <a:rPr lang="cs-CZ" dirty="0"/>
              <a:t>Vyloučení </a:t>
            </a:r>
            <a:r>
              <a:rPr lang="cs-CZ" dirty="0" err="1"/>
              <a:t>arbitrability</a:t>
            </a:r>
            <a:r>
              <a:rPr lang="cs-CZ" dirty="0"/>
              <a:t> ve spotřebitelských sporech</a:t>
            </a:r>
          </a:p>
        </p:txBody>
      </p:sp>
    </p:spTree>
    <p:extLst>
      <p:ext uri="{BB962C8B-B14F-4D97-AF65-F5344CB8AC3E}">
        <p14:creationId xmlns:p14="http://schemas.microsoft.com/office/powerpoint/2010/main" val="1033007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6AA4D7A-A31F-440C-8A64-CDA5C612AC9F}"/>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EEB920C7-0192-4811-AEAD-D05B72C795AE}"/>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7EE05897-9420-4661-8FDA-DA42B2ABF4F8}"/>
              </a:ext>
            </a:extLst>
          </p:cNvPr>
          <p:cNvSpPr>
            <a:spLocks noGrp="1"/>
          </p:cNvSpPr>
          <p:nvPr>
            <p:ph type="title"/>
          </p:nvPr>
        </p:nvSpPr>
        <p:spPr/>
        <p:txBody>
          <a:bodyPr/>
          <a:lstStyle/>
          <a:p>
            <a:r>
              <a:rPr lang="cs-CZ" dirty="0"/>
              <a:t>Spotřebitel a rozhodčí řízení byl problém…</a:t>
            </a:r>
          </a:p>
        </p:txBody>
      </p:sp>
      <p:sp>
        <p:nvSpPr>
          <p:cNvPr id="5" name="Zástupný obsah 4">
            <a:extLst>
              <a:ext uri="{FF2B5EF4-FFF2-40B4-BE49-F238E27FC236}">
                <a16:creationId xmlns:a16="http://schemas.microsoft.com/office/drawing/2014/main" id="{69097C20-6B04-4F38-94CC-B850D10F16DB}"/>
              </a:ext>
            </a:extLst>
          </p:cNvPr>
          <p:cNvSpPr>
            <a:spLocks noGrp="1"/>
          </p:cNvSpPr>
          <p:nvPr>
            <p:ph idx="1"/>
          </p:nvPr>
        </p:nvSpPr>
        <p:spPr/>
        <p:txBody>
          <a:bodyPr/>
          <a:lstStyle/>
          <a:p>
            <a:r>
              <a:rPr lang="cs-CZ" dirty="0">
                <a:hlinkClick r:id="rId2"/>
              </a:rPr>
              <a:t>https://www.cak.cz/scripts/detail.php?id=16760</a:t>
            </a:r>
            <a:endParaRPr lang="cs-CZ" dirty="0"/>
          </a:p>
          <a:p>
            <a:r>
              <a:rPr lang="cs-CZ" dirty="0">
                <a:hlinkClick r:id="rId3"/>
              </a:rPr>
              <a:t>https://www.em.muni.cz/absolventi/12412-nejsem-ani-tak-mediator-jako-spis-gladiator</a:t>
            </a:r>
            <a:r>
              <a:rPr lang="cs-CZ" dirty="0"/>
              <a:t> </a:t>
            </a:r>
          </a:p>
          <a:p>
            <a:r>
              <a:rPr lang="cs-CZ" dirty="0">
                <a:hlinkClick r:id="rId3"/>
              </a:rPr>
              <a:t>https://www.em.muni.cz/absolventi/12412-nejsem-ani-tak-mediator-jako-spis-gladiator</a:t>
            </a:r>
            <a:r>
              <a:rPr lang="cs-CZ" dirty="0"/>
              <a:t> </a:t>
            </a:r>
          </a:p>
        </p:txBody>
      </p:sp>
    </p:spTree>
    <p:extLst>
      <p:ext uri="{BB962C8B-B14F-4D97-AF65-F5344CB8AC3E}">
        <p14:creationId xmlns:p14="http://schemas.microsoft.com/office/powerpoint/2010/main" val="1996087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Rozhodčí řízení - úvod</a:t>
            </a:r>
          </a:p>
        </p:txBody>
      </p:sp>
      <p:sp>
        <p:nvSpPr>
          <p:cNvPr id="3" name="Zástupný symbol pro obsah 2"/>
          <p:cNvSpPr>
            <a:spLocks noGrp="1"/>
          </p:cNvSpPr>
          <p:nvPr>
            <p:ph idx="1"/>
          </p:nvPr>
        </p:nvSpPr>
        <p:spPr/>
        <p:txBody>
          <a:bodyPr/>
          <a:lstStyle/>
          <a:p>
            <a:r>
              <a:rPr lang="cs-CZ" dirty="0"/>
              <a:t>Základní podmínky pro rozhodčí řízení</a:t>
            </a:r>
          </a:p>
          <a:p>
            <a:pPr marL="457200" indent="-457200">
              <a:buFont typeface="+mj-lt"/>
              <a:buAutoNum type="arabicPeriod"/>
            </a:pPr>
            <a:r>
              <a:rPr lang="cs-CZ" dirty="0" err="1"/>
              <a:t>Arbitrabilita</a:t>
            </a:r>
            <a:r>
              <a:rPr lang="cs-CZ" dirty="0"/>
              <a:t> sporu</a:t>
            </a:r>
          </a:p>
          <a:p>
            <a:pPr marL="457200" indent="-457200">
              <a:buFont typeface="+mj-lt"/>
              <a:buAutoNum type="arabicPeriod"/>
            </a:pPr>
            <a:r>
              <a:rPr lang="cs-CZ" dirty="0"/>
              <a:t>Platná rozhodčí smlouva</a:t>
            </a:r>
          </a:p>
          <a:p>
            <a:pPr marL="457200" indent="-457200">
              <a:buFont typeface="+mj-lt"/>
              <a:buAutoNum type="arabicPeriod"/>
            </a:pPr>
            <a:endParaRPr lang="cs-CZ" dirty="0"/>
          </a:p>
          <a:p>
            <a:r>
              <a:rPr lang="cs-CZ" dirty="0"/>
              <a:t>Soukromoprávní povaha</a:t>
            </a:r>
          </a:p>
          <a:p>
            <a:r>
              <a:rPr lang="cs-CZ" dirty="0"/>
              <a:t>Veřejnoprávní povaha – kontrolní a pomocné funkce obecných soudů</a:t>
            </a:r>
          </a:p>
          <a:p>
            <a:endParaRPr lang="cs-CZ" dirty="0"/>
          </a:p>
          <a:p>
            <a:pPr algn="r"/>
            <a:r>
              <a:rPr lang="cs-CZ" dirty="0"/>
              <a:t>…..V PODROBNOSTECH DÁLE</a:t>
            </a:r>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val="388594431"/>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cz-v11.potx" id="{4E9291F6-B920-48C7-AC35-9342B417E3C9}" vid="{A04E845E-CC96-4AFA-B6AA-9EA935455C7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muni-law-prezentace-16-9-cz-v11</Template>
  <TotalTime>226</TotalTime>
  <Words>3627</Words>
  <Application>Microsoft Office PowerPoint</Application>
  <PresentationFormat>Širokoúhlá obrazovka</PresentationFormat>
  <Paragraphs>482</Paragraphs>
  <Slides>55</Slides>
  <Notes>33</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55</vt:i4>
      </vt:variant>
    </vt:vector>
  </HeadingPairs>
  <TitlesOfParts>
    <vt:vector size="59" baseType="lpstr">
      <vt:lpstr>Arial</vt:lpstr>
      <vt:lpstr>Tahoma</vt:lpstr>
      <vt:lpstr>Wingdings</vt:lpstr>
      <vt:lpstr>Prezentace_MU_CZ</vt:lpstr>
      <vt:lpstr>Mezinárodní rozhodčí řízení</vt:lpstr>
      <vt:lpstr>Osnova přednášky</vt:lpstr>
      <vt:lpstr>Způsoby řešení sporů</vt:lpstr>
      <vt:lpstr>Způsoby řešení sporů</vt:lpstr>
      <vt:lpstr>Rozhodčí řízení - úvod</vt:lpstr>
      <vt:lpstr>Rozhodčí řízení – dvojkolejnost úpravy</vt:lpstr>
      <vt:lpstr>Spotřebitel a rozhodčí řízení byl problém…</vt:lpstr>
      <vt:lpstr>Spotřebitel a rozhodčí řízení byl problém…</vt:lpstr>
      <vt:lpstr>Rozhodčí řízení - úvod</vt:lpstr>
      <vt:lpstr>Rozhodčí řízení - dělení</vt:lpstr>
      <vt:lpstr>Pilíře rozhodčího řízení</vt:lpstr>
      <vt:lpstr>Doktríny rozhodčího řízení</vt:lpstr>
      <vt:lpstr>Jurisdikční doktrína</vt:lpstr>
      <vt:lpstr>Smluvní doktrína</vt:lpstr>
      <vt:lpstr>Smíšená doktrína</vt:lpstr>
      <vt:lpstr>Autonomní doktrína</vt:lpstr>
      <vt:lpstr>Výhody rozhodčího řízení</vt:lpstr>
      <vt:lpstr>Nevýhody rozhodčího řízení</vt:lpstr>
      <vt:lpstr>Druhy rozhodčího řízení</vt:lpstr>
      <vt:lpstr>Druhy rozhodčího řízení</vt:lpstr>
      <vt:lpstr>Druhy rozhodčího řízení</vt:lpstr>
      <vt:lpstr>Druhy rozhodčího řízení</vt:lpstr>
      <vt:lpstr>Druhy rozhodčího řízení</vt:lpstr>
      <vt:lpstr>Druhy rozhodčího řízení</vt:lpstr>
      <vt:lpstr>Druhy rozhodčího řízení</vt:lpstr>
      <vt:lpstr>Druhy rozhodčího řízení</vt:lpstr>
      <vt:lpstr>Druhy rozhodčího řízení</vt:lpstr>
      <vt:lpstr>Druhy rozhodčího řízení</vt:lpstr>
      <vt:lpstr>Druhy rozhodčího řízení</vt:lpstr>
      <vt:lpstr>Prameny rozhodčího řízení</vt:lpstr>
      <vt:lpstr>Prameny rozhodčího řízení</vt:lpstr>
      <vt:lpstr>Prameny rozhodčího řízení</vt:lpstr>
      <vt:lpstr>Prameny rozhodčího řízení</vt:lpstr>
      <vt:lpstr>Prameny rozhodčího řízení</vt:lpstr>
      <vt:lpstr>Prameny rozhodčího řízení</vt:lpstr>
      <vt:lpstr>Prameny rozhodčího řízení</vt:lpstr>
      <vt:lpstr>Prameny rozhodčího řízení</vt:lpstr>
      <vt:lpstr>Rozhodčí řízení a EU</vt:lpstr>
      <vt:lpstr>Arbitrabilita</vt:lpstr>
      <vt:lpstr>Arbitrabilita</vt:lpstr>
      <vt:lpstr>Příklady</vt:lpstr>
      <vt:lpstr>Osoba rozhodce</vt:lpstr>
      <vt:lpstr>Osoba rozhodce</vt:lpstr>
      <vt:lpstr>Rozhodce</vt:lpstr>
      <vt:lpstr>Rozhodce</vt:lpstr>
      <vt:lpstr>Rozhodce</vt:lpstr>
      <vt:lpstr>Zvláštní podmínky</vt:lpstr>
      <vt:lpstr>Povinnosti rozhodce</vt:lpstr>
      <vt:lpstr>Postavení rozhodce </vt:lpstr>
      <vt:lpstr>Postavení rozhodce</vt:lpstr>
      <vt:lpstr>Ustavení rozhodce</vt:lpstr>
      <vt:lpstr>Nepodjatost, nezávislost a nestrannost rozhodce </vt:lpstr>
      <vt:lpstr>Náhradní určení rozhodce - §9 ZRŘ </vt:lpstr>
      <vt:lpstr>Příklad</vt:lpstr>
      <vt:lpstr>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 K</dc:creator>
  <cp:lastModifiedBy>§ K</cp:lastModifiedBy>
  <cp:revision>13</cp:revision>
  <cp:lastPrinted>1601-01-01T00:00:00Z</cp:lastPrinted>
  <dcterms:created xsi:type="dcterms:W3CDTF">2022-02-12T17:08:05Z</dcterms:created>
  <dcterms:modified xsi:type="dcterms:W3CDTF">2022-02-12T21:24:21Z</dcterms:modified>
</cp:coreProperties>
</file>