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55"/>
  </p:notesMasterIdLst>
  <p:handoutMasterIdLst>
    <p:handoutMasterId r:id="rId56"/>
  </p:handoutMasterIdLst>
  <p:sldIdLst>
    <p:sldId id="256" r:id="rId2"/>
    <p:sldId id="261" r:id="rId3"/>
    <p:sldId id="324"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318" r:id="rId19"/>
    <p:sldId id="301" r:id="rId20"/>
    <p:sldId id="276" r:id="rId21"/>
    <p:sldId id="302" r:id="rId22"/>
    <p:sldId id="303" r:id="rId23"/>
    <p:sldId id="304" r:id="rId24"/>
    <p:sldId id="305" r:id="rId25"/>
    <p:sldId id="319" r:id="rId26"/>
    <p:sldId id="322" r:id="rId27"/>
    <p:sldId id="321" r:id="rId28"/>
    <p:sldId id="306" r:id="rId29"/>
    <p:sldId id="281" r:id="rId30"/>
    <p:sldId id="308" r:id="rId31"/>
    <p:sldId id="309" r:id="rId32"/>
    <p:sldId id="310" r:id="rId33"/>
    <p:sldId id="283" r:id="rId34"/>
    <p:sldId id="284" r:id="rId35"/>
    <p:sldId id="285" r:id="rId36"/>
    <p:sldId id="286" r:id="rId37"/>
    <p:sldId id="320" r:id="rId38"/>
    <p:sldId id="307" r:id="rId39"/>
    <p:sldId id="277" r:id="rId40"/>
    <p:sldId id="311" r:id="rId41"/>
    <p:sldId id="312" r:id="rId42"/>
    <p:sldId id="313" r:id="rId43"/>
    <p:sldId id="314" r:id="rId44"/>
    <p:sldId id="315" r:id="rId45"/>
    <p:sldId id="279" r:id="rId46"/>
    <p:sldId id="280" r:id="rId47"/>
    <p:sldId id="316" r:id="rId48"/>
    <p:sldId id="317" r:id="rId49"/>
    <p:sldId id="323" r:id="rId50"/>
    <p:sldId id="325" r:id="rId51"/>
    <p:sldId id="326" r:id="rId52"/>
    <p:sldId id="299" r:id="rId53"/>
    <p:sldId id="300" r:id="rId54"/>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9" autoAdjust="0"/>
    <p:restoredTop sz="95768" autoAdjust="0"/>
  </p:normalViewPr>
  <p:slideViewPr>
    <p:cSldViewPr snapToGrid="0">
      <p:cViewPr varScale="1">
        <p:scale>
          <a:sx n="67" d="100"/>
          <a:sy n="67" d="100"/>
        </p:scale>
        <p:origin x="69" y="1354"/>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D973CAD9-ADEE-4F14-8BD9-633FFECD34B9}" type="slidenum">
              <a:rPr lang="cs-CZ" altLang="cs-CZ" sz="1200"/>
              <a:pPr eaLnBrk="1" hangingPunct="1"/>
              <a:t>2</a:t>
            </a:fld>
            <a:endParaRPr lang="cs-CZ" altLang="cs-CZ"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834029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a:ln/>
        </p:spPr>
      </p:sp>
      <p:sp>
        <p:nvSpPr>
          <p:cNvPr id="54275" name="Zástupný symbol pro poznámky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
        <p:nvSpPr>
          <p:cNvPr id="54276" name="Zástupný symbol pro číslo snímk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49F5FAA8-A1E9-488D-B6D5-ECBC254B5285}" type="slidenum">
              <a:rPr lang="cs-CZ" altLang="cs-CZ" sz="1200"/>
              <a:pPr eaLnBrk="1" hangingPunct="1"/>
              <a:t>12</a:t>
            </a:fld>
            <a:endParaRPr lang="cs-CZ" altLang="cs-CZ" sz="1200"/>
          </a:p>
        </p:txBody>
      </p:sp>
    </p:spTree>
    <p:extLst>
      <p:ext uri="{BB962C8B-B14F-4D97-AF65-F5344CB8AC3E}">
        <p14:creationId xmlns:p14="http://schemas.microsoft.com/office/powerpoint/2010/main" val="2005692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obrázek snímku 1"/>
          <p:cNvSpPr>
            <a:spLocks noGrp="1" noRot="1" noChangeAspect="1" noTextEdit="1"/>
          </p:cNvSpPr>
          <p:nvPr>
            <p:ph type="sldImg"/>
          </p:nvPr>
        </p:nvSpPr>
        <p:spPr>
          <a:ln/>
        </p:spPr>
      </p:sp>
      <p:sp>
        <p:nvSpPr>
          <p:cNvPr id="55299" name="Zástupný symbol pro poznámky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
        <p:nvSpPr>
          <p:cNvPr id="55300" name="Zástupný symbol pro číslo snímk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89582B1F-ECD5-4533-8EF7-8DBFEA1A0328}" type="slidenum">
              <a:rPr lang="cs-CZ" altLang="cs-CZ" sz="1200"/>
              <a:pPr eaLnBrk="1" hangingPunct="1"/>
              <a:t>13</a:t>
            </a:fld>
            <a:endParaRPr lang="cs-CZ" altLang="cs-CZ" sz="1200"/>
          </a:p>
        </p:txBody>
      </p:sp>
    </p:spTree>
    <p:extLst>
      <p:ext uri="{BB962C8B-B14F-4D97-AF65-F5344CB8AC3E}">
        <p14:creationId xmlns:p14="http://schemas.microsoft.com/office/powerpoint/2010/main" val="2474745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obrázek snímku 1"/>
          <p:cNvSpPr>
            <a:spLocks noGrp="1" noRot="1" noChangeAspect="1" noTextEdit="1"/>
          </p:cNvSpPr>
          <p:nvPr>
            <p:ph type="sldImg"/>
          </p:nvPr>
        </p:nvSpPr>
        <p:spPr>
          <a:ln/>
        </p:spPr>
      </p:sp>
      <p:sp>
        <p:nvSpPr>
          <p:cNvPr id="56323" name="Zástupný symbol pro poznámky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
        <p:nvSpPr>
          <p:cNvPr id="56324" name="Zástupný symbol pro číslo snímk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3A69B226-15E6-4368-8A1E-9BE4DD8FE059}" type="slidenum">
              <a:rPr lang="cs-CZ" altLang="cs-CZ" sz="1200"/>
              <a:pPr eaLnBrk="1" hangingPunct="1"/>
              <a:t>14</a:t>
            </a:fld>
            <a:endParaRPr lang="cs-CZ" altLang="cs-CZ" sz="1200"/>
          </a:p>
        </p:txBody>
      </p:sp>
    </p:spTree>
    <p:extLst>
      <p:ext uri="{BB962C8B-B14F-4D97-AF65-F5344CB8AC3E}">
        <p14:creationId xmlns:p14="http://schemas.microsoft.com/office/powerpoint/2010/main" val="578981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obrázek snímku 1"/>
          <p:cNvSpPr>
            <a:spLocks noGrp="1" noRot="1" noChangeAspect="1" noTextEdit="1"/>
          </p:cNvSpPr>
          <p:nvPr>
            <p:ph type="sldImg"/>
          </p:nvPr>
        </p:nvSpPr>
        <p:spPr>
          <a:ln/>
        </p:spPr>
      </p:sp>
      <p:sp>
        <p:nvSpPr>
          <p:cNvPr id="57347" name="Zástupný symbol pro poznámky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
        <p:nvSpPr>
          <p:cNvPr id="57348" name="Zástupný symbol pro číslo snímk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F2B0F274-B0E1-4D10-B5F6-34DC2A5D80F4}" type="slidenum">
              <a:rPr lang="cs-CZ" altLang="cs-CZ" sz="1200"/>
              <a:pPr eaLnBrk="1" hangingPunct="1"/>
              <a:t>15</a:t>
            </a:fld>
            <a:endParaRPr lang="cs-CZ" altLang="cs-CZ" sz="1200"/>
          </a:p>
        </p:txBody>
      </p:sp>
    </p:spTree>
    <p:extLst>
      <p:ext uri="{BB962C8B-B14F-4D97-AF65-F5344CB8AC3E}">
        <p14:creationId xmlns:p14="http://schemas.microsoft.com/office/powerpoint/2010/main" val="2303591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obrázek snímku 1"/>
          <p:cNvSpPr>
            <a:spLocks noGrp="1" noRot="1" noChangeAspect="1" noTextEdit="1"/>
          </p:cNvSpPr>
          <p:nvPr>
            <p:ph type="sldImg"/>
          </p:nvPr>
        </p:nvSpPr>
        <p:spPr>
          <a:ln/>
        </p:spPr>
      </p:sp>
      <p:sp>
        <p:nvSpPr>
          <p:cNvPr id="58371" name="Zástupný symbol pro poznámky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
        <p:nvSpPr>
          <p:cNvPr id="58372" name="Zástupný symbol pro číslo snímk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463DDC4C-B4E2-439C-9FDA-73D5861935DA}" type="slidenum">
              <a:rPr lang="cs-CZ" altLang="cs-CZ" sz="1200"/>
              <a:pPr eaLnBrk="1" hangingPunct="1"/>
              <a:t>16</a:t>
            </a:fld>
            <a:endParaRPr lang="cs-CZ" altLang="cs-CZ" sz="1200"/>
          </a:p>
        </p:txBody>
      </p:sp>
    </p:spTree>
    <p:extLst>
      <p:ext uri="{BB962C8B-B14F-4D97-AF65-F5344CB8AC3E}">
        <p14:creationId xmlns:p14="http://schemas.microsoft.com/office/powerpoint/2010/main" val="1900223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obrázek snímku 1"/>
          <p:cNvSpPr>
            <a:spLocks noGrp="1" noRot="1" noChangeAspect="1" noTextEdit="1"/>
          </p:cNvSpPr>
          <p:nvPr>
            <p:ph type="sldImg"/>
          </p:nvPr>
        </p:nvSpPr>
        <p:spPr>
          <a:ln/>
        </p:spPr>
      </p:sp>
      <p:sp>
        <p:nvSpPr>
          <p:cNvPr id="59395" name="Zástupný symbol pro poznámky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
        <p:nvSpPr>
          <p:cNvPr id="59396" name="Zástupný symbol pro číslo snímk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EBF475DB-744E-447F-8B30-01E96D0E8095}" type="slidenum">
              <a:rPr lang="cs-CZ" altLang="cs-CZ" sz="1200"/>
              <a:pPr eaLnBrk="1" hangingPunct="1"/>
              <a:t>17</a:t>
            </a:fld>
            <a:endParaRPr lang="cs-CZ" altLang="cs-CZ" sz="1200"/>
          </a:p>
        </p:txBody>
      </p:sp>
    </p:spTree>
    <p:extLst>
      <p:ext uri="{BB962C8B-B14F-4D97-AF65-F5344CB8AC3E}">
        <p14:creationId xmlns:p14="http://schemas.microsoft.com/office/powerpoint/2010/main" val="366926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Zástupný symbol pro obrázek snímku 1"/>
          <p:cNvSpPr>
            <a:spLocks noGrp="1" noRot="1" noChangeAspect="1" noTextEdit="1"/>
          </p:cNvSpPr>
          <p:nvPr>
            <p:ph type="sldImg"/>
          </p:nvPr>
        </p:nvSpPr>
        <p:spPr>
          <a:ln/>
        </p:spPr>
      </p:sp>
      <p:sp>
        <p:nvSpPr>
          <p:cNvPr id="60419" name="Zástupný symbol pro poznámky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
        <p:nvSpPr>
          <p:cNvPr id="60420" name="Zástupný symbol pro číslo snímk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977A8F39-C35A-4AD4-A56A-3D9F923B6D28}" type="slidenum">
              <a:rPr lang="cs-CZ" altLang="cs-CZ" sz="1200"/>
              <a:pPr eaLnBrk="1" hangingPunct="1"/>
              <a:t>20</a:t>
            </a:fld>
            <a:endParaRPr lang="cs-CZ" altLang="cs-CZ" sz="1200"/>
          </a:p>
        </p:txBody>
      </p:sp>
    </p:spTree>
    <p:extLst>
      <p:ext uri="{BB962C8B-B14F-4D97-AF65-F5344CB8AC3E}">
        <p14:creationId xmlns:p14="http://schemas.microsoft.com/office/powerpoint/2010/main" val="1897475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obrázek snímku 1"/>
          <p:cNvSpPr>
            <a:spLocks noGrp="1" noRot="1" noChangeAspect="1" noTextEdit="1"/>
          </p:cNvSpPr>
          <p:nvPr>
            <p:ph type="sldImg"/>
          </p:nvPr>
        </p:nvSpPr>
        <p:spPr>
          <a:ln/>
        </p:spPr>
      </p:sp>
      <p:sp>
        <p:nvSpPr>
          <p:cNvPr id="65539" name="Zástupný symbol pro poznámky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
        <p:nvSpPr>
          <p:cNvPr id="65540" name="Zástupný symbol pro číslo snímk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08CA630A-01FD-4E18-B2DF-8742D5AD70E7}" type="slidenum">
              <a:rPr lang="cs-CZ" altLang="cs-CZ" sz="1200"/>
              <a:pPr eaLnBrk="1" hangingPunct="1"/>
              <a:t>29</a:t>
            </a:fld>
            <a:endParaRPr lang="cs-CZ" altLang="cs-CZ" sz="1200"/>
          </a:p>
        </p:txBody>
      </p:sp>
    </p:spTree>
    <p:extLst>
      <p:ext uri="{BB962C8B-B14F-4D97-AF65-F5344CB8AC3E}">
        <p14:creationId xmlns:p14="http://schemas.microsoft.com/office/powerpoint/2010/main" val="1353212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obrázek snímku 1"/>
          <p:cNvSpPr>
            <a:spLocks noGrp="1" noRot="1" noChangeAspect="1" noTextEdit="1"/>
          </p:cNvSpPr>
          <p:nvPr>
            <p:ph type="sldImg"/>
          </p:nvPr>
        </p:nvSpPr>
        <p:spPr>
          <a:ln/>
        </p:spPr>
      </p:sp>
      <p:sp>
        <p:nvSpPr>
          <p:cNvPr id="67587" name="Zástupný symbol pro poznámky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
        <p:nvSpPr>
          <p:cNvPr id="67588" name="Zástupný symbol pro číslo snímk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A27FD543-59AE-43CE-A8EA-722FFFC6C5A7}" type="slidenum">
              <a:rPr lang="cs-CZ" altLang="cs-CZ" sz="1200"/>
              <a:pPr eaLnBrk="1" hangingPunct="1"/>
              <a:t>33</a:t>
            </a:fld>
            <a:endParaRPr lang="cs-CZ" altLang="cs-CZ" sz="1200"/>
          </a:p>
        </p:txBody>
      </p:sp>
    </p:spTree>
    <p:extLst>
      <p:ext uri="{BB962C8B-B14F-4D97-AF65-F5344CB8AC3E}">
        <p14:creationId xmlns:p14="http://schemas.microsoft.com/office/powerpoint/2010/main" val="85124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Zástupný symbol pro obrázek snímku 1"/>
          <p:cNvSpPr>
            <a:spLocks noGrp="1" noRot="1" noChangeAspect="1" noTextEdit="1"/>
          </p:cNvSpPr>
          <p:nvPr>
            <p:ph type="sldImg"/>
          </p:nvPr>
        </p:nvSpPr>
        <p:spPr>
          <a:ln/>
        </p:spPr>
      </p:sp>
      <p:sp>
        <p:nvSpPr>
          <p:cNvPr id="68611" name="Zástupný symbol pro poznámky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
        <p:nvSpPr>
          <p:cNvPr id="68612" name="Zástupný symbol pro číslo snímk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877EE4BB-F8B2-4B16-A4EE-3E2D353785D6}" type="slidenum">
              <a:rPr lang="cs-CZ" altLang="cs-CZ" sz="1200"/>
              <a:pPr eaLnBrk="1" hangingPunct="1"/>
              <a:t>34</a:t>
            </a:fld>
            <a:endParaRPr lang="cs-CZ" altLang="cs-CZ" sz="1200"/>
          </a:p>
        </p:txBody>
      </p:sp>
    </p:spTree>
    <p:extLst>
      <p:ext uri="{BB962C8B-B14F-4D97-AF65-F5344CB8AC3E}">
        <p14:creationId xmlns:p14="http://schemas.microsoft.com/office/powerpoint/2010/main" val="1258019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obrázek snímku 1"/>
          <p:cNvSpPr>
            <a:spLocks noGrp="1" noRot="1" noChangeAspect="1" noTextEdit="1"/>
          </p:cNvSpPr>
          <p:nvPr>
            <p:ph type="sldImg"/>
          </p:nvPr>
        </p:nvSpPr>
        <p:spPr>
          <a:ln/>
        </p:spPr>
      </p:sp>
      <p:sp>
        <p:nvSpPr>
          <p:cNvPr id="46083" name="Zástupný symbol pro poznámky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
        <p:nvSpPr>
          <p:cNvPr id="46084" name="Zástupný symbol pro číslo snímk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97D589C6-429F-4D69-9ABE-2F9D203067C3}" type="slidenum">
              <a:rPr lang="cs-CZ" altLang="cs-CZ" sz="1200"/>
              <a:pPr eaLnBrk="1" hangingPunct="1"/>
              <a:t>4</a:t>
            </a:fld>
            <a:endParaRPr lang="cs-CZ" altLang="cs-CZ" sz="1200"/>
          </a:p>
        </p:txBody>
      </p:sp>
    </p:spTree>
    <p:extLst>
      <p:ext uri="{BB962C8B-B14F-4D97-AF65-F5344CB8AC3E}">
        <p14:creationId xmlns:p14="http://schemas.microsoft.com/office/powerpoint/2010/main" val="1711188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obrázek snímku 1"/>
          <p:cNvSpPr>
            <a:spLocks noGrp="1" noRot="1" noChangeAspect="1" noTextEdit="1"/>
          </p:cNvSpPr>
          <p:nvPr>
            <p:ph type="sldImg"/>
          </p:nvPr>
        </p:nvSpPr>
        <p:spPr>
          <a:ln/>
        </p:spPr>
      </p:sp>
      <p:sp>
        <p:nvSpPr>
          <p:cNvPr id="69635" name="Zástupný symbol pro poznámky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
        <p:nvSpPr>
          <p:cNvPr id="69636" name="Zástupný symbol pro číslo snímk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306510AE-1DE2-4F7E-B5BD-2A6DA05D0693}" type="slidenum">
              <a:rPr lang="cs-CZ" altLang="cs-CZ" sz="1200"/>
              <a:pPr eaLnBrk="1" hangingPunct="1"/>
              <a:t>35</a:t>
            </a:fld>
            <a:endParaRPr lang="cs-CZ" altLang="cs-CZ" sz="1200"/>
          </a:p>
        </p:txBody>
      </p:sp>
    </p:spTree>
    <p:extLst>
      <p:ext uri="{BB962C8B-B14F-4D97-AF65-F5344CB8AC3E}">
        <p14:creationId xmlns:p14="http://schemas.microsoft.com/office/powerpoint/2010/main" val="1435090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obrázek snímku 1"/>
          <p:cNvSpPr>
            <a:spLocks noGrp="1" noRot="1" noChangeAspect="1" noTextEdit="1"/>
          </p:cNvSpPr>
          <p:nvPr>
            <p:ph type="sldImg"/>
          </p:nvPr>
        </p:nvSpPr>
        <p:spPr>
          <a:ln/>
        </p:spPr>
      </p:sp>
      <p:sp>
        <p:nvSpPr>
          <p:cNvPr id="70659" name="Zástupný symbol pro poznámky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
        <p:nvSpPr>
          <p:cNvPr id="70660" name="Zástupný symbol pro číslo snímk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25DAD5E7-1665-4D9C-8D93-92AC4BE8D3E1}" type="slidenum">
              <a:rPr lang="cs-CZ" altLang="cs-CZ" sz="1200"/>
              <a:pPr eaLnBrk="1" hangingPunct="1"/>
              <a:t>36</a:t>
            </a:fld>
            <a:endParaRPr lang="cs-CZ" altLang="cs-CZ" sz="1200"/>
          </a:p>
        </p:txBody>
      </p:sp>
    </p:spTree>
    <p:extLst>
      <p:ext uri="{BB962C8B-B14F-4D97-AF65-F5344CB8AC3E}">
        <p14:creationId xmlns:p14="http://schemas.microsoft.com/office/powerpoint/2010/main" val="2731751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obrázek snímku 1"/>
          <p:cNvSpPr>
            <a:spLocks noGrp="1" noRot="1" noChangeAspect="1" noTextEdit="1"/>
          </p:cNvSpPr>
          <p:nvPr>
            <p:ph type="sldImg"/>
          </p:nvPr>
        </p:nvSpPr>
        <p:spPr>
          <a:ln/>
        </p:spPr>
      </p:sp>
      <p:sp>
        <p:nvSpPr>
          <p:cNvPr id="61443" name="Zástupný symbol pro poznámky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
        <p:nvSpPr>
          <p:cNvPr id="61444" name="Zástupný symbol pro číslo snímk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4D62E157-7593-44C9-B903-CB9B6244E484}" type="slidenum">
              <a:rPr lang="cs-CZ" altLang="cs-CZ" sz="1200"/>
              <a:pPr eaLnBrk="1" hangingPunct="1"/>
              <a:t>39</a:t>
            </a:fld>
            <a:endParaRPr lang="cs-CZ" altLang="cs-CZ" sz="1200"/>
          </a:p>
        </p:txBody>
      </p:sp>
    </p:spTree>
    <p:extLst>
      <p:ext uri="{BB962C8B-B14F-4D97-AF65-F5344CB8AC3E}">
        <p14:creationId xmlns:p14="http://schemas.microsoft.com/office/powerpoint/2010/main" val="4057925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obrázek snímku 1"/>
          <p:cNvSpPr>
            <a:spLocks noGrp="1" noRot="1" noChangeAspect="1" noTextEdit="1"/>
          </p:cNvSpPr>
          <p:nvPr>
            <p:ph type="sldImg"/>
          </p:nvPr>
        </p:nvSpPr>
        <p:spPr>
          <a:ln/>
        </p:spPr>
      </p:sp>
      <p:sp>
        <p:nvSpPr>
          <p:cNvPr id="63491" name="Zástupný symbol pro poznámky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
        <p:nvSpPr>
          <p:cNvPr id="63492" name="Zástupný symbol pro číslo snímk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E0633F1A-2FE4-4C69-890B-BD6DA860F4E2}" type="slidenum">
              <a:rPr lang="cs-CZ" altLang="cs-CZ" sz="1200"/>
              <a:pPr eaLnBrk="1" hangingPunct="1"/>
              <a:t>45</a:t>
            </a:fld>
            <a:endParaRPr lang="cs-CZ" altLang="cs-CZ" sz="1200"/>
          </a:p>
        </p:txBody>
      </p:sp>
    </p:spTree>
    <p:extLst>
      <p:ext uri="{BB962C8B-B14F-4D97-AF65-F5344CB8AC3E}">
        <p14:creationId xmlns:p14="http://schemas.microsoft.com/office/powerpoint/2010/main" val="1217373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Zástupný symbol pro obrázek snímku 1"/>
          <p:cNvSpPr>
            <a:spLocks noGrp="1" noRot="1" noChangeAspect="1" noTextEdit="1"/>
          </p:cNvSpPr>
          <p:nvPr>
            <p:ph type="sldImg"/>
          </p:nvPr>
        </p:nvSpPr>
        <p:spPr>
          <a:ln/>
        </p:spPr>
      </p:sp>
      <p:sp>
        <p:nvSpPr>
          <p:cNvPr id="64515" name="Zástupný symbol pro poznámky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
        <p:nvSpPr>
          <p:cNvPr id="64516" name="Zástupný symbol pro číslo snímk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6122BE27-9A77-43CD-9ECF-3DD80EAE0900}" type="slidenum">
              <a:rPr lang="cs-CZ" altLang="cs-CZ" sz="1200"/>
              <a:pPr eaLnBrk="1" hangingPunct="1"/>
              <a:t>46</a:t>
            </a:fld>
            <a:endParaRPr lang="cs-CZ" altLang="cs-CZ" sz="1200"/>
          </a:p>
        </p:txBody>
      </p:sp>
    </p:spTree>
    <p:extLst>
      <p:ext uri="{BB962C8B-B14F-4D97-AF65-F5344CB8AC3E}">
        <p14:creationId xmlns:p14="http://schemas.microsoft.com/office/powerpoint/2010/main" val="681070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17869708-05C2-4753-BA6B-89C217B17049}" type="slidenum">
              <a:rPr lang="cs-CZ" altLang="cs-CZ" sz="1200"/>
              <a:pPr eaLnBrk="1" hangingPunct="1"/>
              <a:t>5</a:t>
            </a:fld>
            <a:endParaRPr lang="cs-CZ" altLang="cs-CZ"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V rozhodčím řízení je dispoziční zásada širší - §17 – 19 ZRŘ (místo, procesní pravidla), volba mezi stálým rozhodčím soudem a ad hoc, volba rozhodců, doba řízení, zpětvzetí návrhu, uzavření smíru; zásada rovnosti – strany musí mít plnou příležitost k uplatnění svých práv, projevuje se v podmínce nepodjatosti rozhodce, porušení je sankcionováno zrušením RN; zásada rychlosti – jedna instance, časově omezená arbitráž, krátké lhůty; zásada neveřejnosti: odlišná dohoda stran je neplatná, ale se souhlasem všech stran a rozhodců je výjimečně možné připustit účast jednotlivých osob; </a:t>
            </a:r>
          </a:p>
        </p:txBody>
      </p:sp>
    </p:spTree>
    <p:extLst>
      <p:ext uri="{BB962C8B-B14F-4D97-AF65-F5344CB8AC3E}">
        <p14:creationId xmlns:p14="http://schemas.microsoft.com/office/powerpoint/2010/main" val="346276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obrázek snímku 1"/>
          <p:cNvSpPr>
            <a:spLocks noGrp="1" noRot="1" noChangeAspect="1" noTextEdit="1"/>
          </p:cNvSpPr>
          <p:nvPr>
            <p:ph type="sldImg"/>
          </p:nvPr>
        </p:nvSpPr>
        <p:spPr>
          <a:ln/>
        </p:spPr>
      </p:sp>
      <p:sp>
        <p:nvSpPr>
          <p:cNvPr id="48131" name="Zástupný symbol pro poznámky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
        <p:nvSpPr>
          <p:cNvPr id="48132" name="Zástupný symbol pro číslo snímk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77B6D9B7-7841-473E-B8AE-8B3BEE4F01AD}" type="slidenum">
              <a:rPr lang="cs-CZ" altLang="cs-CZ" sz="1200"/>
              <a:pPr eaLnBrk="1" hangingPunct="1"/>
              <a:t>6</a:t>
            </a:fld>
            <a:endParaRPr lang="cs-CZ" altLang="cs-CZ" sz="1200"/>
          </a:p>
        </p:txBody>
      </p:sp>
    </p:spTree>
    <p:extLst>
      <p:ext uri="{BB962C8B-B14F-4D97-AF65-F5344CB8AC3E}">
        <p14:creationId xmlns:p14="http://schemas.microsoft.com/office/powerpoint/2010/main" val="1586046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obrázek snímku 1"/>
          <p:cNvSpPr>
            <a:spLocks noGrp="1" noRot="1" noChangeAspect="1" noTextEdit="1"/>
          </p:cNvSpPr>
          <p:nvPr>
            <p:ph type="sldImg"/>
          </p:nvPr>
        </p:nvSpPr>
        <p:spPr>
          <a:ln/>
        </p:spPr>
      </p:sp>
      <p:sp>
        <p:nvSpPr>
          <p:cNvPr id="49155" name="Zástupný symbol pro poznámky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
        <p:nvSpPr>
          <p:cNvPr id="49156" name="Zástupný symbol pro číslo snímk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8DFA7B4A-81BA-43C4-AD43-F47AD5430A7B}" type="slidenum">
              <a:rPr lang="cs-CZ" altLang="cs-CZ" sz="1200"/>
              <a:pPr eaLnBrk="1" hangingPunct="1"/>
              <a:t>7</a:t>
            </a:fld>
            <a:endParaRPr lang="cs-CZ" altLang="cs-CZ" sz="1200"/>
          </a:p>
        </p:txBody>
      </p:sp>
    </p:spTree>
    <p:extLst>
      <p:ext uri="{BB962C8B-B14F-4D97-AF65-F5344CB8AC3E}">
        <p14:creationId xmlns:p14="http://schemas.microsoft.com/office/powerpoint/2010/main" val="1524560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obrázek snímku 1"/>
          <p:cNvSpPr>
            <a:spLocks noGrp="1" noRot="1" noChangeAspect="1" noTextEdit="1"/>
          </p:cNvSpPr>
          <p:nvPr>
            <p:ph type="sldImg"/>
          </p:nvPr>
        </p:nvSpPr>
        <p:spPr>
          <a:ln/>
        </p:spPr>
      </p:sp>
      <p:sp>
        <p:nvSpPr>
          <p:cNvPr id="50179" name="Zástupný symbol pro poznámky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
        <p:nvSpPr>
          <p:cNvPr id="50180" name="Zástupný symbol pro číslo snímk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E8C35634-7BAB-4525-9936-0A4F9E024E82}" type="slidenum">
              <a:rPr lang="cs-CZ" altLang="cs-CZ" sz="1200"/>
              <a:pPr eaLnBrk="1" hangingPunct="1"/>
              <a:t>8</a:t>
            </a:fld>
            <a:endParaRPr lang="cs-CZ" altLang="cs-CZ" sz="1200"/>
          </a:p>
        </p:txBody>
      </p:sp>
    </p:spTree>
    <p:extLst>
      <p:ext uri="{BB962C8B-B14F-4D97-AF65-F5344CB8AC3E}">
        <p14:creationId xmlns:p14="http://schemas.microsoft.com/office/powerpoint/2010/main" val="1725512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obrázek snímku 1"/>
          <p:cNvSpPr>
            <a:spLocks noGrp="1" noRot="1" noChangeAspect="1" noTextEdit="1"/>
          </p:cNvSpPr>
          <p:nvPr>
            <p:ph type="sldImg"/>
          </p:nvPr>
        </p:nvSpPr>
        <p:spPr>
          <a:ln/>
        </p:spPr>
      </p:sp>
      <p:sp>
        <p:nvSpPr>
          <p:cNvPr id="51203" name="Zástupný symbol pro poznámky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
        <p:nvSpPr>
          <p:cNvPr id="51204" name="Zástupný symbol pro číslo snímk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3C013ADD-225A-44F3-885B-644F4B08A52C}" type="slidenum">
              <a:rPr lang="cs-CZ" altLang="cs-CZ" sz="1200"/>
              <a:pPr eaLnBrk="1" hangingPunct="1"/>
              <a:t>9</a:t>
            </a:fld>
            <a:endParaRPr lang="cs-CZ" altLang="cs-CZ" sz="1200"/>
          </a:p>
        </p:txBody>
      </p:sp>
    </p:spTree>
    <p:extLst>
      <p:ext uri="{BB962C8B-B14F-4D97-AF65-F5344CB8AC3E}">
        <p14:creationId xmlns:p14="http://schemas.microsoft.com/office/powerpoint/2010/main" val="390649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obrázek snímku 1"/>
          <p:cNvSpPr>
            <a:spLocks noGrp="1" noRot="1" noChangeAspect="1" noTextEdit="1"/>
          </p:cNvSpPr>
          <p:nvPr>
            <p:ph type="sldImg"/>
          </p:nvPr>
        </p:nvSpPr>
        <p:spPr>
          <a:ln/>
        </p:spPr>
      </p:sp>
      <p:sp>
        <p:nvSpPr>
          <p:cNvPr id="52227" name="Zástupný symbol pro poznámky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
        <p:nvSpPr>
          <p:cNvPr id="52228" name="Zástupný symbol pro číslo snímk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CAC4348E-7757-4E3F-B81E-20B66DA81B1D}" type="slidenum">
              <a:rPr lang="cs-CZ" altLang="cs-CZ" sz="1200"/>
              <a:pPr eaLnBrk="1" hangingPunct="1"/>
              <a:t>10</a:t>
            </a:fld>
            <a:endParaRPr lang="cs-CZ" altLang="cs-CZ" sz="1200"/>
          </a:p>
        </p:txBody>
      </p:sp>
    </p:spTree>
    <p:extLst>
      <p:ext uri="{BB962C8B-B14F-4D97-AF65-F5344CB8AC3E}">
        <p14:creationId xmlns:p14="http://schemas.microsoft.com/office/powerpoint/2010/main" val="1478621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obrázek snímku 1"/>
          <p:cNvSpPr>
            <a:spLocks noGrp="1" noRot="1" noChangeAspect="1" noTextEdit="1"/>
          </p:cNvSpPr>
          <p:nvPr>
            <p:ph type="sldImg"/>
          </p:nvPr>
        </p:nvSpPr>
        <p:spPr>
          <a:ln/>
        </p:spPr>
      </p:sp>
      <p:sp>
        <p:nvSpPr>
          <p:cNvPr id="53251" name="Zástupný symbol pro poznámky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
        <p:nvSpPr>
          <p:cNvPr id="53252" name="Zástupný symbol pro číslo snímk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8EC39710-B3B6-48AB-9B55-38FDAD8D8BAA}" type="slidenum">
              <a:rPr lang="cs-CZ" altLang="cs-CZ" sz="1200"/>
              <a:pPr eaLnBrk="1" hangingPunct="1"/>
              <a:t>11</a:t>
            </a:fld>
            <a:endParaRPr lang="cs-CZ" altLang="cs-CZ" sz="1200"/>
          </a:p>
        </p:txBody>
      </p:sp>
    </p:spTree>
    <p:extLst>
      <p:ext uri="{BB962C8B-B14F-4D97-AF65-F5344CB8AC3E}">
        <p14:creationId xmlns:p14="http://schemas.microsoft.com/office/powerpoint/2010/main" val="2921430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4" name="Obrázek 8">
            <a:extLst>
              <a:ext uri="{FF2B5EF4-FFF2-40B4-BE49-F238E27FC236}">
                <a16:creationId xmlns:a16="http://schemas.microsoft.com/office/drawing/2014/main" id="{F4BEF68F-D2E3-A445-BE69-DE5712F4B9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8">
            <a:extLst>
              <a:ext uri="{FF2B5EF4-FFF2-40B4-BE49-F238E27FC236}">
                <a16:creationId xmlns:a16="http://schemas.microsoft.com/office/drawing/2014/main" id="{E49E2218-4CCF-BC44-930E-B31D9BFD89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8" name="Obrázek 8">
            <a:extLst>
              <a:ext uri="{FF2B5EF4-FFF2-40B4-BE49-F238E27FC236}">
                <a16:creationId xmlns:a16="http://schemas.microsoft.com/office/drawing/2014/main" id="{3670C515-4DAA-7F4B-92D5-CBE7140375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10" name="Obrázek 8">
            <a:extLst>
              <a:ext uri="{FF2B5EF4-FFF2-40B4-BE49-F238E27FC236}">
                <a16:creationId xmlns:a16="http://schemas.microsoft.com/office/drawing/2014/main" id="{D2567773-B605-2B43-9036-93D6446553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3" cy="1060264"/>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91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3" cy="1060264"/>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91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9"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AW slide">
    <p:bg>
      <p:bgPr>
        <a:solidFill>
          <a:srgbClr val="91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2" y="2021800"/>
            <a:ext cx="4106255"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1" name="Obrázek 8">
            <a:extLst>
              <a:ext uri="{FF2B5EF4-FFF2-40B4-BE49-F238E27FC236}">
                <a16:creationId xmlns:a16="http://schemas.microsoft.com/office/drawing/2014/main" id="{59BBB889-9A7B-9D4F-983C-EF6BCB924D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1" name="Obrázek 8">
            <a:extLst>
              <a:ext uri="{FF2B5EF4-FFF2-40B4-BE49-F238E27FC236}">
                <a16:creationId xmlns:a16="http://schemas.microsoft.com/office/drawing/2014/main" id="{8B634E8E-DBA3-B14F-81EC-219FEC2F82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2" name="Obrázek 8">
            <a:extLst>
              <a:ext uri="{FF2B5EF4-FFF2-40B4-BE49-F238E27FC236}">
                <a16:creationId xmlns:a16="http://schemas.microsoft.com/office/drawing/2014/main" id="{F5224E24-147F-EE43-B65A-19061D0BD9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9" name="Obrázek 8">
            <a:extLst>
              <a:ext uri="{FF2B5EF4-FFF2-40B4-BE49-F238E27FC236}">
                <a16:creationId xmlns:a16="http://schemas.microsoft.com/office/drawing/2014/main" id="{9FA8E4E0-B396-804E-A80F-F901C2CBAF0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17" name="Obrázek 8">
            <a:extLst>
              <a:ext uri="{FF2B5EF4-FFF2-40B4-BE49-F238E27FC236}">
                <a16:creationId xmlns:a16="http://schemas.microsoft.com/office/drawing/2014/main" id="{A63F5DF2-7BE9-9D42-95D5-0960F0062F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7" name="Obrázek 8">
            <a:extLst>
              <a:ext uri="{FF2B5EF4-FFF2-40B4-BE49-F238E27FC236}">
                <a16:creationId xmlns:a16="http://schemas.microsoft.com/office/drawing/2014/main" id="{2B91F2EA-D76F-7D4C-960D-6E3E77E718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7" name="Obrázek 8">
            <a:extLst>
              <a:ext uri="{FF2B5EF4-FFF2-40B4-BE49-F238E27FC236}">
                <a16:creationId xmlns:a16="http://schemas.microsoft.com/office/drawing/2014/main" id="{E7FAA686-EF64-0D47-AFF9-2958D27898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sccinstitute.com/" TargetMode="External"/><Relationship Id="rId3" Type="http://schemas.openxmlformats.org/officeDocument/2006/relationships/hyperlink" Target="https://www.siac.org.sg/" TargetMode="External"/><Relationship Id="rId7" Type="http://schemas.openxmlformats.org/officeDocument/2006/relationships/hyperlink" Target="https://icsid.worldbank.org/" TargetMode="External"/><Relationship Id="rId2" Type="http://schemas.openxmlformats.org/officeDocument/2006/relationships/hyperlink" Target="https://iccwbo.org/dispute-resolution-services/arbitration/" TargetMode="External"/><Relationship Id="rId1" Type="http://schemas.openxmlformats.org/officeDocument/2006/relationships/slideLayout" Target="../slideLayouts/slideLayout2.xml"/><Relationship Id="rId6" Type="http://schemas.openxmlformats.org/officeDocument/2006/relationships/hyperlink" Target="http://www.cietac.org/?l=en" TargetMode="External"/><Relationship Id="rId11" Type="http://schemas.openxmlformats.org/officeDocument/2006/relationships/hyperlink" Target="https://lmaa.london/" TargetMode="External"/><Relationship Id="rId5" Type="http://schemas.openxmlformats.org/officeDocument/2006/relationships/hyperlink" Target="https://www.lcia.org/" TargetMode="External"/><Relationship Id="rId10" Type="http://schemas.openxmlformats.org/officeDocument/2006/relationships/hyperlink" Target="https://pca-cpa.org/en/home/" TargetMode="External"/><Relationship Id="rId4" Type="http://schemas.openxmlformats.org/officeDocument/2006/relationships/hyperlink" Target="https://www.hkiac.org/" TargetMode="External"/><Relationship Id="rId9" Type="http://schemas.openxmlformats.org/officeDocument/2006/relationships/hyperlink" Target="https://www.icdr.org/"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cs-CZ"/>
              <a:t>Zápatí prezentace</a:t>
            </a:r>
            <a:endParaRPr lang="cs-CZ" dirty="0"/>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cs-CZ" dirty="0"/>
              <a:t>Mezinárodní arbitráž</a:t>
            </a:r>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p:txBody>
          <a:bodyPr/>
          <a:lstStyle/>
          <a:p>
            <a:r>
              <a:rPr lang="cs-CZ" b="1" dirty="0"/>
              <a:t>Průběh rozhodčího řízení, rozhodčí nález</a:t>
            </a:r>
          </a:p>
        </p:txBody>
      </p:sp>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JUDr. Tereza Kyselovská, Ph.D.</a:t>
            </a:r>
          </a:p>
        </p:txBody>
      </p:sp>
      <p:sp>
        <p:nvSpPr>
          <p:cNvPr id="5" name="Zástupný symbol pro číslo snímku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58833084-606B-4954-A27B-C3BCD53A083B}" type="slidenum">
              <a:rPr lang="cs-CZ" altLang="cs-CZ" sz="1200">
                <a:latin typeface="Trebuchet MS" panose="020B0603020202020204" pitchFamily="34" charset="0"/>
              </a:rPr>
              <a:pPr eaLnBrk="1" hangingPunct="1"/>
              <a:t>10</a:t>
            </a:fld>
            <a:endParaRPr lang="cs-CZ" altLang="cs-CZ" sz="1200">
              <a:latin typeface="Trebuchet MS" panose="020B0603020202020204" pitchFamily="34" charset="0"/>
            </a:endParaRPr>
          </a:p>
        </p:txBody>
      </p:sp>
      <p:sp>
        <p:nvSpPr>
          <p:cNvPr id="12292" name="Rectangle 2"/>
          <p:cNvSpPr>
            <a:spLocks noGrp="1" noChangeArrowheads="1"/>
          </p:cNvSpPr>
          <p:nvPr>
            <p:ph type="title"/>
          </p:nvPr>
        </p:nvSpPr>
        <p:spPr/>
        <p:txBody>
          <a:bodyPr/>
          <a:lstStyle/>
          <a:p>
            <a:pPr eaLnBrk="1" hangingPunct="1"/>
            <a:r>
              <a:rPr lang="cs-CZ" altLang="cs-CZ"/>
              <a:t>Zahájení u nepříslušného fóra </a:t>
            </a:r>
          </a:p>
        </p:txBody>
      </p:sp>
      <p:sp>
        <p:nvSpPr>
          <p:cNvPr id="12293" name="Rectangle 3"/>
          <p:cNvSpPr>
            <a:spLocks noGrp="1" noChangeArrowheads="1"/>
          </p:cNvSpPr>
          <p:nvPr>
            <p:ph type="body" idx="1"/>
          </p:nvPr>
        </p:nvSpPr>
        <p:spPr/>
        <p:txBody>
          <a:bodyPr/>
          <a:lstStyle/>
          <a:p>
            <a:pPr eaLnBrk="1" hangingPunct="1"/>
            <a:r>
              <a:rPr lang="cs-CZ" altLang="cs-CZ" dirty="0"/>
              <a:t>Rozhodčí řízení bylo zahájeno a rozhodci rozhodli o své </a:t>
            </a:r>
            <a:r>
              <a:rPr lang="cs-CZ" altLang="cs-CZ" dirty="0" err="1"/>
              <a:t>nepravomoci</a:t>
            </a:r>
            <a:r>
              <a:rPr lang="cs-CZ" altLang="cs-CZ" dirty="0"/>
              <a:t> (§ 15 ZRŘ) nebo byl zrušen rozhodčí nález (§ 31 ZRŘ)</a:t>
            </a:r>
          </a:p>
          <a:p>
            <a:pPr lvl="1">
              <a:buFont typeface="Wingdings" panose="05000000000000000000" pitchFamily="2" charset="2"/>
              <a:buChar char="Ø"/>
            </a:pPr>
            <a:r>
              <a:rPr lang="cs-CZ" altLang="cs-CZ" sz="2400" dirty="0"/>
              <a:t>§16 ZRŘ</a:t>
            </a:r>
          </a:p>
          <a:p>
            <a:pPr lvl="1">
              <a:buFont typeface="Wingdings" panose="05000000000000000000" pitchFamily="2" charset="2"/>
              <a:buChar char="Ø"/>
            </a:pPr>
            <a:r>
              <a:rPr lang="cs-CZ" altLang="cs-CZ" sz="2400" dirty="0"/>
              <a:t>Zachování účinků podání žaloby – do 30 dnů zahájeno řízení u soudu nebo jiného příslušného orgánu</a:t>
            </a:r>
          </a:p>
          <a:p>
            <a:pPr lvl="1">
              <a:buFont typeface="Wingdings" panose="05000000000000000000" pitchFamily="2" charset="2"/>
              <a:buChar char="Ø"/>
            </a:pPr>
            <a:r>
              <a:rPr lang="cs-CZ" altLang="cs-CZ" sz="2400" dirty="0"/>
              <a:t>Uplatní se i v případě, kdy byla podána žaloba u stálého rozhodčího soudu, ale bylo sjednáno rozhodčí řízení ad hoc </a:t>
            </a:r>
          </a:p>
          <a:p>
            <a:pPr lvl="1">
              <a:buFont typeface="Wingdings" panose="05000000000000000000" pitchFamily="2" charset="2"/>
              <a:buChar char="Ø"/>
            </a:pPr>
            <a:r>
              <a:rPr lang="cs-CZ" altLang="cs-CZ" sz="2400" dirty="0"/>
              <a:t>Teritoriální omezení §16 – platí jen v ČR </a:t>
            </a:r>
          </a:p>
        </p:txBody>
      </p:sp>
    </p:spTree>
    <p:extLst>
      <p:ext uri="{BB962C8B-B14F-4D97-AF65-F5344CB8AC3E}">
        <p14:creationId xmlns:p14="http://schemas.microsoft.com/office/powerpoint/2010/main" val="3251410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JUDr. Tereza Kyselovská, Ph.D.</a:t>
            </a:r>
          </a:p>
        </p:txBody>
      </p:sp>
      <p:sp>
        <p:nvSpPr>
          <p:cNvPr id="5" name="Zástupný symbol pro číslo snímku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C127C666-096D-4975-B412-003A27428CEB}" type="slidenum">
              <a:rPr lang="cs-CZ" altLang="cs-CZ" sz="1200">
                <a:latin typeface="Trebuchet MS" panose="020B0603020202020204" pitchFamily="34" charset="0"/>
              </a:rPr>
              <a:pPr eaLnBrk="1" hangingPunct="1"/>
              <a:t>11</a:t>
            </a:fld>
            <a:endParaRPr lang="cs-CZ" altLang="cs-CZ" sz="1200">
              <a:latin typeface="Trebuchet MS" panose="020B0603020202020204" pitchFamily="34" charset="0"/>
            </a:endParaRPr>
          </a:p>
        </p:txBody>
      </p:sp>
      <p:sp>
        <p:nvSpPr>
          <p:cNvPr id="13316" name="Rectangle 2"/>
          <p:cNvSpPr>
            <a:spLocks noGrp="1" noChangeArrowheads="1"/>
          </p:cNvSpPr>
          <p:nvPr>
            <p:ph type="title"/>
          </p:nvPr>
        </p:nvSpPr>
        <p:spPr/>
        <p:txBody>
          <a:bodyPr/>
          <a:lstStyle/>
          <a:p>
            <a:pPr eaLnBrk="1" hangingPunct="1"/>
            <a:r>
              <a:rPr lang="cs-CZ" altLang="cs-CZ"/>
              <a:t>Průběh rozhodčího řízení </a:t>
            </a:r>
          </a:p>
        </p:txBody>
      </p:sp>
      <p:sp>
        <p:nvSpPr>
          <p:cNvPr id="13317" name="Rectangle 3"/>
          <p:cNvSpPr>
            <a:spLocks noGrp="1" noChangeArrowheads="1"/>
          </p:cNvSpPr>
          <p:nvPr>
            <p:ph type="body" idx="1"/>
          </p:nvPr>
        </p:nvSpPr>
        <p:spPr/>
        <p:txBody>
          <a:bodyPr/>
          <a:lstStyle/>
          <a:p>
            <a:pPr eaLnBrk="1" hangingPunct="1"/>
            <a:r>
              <a:rPr lang="cs-CZ" altLang="cs-CZ" dirty="0"/>
              <a:t>Stálé rozhodčí soudy (řády - §20 a násl. Řádu) x rozhodčí řízení ad hoc </a:t>
            </a:r>
          </a:p>
          <a:p>
            <a:pPr eaLnBrk="1" hangingPunct="1"/>
            <a:r>
              <a:rPr lang="cs-CZ" altLang="cs-CZ" dirty="0"/>
              <a:t>Fáze přípravy řízení (zahájení – zahájení jednání o meritu sporu)</a:t>
            </a:r>
          </a:p>
          <a:p>
            <a:pPr lvl="1">
              <a:buFont typeface="Wingdings" panose="05000000000000000000" pitchFamily="2" charset="2"/>
              <a:buChar char="Ø"/>
            </a:pPr>
            <a:r>
              <a:rPr lang="cs-CZ" altLang="cs-CZ" sz="2400" dirty="0"/>
              <a:t>Odpověď na žalobu</a:t>
            </a:r>
          </a:p>
          <a:p>
            <a:pPr lvl="1">
              <a:buFont typeface="Wingdings" panose="05000000000000000000" pitchFamily="2" charset="2"/>
              <a:buChar char="Ø"/>
            </a:pPr>
            <a:r>
              <a:rPr lang="cs-CZ" altLang="cs-CZ" sz="2400" dirty="0"/>
              <a:t>Ustavení rozhodčího senátu nebo rozhodce</a:t>
            </a:r>
          </a:p>
          <a:p>
            <a:pPr lvl="1">
              <a:buFont typeface="Wingdings" panose="05000000000000000000" pitchFamily="2" charset="2"/>
              <a:buChar char="Ø"/>
            </a:pPr>
            <a:r>
              <a:rPr lang="cs-CZ" altLang="cs-CZ" sz="2400" dirty="0"/>
              <a:t>Řízení o pravomoci rozhodců </a:t>
            </a:r>
          </a:p>
          <a:p>
            <a:pPr lvl="1">
              <a:buFont typeface="Wingdings" panose="05000000000000000000" pitchFamily="2" charset="2"/>
              <a:buChar char="Ø"/>
            </a:pPr>
            <a:r>
              <a:rPr lang="cs-CZ" altLang="cs-CZ" sz="2400" dirty="0"/>
              <a:t>Příprava projednání sporu rozhodčím senátem (stav přípravy sporu k projednání) </a:t>
            </a:r>
          </a:p>
        </p:txBody>
      </p:sp>
    </p:spTree>
    <p:extLst>
      <p:ext uri="{BB962C8B-B14F-4D97-AF65-F5344CB8AC3E}">
        <p14:creationId xmlns:p14="http://schemas.microsoft.com/office/powerpoint/2010/main" val="1347981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JUDr. Tereza Kyselovská, Ph.D.</a:t>
            </a:r>
          </a:p>
        </p:txBody>
      </p:sp>
      <p:sp>
        <p:nvSpPr>
          <p:cNvPr id="5" name="Zástupný symbol pro číslo snímku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7F452C27-EB66-46AD-B215-50E0A427D534}" type="slidenum">
              <a:rPr lang="cs-CZ" altLang="cs-CZ" sz="1200">
                <a:latin typeface="Trebuchet MS" panose="020B0603020202020204" pitchFamily="34" charset="0"/>
              </a:rPr>
              <a:pPr eaLnBrk="1" hangingPunct="1"/>
              <a:t>12</a:t>
            </a:fld>
            <a:endParaRPr lang="cs-CZ" altLang="cs-CZ" sz="1200">
              <a:latin typeface="Trebuchet MS" panose="020B0603020202020204" pitchFamily="34" charset="0"/>
            </a:endParaRPr>
          </a:p>
        </p:txBody>
      </p:sp>
      <p:sp>
        <p:nvSpPr>
          <p:cNvPr id="14340" name="Rectangle 2"/>
          <p:cNvSpPr>
            <a:spLocks noGrp="1" noChangeArrowheads="1"/>
          </p:cNvSpPr>
          <p:nvPr>
            <p:ph type="title"/>
          </p:nvPr>
        </p:nvSpPr>
        <p:spPr/>
        <p:txBody>
          <a:bodyPr/>
          <a:lstStyle/>
          <a:p>
            <a:pPr eaLnBrk="1" hangingPunct="1"/>
            <a:r>
              <a:rPr lang="cs-CZ" altLang="cs-CZ"/>
              <a:t>Průběh rozhodčího řízení</a:t>
            </a:r>
          </a:p>
        </p:txBody>
      </p:sp>
      <p:sp>
        <p:nvSpPr>
          <p:cNvPr id="14341" name="Rectangle 3"/>
          <p:cNvSpPr>
            <a:spLocks noGrp="1" noChangeArrowheads="1"/>
          </p:cNvSpPr>
          <p:nvPr>
            <p:ph type="body" idx="1"/>
          </p:nvPr>
        </p:nvSpPr>
        <p:spPr/>
        <p:txBody>
          <a:bodyPr/>
          <a:lstStyle/>
          <a:p>
            <a:pPr eaLnBrk="1" hangingPunct="1"/>
            <a:r>
              <a:rPr lang="cs-CZ" altLang="cs-CZ" dirty="0"/>
              <a:t>Fáze vlastního jednání (zahájení jednání o meritu sporu – vydání rozhodčího nálezu)</a:t>
            </a:r>
          </a:p>
          <a:p>
            <a:pPr lvl="1">
              <a:buFont typeface="Wingdings" panose="05000000000000000000" pitchFamily="2" charset="2"/>
              <a:buChar char="Ø"/>
            </a:pPr>
            <a:r>
              <a:rPr lang="cs-CZ" altLang="cs-CZ" sz="2400" dirty="0"/>
              <a:t>Ústní jednání (možnost stran dohodnout se na zjednodušeném řízení pouze na základě písemností)</a:t>
            </a:r>
          </a:p>
          <a:p>
            <a:pPr lvl="1">
              <a:buFont typeface="Wingdings" panose="05000000000000000000" pitchFamily="2" charset="2"/>
              <a:buChar char="Ø"/>
            </a:pPr>
            <a:r>
              <a:rPr lang="cs-CZ" altLang="cs-CZ" sz="2400" dirty="0"/>
              <a:t>Místo konání rozhodčího řízení (v právním smyslu x v geografickém smyslu)</a:t>
            </a:r>
          </a:p>
          <a:p>
            <a:pPr lvl="1">
              <a:buFont typeface="Wingdings" panose="05000000000000000000" pitchFamily="2" charset="2"/>
              <a:buChar char="Ø"/>
            </a:pPr>
            <a:r>
              <a:rPr lang="cs-CZ" altLang="cs-CZ" sz="2400" dirty="0"/>
              <a:t>Doručování</a:t>
            </a:r>
          </a:p>
          <a:p>
            <a:pPr lvl="1">
              <a:buFont typeface="Wingdings" panose="05000000000000000000" pitchFamily="2" charset="2"/>
              <a:buChar char="Ø"/>
            </a:pPr>
            <a:r>
              <a:rPr lang="cs-CZ" altLang="cs-CZ" sz="2400" dirty="0"/>
              <a:t>Dokazování </a:t>
            </a:r>
          </a:p>
          <a:p>
            <a:pPr eaLnBrk="1" hangingPunct="1"/>
            <a:endParaRPr lang="cs-CZ" altLang="cs-CZ" dirty="0"/>
          </a:p>
          <a:p>
            <a:pPr eaLnBrk="1" hangingPunct="1"/>
            <a:endParaRPr lang="cs-CZ" altLang="cs-CZ" dirty="0"/>
          </a:p>
        </p:txBody>
      </p:sp>
    </p:spTree>
    <p:extLst>
      <p:ext uri="{BB962C8B-B14F-4D97-AF65-F5344CB8AC3E}">
        <p14:creationId xmlns:p14="http://schemas.microsoft.com/office/powerpoint/2010/main" val="1804867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JUDr. Tereza Kyselovská, Ph.D.</a:t>
            </a:r>
          </a:p>
        </p:txBody>
      </p:sp>
      <p:sp>
        <p:nvSpPr>
          <p:cNvPr id="5" name="Zástupný symbol pro číslo snímku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AC83B6AE-3E45-448E-9900-13D31C9EC7B6}" type="slidenum">
              <a:rPr lang="cs-CZ" altLang="cs-CZ" sz="1200">
                <a:latin typeface="Trebuchet MS" panose="020B0603020202020204" pitchFamily="34" charset="0"/>
              </a:rPr>
              <a:pPr eaLnBrk="1" hangingPunct="1"/>
              <a:t>13</a:t>
            </a:fld>
            <a:endParaRPr lang="cs-CZ" altLang="cs-CZ" sz="1200">
              <a:latin typeface="Trebuchet MS" panose="020B0603020202020204" pitchFamily="34" charset="0"/>
            </a:endParaRPr>
          </a:p>
        </p:txBody>
      </p:sp>
      <p:sp>
        <p:nvSpPr>
          <p:cNvPr id="15364" name="Rectangle 2"/>
          <p:cNvSpPr>
            <a:spLocks noGrp="1" noChangeArrowheads="1"/>
          </p:cNvSpPr>
          <p:nvPr>
            <p:ph type="title"/>
          </p:nvPr>
        </p:nvSpPr>
        <p:spPr/>
        <p:txBody>
          <a:bodyPr/>
          <a:lstStyle/>
          <a:p>
            <a:pPr eaLnBrk="1" hangingPunct="1"/>
            <a:r>
              <a:rPr lang="cs-CZ" altLang="cs-CZ"/>
              <a:t>Ukončení rozhodčího řízení - §23 ZRŘ</a:t>
            </a:r>
          </a:p>
        </p:txBody>
      </p:sp>
      <p:sp>
        <p:nvSpPr>
          <p:cNvPr id="15365" name="Rectangle 3"/>
          <p:cNvSpPr>
            <a:spLocks noGrp="1" noChangeArrowheads="1"/>
          </p:cNvSpPr>
          <p:nvPr>
            <p:ph type="body" idx="1"/>
          </p:nvPr>
        </p:nvSpPr>
        <p:spPr/>
        <p:txBody>
          <a:bodyPr/>
          <a:lstStyle/>
          <a:p>
            <a:pPr eaLnBrk="1" hangingPunct="1">
              <a:lnSpc>
                <a:spcPct val="100000"/>
              </a:lnSpc>
            </a:pPr>
            <a:r>
              <a:rPr lang="cs-CZ" altLang="cs-CZ" sz="2400" b="1" dirty="0"/>
              <a:t>Rozhodčí nález x usnesení </a:t>
            </a:r>
          </a:p>
          <a:p>
            <a:pPr eaLnBrk="1" hangingPunct="1">
              <a:lnSpc>
                <a:spcPct val="100000"/>
              </a:lnSpc>
            </a:pPr>
            <a:r>
              <a:rPr lang="cs-CZ" altLang="cs-CZ" sz="2400" dirty="0"/>
              <a:t>ZRŘ neobsahuje definici rozhodčího nálezu, pouze jeho náležitosti a účinky</a:t>
            </a:r>
          </a:p>
          <a:p>
            <a:pPr eaLnBrk="1" hangingPunct="1">
              <a:lnSpc>
                <a:spcPct val="100000"/>
              </a:lnSpc>
            </a:pPr>
            <a:r>
              <a:rPr lang="cs-CZ" altLang="cs-CZ" sz="2400" dirty="0"/>
              <a:t>Rozhodčí nález se vydává především ve věci samé (viz také §34 Řádu) </a:t>
            </a:r>
          </a:p>
          <a:p>
            <a:pPr eaLnBrk="1" hangingPunct="1">
              <a:lnSpc>
                <a:spcPct val="100000"/>
              </a:lnSpc>
            </a:pPr>
            <a:r>
              <a:rPr lang="cs-CZ" altLang="cs-CZ" sz="2400" dirty="0"/>
              <a:t>Usnesení se vydává v případě, kdy se nevydává rozhodčí nález </a:t>
            </a:r>
          </a:p>
          <a:p>
            <a:pPr lvl="1">
              <a:buFont typeface="Wingdings" panose="05000000000000000000" pitchFamily="2" charset="2"/>
              <a:buChar char="Ø"/>
            </a:pPr>
            <a:r>
              <a:rPr lang="sk-SK" altLang="cs-CZ" sz="2400" dirty="0" err="1"/>
              <a:t>Nenabývá</a:t>
            </a:r>
            <a:r>
              <a:rPr lang="sk-SK" altLang="cs-CZ" sz="2400" dirty="0"/>
              <a:t> </a:t>
            </a:r>
            <a:r>
              <a:rPr lang="sk-SK" altLang="cs-CZ" sz="2400" dirty="0" err="1"/>
              <a:t>právní</a:t>
            </a:r>
            <a:r>
              <a:rPr lang="sk-SK" altLang="cs-CZ" sz="2400" dirty="0"/>
              <a:t> moci, </a:t>
            </a:r>
            <a:r>
              <a:rPr lang="sk-SK" altLang="cs-CZ" sz="2400" dirty="0" err="1"/>
              <a:t>není</a:t>
            </a:r>
            <a:r>
              <a:rPr lang="sk-SK" altLang="cs-CZ" sz="2400" dirty="0"/>
              <a:t> </a:t>
            </a:r>
            <a:r>
              <a:rPr lang="sk-SK" altLang="cs-CZ" sz="2400" dirty="0" err="1"/>
              <a:t>vykonatelné</a:t>
            </a:r>
            <a:endParaRPr lang="sk-SK" altLang="cs-CZ" sz="2400" dirty="0"/>
          </a:p>
          <a:p>
            <a:pPr lvl="1">
              <a:buFont typeface="Wingdings" panose="05000000000000000000" pitchFamily="2" charset="2"/>
              <a:buChar char="Ø"/>
            </a:pPr>
            <a:r>
              <a:rPr lang="sk-SK" altLang="cs-CZ" sz="2400" dirty="0"/>
              <a:t>Zastavení </a:t>
            </a:r>
            <a:r>
              <a:rPr lang="sk-SK" altLang="cs-CZ" sz="2400" dirty="0" err="1"/>
              <a:t>rozhodčího</a:t>
            </a:r>
            <a:r>
              <a:rPr lang="sk-SK" altLang="cs-CZ" sz="2400" dirty="0"/>
              <a:t> </a:t>
            </a:r>
            <a:r>
              <a:rPr lang="sk-SK" altLang="cs-CZ" sz="2400" dirty="0" err="1"/>
              <a:t>řízení</a:t>
            </a:r>
            <a:r>
              <a:rPr lang="sk-SK" altLang="cs-CZ" sz="2400" dirty="0"/>
              <a:t> – </a:t>
            </a:r>
            <a:r>
              <a:rPr lang="sk-SK" altLang="cs-CZ" sz="2400" dirty="0" err="1"/>
              <a:t>při</a:t>
            </a:r>
            <a:r>
              <a:rPr lang="sk-SK" altLang="cs-CZ" sz="2400" dirty="0"/>
              <a:t> </a:t>
            </a:r>
            <a:r>
              <a:rPr lang="sk-SK" altLang="cs-CZ" sz="2400" dirty="0" err="1"/>
              <a:t>uzavření</a:t>
            </a:r>
            <a:r>
              <a:rPr lang="sk-SK" altLang="cs-CZ" sz="2400" dirty="0"/>
              <a:t> </a:t>
            </a:r>
            <a:r>
              <a:rPr lang="sk-SK" altLang="cs-CZ" sz="2400" dirty="0" err="1"/>
              <a:t>smíru</a:t>
            </a:r>
            <a:r>
              <a:rPr lang="sk-SK" altLang="cs-CZ" sz="2400" dirty="0"/>
              <a:t>, </a:t>
            </a:r>
            <a:r>
              <a:rPr lang="sk-SK" altLang="cs-CZ" sz="2400" dirty="0" err="1"/>
              <a:t>konstatování</a:t>
            </a:r>
            <a:r>
              <a:rPr lang="sk-SK" altLang="cs-CZ" sz="2400" dirty="0"/>
              <a:t> nedostatku </a:t>
            </a:r>
            <a:r>
              <a:rPr lang="sk-SK" altLang="cs-CZ" sz="2400" dirty="0" err="1"/>
              <a:t>pravomoci</a:t>
            </a:r>
            <a:r>
              <a:rPr lang="sk-SK" altLang="cs-CZ" sz="2400" dirty="0"/>
              <a:t>, </a:t>
            </a:r>
            <a:r>
              <a:rPr lang="sk-SK" altLang="cs-CZ" sz="2400" dirty="0" err="1"/>
              <a:t>zpětvzetí</a:t>
            </a:r>
            <a:r>
              <a:rPr lang="sk-SK" altLang="cs-CZ" sz="2400" dirty="0"/>
              <a:t> žaloby (</a:t>
            </a:r>
            <a:r>
              <a:rPr lang="sk-SK" altLang="cs-CZ" sz="2400" dirty="0" err="1"/>
              <a:t>viz</a:t>
            </a:r>
            <a:r>
              <a:rPr lang="sk-SK" altLang="cs-CZ" sz="2400" dirty="0"/>
              <a:t> také §40 </a:t>
            </a:r>
            <a:r>
              <a:rPr lang="sk-SK" altLang="cs-CZ" sz="2400" dirty="0" err="1"/>
              <a:t>Řádu</a:t>
            </a:r>
            <a:r>
              <a:rPr lang="sk-SK" altLang="cs-CZ" sz="2400" dirty="0"/>
              <a:t>)</a:t>
            </a:r>
          </a:p>
          <a:p>
            <a:pPr lvl="1">
              <a:buFont typeface="Wingdings" panose="05000000000000000000" pitchFamily="2" charset="2"/>
              <a:buChar char="Ø"/>
            </a:pPr>
            <a:r>
              <a:rPr lang="sk-SK" altLang="cs-CZ" sz="2400" dirty="0"/>
              <a:t>Podpis, </a:t>
            </a:r>
            <a:r>
              <a:rPr lang="sk-SK" altLang="cs-CZ" sz="2400" dirty="0" err="1"/>
              <a:t>odůvodnění</a:t>
            </a:r>
            <a:r>
              <a:rPr lang="sk-SK" altLang="cs-CZ" sz="2400" dirty="0"/>
              <a:t>, doručení </a:t>
            </a:r>
          </a:p>
        </p:txBody>
      </p:sp>
    </p:spTree>
    <p:extLst>
      <p:ext uri="{BB962C8B-B14F-4D97-AF65-F5344CB8AC3E}">
        <p14:creationId xmlns:p14="http://schemas.microsoft.com/office/powerpoint/2010/main" val="611801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JUDr. Tereza Kyselovská, Ph.D.</a:t>
            </a:r>
          </a:p>
        </p:txBody>
      </p:sp>
      <p:sp>
        <p:nvSpPr>
          <p:cNvPr id="5" name="Zástupný symbol pro číslo snímku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72097937-2A3B-4148-A8C8-F9510B610CA7}" type="slidenum">
              <a:rPr lang="cs-CZ" altLang="cs-CZ" sz="1200">
                <a:latin typeface="Trebuchet MS" panose="020B0603020202020204" pitchFamily="34" charset="0"/>
              </a:rPr>
              <a:pPr eaLnBrk="1" hangingPunct="1"/>
              <a:t>14</a:t>
            </a:fld>
            <a:endParaRPr lang="cs-CZ" altLang="cs-CZ" sz="1200">
              <a:latin typeface="Trebuchet MS" panose="020B0603020202020204" pitchFamily="34" charset="0"/>
            </a:endParaRPr>
          </a:p>
        </p:txBody>
      </p:sp>
      <p:sp>
        <p:nvSpPr>
          <p:cNvPr id="16388" name="Rectangle 2"/>
          <p:cNvSpPr>
            <a:spLocks noGrp="1" noChangeArrowheads="1"/>
          </p:cNvSpPr>
          <p:nvPr>
            <p:ph type="title"/>
          </p:nvPr>
        </p:nvSpPr>
        <p:spPr/>
        <p:txBody>
          <a:bodyPr/>
          <a:lstStyle/>
          <a:p>
            <a:pPr eaLnBrk="1" hangingPunct="1"/>
            <a:r>
              <a:rPr lang="cs-CZ" altLang="cs-CZ"/>
              <a:t>Náležitosti rozhodčího nálezu – 25 ZRŘ</a:t>
            </a:r>
          </a:p>
        </p:txBody>
      </p:sp>
      <p:sp>
        <p:nvSpPr>
          <p:cNvPr id="16389" name="Rectangle 3"/>
          <p:cNvSpPr>
            <a:spLocks noGrp="1" noChangeArrowheads="1"/>
          </p:cNvSpPr>
          <p:nvPr>
            <p:ph type="body" idx="1"/>
          </p:nvPr>
        </p:nvSpPr>
        <p:spPr/>
        <p:txBody>
          <a:bodyPr/>
          <a:lstStyle/>
          <a:p>
            <a:pPr eaLnBrk="1" hangingPunct="1"/>
            <a:r>
              <a:rPr lang="sk-SK" altLang="cs-CZ"/>
              <a:t>P</a:t>
            </a:r>
            <a:r>
              <a:rPr lang="sk-SK" altLang="cs-CZ">
                <a:latin typeface="Tahoma" panose="020B0604030504040204" pitchFamily="34" charset="0"/>
              </a:rPr>
              <a:t>í</a:t>
            </a:r>
            <a:r>
              <a:rPr lang="sk-SK" altLang="cs-CZ"/>
              <a:t>semn</a:t>
            </a:r>
            <a:r>
              <a:rPr lang="sk-SK" altLang="cs-CZ">
                <a:latin typeface="Tahoma" panose="020B0604030504040204" pitchFamily="34" charset="0"/>
              </a:rPr>
              <a:t>é</a:t>
            </a:r>
            <a:r>
              <a:rPr lang="sk-SK" altLang="cs-CZ"/>
              <a:t> vyhotoven</a:t>
            </a:r>
            <a:r>
              <a:rPr lang="sk-SK" altLang="cs-CZ">
                <a:latin typeface="Tahoma" panose="020B0604030504040204" pitchFamily="34" charset="0"/>
              </a:rPr>
              <a:t>í</a:t>
            </a:r>
            <a:endParaRPr lang="sk-SK" altLang="cs-CZ"/>
          </a:p>
          <a:p>
            <a:pPr eaLnBrk="1" hangingPunct="1"/>
            <a:r>
              <a:rPr lang="sk-SK" altLang="cs-CZ"/>
              <a:t>Usnesen</a:t>
            </a:r>
            <a:r>
              <a:rPr lang="sk-SK" altLang="cs-CZ">
                <a:latin typeface="Tahoma" panose="020B0604030504040204" pitchFamily="34" charset="0"/>
              </a:rPr>
              <a:t>í</a:t>
            </a:r>
            <a:r>
              <a:rPr lang="sk-SK" altLang="cs-CZ"/>
              <a:t> vět</a:t>
            </a:r>
            <a:r>
              <a:rPr lang="sk-SK" altLang="cs-CZ">
                <a:latin typeface="Tahoma" panose="020B0604030504040204" pitchFamily="34" charset="0"/>
              </a:rPr>
              <a:t>š</a:t>
            </a:r>
            <a:r>
              <a:rPr lang="sk-SK" altLang="cs-CZ"/>
              <a:t>inou rozhodc</a:t>
            </a:r>
            <a:r>
              <a:rPr lang="en-US" altLang="cs-CZ">
                <a:cs typeface="Times New Roman" panose="02020603050405020304" pitchFamily="18" charset="0"/>
              </a:rPr>
              <a:t>ů</a:t>
            </a:r>
            <a:endParaRPr lang="cs-CZ" altLang="cs-CZ">
              <a:cs typeface="Times New Roman" panose="02020603050405020304" pitchFamily="18" charset="0"/>
            </a:endParaRPr>
          </a:p>
          <a:p>
            <a:pPr eaLnBrk="1" hangingPunct="1"/>
            <a:r>
              <a:rPr lang="sk-SK" altLang="cs-CZ">
                <a:cs typeface="Times New Roman" panose="02020603050405020304" pitchFamily="18" charset="0"/>
              </a:rPr>
              <a:t>Podpis </a:t>
            </a:r>
            <a:r>
              <a:rPr lang="sk-SK" altLang="cs-CZ"/>
              <a:t>vět</a:t>
            </a:r>
            <a:r>
              <a:rPr lang="sk-SK" altLang="cs-CZ">
                <a:latin typeface="Tahoma" panose="020B0604030504040204" pitchFamily="34" charset="0"/>
              </a:rPr>
              <a:t>š</a:t>
            </a:r>
            <a:r>
              <a:rPr lang="sk-SK" altLang="cs-CZ"/>
              <a:t>inou rozhodc</a:t>
            </a:r>
            <a:r>
              <a:rPr lang="en-US" altLang="cs-CZ">
                <a:cs typeface="Times New Roman" panose="02020603050405020304" pitchFamily="18" charset="0"/>
              </a:rPr>
              <a:t>ů</a:t>
            </a:r>
            <a:endParaRPr lang="cs-CZ" altLang="cs-CZ">
              <a:cs typeface="Times New Roman" panose="02020603050405020304" pitchFamily="18" charset="0"/>
            </a:endParaRPr>
          </a:p>
          <a:p>
            <a:pPr eaLnBrk="1" hangingPunct="1"/>
            <a:r>
              <a:rPr lang="sk-SK" altLang="cs-CZ">
                <a:cs typeface="Times New Roman" panose="02020603050405020304" pitchFamily="18" charset="0"/>
              </a:rPr>
              <a:t>Výrok mus</a:t>
            </a:r>
            <a:r>
              <a:rPr lang="sk-SK" altLang="cs-CZ">
                <a:latin typeface="Tahoma" panose="020B0604030504040204" pitchFamily="34" charset="0"/>
                <a:cs typeface="Times New Roman" panose="02020603050405020304" pitchFamily="18" charset="0"/>
              </a:rPr>
              <a:t>í</a:t>
            </a:r>
            <a:r>
              <a:rPr lang="sk-SK" altLang="cs-CZ">
                <a:cs typeface="Times New Roman" panose="02020603050405020304" pitchFamily="18" charset="0"/>
              </a:rPr>
              <a:t> být určitý </a:t>
            </a:r>
          </a:p>
          <a:p>
            <a:pPr eaLnBrk="1" hangingPunct="1"/>
            <a:r>
              <a:rPr lang="sk-SK" altLang="cs-CZ">
                <a:cs typeface="Times New Roman" panose="02020603050405020304" pitchFamily="18" charset="0"/>
              </a:rPr>
              <a:t>Od</a:t>
            </a:r>
            <a:r>
              <a:rPr lang="en-US" altLang="cs-CZ">
                <a:cs typeface="Times New Roman" panose="02020603050405020304" pitchFamily="18" charset="0"/>
              </a:rPr>
              <a:t>ů</a:t>
            </a:r>
            <a:r>
              <a:rPr lang="sk-SK" altLang="cs-CZ">
                <a:cs typeface="Times New Roman" panose="02020603050405020304" pitchFamily="18" charset="0"/>
              </a:rPr>
              <a:t>vodněn</a:t>
            </a:r>
            <a:r>
              <a:rPr lang="sk-SK" altLang="cs-CZ">
                <a:latin typeface="Tahoma" panose="020B0604030504040204" pitchFamily="34" charset="0"/>
                <a:cs typeface="Times New Roman" panose="02020603050405020304" pitchFamily="18" charset="0"/>
              </a:rPr>
              <a:t>í</a:t>
            </a:r>
            <a:r>
              <a:rPr lang="sk-SK" altLang="cs-CZ">
                <a:cs typeface="Times New Roman" panose="02020603050405020304" pitchFamily="18" charset="0"/>
              </a:rPr>
              <a:t> (x dohoda stran)</a:t>
            </a:r>
          </a:p>
          <a:p>
            <a:pPr eaLnBrk="1" hangingPunct="1"/>
            <a:r>
              <a:rPr lang="sk-SK" altLang="cs-CZ">
                <a:cs typeface="Times New Roman" panose="02020603050405020304" pitchFamily="18" charset="0"/>
              </a:rPr>
              <a:t>RN je exekučn</a:t>
            </a:r>
            <a:r>
              <a:rPr lang="sk-SK" altLang="cs-CZ">
                <a:latin typeface="Tahoma" panose="020B0604030504040204" pitchFamily="34" charset="0"/>
                <a:cs typeface="Times New Roman" panose="02020603050405020304" pitchFamily="18" charset="0"/>
              </a:rPr>
              <a:t>í</a:t>
            </a:r>
            <a:r>
              <a:rPr lang="sk-SK" altLang="cs-CZ">
                <a:cs typeface="Times New Roman" panose="02020603050405020304" pitchFamily="18" charset="0"/>
              </a:rPr>
              <a:t>m titulem -&gt; požadavky na obsah</a:t>
            </a:r>
          </a:p>
          <a:p>
            <a:pPr eaLnBrk="1" hangingPunct="1"/>
            <a:r>
              <a:rPr lang="sk-SK" altLang="cs-CZ">
                <a:cs typeface="Times New Roman" panose="02020603050405020304" pitchFamily="18" charset="0"/>
              </a:rPr>
              <a:t>Viz také §35 Řádu </a:t>
            </a:r>
          </a:p>
          <a:p>
            <a:pPr eaLnBrk="1" hangingPunct="1">
              <a:buFont typeface="Wingdings" panose="05000000000000000000" pitchFamily="2" charset="2"/>
              <a:buChar char="Ø"/>
            </a:pPr>
            <a:endParaRPr lang="cs-CZ" altLang="cs-CZ"/>
          </a:p>
        </p:txBody>
      </p:sp>
    </p:spTree>
    <p:extLst>
      <p:ext uri="{BB962C8B-B14F-4D97-AF65-F5344CB8AC3E}">
        <p14:creationId xmlns:p14="http://schemas.microsoft.com/office/powerpoint/2010/main" val="4266759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JUDr. Tereza Kyselovská, Ph.D.</a:t>
            </a:r>
          </a:p>
        </p:txBody>
      </p:sp>
      <p:sp>
        <p:nvSpPr>
          <p:cNvPr id="5" name="Zástupný symbol pro číslo snímku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5DF0AE7C-28F0-4D2C-88B3-B1330FBB53CA}" type="slidenum">
              <a:rPr lang="cs-CZ" altLang="cs-CZ" sz="1200">
                <a:latin typeface="Trebuchet MS" panose="020B0603020202020204" pitchFamily="34" charset="0"/>
              </a:rPr>
              <a:pPr eaLnBrk="1" hangingPunct="1"/>
              <a:t>15</a:t>
            </a:fld>
            <a:endParaRPr lang="cs-CZ" altLang="cs-CZ" sz="1200">
              <a:latin typeface="Trebuchet MS" panose="020B0603020202020204" pitchFamily="34" charset="0"/>
            </a:endParaRPr>
          </a:p>
        </p:txBody>
      </p:sp>
      <p:sp>
        <p:nvSpPr>
          <p:cNvPr id="17412" name="Rectangle 2"/>
          <p:cNvSpPr>
            <a:spLocks noGrp="1" noChangeArrowheads="1"/>
          </p:cNvSpPr>
          <p:nvPr>
            <p:ph type="title"/>
          </p:nvPr>
        </p:nvSpPr>
        <p:spPr/>
        <p:txBody>
          <a:bodyPr/>
          <a:lstStyle/>
          <a:p>
            <a:pPr eaLnBrk="1" hangingPunct="1"/>
            <a:r>
              <a:rPr lang="cs-CZ" altLang="cs-CZ"/>
              <a:t>Druhy rozhodčího nálezu </a:t>
            </a:r>
          </a:p>
        </p:txBody>
      </p:sp>
      <p:sp>
        <p:nvSpPr>
          <p:cNvPr id="17413" name="Rectangle 3"/>
          <p:cNvSpPr>
            <a:spLocks noGrp="1" noChangeArrowheads="1"/>
          </p:cNvSpPr>
          <p:nvPr>
            <p:ph type="body" idx="1"/>
          </p:nvPr>
        </p:nvSpPr>
        <p:spPr/>
        <p:txBody>
          <a:bodyPr/>
          <a:lstStyle/>
          <a:p>
            <a:pPr eaLnBrk="1" hangingPunct="1"/>
            <a:r>
              <a:rPr lang="sk-SK" altLang="cs-CZ"/>
              <a:t>Konečný</a:t>
            </a:r>
          </a:p>
          <a:p>
            <a:pPr eaLnBrk="1" hangingPunct="1">
              <a:buFont typeface="Wingdings" panose="05000000000000000000" pitchFamily="2" charset="2"/>
              <a:buChar char="Ø"/>
            </a:pPr>
            <a:r>
              <a:rPr lang="sk-SK" altLang="cs-CZ"/>
              <a:t>Celkový </a:t>
            </a:r>
          </a:p>
          <a:p>
            <a:pPr eaLnBrk="1" hangingPunct="1">
              <a:buFont typeface="Wingdings" panose="05000000000000000000" pitchFamily="2" charset="2"/>
              <a:buChar char="Ø"/>
            </a:pPr>
            <a:r>
              <a:rPr lang="sk-SK" altLang="cs-CZ"/>
              <a:t>Částečný </a:t>
            </a:r>
          </a:p>
          <a:p>
            <a:pPr eaLnBrk="1" hangingPunct="1"/>
            <a:r>
              <a:rPr lang="sk-SK" altLang="cs-CZ"/>
              <a:t>Mezitimní </a:t>
            </a:r>
          </a:p>
          <a:p>
            <a:pPr eaLnBrk="1" hangingPunct="1"/>
            <a:r>
              <a:rPr lang="sk-SK" altLang="cs-CZ"/>
              <a:t>Viz také §34 Řádu </a:t>
            </a:r>
          </a:p>
        </p:txBody>
      </p:sp>
    </p:spTree>
    <p:extLst>
      <p:ext uri="{BB962C8B-B14F-4D97-AF65-F5344CB8AC3E}">
        <p14:creationId xmlns:p14="http://schemas.microsoft.com/office/powerpoint/2010/main" val="963136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JUDr. Tereza Kyselovská, Ph.D.</a:t>
            </a:r>
          </a:p>
        </p:txBody>
      </p:sp>
      <p:sp>
        <p:nvSpPr>
          <p:cNvPr id="5" name="Zástupný symbol pro číslo snímku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B3FB2620-481A-4605-8633-8BB3FB43647A}" type="slidenum">
              <a:rPr lang="cs-CZ" altLang="cs-CZ" sz="1200">
                <a:latin typeface="Trebuchet MS" panose="020B0603020202020204" pitchFamily="34" charset="0"/>
              </a:rPr>
              <a:pPr eaLnBrk="1" hangingPunct="1"/>
              <a:t>16</a:t>
            </a:fld>
            <a:endParaRPr lang="cs-CZ" altLang="cs-CZ" sz="1200">
              <a:latin typeface="Trebuchet MS" panose="020B0603020202020204" pitchFamily="34" charset="0"/>
            </a:endParaRPr>
          </a:p>
        </p:txBody>
      </p:sp>
      <p:sp>
        <p:nvSpPr>
          <p:cNvPr id="18436" name="Rectangle 2"/>
          <p:cNvSpPr>
            <a:spLocks noGrp="1" noChangeArrowheads="1"/>
          </p:cNvSpPr>
          <p:nvPr>
            <p:ph type="title"/>
          </p:nvPr>
        </p:nvSpPr>
        <p:spPr/>
        <p:txBody>
          <a:bodyPr/>
          <a:lstStyle/>
          <a:p>
            <a:pPr eaLnBrk="1" hangingPunct="1"/>
            <a:r>
              <a:rPr lang="cs-CZ" altLang="cs-CZ"/>
              <a:t>Smír a rozhodčí nález - §24 ZRŘ</a:t>
            </a:r>
          </a:p>
        </p:txBody>
      </p:sp>
      <p:sp>
        <p:nvSpPr>
          <p:cNvPr id="18437" name="Rectangle 3"/>
          <p:cNvSpPr>
            <a:spLocks noGrp="1" noChangeArrowheads="1"/>
          </p:cNvSpPr>
          <p:nvPr>
            <p:ph type="body" idx="1"/>
          </p:nvPr>
        </p:nvSpPr>
        <p:spPr/>
        <p:txBody>
          <a:bodyPr/>
          <a:lstStyle/>
          <a:p>
            <a:pPr eaLnBrk="1" hangingPunct="1"/>
            <a:r>
              <a:rPr lang="sk-SK" altLang="cs-CZ"/>
              <a:t>V pr</a:t>
            </a:r>
            <a:r>
              <a:rPr lang="en-US" altLang="cs-CZ">
                <a:cs typeface="Tahoma" panose="020B0604030504040204" pitchFamily="34" charset="0"/>
              </a:rPr>
              <a:t>ů</a:t>
            </a:r>
            <a:r>
              <a:rPr lang="sk-SK" altLang="cs-CZ">
                <a:cs typeface="Tahoma" panose="020B0604030504040204" pitchFamily="34" charset="0"/>
              </a:rPr>
              <a:t>běhu rozhodčího řízení mohou strany uzavřít smír</a:t>
            </a:r>
          </a:p>
          <a:p>
            <a:pPr eaLnBrk="1" hangingPunct="1"/>
            <a:r>
              <a:rPr lang="sk-SK" altLang="cs-CZ">
                <a:cs typeface="Tahoma" panose="020B0604030504040204" pitchFamily="34" charset="0"/>
              </a:rPr>
              <a:t>Na žádost strany </a:t>
            </a:r>
            <a:r>
              <a:rPr lang="sk-SK" altLang="cs-CZ" u="sng">
                <a:cs typeface="Tahoma" panose="020B0604030504040204" pitchFamily="34" charset="0"/>
              </a:rPr>
              <a:t>lze </a:t>
            </a:r>
            <a:r>
              <a:rPr lang="sk-SK" altLang="cs-CZ">
                <a:cs typeface="Tahoma" panose="020B0604030504040204" pitchFamily="34" charset="0"/>
              </a:rPr>
              <a:t>smír uzavřít ve formě rozhodčího nálezu -&gt; tento se neodlišuje od ostatních nález</a:t>
            </a:r>
            <a:r>
              <a:rPr lang="en-US" altLang="cs-CZ">
                <a:cs typeface="Tahoma" panose="020B0604030504040204" pitchFamily="34" charset="0"/>
              </a:rPr>
              <a:t>ů</a:t>
            </a:r>
            <a:r>
              <a:rPr lang="sk-SK" altLang="cs-CZ">
                <a:cs typeface="Tahoma" panose="020B0604030504040204" pitchFamily="34" charset="0"/>
              </a:rPr>
              <a:t> (x od</a:t>
            </a:r>
            <a:r>
              <a:rPr lang="en-US" altLang="cs-CZ">
                <a:cs typeface="Tahoma" panose="020B0604030504040204" pitchFamily="34" charset="0"/>
              </a:rPr>
              <a:t>ů</a:t>
            </a:r>
            <a:r>
              <a:rPr lang="sk-SK" altLang="cs-CZ">
                <a:cs typeface="Tahoma" panose="020B0604030504040204" pitchFamily="34" charset="0"/>
              </a:rPr>
              <a:t>vodnění)</a:t>
            </a:r>
          </a:p>
          <a:p>
            <a:pPr eaLnBrk="1" hangingPunct="1">
              <a:buFont typeface="Wingdings" panose="05000000000000000000" pitchFamily="2" charset="2"/>
              <a:buChar char="Ø"/>
            </a:pPr>
            <a:r>
              <a:rPr lang="sk-SK" altLang="cs-CZ">
                <a:cs typeface="Tahoma" panose="020B0604030504040204" pitchFamily="34" charset="0"/>
              </a:rPr>
              <a:t>Rozhodci mohou zvážit vydání rozhodčího nálezu – jen tam, kde mají pochybnosti o dohodě (např. dohoda uzavřená v tísni)</a:t>
            </a:r>
          </a:p>
          <a:p>
            <a:pPr eaLnBrk="1" hangingPunct="1">
              <a:buFont typeface="Wingdings" panose="05000000000000000000" pitchFamily="2" charset="2"/>
              <a:buChar char="Ø"/>
            </a:pPr>
            <a:endParaRPr lang="cs-CZ" altLang="cs-CZ"/>
          </a:p>
        </p:txBody>
      </p:sp>
    </p:spTree>
    <p:extLst>
      <p:ext uri="{BB962C8B-B14F-4D97-AF65-F5344CB8AC3E}">
        <p14:creationId xmlns:p14="http://schemas.microsoft.com/office/powerpoint/2010/main" val="3921073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JUDr. Tereza Kyselovská, Ph.D.</a:t>
            </a:r>
          </a:p>
        </p:txBody>
      </p:sp>
      <p:sp>
        <p:nvSpPr>
          <p:cNvPr id="5" name="Zástupný symbol pro číslo snímku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02CC1069-D211-47D5-9DF5-B774E7A06DA4}" type="slidenum">
              <a:rPr lang="cs-CZ" altLang="cs-CZ" sz="1200">
                <a:latin typeface="Trebuchet MS" panose="020B0603020202020204" pitchFamily="34" charset="0"/>
              </a:rPr>
              <a:pPr eaLnBrk="1" hangingPunct="1"/>
              <a:t>17</a:t>
            </a:fld>
            <a:endParaRPr lang="cs-CZ" altLang="cs-CZ" sz="1200">
              <a:latin typeface="Trebuchet MS" panose="020B0603020202020204" pitchFamily="34" charset="0"/>
            </a:endParaRPr>
          </a:p>
        </p:txBody>
      </p:sp>
      <p:sp>
        <p:nvSpPr>
          <p:cNvPr id="19460" name="Rectangle 2"/>
          <p:cNvSpPr>
            <a:spLocks noGrp="1" noChangeArrowheads="1"/>
          </p:cNvSpPr>
          <p:nvPr>
            <p:ph type="title"/>
          </p:nvPr>
        </p:nvSpPr>
        <p:spPr/>
        <p:txBody>
          <a:bodyPr/>
          <a:lstStyle/>
          <a:p>
            <a:pPr eaLnBrk="1" hangingPunct="1"/>
            <a:r>
              <a:rPr lang="cs-CZ" altLang="cs-CZ"/>
              <a:t>Účinky rozhodčího nálezu - §28 ZRŘ</a:t>
            </a:r>
          </a:p>
        </p:txBody>
      </p:sp>
      <p:sp>
        <p:nvSpPr>
          <p:cNvPr id="19461" name="Rectangle 3"/>
          <p:cNvSpPr>
            <a:spLocks noGrp="1" noChangeArrowheads="1"/>
          </p:cNvSpPr>
          <p:nvPr>
            <p:ph type="body" idx="1"/>
          </p:nvPr>
        </p:nvSpPr>
        <p:spPr/>
        <p:txBody>
          <a:bodyPr/>
          <a:lstStyle/>
          <a:p>
            <a:pPr eaLnBrk="1" hangingPunct="1"/>
            <a:r>
              <a:rPr lang="cs-CZ" altLang="cs-CZ" dirty="0"/>
              <a:t>Právní moc a vykonatelnost – dnem doručení</a:t>
            </a:r>
          </a:p>
          <a:p>
            <a:pPr eaLnBrk="1" hangingPunct="1"/>
            <a:r>
              <a:rPr lang="cs-CZ" altLang="cs-CZ" dirty="0"/>
              <a:t>Otázka doručení rozhodčího nálezu (Řád, §19 ZRŘ se nepoužije) </a:t>
            </a:r>
          </a:p>
          <a:p>
            <a:pPr eaLnBrk="1" hangingPunct="1"/>
            <a:r>
              <a:rPr lang="cs-CZ" altLang="cs-CZ" dirty="0"/>
              <a:t>Stejné účinky jako rozhodnutí soudu </a:t>
            </a:r>
          </a:p>
          <a:p>
            <a:pPr eaLnBrk="1" hangingPunct="1"/>
            <a:r>
              <a:rPr lang="cs-CZ" altLang="cs-CZ" dirty="0"/>
              <a:t>Úschova rozhodčího nálezu</a:t>
            </a:r>
          </a:p>
        </p:txBody>
      </p:sp>
    </p:spTree>
    <p:extLst>
      <p:ext uri="{BB962C8B-B14F-4D97-AF65-F5344CB8AC3E}">
        <p14:creationId xmlns:p14="http://schemas.microsoft.com/office/powerpoint/2010/main" val="3443080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50F111F-EEAF-4384-8BC9-388976B1076A}"/>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CF6EFBC2-72CC-4966-A8EA-08C1D5185C4B}"/>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0C9F6AE4-91CC-4B41-9E07-5A1A709560ED}"/>
              </a:ext>
            </a:extLst>
          </p:cNvPr>
          <p:cNvSpPr>
            <a:spLocks noGrp="1"/>
          </p:cNvSpPr>
          <p:nvPr>
            <p:ph type="title"/>
          </p:nvPr>
        </p:nvSpPr>
        <p:spPr/>
        <p:txBody>
          <a:bodyPr/>
          <a:lstStyle/>
          <a:p>
            <a:r>
              <a:rPr lang="cs-CZ"/>
              <a:t>Elektronizace a rozhodčí řízení</a:t>
            </a:r>
            <a:endParaRPr lang="cs-CZ" dirty="0"/>
          </a:p>
        </p:txBody>
      </p:sp>
      <p:pic>
        <p:nvPicPr>
          <p:cNvPr id="7" name="Zástupný obsah 6">
            <a:extLst>
              <a:ext uri="{FF2B5EF4-FFF2-40B4-BE49-F238E27FC236}">
                <a16:creationId xmlns:a16="http://schemas.microsoft.com/office/drawing/2014/main" id="{35636297-D179-45A9-9D5F-8064CC62416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51657" y="1692275"/>
            <a:ext cx="9890273" cy="4140200"/>
          </a:xfrm>
        </p:spPr>
      </p:pic>
    </p:spTree>
    <p:extLst>
      <p:ext uri="{BB962C8B-B14F-4D97-AF65-F5344CB8AC3E}">
        <p14:creationId xmlns:p14="http://schemas.microsoft.com/office/powerpoint/2010/main" val="793385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CF4A239-B0D0-4255-886E-95AD6DE423FA}"/>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A61C718C-DF4D-4AB0-8FDD-FA71B9D46973}"/>
              </a:ext>
            </a:extLst>
          </p:cNvPr>
          <p:cNvSpPr>
            <a:spLocks noGrp="1"/>
          </p:cNvSpPr>
          <p:nvPr>
            <p:ph type="sldNum" sz="quarter" idx="11"/>
          </p:nvPr>
        </p:nvSpPr>
        <p:spPr/>
        <p:txBody>
          <a:bodyPr/>
          <a:lstStyle/>
          <a:p>
            <a:fld id="{0DE708CC-0C3F-4567-9698-B54C0F35BD31}" type="slidenum">
              <a:rPr lang="cs-CZ" altLang="cs-CZ" noProof="0" smtClean="0"/>
              <a:pPr/>
              <a:t>19</a:t>
            </a:fld>
            <a:endParaRPr lang="cs-CZ" altLang="cs-CZ" noProof="0" dirty="0"/>
          </a:p>
        </p:txBody>
      </p:sp>
      <p:sp>
        <p:nvSpPr>
          <p:cNvPr id="4" name="Nadpis 3">
            <a:extLst>
              <a:ext uri="{FF2B5EF4-FFF2-40B4-BE49-F238E27FC236}">
                <a16:creationId xmlns:a16="http://schemas.microsoft.com/office/drawing/2014/main" id="{877F6325-E1F5-453A-80CC-C6AC5FAD58BA}"/>
              </a:ext>
            </a:extLst>
          </p:cNvPr>
          <p:cNvSpPr>
            <a:spLocks noGrp="1"/>
          </p:cNvSpPr>
          <p:nvPr>
            <p:ph type="title"/>
          </p:nvPr>
        </p:nvSpPr>
        <p:spPr/>
        <p:txBody>
          <a:bodyPr/>
          <a:lstStyle/>
          <a:p>
            <a:r>
              <a:rPr lang="cs-CZ" dirty="0"/>
              <a:t>Právo rozhodné v rozhodčím řízení</a:t>
            </a:r>
          </a:p>
        </p:txBody>
      </p:sp>
      <p:sp>
        <p:nvSpPr>
          <p:cNvPr id="5" name="Podnadpis 4">
            <a:extLst>
              <a:ext uri="{FF2B5EF4-FFF2-40B4-BE49-F238E27FC236}">
                <a16:creationId xmlns:a16="http://schemas.microsoft.com/office/drawing/2014/main" id="{4878207C-8649-44A5-B0DB-AB70A4B50614}"/>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92857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JUDr. Tereza Kyselovská, Ph.D.</a:t>
            </a:r>
          </a:p>
        </p:txBody>
      </p:sp>
      <p:sp>
        <p:nvSpPr>
          <p:cNvPr id="5" name="Zástupný symbol pro číslo snímku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697FE298-414B-48CA-ACD1-34A49F0887BD}" type="slidenum">
              <a:rPr lang="cs-CZ" altLang="cs-CZ" sz="1200">
                <a:latin typeface="Trebuchet MS" panose="020B0603020202020204" pitchFamily="34" charset="0"/>
              </a:rPr>
              <a:pPr eaLnBrk="1" hangingPunct="1"/>
              <a:t>2</a:t>
            </a:fld>
            <a:endParaRPr lang="cs-CZ" altLang="cs-CZ" sz="1200">
              <a:latin typeface="Trebuchet MS" panose="020B0603020202020204" pitchFamily="34" charset="0"/>
            </a:endParaRPr>
          </a:p>
        </p:txBody>
      </p:sp>
      <p:sp>
        <p:nvSpPr>
          <p:cNvPr id="5124" name="Rectangle 48"/>
          <p:cNvSpPr>
            <a:spLocks noGrp="1" noChangeArrowheads="1"/>
          </p:cNvSpPr>
          <p:nvPr>
            <p:ph type="title"/>
          </p:nvPr>
        </p:nvSpPr>
        <p:spPr/>
        <p:txBody>
          <a:bodyPr/>
          <a:lstStyle/>
          <a:p>
            <a:pPr eaLnBrk="1" hangingPunct="1"/>
            <a:r>
              <a:rPr lang="cs-CZ" altLang="cs-CZ"/>
              <a:t>Průběh rozhodčího řízení</a:t>
            </a:r>
          </a:p>
        </p:txBody>
      </p:sp>
      <p:sp>
        <p:nvSpPr>
          <p:cNvPr id="5125" name="Rectangle 49"/>
          <p:cNvSpPr>
            <a:spLocks noGrp="1" noChangeArrowheads="1"/>
          </p:cNvSpPr>
          <p:nvPr>
            <p:ph type="body" idx="1"/>
          </p:nvPr>
        </p:nvSpPr>
        <p:spPr/>
        <p:txBody>
          <a:bodyPr/>
          <a:lstStyle/>
          <a:p>
            <a:pPr marL="457200" indent="-457200">
              <a:buFont typeface="Trebuchet MS" panose="020B0603020202020204" pitchFamily="34" charset="0"/>
              <a:buAutoNum type="arabicPeriod"/>
            </a:pPr>
            <a:r>
              <a:rPr lang="cs-CZ" altLang="cs-CZ"/>
              <a:t>Zahájení rozhodčího řízení a jeho účinky</a:t>
            </a:r>
          </a:p>
          <a:p>
            <a:pPr marL="457200" indent="-457200">
              <a:buFont typeface="Trebuchet MS" panose="020B0603020202020204" pitchFamily="34" charset="0"/>
              <a:buAutoNum type="arabicPeriod"/>
            </a:pPr>
            <a:r>
              <a:rPr lang="cs-CZ" altLang="cs-CZ"/>
              <a:t>Vlastní průběh rozhodčího řízení</a:t>
            </a:r>
          </a:p>
          <a:p>
            <a:pPr marL="457200" indent="-457200">
              <a:buFont typeface="Trebuchet MS" panose="020B0603020202020204" pitchFamily="34" charset="0"/>
              <a:buAutoNum type="arabicPeriod"/>
            </a:pPr>
            <a:r>
              <a:rPr lang="cs-CZ" altLang="cs-CZ"/>
              <a:t>Právo rozhodné </a:t>
            </a:r>
          </a:p>
          <a:p>
            <a:pPr marL="457200" indent="-457200">
              <a:buFont typeface="Trebuchet MS" panose="020B0603020202020204" pitchFamily="34" charset="0"/>
              <a:buAutoNum type="arabicPeriod"/>
            </a:pPr>
            <a:r>
              <a:rPr lang="cs-CZ" altLang="cs-CZ"/>
              <a:t>Ukončení rozhodčího řízení – rozhodčí nález </a:t>
            </a:r>
          </a:p>
        </p:txBody>
      </p:sp>
    </p:spTree>
    <p:extLst>
      <p:ext uri="{BB962C8B-B14F-4D97-AF65-F5344CB8AC3E}">
        <p14:creationId xmlns:p14="http://schemas.microsoft.com/office/powerpoint/2010/main" val="548733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JUDr. Tereza Kyselovská, Ph.D.</a:t>
            </a:r>
          </a:p>
        </p:txBody>
      </p:sp>
      <p:sp>
        <p:nvSpPr>
          <p:cNvPr id="5" name="Zástupný symbol pro číslo snímku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30204F3B-28CA-4323-B3AF-608949EEFA11}" type="slidenum">
              <a:rPr lang="cs-CZ" altLang="cs-CZ" sz="1200">
                <a:latin typeface="Trebuchet MS" panose="020B0603020202020204" pitchFamily="34" charset="0"/>
              </a:rPr>
              <a:pPr eaLnBrk="1" hangingPunct="1"/>
              <a:t>20</a:t>
            </a:fld>
            <a:endParaRPr lang="cs-CZ" altLang="cs-CZ" sz="1200">
              <a:latin typeface="Trebuchet MS" panose="020B0603020202020204" pitchFamily="34" charset="0"/>
            </a:endParaRPr>
          </a:p>
        </p:txBody>
      </p:sp>
      <p:sp>
        <p:nvSpPr>
          <p:cNvPr id="20484" name="Rectangle 2"/>
          <p:cNvSpPr>
            <a:spLocks noGrp="1" noChangeArrowheads="1"/>
          </p:cNvSpPr>
          <p:nvPr>
            <p:ph type="title"/>
          </p:nvPr>
        </p:nvSpPr>
        <p:spPr/>
        <p:txBody>
          <a:bodyPr/>
          <a:lstStyle/>
          <a:p>
            <a:pPr eaLnBrk="1" hangingPunct="1"/>
            <a:r>
              <a:rPr lang="cs-CZ" altLang="cs-CZ"/>
              <a:t>Právo rozhodné</a:t>
            </a:r>
          </a:p>
        </p:txBody>
      </p:sp>
      <p:sp>
        <p:nvSpPr>
          <p:cNvPr id="20485" name="Rectangle 3"/>
          <p:cNvSpPr>
            <a:spLocks noGrp="1" noChangeArrowheads="1"/>
          </p:cNvSpPr>
          <p:nvPr>
            <p:ph type="body" idx="1"/>
          </p:nvPr>
        </p:nvSpPr>
        <p:spPr>
          <a:noFill/>
        </p:spPr>
        <p:txBody>
          <a:bodyPr/>
          <a:lstStyle/>
          <a:p>
            <a:pPr eaLnBrk="1" hangingPunct="1"/>
            <a:r>
              <a:rPr lang="cs-CZ" altLang="cs-CZ" dirty="0"/>
              <a:t>V průběhu rozhodčího řízení – dvě roviny</a:t>
            </a:r>
          </a:p>
          <a:p>
            <a:pPr marL="586350" indent="-514350" eaLnBrk="1" hangingPunct="1">
              <a:buFont typeface="+mj-lt"/>
              <a:buAutoNum type="arabicPeriod"/>
            </a:pPr>
            <a:r>
              <a:rPr lang="cs-CZ" altLang="cs-CZ" dirty="0"/>
              <a:t>Rozhodné procesní právo (procesní normy)</a:t>
            </a:r>
          </a:p>
          <a:p>
            <a:pPr marL="586350" indent="-514350" eaLnBrk="1" hangingPunct="1">
              <a:buFont typeface="+mj-lt"/>
              <a:buAutoNum type="arabicPeriod"/>
            </a:pPr>
            <a:r>
              <a:rPr lang="cs-CZ" altLang="cs-CZ" dirty="0"/>
              <a:t>Právo rozhodné pro meritum sporu</a:t>
            </a:r>
          </a:p>
          <a:p>
            <a:pPr eaLnBrk="1" hangingPunct="1">
              <a:buFont typeface="Wingdings" panose="05000000000000000000" pitchFamily="2" charset="2"/>
              <a:buNone/>
            </a:pPr>
            <a:endParaRPr lang="cs-CZ" altLang="cs-CZ" dirty="0"/>
          </a:p>
        </p:txBody>
      </p:sp>
    </p:spTree>
    <p:extLst>
      <p:ext uri="{BB962C8B-B14F-4D97-AF65-F5344CB8AC3E}">
        <p14:creationId xmlns:p14="http://schemas.microsoft.com/office/powerpoint/2010/main" val="275841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1BC23DF-B064-4544-9C59-EF8CF5089635}"/>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42B95DC3-8DCC-45DF-8332-2A669BD782EF}"/>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4A7FDC80-2FE9-4558-B170-B15DC92FFDAD}"/>
              </a:ext>
            </a:extLst>
          </p:cNvPr>
          <p:cNvSpPr>
            <a:spLocks noGrp="1"/>
          </p:cNvSpPr>
          <p:nvPr>
            <p:ph type="title"/>
          </p:nvPr>
        </p:nvSpPr>
        <p:spPr/>
        <p:txBody>
          <a:bodyPr/>
          <a:lstStyle/>
          <a:p>
            <a:r>
              <a:rPr lang="cs-CZ" dirty="0"/>
              <a:t>Zas a znovu…</a:t>
            </a:r>
            <a:r>
              <a:rPr lang="cs-CZ" i="1" dirty="0"/>
              <a:t>fórum</a:t>
            </a:r>
            <a:r>
              <a:rPr lang="cs-CZ" dirty="0"/>
              <a:t> a jeho vliv na rozhodné právo</a:t>
            </a:r>
          </a:p>
        </p:txBody>
      </p:sp>
      <p:sp>
        <p:nvSpPr>
          <p:cNvPr id="5" name="Zástupný obsah 4">
            <a:extLst>
              <a:ext uri="{FF2B5EF4-FFF2-40B4-BE49-F238E27FC236}">
                <a16:creationId xmlns:a16="http://schemas.microsoft.com/office/drawing/2014/main" id="{53C396D7-28BA-40A4-9C9D-EA94114428EC}"/>
              </a:ext>
            </a:extLst>
          </p:cNvPr>
          <p:cNvSpPr>
            <a:spLocks noGrp="1"/>
          </p:cNvSpPr>
          <p:nvPr>
            <p:ph idx="1"/>
          </p:nvPr>
        </p:nvSpPr>
        <p:spPr>
          <a:xfrm>
            <a:off x="720000" y="1998002"/>
            <a:ext cx="10753200" cy="4139998"/>
          </a:xfrm>
        </p:spPr>
        <p:txBody>
          <a:bodyPr/>
          <a:lstStyle/>
          <a:p>
            <a:r>
              <a:rPr lang="cs-CZ" dirty="0"/>
              <a:t>Fórum = sudiště – základní otázka týkající se „</a:t>
            </a:r>
            <a:r>
              <a:rPr lang="cs-CZ" dirty="0" err="1"/>
              <a:t>domicilizace</a:t>
            </a:r>
            <a:r>
              <a:rPr lang="cs-CZ" dirty="0"/>
              <a:t>“ řízení</a:t>
            </a:r>
          </a:p>
          <a:p>
            <a:r>
              <a:rPr lang="cs-CZ" dirty="0"/>
              <a:t>Rozhoduje o </a:t>
            </a:r>
          </a:p>
          <a:p>
            <a:pPr lvl="1"/>
            <a:r>
              <a:rPr lang="cs-CZ" sz="2400" dirty="0"/>
              <a:t>Povaze řízení (domácí nebo cizí – zda rozhodčí nález může jít „rovnou“ do výkonu nebo jde o cizí RN, který musí být nejdříve uznán)</a:t>
            </a:r>
          </a:p>
          <a:p>
            <a:pPr lvl="1"/>
            <a:r>
              <a:rPr lang="cs-CZ" sz="2400" dirty="0"/>
              <a:t>Právu rozhodném pro procesní otázky</a:t>
            </a:r>
          </a:p>
          <a:p>
            <a:pPr lvl="1"/>
            <a:r>
              <a:rPr lang="cs-CZ" sz="2400" dirty="0"/>
              <a:t>Právu rozhodném pro meritum sporu</a:t>
            </a:r>
          </a:p>
          <a:p>
            <a:pPr lvl="1"/>
            <a:r>
              <a:rPr lang="cs-CZ" sz="2400" dirty="0"/>
              <a:t>Vztahu obecných soudů k rozhodčímu řízení (tzv. pomocné a kontrolní funkce, viz přednáška příště)</a:t>
            </a:r>
          </a:p>
          <a:p>
            <a:pPr lvl="1"/>
            <a:endParaRPr lang="cs-CZ" sz="2400" dirty="0"/>
          </a:p>
        </p:txBody>
      </p:sp>
    </p:spTree>
    <p:extLst>
      <p:ext uri="{BB962C8B-B14F-4D97-AF65-F5344CB8AC3E}">
        <p14:creationId xmlns:p14="http://schemas.microsoft.com/office/powerpoint/2010/main" val="4033190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FAB4D98-754E-4B78-864B-A7AC2D455628}"/>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BD5118D1-0B16-4DE7-B36C-2B994037EFC0}"/>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a:extLst>
              <a:ext uri="{FF2B5EF4-FFF2-40B4-BE49-F238E27FC236}">
                <a16:creationId xmlns:a16="http://schemas.microsoft.com/office/drawing/2014/main" id="{C2690FAE-3A22-4609-B0F9-D58760D07348}"/>
              </a:ext>
            </a:extLst>
          </p:cNvPr>
          <p:cNvSpPr>
            <a:spLocks noGrp="1"/>
          </p:cNvSpPr>
          <p:nvPr>
            <p:ph type="title"/>
          </p:nvPr>
        </p:nvSpPr>
        <p:spPr/>
        <p:txBody>
          <a:bodyPr/>
          <a:lstStyle/>
          <a:p>
            <a:r>
              <a:rPr lang="cs-CZ" dirty="0"/>
              <a:t>Zas a znovu…</a:t>
            </a:r>
            <a:r>
              <a:rPr lang="cs-CZ" i="1" dirty="0"/>
              <a:t>fórum</a:t>
            </a:r>
            <a:r>
              <a:rPr lang="cs-CZ" dirty="0"/>
              <a:t> a jeho vliv na rozhodné právo</a:t>
            </a:r>
          </a:p>
        </p:txBody>
      </p:sp>
      <p:sp>
        <p:nvSpPr>
          <p:cNvPr id="5" name="Zástupný obsah 4">
            <a:extLst>
              <a:ext uri="{FF2B5EF4-FFF2-40B4-BE49-F238E27FC236}">
                <a16:creationId xmlns:a16="http://schemas.microsoft.com/office/drawing/2014/main" id="{BC762EBE-2773-4791-BF08-059AD7A41008}"/>
              </a:ext>
            </a:extLst>
          </p:cNvPr>
          <p:cNvSpPr>
            <a:spLocks noGrp="1"/>
          </p:cNvSpPr>
          <p:nvPr>
            <p:ph idx="1"/>
          </p:nvPr>
        </p:nvSpPr>
        <p:spPr>
          <a:xfrm>
            <a:off x="720000" y="1998002"/>
            <a:ext cx="10753200" cy="4139998"/>
          </a:xfrm>
        </p:spPr>
        <p:txBody>
          <a:bodyPr/>
          <a:lstStyle/>
          <a:p>
            <a:r>
              <a:rPr lang="cs-CZ" dirty="0"/>
              <a:t>Důvody pro výběr fóra</a:t>
            </a:r>
          </a:p>
          <a:p>
            <a:r>
              <a:rPr lang="cs-CZ" dirty="0"/>
              <a:t>Právní</a:t>
            </a:r>
          </a:p>
          <a:p>
            <a:r>
              <a:rPr lang="cs-CZ" dirty="0"/>
              <a:t>Mimoprávní</a:t>
            </a:r>
          </a:p>
          <a:p>
            <a:pPr lvl="1"/>
            <a:r>
              <a:rPr lang="cs-CZ" sz="2400" dirty="0"/>
              <a:t>I takové věci, jako dostupnost místa, atraktivita pro rozhodce, kvalita hotelů…</a:t>
            </a:r>
          </a:p>
        </p:txBody>
      </p:sp>
    </p:spTree>
    <p:extLst>
      <p:ext uri="{BB962C8B-B14F-4D97-AF65-F5344CB8AC3E}">
        <p14:creationId xmlns:p14="http://schemas.microsoft.com/office/powerpoint/2010/main" val="490859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FDEBA87-B21C-4045-9841-5456BE5C4F88}"/>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BB6DEFF3-1AF2-4DF1-A37A-BF3239752ADB}"/>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a:extLst>
              <a:ext uri="{FF2B5EF4-FFF2-40B4-BE49-F238E27FC236}">
                <a16:creationId xmlns:a16="http://schemas.microsoft.com/office/drawing/2014/main" id="{D1460898-C31E-40AC-96DC-0F5352548EC5}"/>
              </a:ext>
            </a:extLst>
          </p:cNvPr>
          <p:cNvSpPr>
            <a:spLocks noGrp="1"/>
          </p:cNvSpPr>
          <p:nvPr>
            <p:ph type="title"/>
          </p:nvPr>
        </p:nvSpPr>
        <p:spPr/>
        <p:txBody>
          <a:bodyPr/>
          <a:lstStyle/>
          <a:p>
            <a:r>
              <a:rPr lang="cs-CZ" dirty="0"/>
              <a:t>Neutrální fórum</a:t>
            </a:r>
          </a:p>
        </p:txBody>
      </p:sp>
      <p:sp>
        <p:nvSpPr>
          <p:cNvPr id="5" name="Zástupný obsah 4">
            <a:extLst>
              <a:ext uri="{FF2B5EF4-FFF2-40B4-BE49-F238E27FC236}">
                <a16:creationId xmlns:a16="http://schemas.microsoft.com/office/drawing/2014/main" id="{6D2943D4-8073-46D1-BE43-239577A94204}"/>
              </a:ext>
            </a:extLst>
          </p:cNvPr>
          <p:cNvSpPr>
            <a:spLocks noGrp="1"/>
          </p:cNvSpPr>
          <p:nvPr>
            <p:ph idx="1"/>
          </p:nvPr>
        </p:nvSpPr>
        <p:spPr/>
        <p:txBody>
          <a:bodyPr/>
          <a:lstStyle/>
          <a:p>
            <a:r>
              <a:rPr lang="cs-CZ" dirty="0"/>
              <a:t>Fórum, kde žádná strana není domicilována</a:t>
            </a:r>
          </a:p>
          <a:p>
            <a:r>
              <a:rPr lang="cs-CZ" dirty="0"/>
              <a:t>Např. německá a švýcarská strana si pro spor ze smlouvy, která se dle jejich volby řídí německým právem, zvolí Rozhodčí soud při Mezinárodní obchodní komoře v Paříži (ICC) a místem projednání sporu bude Nizozemí.</a:t>
            </a:r>
          </a:p>
        </p:txBody>
      </p:sp>
    </p:spTree>
    <p:extLst>
      <p:ext uri="{BB962C8B-B14F-4D97-AF65-F5344CB8AC3E}">
        <p14:creationId xmlns:p14="http://schemas.microsoft.com/office/powerpoint/2010/main" val="125728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C376F9C-9DE8-48AE-9722-55D0C653B5F1}"/>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21527FC5-3C41-47B9-99AF-2992AD5C2DC5}"/>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a:extLst>
              <a:ext uri="{FF2B5EF4-FFF2-40B4-BE49-F238E27FC236}">
                <a16:creationId xmlns:a16="http://schemas.microsoft.com/office/drawing/2014/main" id="{A951A17A-F670-42FA-AD4E-80FEB0C11FD7}"/>
              </a:ext>
            </a:extLst>
          </p:cNvPr>
          <p:cNvSpPr>
            <a:spLocks noGrp="1"/>
          </p:cNvSpPr>
          <p:nvPr>
            <p:ph type="title"/>
          </p:nvPr>
        </p:nvSpPr>
        <p:spPr/>
        <p:txBody>
          <a:bodyPr/>
          <a:lstStyle/>
          <a:p>
            <a:r>
              <a:rPr lang="cs-CZ" dirty="0"/>
              <a:t>Fórum</a:t>
            </a:r>
          </a:p>
        </p:txBody>
      </p:sp>
      <p:sp>
        <p:nvSpPr>
          <p:cNvPr id="5" name="Zástupný obsah 4">
            <a:extLst>
              <a:ext uri="{FF2B5EF4-FFF2-40B4-BE49-F238E27FC236}">
                <a16:creationId xmlns:a16="http://schemas.microsoft.com/office/drawing/2014/main" id="{4FCFA8E5-BB31-4D47-ABA3-C72AA8C42FA1}"/>
              </a:ext>
            </a:extLst>
          </p:cNvPr>
          <p:cNvSpPr>
            <a:spLocks noGrp="1"/>
          </p:cNvSpPr>
          <p:nvPr>
            <p:ph idx="1"/>
          </p:nvPr>
        </p:nvSpPr>
        <p:spPr/>
        <p:txBody>
          <a:bodyPr/>
          <a:lstStyle/>
          <a:p>
            <a:r>
              <a:rPr lang="cs-CZ" dirty="0"/>
              <a:t>Které místo je sudištěm = fórem?</a:t>
            </a:r>
          </a:p>
          <a:p>
            <a:r>
              <a:rPr lang="cs-CZ" dirty="0"/>
              <a:t>Rozměr právní a rozměr geografický</a:t>
            </a:r>
          </a:p>
          <a:p>
            <a:r>
              <a:rPr lang="cs-CZ" dirty="0"/>
              <a:t>Pozice rozhodců či stran vs. vazby na moc veřejnou</a:t>
            </a:r>
          </a:p>
          <a:p>
            <a:r>
              <a:rPr lang="cs-CZ" dirty="0"/>
              <a:t>Jak se určí</a:t>
            </a:r>
          </a:p>
          <a:p>
            <a:pPr lvl="1"/>
            <a:r>
              <a:rPr lang="cs-CZ" sz="2400" dirty="0"/>
              <a:t>Místo, kde se senát sešel poprvé</a:t>
            </a:r>
          </a:p>
          <a:p>
            <a:pPr lvl="1"/>
            <a:r>
              <a:rPr lang="cs-CZ" sz="2400" dirty="0"/>
              <a:t>Určeno v rozhodčí smlouvě</a:t>
            </a:r>
          </a:p>
          <a:p>
            <a:pPr lvl="1"/>
            <a:r>
              <a:rPr lang="cs-CZ" sz="2400" dirty="0"/>
              <a:t>U stálého rozhodčího soudu – místo sídla</a:t>
            </a:r>
          </a:p>
          <a:p>
            <a:pPr lvl="1"/>
            <a:r>
              <a:rPr lang="cs-CZ" sz="2400" dirty="0"/>
              <a:t>Problémy v řízení ad hoc</a:t>
            </a:r>
          </a:p>
        </p:txBody>
      </p:sp>
    </p:spTree>
    <p:extLst>
      <p:ext uri="{BB962C8B-B14F-4D97-AF65-F5344CB8AC3E}">
        <p14:creationId xmlns:p14="http://schemas.microsoft.com/office/powerpoint/2010/main" val="2882483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F50FB63-942D-4693-A0DA-EECF97E2613B}"/>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35323313-BA37-4B63-9A81-A4C0E16044B0}"/>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a:extLst>
              <a:ext uri="{FF2B5EF4-FFF2-40B4-BE49-F238E27FC236}">
                <a16:creationId xmlns:a16="http://schemas.microsoft.com/office/drawing/2014/main" id="{2FB8A036-04F5-4815-AAD0-43F34E5C0DD5}"/>
              </a:ext>
            </a:extLst>
          </p:cNvPr>
          <p:cNvSpPr>
            <a:spLocks noGrp="1"/>
          </p:cNvSpPr>
          <p:nvPr>
            <p:ph type="title"/>
          </p:nvPr>
        </p:nvSpPr>
        <p:spPr/>
        <p:txBody>
          <a:bodyPr/>
          <a:lstStyle/>
          <a:p>
            <a:r>
              <a:rPr lang="cs-CZ" dirty="0"/>
              <a:t>Oblíbené arbitrážní instituce</a:t>
            </a:r>
          </a:p>
        </p:txBody>
      </p:sp>
      <p:pic>
        <p:nvPicPr>
          <p:cNvPr id="7" name="Zástupný obsah 6">
            <a:extLst>
              <a:ext uri="{FF2B5EF4-FFF2-40B4-BE49-F238E27FC236}">
                <a16:creationId xmlns:a16="http://schemas.microsoft.com/office/drawing/2014/main" id="{20B6F40C-CB16-42D6-8675-611A1343F56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4528" y="1692275"/>
            <a:ext cx="9684531" cy="4140200"/>
          </a:xfrm>
        </p:spPr>
      </p:pic>
    </p:spTree>
    <p:extLst>
      <p:ext uri="{BB962C8B-B14F-4D97-AF65-F5344CB8AC3E}">
        <p14:creationId xmlns:p14="http://schemas.microsoft.com/office/powerpoint/2010/main" val="1261132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3E48834-899C-454F-87D7-8EEE09BD884B}"/>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01522EF2-9032-41E7-BE58-8A910F444CF5}"/>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a:extLst>
              <a:ext uri="{FF2B5EF4-FFF2-40B4-BE49-F238E27FC236}">
                <a16:creationId xmlns:a16="http://schemas.microsoft.com/office/drawing/2014/main" id="{BE463889-46D4-4E31-85C5-47D9D0CA334D}"/>
              </a:ext>
            </a:extLst>
          </p:cNvPr>
          <p:cNvSpPr>
            <a:spLocks noGrp="1"/>
          </p:cNvSpPr>
          <p:nvPr>
            <p:ph type="title"/>
          </p:nvPr>
        </p:nvSpPr>
        <p:spPr/>
        <p:txBody>
          <a:bodyPr/>
          <a:lstStyle/>
          <a:p>
            <a:r>
              <a:rPr lang="cs-CZ" dirty="0"/>
              <a:t>Oblíbené arbitrážní instituce</a:t>
            </a:r>
          </a:p>
        </p:txBody>
      </p:sp>
      <p:sp>
        <p:nvSpPr>
          <p:cNvPr id="5" name="Zástupný obsah 4">
            <a:extLst>
              <a:ext uri="{FF2B5EF4-FFF2-40B4-BE49-F238E27FC236}">
                <a16:creationId xmlns:a16="http://schemas.microsoft.com/office/drawing/2014/main" id="{ABC9374B-3126-4225-94DB-8BCD8CB802ED}"/>
              </a:ext>
            </a:extLst>
          </p:cNvPr>
          <p:cNvSpPr>
            <a:spLocks noGrp="1"/>
          </p:cNvSpPr>
          <p:nvPr>
            <p:ph idx="1"/>
          </p:nvPr>
        </p:nvSpPr>
        <p:spPr/>
        <p:txBody>
          <a:bodyPr/>
          <a:lstStyle/>
          <a:p>
            <a:pPr marL="529200" indent="-457200">
              <a:lnSpc>
                <a:spcPct val="100000"/>
              </a:lnSpc>
              <a:buFont typeface="+mj-lt"/>
              <a:buAutoNum type="arabicPeriod"/>
            </a:pPr>
            <a:r>
              <a:rPr lang="cs-CZ" sz="2000" dirty="0"/>
              <a:t>ICC – International Chambre </a:t>
            </a:r>
            <a:r>
              <a:rPr lang="cs-CZ" sz="2000" dirty="0" err="1"/>
              <a:t>of</a:t>
            </a:r>
            <a:r>
              <a:rPr lang="cs-CZ" sz="2000" dirty="0"/>
              <a:t> </a:t>
            </a:r>
            <a:r>
              <a:rPr lang="cs-CZ" sz="2000" dirty="0" err="1"/>
              <a:t>Commerce</a:t>
            </a:r>
            <a:r>
              <a:rPr lang="cs-CZ" sz="2000" dirty="0"/>
              <a:t>, </a:t>
            </a:r>
            <a:r>
              <a:rPr lang="cs-CZ" sz="2000" dirty="0">
                <a:hlinkClick r:id="rId2"/>
              </a:rPr>
              <a:t>https://iccwbo.org/dispute-resolution-services/arbitration/</a:t>
            </a:r>
            <a:endParaRPr lang="cs-CZ" sz="2000" dirty="0"/>
          </a:p>
          <a:p>
            <a:pPr marL="529200" indent="-457200">
              <a:lnSpc>
                <a:spcPct val="100000"/>
              </a:lnSpc>
              <a:buFont typeface="+mj-lt"/>
              <a:buAutoNum type="arabicPeriod"/>
            </a:pPr>
            <a:r>
              <a:rPr lang="cs-CZ" sz="2000" dirty="0"/>
              <a:t>SIAC – Singapore </a:t>
            </a:r>
            <a:r>
              <a:rPr lang="cs-CZ" sz="2000" dirty="0" err="1"/>
              <a:t>Arbitration</a:t>
            </a:r>
            <a:r>
              <a:rPr lang="cs-CZ" sz="2000" dirty="0"/>
              <a:t> Centre, </a:t>
            </a:r>
            <a:r>
              <a:rPr lang="cs-CZ" sz="2000" dirty="0">
                <a:hlinkClick r:id="rId3"/>
              </a:rPr>
              <a:t>https://www.siac.org.sg/</a:t>
            </a:r>
            <a:endParaRPr lang="cs-CZ" sz="2000" dirty="0"/>
          </a:p>
          <a:p>
            <a:pPr marL="529200" indent="-457200">
              <a:lnSpc>
                <a:spcPct val="100000"/>
              </a:lnSpc>
              <a:buFont typeface="+mj-lt"/>
              <a:buAutoNum type="arabicPeriod"/>
            </a:pPr>
            <a:r>
              <a:rPr lang="cs-CZ" sz="2000" dirty="0"/>
              <a:t>HKIAC – Hong Kong International </a:t>
            </a:r>
            <a:r>
              <a:rPr lang="cs-CZ" sz="2000" dirty="0" err="1"/>
              <a:t>Arbitration</a:t>
            </a:r>
            <a:r>
              <a:rPr lang="cs-CZ" sz="2000" dirty="0"/>
              <a:t> Centre, </a:t>
            </a:r>
            <a:r>
              <a:rPr lang="cs-CZ" sz="2000" dirty="0">
                <a:hlinkClick r:id="rId4"/>
              </a:rPr>
              <a:t>https://www.hkiac.org/</a:t>
            </a:r>
            <a:endParaRPr lang="cs-CZ" sz="2000" dirty="0"/>
          </a:p>
          <a:p>
            <a:pPr marL="529200" indent="-457200">
              <a:lnSpc>
                <a:spcPct val="100000"/>
              </a:lnSpc>
              <a:buFont typeface="+mj-lt"/>
              <a:buAutoNum type="arabicPeriod"/>
            </a:pPr>
            <a:r>
              <a:rPr lang="cs-CZ" sz="2000" dirty="0"/>
              <a:t>LCIA – </a:t>
            </a:r>
            <a:r>
              <a:rPr lang="cs-CZ" sz="2000" dirty="0" err="1"/>
              <a:t>The</a:t>
            </a:r>
            <a:r>
              <a:rPr lang="cs-CZ" sz="2000" dirty="0"/>
              <a:t> London </a:t>
            </a:r>
            <a:r>
              <a:rPr lang="cs-CZ" sz="2000" dirty="0" err="1"/>
              <a:t>Court</a:t>
            </a:r>
            <a:r>
              <a:rPr lang="cs-CZ" sz="2000" dirty="0"/>
              <a:t> </a:t>
            </a:r>
            <a:r>
              <a:rPr lang="cs-CZ" sz="2000" dirty="0" err="1"/>
              <a:t>of</a:t>
            </a:r>
            <a:r>
              <a:rPr lang="cs-CZ" sz="2000" dirty="0"/>
              <a:t> International </a:t>
            </a:r>
            <a:r>
              <a:rPr lang="cs-CZ" sz="2000" dirty="0" err="1"/>
              <a:t>Arbitration</a:t>
            </a:r>
            <a:r>
              <a:rPr lang="cs-CZ" sz="2000" dirty="0"/>
              <a:t>, </a:t>
            </a:r>
            <a:r>
              <a:rPr lang="cs-CZ" sz="2000" dirty="0">
                <a:hlinkClick r:id="rId5"/>
              </a:rPr>
              <a:t>https://www.lcia.org/</a:t>
            </a:r>
            <a:endParaRPr lang="cs-CZ" sz="2000" dirty="0"/>
          </a:p>
          <a:p>
            <a:pPr marL="529200" indent="-457200">
              <a:lnSpc>
                <a:spcPct val="100000"/>
              </a:lnSpc>
              <a:buFont typeface="+mj-lt"/>
              <a:buAutoNum type="arabicPeriod"/>
            </a:pPr>
            <a:r>
              <a:rPr lang="cs-CZ" sz="2000" dirty="0"/>
              <a:t>CIETAC – </a:t>
            </a:r>
            <a:r>
              <a:rPr lang="cs-CZ" sz="2000" dirty="0" err="1"/>
              <a:t>China</a:t>
            </a:r>
            <a:r>
              <a:rPr lang="cs-CZ" sz="2000" dirty="0"/>
              <a:t> International </a:t>
            </a:r>
            <a:r>
              <a:rPr lang="cs-CZ" sz="2000" dirty="0" err="1"/>
              <a:t>Economic</a:t>
            </a:r>
            <a:r>
              <a:rPr lang="cs-CZ" sz="2000" dirty="0"/>
              <a:t> and </a:t>
            </a:r>
            <a:r>
              <a:rPr lang="cs-CZ" sz="2000" dirty="0" err="1"/>
              <a:t>Trade</a:t>
            </a:r>
            <a:r>
              <a:rPr lang="cs-CZ" sz="2000" dirty="0"/>
              <a:t> </a:t>
            </a:r>
            <a:r>
              <a:rPr lang="cs-CZ" sz="2000" dirty="0" err="1"/>
              <a:t>Arbitration</a:t>
            </a:r>
            <a:r>
              <a:rPr lang="cs-CZ" sz="2000" dirty="0"/>
              <a:t> </a:t>
            </a:r>
            <a:r>
              <a:rPr lang="cs-CZ" sz="2000" dirty="0" err="1"/>
              <a:t>Commission</a:t>
            </a:r>
            <a:r>
              <a:rPr lang="cs-CZ" sz="2000" dirty="0"/>
              <a:t>, </a:t>
            </a:r>
            <a:r>
              <a:rPr lang="cs-CZ" sz="2000" dirty="0">
                <a:hlinkClick r:id="rId6"/>
              </a:rPr>
              <a:t>http://www.cietac.org/?l=en</a:t>
            </a:r>
            <a:endParaRPr lang="cs-CZ" sz="2000" dirty="0"/>
          </a:p>
          <a:p>
            <a:pPr marL="529200" indent="-457200">
              <a:lnSpc>
                <a:spcPct val="100000"/>
              </a:lnSpc>
              <a:buFont typeface="+mj-lt"/>
              <a:buAutoNum type="arabicPeriod"/>
            </a:pPr>
            <a:r>
              <a:rPr lang="cs-CZ" sz="2000" dirty="0"/>
              <a:t>ICSID – International Centre </a:t>
            </a:r>
            <a:r>
              <a:rPr lang="cs-CZ" sz="2000" dirty="0" err="1"/>
              <a:t>for</a:t>
            </a:r>
            <a:r>
              <a:rPr lang="cs-CZ" sz="2000" dirty="0"/>
              <a:t> Settlement </a:t>
            </a:r>
            <a:r>
              <a:rPr lang="cs-CZ" sz="2000" dirty="0" err="1"/>
              <a:t>of</a:t>
            </a:r>
            <a:r>
              <a:rPr lang="cs-CZ" sz="2000" dirty="0"/>
              <a:t> </a:t>
            </a:r>
            <a:r>
              <a:rPr lang="cs-CZ" sz="2000" dirty="0" err="1"/>
              <a:t>Investment</a:t>
            </a:r>
            <a:r>
              <a:rPr lang="cs-CZ" sz="2000" dirty="0"/>
              <a:t> </a:t>
            </a:r>
            <a:r>
              <a:rPr lang="cs-CZ" sz="2000" dirty="0" err="1"/>
              <a:t>Disputes</a:t>
            </a:r>
            <a:r>
              <a:rPr lang="cs-CZ" sz="2000" dirty="0"/>
              <a:t>, </a:t>
            </a:r>
            <a:r>
              <a:rPr lang="cs-CZ" sz="2000" dirty="0">
                <a:hlinkClick r:id="rId7"/>
              </a:rPr>
              <a:t>https://icsid.worldbank.org/</a:t>
            </a:r>
            <a:endParaRPr lang="cs-CZ" sz="2000" dirty="0"/>
          </a:p>
          <a:p>
            <a:pPr marL="529200" indent="-457200">
              <a:lnSpc>
                <a:spcPct val="100000"/>
              </a:lnSpc>
              <a:buFont typeface="+mj-lt"/>
              <a:buAutoNum type="arabicPeriod"/>
            </a:pPr>
            <a:r>
              <a:rPr lang="cs-CZ" sz="2000" dirty="0"/>
              <a:t>SCC – </a:t>
            </a:r>
            <a:r>
              <a:rPr lang="cs-CZ" sz="2000" dirty="0" err="1"/>
              <a:t>Arbitration</a:t>
            </a:r>
            <a:r>
              <a:rPr lang="cs-CZ" sz="2000" dirty="0"/>
              <a:t> Institute </a:t>
            </a:r>
            <a:r>
              <a:rPr lang="cs-CZ" sz="2000" dirty="0" err="1"/>
              <a:t>of</a:t>
            </a:r>
            <a:r>
              <a:rPr lang="cs-CZ" sz="2000" dirty="0"/>
              <a:t> </a:t>
            </a:r>
            <a:r>
              <a:rPr lang="cs-CZ" sz="2000" dirty="0" err="1"/>
              <a:t>the</a:t>
            </a:r>
            <a:r>
              <a:rPr lang="cs-CZ" sz="2000" dirty="0"/>
              <a:t> Stockholm Chambre </a:t>
            </a:r>
            <a:r>
              <a:rPr lang="cs-CZ" sz="2000" dirty="0" err="1"/>
              <a:t>of</a:t>
            </a:r>
            <a:r>
              <a:rPr lang="cs-CZ" sz="2000" dirty="0"/>
              <a:t> </a:t>
            </a:r>
            <a:r>
              <a:rPr lang="cs-CZ" sz="2000" dirty="0" err="1"/>
              <a:t>Commerce</a:t>
            </a:r>
            <a:r>
              <a:rPr lang="cs-CZ" sz="2000" dirty="0"/>
              <a:t>, </a:t>
            </a:r>
            <a:r>
              <a:rPr lang="cs-CZ" sz="2000" dirty="0">
                <a:hlinkClick r:id="rId8"/>
              </a:rPr>
              <a:t>https://sccinstitute.com/</a:t>
            </a:r>
            <a:endParaRPr lang="cs-CZ" sz="2000" dirty="0"/>
          </a:p>
          <a:p>
            <a:pPr marL="529200" indent="-457200">
              <a:lnSpc>
                <a:spcPct val="100000"/>
              </a:lnSpc>
              <a:buFont typeface="+mj-lt"/>
              <a:buAutoNum type="arabicPeriod"/>
            </a:pPr>
            <a:r>
              <a:rPr lang="cs-CZ" sz="2000" dirty="0"/>
              <a:t>ICDR – International Centre </a:t>
            </a:r>
            <a:r>
              <a:rPr lang="cs-CZ" sz="2000" dirty="0" err="1"/>
              <a:t>for</a:t>
            </a:r>
            <a:r>
              <a:rPr lang="cs-CZ" sz="2000" dirty="0"/>
              <a:t> </a:t>
            </a:r>
            <a:r>
              <a:rPr lang="cs-CZ" sz="2000" dirty="0" err="1"/>
              <a:t>Dispute</a:t>
            </a:r>
            <a:r>
              <a:rPr lang="cs-CZ" sz="2000" dirty="0"/>
              <a:t> </a:t>
            </a:r>
            <a:r>
              <a:rPr lang="cs-CZ" sz="2000" dirty="0" err="1"/>
              <a:t>Resolution</a:t>
            </a:r>
            <a:r>
              <a:rPr lang="cs-CZ" sz="2000" dirty="0"/>
              <a:t> (AAA), </a:t>
            </a:r>
            <a:r>
              <a:rPr lang="cs-CZ" sz="2000" dirty="0">
                <a:hlinkClick r:id="rId9"/>
              </a:rPr>
              <a:t>https://www.icdr.org/</a:t>
            </a:r>
            <a:endParaRPr lang="cs-CZ" sz="2000" dirty="0"/>
          </a:p>
          <a:p>
            <a:pPr marL="529200" indent="-457200">
              <a:lnSpc>
                <a:spcPct val="100000"/>
              </a:lnSpc>
              <a:buFont typeface="+mj-lt"/>
              <a:buAutoNum type="arabicPeriod"/>
            </a:pPr>
            <a:r>
              <a:rPr lang="cs-CZ" sz="2000" dirty="0"/>
              <a:t>PCA – Permanent </a:t>
            </a:r>
            <a:r>
              <a:rPr lang="cs-CZ" sz="2000" dirty="0" err="1"/>
              <a:t>Court</a:t>
            </a:r>
            <a:r>
              <a:rPr lang="cs-CZ" sz="2000" dirty="0"/>
              <a:t> </a:t>
            </a:r>
            <a:r>
              <a:rPr lang="cs-CZ" sz="2000" dirty="0" err="1"/>
              <a:t>of</a:t>
            </a:r>
            <a:r>
              <a:rPr lang="cs-CZ" sz="2000" dirty="0"/>
              <a:t> </a:t>
            </a:r>
            <a:r>
              <a:rPr lang="cs-CZ" sz="2000" dirty="0" err="1"/>
              <a:t>Arbitration</a:t>
            </a:r>
            <a:r>
              <a:rPr lang="cs-CZ" sz="2000" dirty="0"/>
              <a:t>, </a:t>
            </a:r>
            <a:r>
              <a:rPr lang="cs-CZ" sz="2000" dirty="0">
                <a:hlinkClick r:id="rId10"/>
              </a:rPr>
              <a:t>https://pca-cpa.org/en/home/</a:t>
            </a:r>
            <a:endParaRPr lang="cs-CZ" sz="2000" dirty="0"/>
          </a:p>
          <a:p>
            <a:pPr marL="529200" indent="-457200">
              <a:lnSpc>
                <a:spcPct val="100000"/>
              </a:lnSpc>
              <a:buFont typeface="+mj-lt"/>
              <a:buAutoNum type="arabicPeriod"/>
            </a:pPr>
            <a:r>
              <a:rPr lang="cs-CZ" sz="2000" dirty="0"/>
              <a:t>LMAA – London </a:t>
            </a:r>
            <a:r>
              <a:rPr lang="cs-CZ" sz="2000" dirty="0" err="1"/>
              <a:t>Maritime</a:t>
            </a:r>
            <a:r>
              <a:rPr lang="cs-CZ" sz="2000" dirty="0"/>
              <a:t> </a:t>
            </a:r>
            <a:r>
              <a:rPr lang="cs-CZ" sz="2000" dirty="0" err="1"/>
              <a:t>Arbitrators</a:t>
            </a:r>
            <a:r>
              <a:rPr lang="cs-CZ" sz="2000" dirty="0"/>
              <a:t> </a:t>
            </a:r>
            <a:r>
              <a:rPr lang="cs-CZ" sz="2000" dirty="0" err="1"/>
              <a:t>Association</a:t>
            </a:r>
            <a:r>
              <a:rPr lang="cs-CZ" sz="2000" dirty="0"/>
              <a:t>, </a:t>
            </a:r>
            <a:r>
              <a:rPr lang="cs-CZ" sz="2000" dirty="0">
                <a:hlinkClick r:id="rId11"/>
              </a:rPr>
              <a:t>https://lmaa.london/</a:t>
            </a:r>
            <a:r>
              <a:rPr lang="cs-CZ" sz="2000" dirty="0"/>
              <a:t> i</a:t>
            </a:r>
          </a:p>
          <a:p>
            <a:pPr>
              <a:lnSpc>
                <a:spcPct val="100000"/>
              </a:lnSpc>
            </a:pPr>
            <a:endParaRPr lang="cs-CZ" sz="2000" dirty="0"/>
          </a:p>
        </p:txBody>
      </p:sp>
    </p:spTree>
    <p:extLst>
      <p:ext uri="{BB962C8B-B14F-4D97-AF65-F5344CB8AC3E}">
        <p14:creationId xmlns:p14="http://schemas.microsoft.com/office/powerpoint/2010/main" val="1630160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EB072BC-2F67-42F0-8F30-B1A42E2C2440}"/>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DAC2D2EE-0509-4DEC-9A81-A8EB45A34EBD}"/>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a:extLst>
              <a:ext uri="{FF2B5EF4-FFF2-40B4-BE49-F238E27FC236}">
                <a16:creationId xmlns:a16="http://schemas.microsoft.com/office/drawing/2014/main" id="{E81F8C96-5AC2-41C4-A362-83659B0CB6F7}"/>
              </a:ext>
            </a:extLst>
          </p:cNvPr>
          <p:cNvSpPr>
            <a:spLocks noGrp="1"/>
          </p:cNvSpPr>
          <p:nvPr>
            <p:ph type="title"/>
          </p:nvPr>
        </p:nvSpPr>
        <p:spPr/>
        <p:txBody>
          <a:bodyPr/>
          <a:lstStyle/>
          <a:p>
            <a:r>
              <a:rPr lang="cs-CZ" dirty="0"/>
              <a:t>Oblíbená arbitrážní místa – města a státy</a:t>
            </a:r>
          </a:p>
        </p:txBody>
      </p:sp>
      <p:pic>
        <p:nvPicPr>
          <p:cNvPr id="7" name="Zástupný obsah 6">
            <a:extLst>
              <a:ext uri="{FF2B5EF4-FFF2-40B4-BE49-F238E27FC236}">
                <a16:creationId xmlns:a16="http://schemas.microsoft.com/office/drawing/2014/main" id="{43CA2A48-9390-4EA4-B520-8208635E556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6628" y="1692275"/>
            <a:ext cx="10080331" cy="4140200"/>
          </a:xfrm>
        </p:spPr>
      </p:pic>
    </p:spTree>
    <p:extLst>
      <p:ext uri="{BB962C8B-B14F-4D97-AF65-F5344CB8AC3E}">
        <p14:creationId xmlns:p14="http://schemas.microsoft.com/office/powerpoint/2010/main" val="1409062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D038F8E-4B9F-4DEB-A95B-A7B1D06E9CDF}"/>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6F3C12D5-39A4-4365-A61A-F46FE46379D1}"/>
              </a:ext>
            </a:extLst>
          </p:cNvPr>
          <p:cNvSpPr>
            <a:spLocks noGrp="1"/>
          </p:cNvSpPr>
          <p:nvPr>
            <p:ph type="sldNum" sz="quarter" idx="11"/>
          </p:nvPr>
        </p:nvSpPr>
        <p:spPr/>
        <p:txBody>
          <a:bodyPr/>
          <a:lstStyle/>
          <a:p>
            <a:fld id="{0DE708CC-0C3F-4567-9698-B54C0F35BD31}" type="slidenum">
              <a:rPr lang="cs-CZ" altLang="cs-CZ" noProof="0" smtClean="0"/>
              <a:pPr/>
              <a:t>28</a:t>
            </a:fld>
            <a:endParaRPr lang="cs-CZ" altLang="cs-CZ" noProof="0" dirty="0"/>
          </a:p>
        </p:txBody>
      </p:sp>
      <p:sp>
        <p:nvSpPr>
          <p:cNvPr id="4" name="Nadpis 3">
            <a:extLst>
              <a:ext uri="{FF2B5EF4-FFF2-40B4-BE49-F238E27FC236}">
                <a16:creationId xmlns:a16="http://schemas.microsoft.com/office/drawing/2014/main" id="{E925318B-F2AE-4CE5-9C26-41BFAB2A5994}"/>
              </a:ext>
            </a:extLst>
          </p:cNvPr>
          <p:cNvSpPr>
            <a:spLocks noGrp="1"/>
          </p:cNvSpPr>
          <p:nvPr>
            <p:ph type="title"/>
          </p:nvPr>
        </p:nvSpPr>
        <p:spPr/>
        <p:txBody>
          <a:bodyPr/>
          <a:lstStyle/>
          <a:p>
            <a:r>
              <a:rPr lang="cs-CZ" dirty="0"/>
              <a:t>Procesní normy v rozhodčím řízení</a:t>
            </a:r>
          </a:p>
        </p:txBody>
      </p:sp>
      <p:sp>
        <p:nvSpPr>
          <p:cNvPr id="5" name="Podnadpis 4">
            <a:extLst>
              <a:ext uri="{FF2B5EF4-FFF2-40B4-BE49-F238E27FC236}">
                <a16:creationId xmlns:a16="http://schemas.microsoft.com/office/drawing/2014/main" id="{D6CFC976-A74B-48E2-80E4-435A6A3468CE}"/>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813527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JUDr. Tereza Kyselovská, Ph.D.</a:t>
            </a:r>
          </a:p>
        </p:txBody>
      </p:sp>
      <p:sp>
        <p:nvSpPr>
          <p:cNvPr id="5" name="Zástupný symbol pro číslo snímku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B7E3539E-AF18-45FD-9DE5-9EA3D368D244}" type="slidenum">
              <a:rPr lang="cs-CZ" altLang="cs-CZ" sz="1200">
                <a:latin typeface="Trebuchet MS" panose="020B0603020202020204" pitchFamily="34" charset="0"/>
              </a:rPr>
              <a:pPr eaLnBrk="1" hangingPunct="1"/>
              <a:t>29</a:t>
            </a:fld>
            <a:endParaRPr lang="cs-CZ" altLang="cs-CZ" sz="1200">
              <a:latin typeface="Trebuchet MS" panose="020B0603020202020204" pitchFamily="34" charset="0"/>
            </a:endParaRPr>
          </a:p>
        </p:txBody>
      </p:sp>
      <p:sp>
        <p:nvSpPr>
          <p:cNvPr id="25604" name="Rectangle 2"/>
          <p:cNvSpPr>
            <a:spLocks noGrp="1" noChangeArrowheads="1"/>
          </p:cNvSpPr>
          <p:nvPr>
            <p:ph type="title"/>
          </p:nvPr>
        </p:nvSpPr>
        <p:spPr/>
        <p:txBody>
          <a:bodyPr/>
          <a:lstStyle/>
          <a:p>
            <a:pPr eaLnBrk="1" hangingPunct="1"/>
            <a:r>
              <a:rPr lang="cs-CZ" altLang="cs-CZ" dirty="0"/>
              <a:t>Rozhodné procesní právo</a:t>
            </a:r>
          </a:p>
        </p:txBody>
      </p:sp>
      <p:sp>
        <p:nvSpPr>
          <p:cNvPr id="25605" name="Rectangle 3"/>
          <p:cNvSpPr>
            <a:spLocks noGrp="1" noChangeArrowheads="1"/>
          </p:cNvSpPr>
          <p:nvPr>
            <p:ph type="body" idx="1"/>
          </p:nvPr>
        </p:nvSpPr>
        <p:spPr/>
        <p:txBody>
          <a:bodyPr/>
          <a:lstStyle/>
          <a:p>
            <a:pPr eaLnBrk="1" hangingPunct="1"/>
            <a:r>
              <a:rPr lang="cs-CZ" altLang="cs-CZ" dirty="0"/>
              <a:t>Různá míra možnosti stran odchýlit se od procesních norem lex </a:t>
            </a:r>
            <a:r>
              <a:rPr lang="cs-CZ" altLang="cs-CZ" dirty="0" err="1"/>
              <a:t>arbitri</a:t>
            </a:r>
            <a:endParaRPr lang="cs-CZ" altLang="cs-CZ" dirty="0"/>
          </a:p>
          <a:p>
            <a:pPr eaLnBrk="1" hangingPunct="1"/>
            <a:r>
              <a:rPr lang="cs-CZ" altLang="cs-CZ" dirty="0"/>
              <a:t>Úprava v ČR – „konzervativní“ – postup v řízení </a:t>
            </a:r>
          </a:p>
        </p:txBody>
      </p:sp>
    </p:spTree>
    <p:extLst>
      <p:ext uri="{BB962C8B-B14F-4D97-AF65-F5344CB8AC3E}">
        <p14:creationId xmlns:p14="http://schemas.microsoft.com/office/powerpoint/2010/main" val="118849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9907B7C-DD83-41C3-BA17-60C8032991B2}"/>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3</a:t>
            </a:fld>
            <a:endParaRPr lang="cs-CZ" altLang="cs-CZ"/>
          </a:p>
        </p:txBody>
      </p:sp>
      <p:sp>
        <p:nvSpPr>
          <p:cNvPr id="4" name="Nadpis 3">
            <a:extLst>
              <a:ext uri="{FF2B5EF4-FFF2-40B4-BE49-F238E27FC236}">
                <a16:creationId xmlns:a16="http://schemas.microsoft.com/office/drawing/2014/main" id="{33FE74EB-0E10-421D-8624-E142F81008F2}"/>
              </a:ext>
            </a:extLst>
          </p:cNvPr>
          <p:cNvSpPr>
            <a:spLocks noGrp="1"/>
          </p:cNvSpPr>
          <p:nvPr>
            <p:ph type="title"/>
          </p:nvPr>
        </p:nvSpPr>
        <p:spPr>
          <a:xfrm>
            <a:off x="398502" y="2900365"/>
            <a:ext cx="5246518" cy="1171580"/>
          </a:xfrm>
        </p:spPr>
        <p:txBody>
          <a:bodyPr anchor="t">
            <a:normAutofit/>
          </a:bodyPr>
          <a:lstStyle/>
          <a:p>
            <a:r>
              <a:rPr lang="cs-CZ" dirty="0"/>
              <a:t>K minulé přednášce…</a:t>
            </a:r>
          </a:p>
        </p:txBody>
      </p:sp>
      <p:sp>
        <p:nvSpPr>
          <p:cNvPr id="12" name="Subtitle 3">
            <a:extLst>
              <a:ext uri="{FF2B5EF4-FFF2-40B4-BE49-F238E27FC236}">
                <a16:creationId xmlns:a16="http://schemas.microsoft.com/office/drawing/2014/main" id="{F9AAFEAB-F98C-42AD-84BD-C6E87AC548B2}"/>
              </a:ext>
            </a:extLst>
          </p:cNvPr>
          <p:cNvSpPr>
            <a:spLocks noGrp="1"/>
          </p:cNvSpPr>
          <p:nvPr>
            <p:ph type="subTitle" idx="1"/>
          </p:nvPr>
        </p:nvSpPr>
        <p:spPr>
          <a:xfrm>
            <a:off x="398502" y="4116402"/>
            <a:ext cx="5246518" cy="698497"/>
          </a:xfrm>
        </p:spPr>
        <p:txBody>
          <a:bodyPr/>
          <a:lstStyle/>
          <a:p>
            <a:r>
              <a:rPr lang="cs-CZ" dirty="0"/>
              <a:t>Podmínky pro rozhodce dle RS při HK ČR a AK ČR</a:t>
            </a:r>
            <a:endParaRPr lang="en-US" dirty="0"/>
          </a:p>
        </p:txBody>
      </p:sp>
      <p:pic>
        <p:nvPicPr>
          <p:cNvPr id="7" name="Zástupný obsah 6" descr="Obsah obrázku text&#10;&#10;Popis byl vytvořen automaticky">
            <a:extLst>
              <a:ext uri="{FF2B5EF4-FFF2-40B4-BE49-F238E27FC236}">
                <a16:creationId xmlns:a16="http://schemas.microsoft.com/office/drawing/2014/main" id="{E28A0A4E-F6A3-4761-AC0D-ECDBDBFDFFBF}"/>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tretch/>
        </p:blipFill>
        <p:spPr>
          <a:xfrm>
            <a:off x="6563678" y="0"/>
            <a:ext cx="5160643" cy="6857999"/>
          </a:xfrm>
          <a:noFill/>
        </p:spPr>
      </p:pic>
      <p:sp>
        <p:nvSpPr>
          <p:cNvPr id="2" name="Zástupný symbol pro zápatí 1">
            <a:extLst>
              <a:ext uri="{FF2B5EF4-FFF2-40B4-BE49-F238E27FC236}">
                <a16:creationId xmlns:a16="http://schemas.microsoft.com/office/drawing/2014/main" id="{F86F6FFC-8F86-4B80-9D3A-194FFEFD2A83}"/>
              </a:ext>
            </a:extLst>
          </p:cNvPr>
          <p:cNvSpPr>
            <a:spLocks noGrp="1"/>
          </p:cNvSpPr>
          <p:nvPr>
            <p:ph type="ftr" sz="quarter" idx="10"/>
          </p:nvPr>
        </p:nvSpPr>
        <p:spPr>
          <a:xfrm>
            <a:off x="720000" y="6228000"/>
            <a:ext cx="4925020" cy="252000"/>
          </a:xfrm>
        </p:spPr>
        <p:txBody>
          <a:bodyPr wrap="square" anchor="ctr">
            <a:normAutofit/>
          </a:bodyPr>
          <a:lstStyle/>
          <a:p>
            <a:pPr>
              <a:spcAft>
                <a:spcPts val="600"/>
              </a:spcAft>
            </a:pPr>
            <a:r>
              <a:rPr lang="cs-CZ"/>
              <a:t>Zápatí prezentace</a:t>
            </a:r>
          </a:p>
        </p:txBody>
      </p:sp>
    </p:spTree>
    <p:extLst>
      <p:ext uri="{BB962C8B-B14F-4D97-AF65-F5344CB8AC3E}">
        <p14:creationId xmlns:p14="http://schemas.microsoft.com/office/powerpoint/2010/main" val="1114098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52A9535-B5F1-424C-A7D0-0990F3F31C6C}"/>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69775BAA-82A3-4087-BEC0-24873FE0F5CE}"/>
              </a:ext>
            </a:extLst>
          </p:cNvPr>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a:extLst>
              <a:ext uri="{FF2B5EF4-FFF2-40B4-BE49-F238E27FC236}">
                <a16:creationId xmlns:a16="http://schemas.microsoft.com/office/drawing/2014/main" id="{466D226E-9A50-4741-844E-906F2F4A99AA}"/>
              </a:ext>
            </a:extLst>
          </p:cNvPr>
          <p:cNvSpPr>
            <a:spLocks noGrp="1"/>
          </p:cNvSpPr>
          <p:nvPr>
            <p:ph type="title"/>
          </p:nvPr>
        </p:nvSpPr>
        <p:spPr/>
        <p:txBody>
          <a:bodyPr/>
          <a:lstStyle/>
          <a:p>
            <a:r>
              <a:rPr lang="cs-CZ" altLang="cs-CZ" dirty="0"/>
              <a:t>Rozhodné procesní právo</a:t>
            </a:r>
            <a:endParaRPr lang="cs-CZ" dirty="0"/>
          </a:p>
        </p:txBody>
      </p:sp>
      <p:sp>
        <p:nvSpPr>
          <p:cNvPr id="5" name="Zástupný obsah 4">
            <a:extLst>
              <a:ext uri="{FF2B5EF4-FFF2-40B4-BE49-F238E27FC236}">
                <a16:creationId xmlns:a16="http://schemas.microsoft.com/office/drawing/2014/main" id="{2384BAED-AC0B-45B3-A97F-2002E1193A76}"/>
              </a:ext>
            </a:extLst>
          </p:cNvPr>
          <p:cNvSpPr>
            <a:spLocks noGrp="1"/>
          </p:cNvSpPr>
          <p:nvPr>
            <p:ph idx="1"/>
          </p:nvPr>
        </p:nvSpPr>
        <p:spPr/>
        <p:txBody>
          <a:bodyPr/>
          <a:lstStyle/>
          <a:p>
            <a:pPr marL="72000" indent="0">
              <a:buNone/>
            </a:pPr>
            <a:r>
              <a:rPr lang="cs-CZ" b="1" i="1" dirty="0"/>
              <a:t>= lex </a:t>
            </a:r>
            <a:r>
              <a:rPr lang="cs-CZ" b="1" i="1" dirty="0" err="1"/>
              <a:t>arbitri</a:t>
            </a:r>
            <a:r>
              <a:rPr lang="cs-CZ" b="1" i="1" dirty="0"/>
              <a:t> </a:t>
            </a:r>
            <a:r>
              <a:rPr lang="cs-CZ" dirty="0"/>
              <a:t>– co upravuje</a:t>
            </a:r>
          </a:p>
          <a:p>
            <a:pPr lvl="1"/>
            <a:r>
              <a:rPr lang="cs-CZ" sz="2400" dirty="0"/>
              <a:t>Zda je rozhodčí řízení možné, zda existuje obligatorní arbitráž (např. v Portugalsku pro spory týkající se patentů ve zdravotnictví)</a:t>
            </a:r>
          </a:p>
          <a:p>
            <a:pPr lvl="1"/>
            <a:r>
              <a:rPr lang="cs-CZ" sz="2400" dirty="0"/>
              <a:t>Náležitosti rozhodčí smlouvy</a:t>
            </a:r>
          </a:p>
          <a:p>
            <a:pPr lvl="1"/>
            <a:r>
              <a:rPr lang="cs-CZ" sz="2400" dirty="0"/>
              <a:t>Rozhodce, konstituování rozhodčího senátu</a:t>
            </a:r>
          </a:p>
          <a:p>
            <a:pPr lvl="1"/>
            <a:r>
              <a:rPr lang="cs-CZ" sz="2400" dirty="0" err="1"/>
              <a:t>Kompetenz-kompetenz</a:t>
            </a:r>
            <a:r>
              <a:rPr lang="cs-CZ" sz="2400" dirty="0"/>
              <a:t> jako rozhodování o pravomoci</a:t>
            </a:r>
          </a:p>
          <a:p>
            <a:pPr lvl="1"/>
            <a:r>
              <a:rPr lang="cs-CZ" sz="2400" dirty="0"/>
              <a:t>Míra autonomie stran a rozhodců rozhodovat o procesních postupech</a:t>
            </a:r>
          </a:p>
          <a:p>
            <a:pPr lvl="1"/>
            <a:r>
              <a:rPr lang="cs-CZ" sz="2400" dirty="0"/>
              <a:t>Asistence obecných soudů, dopady veřejné moci na rozhodčí nález</a:t>
            </a:r>
          </a:p>
          <a:p>
            <a:pPr lvl="1"/>
            <a:r>
              <a:rPr lang="cs-CZ" sz="2400" dirty="0"/>
              <a:t>Povaha a forma rozhodčího nálezu</a:t>
            </a:r>
          </a:p>
          <a:p>
            <a:pPr lvl="1"/>
            <a:r>
              <a:rPr lang="cs-CZ" sz="2400" dirty="0"/>
              <a:t>…</a:t>
            </a:r>
          </a:p>
          <a:p>
            <a:pPr lvl="1"/>
            <a:endParaRPr lang="cs-CZ" sz="2400" b="1" i="1" dirty="0"/>
          </a:p>
        </p:txBody>
      </p:sp>
    </p:spTree>
    <p:extLst>
      <p:ext uri="{BB962C8B-B14F-4D97-AF65-F5344CB8AC3E}">
        <p14:creationId xmlns:p14="http://schemas.microsoft.com/office/powerpoint/2010/main" val="1786565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3B59A2C-C9E3-4B9D-A687-1D21111A0848}"/>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AA3BBC18-40BD-4C7C-8E74-2AE9D1BB4455}"/>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a:extLst>
              <a:ext uri="{FF2B5EF4-FFF2-40B4-BE49-F238E27FC236}">
                <a16:creationId xmlns:a16="http://schemas.microsoft.com/office/drawing/2014/main" id="{86EAC8F5-AD19-46DD-9D67-8523007D60E0}"/>
              </a:ext>
            </a:extLst>
          </p:cNvPr>
          <p:cNvSpPr>
            <a:spLocks noGrp="1"/>
          </p:cNvSpPr>
          <p:nvPr>
            <p:ph type="title"/>
          </p:nvPr>
        </p:nvSpPr>
        <p:spPr/>
        <p:txBody>
          <a:bodyPr/>
          <a:lstStyle/>
          <a:p>
            <a:r>
              <a:rPr lang="cs-CZ" dirty="0"/>
              <a:t>Určení procesního práva</a:t>
            </a:r>
          </a:p>
        </p:txBody>
      </p:sp>
      <p:sp>
        <p:nvSpPr>
          <p:cNvPr id="5" name="Zástupný obsah 4">
            <a:extLst>
              <a:ext uri="{FF2B5EF4-FFF2-40B4-BE49-F238E27FC236}">
                <a16:creationId xmlns:a16="http://schemas.microsoft.com/office/drawing/2014/main" id="{C15FF9BA-E014-4846-AF45-E05B40095FAB}"/>
              </a:ext>
            </a:extLst>
          </p:cNvPr>
          <p:cNvSpPr>
            <a:spLocks noGrp="1"/>
          </p:cNvSpPr>
          <p:nvPr>
            <p:ph idx="1"/>
          </p:nvPr>
        </p:nvSpPr>
        <p:spPr/>
        <p:txBody>
          <a:bodyPr/>
          <a:lstStyle/>
          <a:p>
            <a:r>
              <a:rPr lang="cs-CZ" dirty="0"/>
              <a:t>2 přístupy</a:t>
            </a:r>
          </a:p>
          <a:p>
            <a:pPr marL="586350" indent="-514350">
              <a:buFont typeface="+mj-lt"/>
              <a:buAutoNum type="arabicPeriod"/>
            </a:pPr>
            <a:r>
              <a:rPr lang="cs-CZ" dirty="0"/>
              <a:t>Teritoriální přístup</a:t>
            </a:r>
          </a:p>
          <a:p>
            <a:pPr lvl="1"/>
            <a:r>
              <a:rPr lang="cs-CZ" sz="2400" dirty="0"/>
              <a:t>Při výběru sudiště vybírám „automaticky“ i jeho procesní normy </a:t>
            </a:r>
          </a:p>
          <a:p>
            <a:pPr lvl="1"/>
            <a:r>
              <a:rPr lang="cs-CZ" sz="2400" dirty="0"/>
              <a:t>Autonomie stran a rozhodců je tak podmíněna mírou autonomie v zákoně fóra</a:t>
            </a:r>
          </a:p>
          <a:p>
            <a:pPr lvl="1"/>
            <a:r>
              <a:rPr lang="cs-CZ" sz="2400" dirty="0"/>
              <a:t>Obdobná vazba jako u soudů státních, ale rozhodčí právo dává zpravidla větší míru autonomie</a:t>
            </a:r>
          </a:p>
          <a:p>
            <a:pPr lvl="1"/>
            <a:r>
              <a:rPr lang="cs-CZ" sz="2400" dirty="0"/>
              <a:t>Např. strany sporu zvolí jako sudiště ČR. Závazné budou české procesní předpisy. Míru volnosti určují § 13 a § 19 ZRŘ, přiměřeně OSŘ.</a:t>
            </a:r>
          </a:p>
        </p:txBody>
      </p:sp>
    </p:spTree>
    <p:extLst>
      <p:ext uri="{BB962C8B-B14F-4D97-AF65-F5344CB8AC3E}">
        <p14:creationId xmlns:p14="http://schemas.microsoft.com/office/powerpoint/2010/main" val="3361923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664FEEF-52AF-4C26-AEB4-DC43808699E1}"/>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41C156BB-83FC-47A4-8363-8840E41BCD9F}"/>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a:extLst>
              <a:ext uri="{FF2B5EF4-FFF2-40B4-BE49-F238E27FC236}">
                <a16:creationId xmlns:a16="http://schemas.microsoft.com/office/drawing/2014/main" id="{9C8293EF-6F3E-40B0-8A83-8C66AAE93481}"/>
              </a:ext>
            </a:extLst>
          </p:cNvPr>
          <p:cNvSpPr>
            <a:spLocks noGrp="1"/>
          </p:cNvSpPr>
          <p:nvPr>
            <p:ph type="title"/>
          </p:nvPr>
        </p:nvSpPr>
        <p:spPr/>
        <p:txBody>
          <a:bodyPr/>
          <a:lstStyle/>
          <a:p>
            <a:r>
              <a:rPr lang="cs-CZ" dirty="0"/>
              <a:t>Určení procesního práva</a:t>
            </a:r>
          </a:p>
        </p:txBody>
      </p:sp>
      <p:sp>
        <p:nvSpPr>
          <p:cNvPr id="5" name="Zástupný obsah 4">
            <a:extLst>
              <a:ext uri="{FF2B5EF4-FFF2-40B4-BE49-F238E27FC236}">
                <a16:creationId xmlns:a16="http://schemas.microsoft.com/office/drawing/2014/main" id="{FE3D0080-F13F-465D-B795-D3C153ECCD0B}"/>
              </a:ext>
            </a:extLst>
          </p:cNvPr>
          <p:cNvSpPr>
            <a:spLocks noGrp="1"/>
          </p:cNvSpPr>
          <p:nvPr>
            <p:ph idx="1"/>
          </p:nvPr>
        </p:nvSpPr>
        <p:spPr/>
        <p:txBody>
          <a:bodyPr/>
          <a:lstStyle/>
          <a:p>
            <a:pPr marL="586350" indent="-514350">
              <a:buFont typeface="+mj-lt"/>
              <a:buAutoNum type="arabicPeriod" startAt="2"/>
            </a:pPr>
            <a:r>
              <a:rPr lang="cs-CZ" dirty="0"/>
              <a:t>Smluvní přístup</a:t>
            </a:r>
          </a:p>
          <a:p>
            <a:r>
              <a:rPr lang="cs-CZ" sz="2400" dirty="0"/>
              <a:t>Mezi místem konání rozhodčího řízení a jeho právním řádem není „automaticky“ rovnítko</a:t>
            </a:r>
          </a:p>
          <a:p>
            <a:r>
              <a:rPr lang="cs-CZ" sz="2400" dirty="0"/>
              <a:t>O procesním normám rozhodují strany nebo rozhodci</a:t>
            </a:r>
          </a:p>
          <a:p>
            <a:r>
              <a:rPr lang="cs-CZ" sz="2400" dirty="0"/>
              <a:t>Např. strany sporu si jako místo sudiště zvolí Švýcarsko a dohodnou se na použití německých procesních norem</a:t>
            </a:r>
          </a:p>
          <a:p>
            <a:endParaRPr lang="cs-CZ" sz="2400" dirty="0"/>
          </a:p>
          <a:p>
            <a:r>
              <a:rPr lang="cs-CZ" sz="2400" dirty="0"/>
              <a:t>V realitě prolínání obou přístupů, silnější je teritoriální přístup</a:t>
            </a:r>
          </a:p>
          <a:p>
            <a:endParaRPr lang="cs-CZ" dirty="0"/>
          </a:p>
        </p:txBody>
      </p:sp>
    </p:spTree>
    <p:extLst>
      <p:ext uri="{BB962C8B-B14F-4D97-AF65-F5344CB8AC3E}">
        <p14:creationId xmlns:p14="http://schemas.microsoft.com/office/powerpoint/2010/main" val="1557810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JUDr. Tereza Kyselovská, Ph.D.</a:t>
            </a:r>
          </a:p>
        </p:txBody>
      </p:sp>
      <p:sp>
        <p:nvSpPr>
          <p:cNvPr id="5" name="Zástupný symbol pro číslo snímku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684359AF-205E-40C5-8C9F-733EEA5CAA22}" type="slidenum">
              <a:rPr lang="cs-CZ" altLang="cs-CZ" sz="1200">
                <a:latin typeface="Trebuchet MS" panose="020B0603020202020204" pitchFamily="34" charset="0"/>
              </a:rPr>
              <a:pPr eaLnBrk="1" hangingPunct="1"/>
              <a:t>33</a:t>
            </a:fld>
            <a:endParaRPr lang="cs-CZ" altLang="cs-CZ" sz="1200">
              <a:latin typeface="Trebuchet MS" panose="020B0603020202020204" pitchFamily="34" charset="0"/>
            </a:endParaRPr>
          </a:p>
        </p:txBody>
      </p:sp>
      <p:sp>
        <p:nvSpPr>
          <p:cNvPr id="27652" name="Rectangle 2"/>
          <p:cNvSpPr>
            <a:spLocks noGrp="1" noChangeArrowheads="1"/>
          </p:cNvSpPr>
          <p:nvPr>
            <p:ph type="title"/>
          </p:nvPr>
        </p:nvSpPr>
        <p:spPr/>
        <p:txBody>
          <a:bodyPr/>
          <a:lstStyle/>
          <a:p>
            <a:pPr eaLnBrk="1" hangingPunct="1"/>
            <a:r>
              <a:rPr lang="cs-CZ" altLang="cs-CZ"/>
              <a:t>Úprava v ČR</a:t>
            </a:r>
          </a:p>
        </p:txBody>
      </p:sp>
      <p:sp>
        <p:nvSpPr>
          <p:cNvPr id="27653" name="Rectangle 3"/>
          <p:cNvSpPr>
            <a:spLocks noGrp="1" noChangeArrowheads="1"/>
          </p:cNvSpPr>
          <p:nvPr>
            <p:ph type="body" idx="1"/>
          </p:nvPr>
        </p:nvSpPr>
        <p:spPr/>
        <p:txBody>
          <a:bodyPr/>
          <a:lstStyle/>
          <a:p>
            <a:pPr eaLnBrk="1" hangingPunct="1"/>
            <a:r>
              <a:rPr lang="cs-CZ" altLang="cs-CZ" dirty="0"/>
              <a:t>§19 ZRŘ </a:t>
            </a:r>
          </a:p>
          <a:p>
            <a:pPr lvl="1">
              <a:buFont typeface="Wingdings" panose="05000000000000000000" pitchFamily="2" charset="2"/>
              <a:buChar char="Ø"/>
            </a:pPr>
            <a:r>
              <a:rPr lang="cs-CZ" altLang="cs-CZ" sz="2400" dirty="0"/>
              <a:t>Odst. 1 – strany se mohou dohodnut na postupu, kterým mají rozhodci vést řízení</a:t>
            </a:r>
          </a:p>
          <a:p>
            <a:pPr lvl="1">
              <a:buFont typeface="Wingdings" panose="05000000000000000000" pitchFamily="2" charset="2"/>
              <a:buChar char="Ø"/>
            </a:pPr>
            <a:r>
              <a:rPr lang="cs-CZ" altLang="cs-CZ" sz="2400" dirty="0"/>
              <a:t>Odst. 1 – otázky řízení mohou být rozhodnuty předsedajícím rozhodcem, byl-li k tomu zmocněn stranami nebo všemi rozhodci</a:t>
            </a:r>
          </a:p>
          <a:p>
            <a:pPr lvl="1">
              <a:buFont typeface="Wingdings" panose="05000000000000000000" pitchFamily="2" charset="2"/>
              <a:buChar char="Ø"/>
            </a:pPr>
            <a:r>
              <a:rPr lang="cs-CZ" altLang="cs-CZ" sz="2400" dirty="0"/>
              <a:t>Odst. 2 – není-li uzavřena dohoda dle odst. 1, postupují rozhodci v řízení způsobem, který považují za vhodný (bez zbytečných formalit, stejná příležitost k uplatnění práv, zjištění skutkového stavu</a:t>
            </a:r>
          </a:p>
        </p:txBody>
      </p:sp>
    </p:spTree>
    <p:extLst>
      <p:ext uri="{BB962C8B-B14F-4D97-AF65-F5344CB8AC3E}">
        <p14:creationId xmlns:p14="http://schemas.microsoft.com/office/powerpoint/2010/main" val="40956724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JUDr. Tereza Kyselovská, Ph.D.</a:t>
            </a:r>
          </a:p>
        </p:txBody>
      </p:sp>
      <p:sp>
        <p:nvSpPr>
          <p:cNvPr id="5" name="Zástupný symbol pro číslo snímku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40C9769C-E868-474A-92F0-9051D0131EA5}" type="slidenum">
              <a:rPr lang="cs-CZ" altLang="cs-CZ" sz="1200">
                <a:latin typeface="Trebuchet MS" panose="020B0603020202020204" pitchFamily="34" charset="0"/>
              </a:rPr>
              <a:pPr eaLnBrk="1" hangingPunct="1"/>
              <a:t>34</a:t>
            </a:fld>
            <a:endParaRPr lang="cs-CZ" altLang="cs-CZ" sz="1200">
              <a:latin typeface="Trebuchet MS" panose="020B0603020202020204" pitchFamily="34" charset="0"/>
            </a:endParaRPr>
          </a:p>
        </p:txBody>
      </p:sp>
      <p:sp>
        <p:nvSpPr>
          <p:cNvPr id="28676" name="Rectangle 2"/>
          <p:cNvSpPr>
            <a:spLocks noGrp="1" noChangeArrowheads="1"/>
          </p:cNvSpPr>
          <p:nvPr>
            <p:ph type="title"/>
          </p:nvPr>
        </p:nvSpPr>
        <p:spPr/>
        <p:txBody>
          <a:bodyPr/>
          <a:lstStyle/>
          <a:p>
            <a:pPr eaLnBrk="1" hangingPunct="1"/>
            <a:r>
              <a:rPr lang="cs-CZ" altLang="cs-CZ"/>
              <a:t>Úprava v ČR</a:t>
            </a:r>
          </a:p>
        </p:txBody>
      </p:sp>
      <p:sp>
        <p:nvSpPr>
          <p:cNvPr id="28677" name="Rectangle 3"/>
          <p:cNvSpPr>
            <a:spLocks noGrp="1" noChangeArrowheads="1"/>
          </p:cNvSpPr>
          <p:nvPr>
            <p:ph type="body" idx="1"/>
          </p:nvPr>
        </p:nvSpPr>
        <p:spPr/>
        <p:txBody>
          <a:bodyPr/>
          <a:lstStyle/>
          <a:p>
            <a:pPr eaLnBrk="1" hangingPunct="1"/>
            <a:r>
              <a:rPr lang="cs-CZ" altLang="cs-CZ" dirty="0"/>
              <a:t>§30 ZRŘ</a:t>
            </a:r>
          </a:p>
          <a:p>
            <a:pPr eaLnBrk="1" hangingPunct="1">
              <a:buFont typeface="Wingdings" panose="05000000000000000000" pitchFamily="2" charset="2"/>
              <a:buNone/>
            </a:pPr>
            <a:r>
              <a:rPr lang="cs-CZ" altLang="cs-CZ" i="1" dirty="0"/>
              <a:t>	Nestanoví-li zákon jinak, užijí se na řízení před rozhodci přiměřeně ustanovení OSŘ. </a:t>
            </a:r>
          </a:p>
          <a:p>
            <a:pPr eaLnBrk="1" hangingPunct="1">
              <a:buFont typeface="Wingdings" panose="05000000000000000000" pitchFamily="2" charset="2"/>
              <a:buNone/>
            </a:pPr>
            <a:endParaRPr lang="cs-CZ" altLang="cs-CZ" i="1" dirty="0"/>
          </a:p>
          <a:p>
            <a:pPr eaLnBrk="1" hangingPunct="1">
              <a:buFont typeface="Wingdings" panose="05000000000000000000" pitchFamily="2" charset="2"/>
              <a:buNone/>
            </a:pPr>
            <a:r>
              <a:rPr lang="cs-CZ" altLang="cs-CZ" i="1" dirty="0"/>
              <a:t>…</a:t>
            </a:r>
            <a:r>
              <a:rPr lang="cs-CZ" altLang="cs-CZ" dirty="0"/>
              <a:t>co to prakticky znamená…</a:t>
            </a:r>
            <a:endParaRPr lang="cs-CZ" altLang="cs-CZ" i="1" dirty="0"/>
          </a:p>
        </p:txBody>
      </p:sp>
    </p:spTree>
    <p:extLst>
      <p:ext uri="{BB962C8B-B14F-4D97-AF65-F5344CB8AC3E}">
        <p14:creationId xmlns:p14="http://schemas.microsoft.com/office/powerpoint/2010/main" val="2197390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JUDr. Tereza Kyselovská, Ph.D.</a:t>
            </a:r>
          </a:p>
        </p:txBody>
      </p:sp>
      <p:sp>
        <p:nvSpPr>
          <p:cNvPr id="5" name="Zástupný symbol pro číslo snímku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F01E982B-BF39-4512-B26E-8054BEDB1D19}" type="slidenum">
              <a:rPr lang="cs-CZ" altLang="cs-CZ" sz="1200">
                <a:latin typeface="Trebuchet MS" panose="020B0603020202020204" pitchFamily="34" charset="0"/>
              </a:rPr>
              <a:pPr eaLnBrk="1" hangingPunct="1"/>
              <a:t>35</a:t>
            </a:fld>
            <a:endParaRPr lang="cs-CZ" altLang="cs-CZ" sz="1200">
              <a:latin typeface="Trebuchet MS" panose="020B0603020202020204" pitchFamily="34" charset="0"/>
            </a:endParaRPr>
          </a:p>
        </p:txBody>
      </p:sp>
      <p:sp>
        <p:nvSpPr>
          <p:cNvPr id="29700" name="Rectangle 2"/>
          <p:cNvSpPr>
            <a:spLocks noGrp="1" noChangeArrowheads="1"/>
          </p:cNvSpPr>
          <p:nvPr>
            <p:ph type="title"/>
          </p:nvPr>
        </p:nvSpPr>
        <p:spPr/>
        <p:txBody>
          <a:bodyPr/>
          <a:lstStyle/>
          <a:p>
            <a:pPr eaLnBrk="1" hangingPunct="1"/>
            <a:r>
              <a:rPr lang="cs-CZ" altLang="cs-CZ"/>
              <a:t>Úprava v ČR</a:t>
            </a:r>
          </a:p>
        </p:txBody>
      </p:sp>
      <p:sp>
        <p:nvSpPr>
          <p:cNvPr id="29701" name="Rectangle 3"/>
          <p:cNvSpPr>
            <a:spLocks noGrp="1" noChangeArrowheads="1"/>
          </p:cNvSpPr>
          <p:nvPr>
            <p:ph type="body" idx="1"/>
          </p:nvPr>
        </p:nvSpPr>
        <p:spPr/>
        <p:txBody>
          <a:bodyPr/>
          <a:lstStyle/>
          <a:p>
            <a:pPr eaLnBrk="1" hangingPunct="1">
              <a:lnSpc>
                <a:spcPct val="100000"/>
              </a:lnSpc>
            </a:pPr>
            <a:r>
              <a:rPr lang="cs-CZ" altLang="cs-CZ" sz="2400" dirty="0"/>
              <a:t>Postup v řízení = souhrn pravidel určujících procesní postup rozhodců od okamžiku jejich ustavení do okamžiku ukončení řízení </a:t>
            </a:r>
          </a:p>
          <a:p>
            <a:pPr eaLnBrk="1" hangingPunct="1">
              <a:lnSpc>
                <a:spcPct val="100000"/>
              </a:lnSpc>
            </a:pPr>
            <a:r>
              <a:rPr lang="cs-CZ" altLang="cs-CZ" sz="2400" dirty="0"/>
              <a:t>Není povinná součást rozhodčí smlouvy (usnesení NS </a:t>
            </a:r>
            <a:r>
              <a:rPr lang="cs-CZ" altLang="cs-CZ" sz="2400" dirty="0" err="1"/>
              <a:t>sp</a:t>
            </a:r>
            <a:r>
              <a:rPr lang="cs-CZ" altLang="cs-CZ" sz="2400" dirty="0"/>
              <a:t>. zn. 32 Odo 95/2006 ze dne 28. března 2007) </a:t>
            </a:r>
          </a:p>
          <a:p>
            <a:pPr eaLnBrk="1" hangingPunct="1">
              <a:lnSpc>
                <a:spcPct val="100000"/>
              </a:lnSpc>
            </a:pPr>
            <a:r>
              <a:rPr lang="cs-CZ" altLang="cs-CZ" sz="2400" dirty="0"/>
              <a:t>Co např.: jazyk řízení, lhůty, doručování, způsob komunikace, …</a:t>
            </a:r>
          </a:p>
          <a:p>
            <a:pPr eaLnBrk="1" hangingPunct="1">
              <a:lnSpc>
                <a:spcPct val="100000"/>
              </a:lnSpc>
            </a:pPr>
            <a:r>
              <a:rPr lang="cs-CZ" altLang="cs-CZ" sz="2400" dirty="0"/>
              <a:t>Určitě ne: doručení rozhodčího nálezu (rozhodnutí NS 20 </a:t>
            </a:r>
            <a:r>
              <a:rPr lang="cs-CZ" altLang="cs-CZ" sz="2400" dirty="0" err="1"/>
              <a:t>Cdo</a:t>
            </a:r>
            <a:r>
              <a:rPr lang="cs-CZ" altLang="cs-CZ" sz="2400" dirty="0"/>
              <a:t> 1592/2006 ze dne 26. dubna 2007)</a:t>
            </a:r>
          </a:p>
          <a:p>
            <a:pPr eaLnBrk="1" hangingPunct="1">
              <a:lnSpc>
                <a:spcPct val="100000"/>
              </a:lnSpc>
            </a:pPr>
            <a:r>
              <a:rPr lang="cs-CZ" altLang="cs-CZ" sz="2400" dirty="0"/>
              <a:t>Omezení: kogentní normy ZRŘ (hlavně §31), nutnost zachování rovnosti stran</a:t>
            </a:r>
          </a:p>
          <a:p>
            <a:pPr eaLnBrk="1" hangingPunct="1">
              <a:lnSpc>
                <a:spcPct val="100000"/>
              </a:lnSpc>
            </a:pPr>
            <a:r>
              <a:rPr lang="cs-CZ" altLang="cs-CZ" sz="2400" dirty="0"/>
              <a:t>V otázkách postupu v řízení platí: 1) autonomie vůle stran a rozhodců, 2) přiměřeně OSŘ</a:t>
            </a:r>
          </a:p>
          <a:p>
            <a:pPr eaLnBrk="1" hangingPunct="1">
              <a:lnSpc>
                <a:spcPct val="100000"/>
              </a:lnSpc>
            </a:pPr>
            <a:r>
              <a:rPr lang="cs-CZ" altLang="cs-CZ" sz="2400" dirty="0"/>
              <a:t>Mimo postup v řízení: přiměřeně OSŘ </a:t>
            </a:r>
          </a:p>
        </p:txBody>
      </p:sp>
    </p:spTree>
    <p:extLst>
      <p:ext uri="{BB962C8B-B14F-4D97-AF65-F5344CB8AC3E}">
        <p14:creationId xmlns:p14="http://schemas.microsoft.com/office/powerpoint/2010/main" val="1556041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JUDr. Tereza Kyselovská, Ph.D.</a:t>
            </a:r>
          </a:p>
        </p:txBody>
      </p:sp>
      <p:sp>
        <p:nvSpPr>
          <p:cNvPr id="5" name="Zástupný symbol pro číslo snímku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58D51E65-9C6E-4298-8FD0-5AA9685EB345}" type="slidenum">
              <a:rPr lang="cs-CZ" altLang="cs-CZ" sz="1200">
                <a:latin typeface="Trebuchet MS" panose="020B0603020202020204" pitchFamily="34" charset="0"/>
              </a:rPr>
              <a:pPr eaLnBrk="1" hangingPunct="1"/>
              <a:t>36</a:t>
            </a:fld>
            <a:endParaRPr lang="cs-CZ" altLang="cs-CZ" sz="1200">
              <a:latin typeface="Trebuchet MS" panose="020B0603020202020204" pitchFamily="34" charset="0"/>
            </a:endParaRPr>
          </a:p>
        </p:txBody>
      </p:sp>
      <p:sp>
        <p:nvSpPr>
          <p:cNvPr id="30724" name="Rectangle 2"/>
          <p:cNvSpPr>
            <a:spLocks noGrp="1" noChangeArrowheads="1"/>
          </p:cNvSpPr>
          <p:nvPr>
            <p:ph type="title"/>
          </p:nvPr>
        </p:nvSpPr>
        <p:spPr/>
        <p:txBody>
          <a:bodyPr/>
          <a:lstStyle/>
          <a:p>
            <a:pPr eaLnBrk="1" hangingPunct="1"/>
            <a:r>
              <a:rPr lang="cs-CZ" altLang="cs-CZ"/>
              <a:t>Úprava v ČR</a:t>
            </a:r>
          </a:p>
        </p:txBody>
      </p:sp>
      <p:sp>
        <p:nvSpPr>
          <p:cNvPr id="30725" name="Rectangle 3"/>
          <p:cNvSpPr>
            <a:spLocks noGrp="1" noChangeArrowheads="1"/>
          </p:cNvSpPr>
          <p:nvPr>
            <p:ph type="body" idx="1"/>
          </p:nvPr>
        </p:nvSpPr>
        <p:spPr/>
        <p:txBody>
          <a:bodyPr/>
          <a:lstStyle/>
          <a:p>
            <a:pPr eaLnBrk="1" hangingPunct="1"/>
            <a:r>
              <a:rPr lang="cs-CZ" altLang="cs-CZ" dirty="0"/>
              <a:t>Přiměřené použít OSŘ </a:t>
            </a:r>
          </a:p>
          <a:p>
            <a:pPr lvl="1">
              <a:buFont typeface="Wingdings" panose="05000000000000000000" pitchFamily="2" charset="2"/>
              <a:buChar char="Ø"/>
            </a:pPr>
            <a:r>
              <a:rPr lang="cs-CZ" altLang="cs-CZ" sz="2400" dirty="0"/>
              <a:t>Ne mechanicky</a:t>
            </a:r>
          </a:p>
          <a:p>
            <a:pPr lvl="1">
              <a:buFont typeface="Wingdings" panose="05000000000000000000" pitchFamily="2" charset="2"/>
              <a:buChar char="Ø"/>
            </a:pPr>
            <a:r>
              <a:rPr lang="cs-CZ" altLang="cs-CZ" sz="2400" dirty="0"/>
              <a:t>V mezích zásad rozhodčího řízení (např. zásada neformálnosti)</a:t>
            </a:r>
          </a:p>
          <a:p>
            <a:pPr lvl="1">
              <a:buFont typeface="Wingdings" panose="05000000000000000000" pitchFamily="2" charset="2"/>
              <a:buChar char="Ø"/>
            </a:pPr>
            <a:r>
              <a:rPr lang="cs-CZ" altLang="cs-CZ" sz="2400" dirty="0"/>
              <a:t>Nelze jít nad rámec ustanovení o zrušení rozhodčího nálezu</a:t>
            </a:r>
          </a:p>
          <a:p>
            <a:pPr lvl="1"/>
            <a:r>
              <a:rPr lang="cs-CZ" altLang="cs-CZ" sz="2400" i="1" dirty="0"/>
              <a:t>Z použití termínu „</a:t>
            </a:r>
            <a:r>
              <a:rPr lang="cs-CZ" altLang="cs-CZ" sz="2400" b="1" i="1" dirty="0"/>
              <a:t>přiměřeně</a:t>
            </a:r>
            <a:r>
              <a:rPr lang="cs-CZ" altLang="cs-CZ" sz="2400" i="1" dirty="0"/>
              <a:t>“ vyplývá, že rozhodčí řízení nepodléhá občanskému soudnímu řádu přímo a jeho jednotlivá ustanovení nelze použít v rozhodčím řízení mechanicky.</a:t>
            </a:r>
            <a:r>
              <a:rPr lang="cs-CZ" altLang="cs-CZ" sz="2400" dirty="0"/>
              <a:t> (Rozhodnutí NS 32 Odo 1528/2005 ze dne 25. dubna 2007)</a:t>
            </a:r>
          </a:p>
        </p:txBody>
      </p:sp>
    </p:spTree>
    <p:extLst>
      <p:ext uri="{BB962C8B-B14F-4D97-AF65-F5344CB8AC3E}">
        <p14:creationId xmlns:p14="http://schemas.microsoft.com/office/powerpoint/2010/main" val="3192396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D76037C-2387-4443-961A-3A2D2D8228A0}"/>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551CB5AE-CFC5-4741-B097-371172CAFAE1}"/>
              </a:ext>
            </a:extLst>
          </p:cNvPr>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Nadpis 3">
            <a:extLst>
              <a:ext uri="{FF2B5EF4-FFF2-40B4-BE49-F238E27FC236}">
                <a16:creationId xmlns:a16="http://schemas.microsoft.com/office/drawing/2014/main" id="{49A2A3B8-7BB8-4494-A077-2660791BD268}"/>
              </a:ext>
            </a:extLst>
          </p:cNvPr>
          <p:cNvSpPr>
            <a:spLocks noGrp="1"/>
          </p:cNvSpPr>
          <p:nvPr>
            <p:ph type="title"/>
          </p:nvPr>
        </p:nvSpPr>
        <p:spPr/>
        <p:txBody>
          <a:bodyPr/>
          <a:lstStyle/>
          <a:p>
            <a:r>
              <a:rPr lang="cs-CZ" dirty="0"/>
              <a:t>Procesní pravidla v ad hoc mezinárodní arbitráži</a:t>
            </a:r>
          </a:p>
        </p:txBody>
      </p:sp>
      <p:pic>
        <p:nvPicPr>
          <p:cNvPr id="7" name="Zástupný obsah 6" descr="Obsah obrázku text&#10;&#10;Popis byl vytvořen automaticky">
            <a:extLst>
              <a:ext uri="{FF2B5EF4-FFF2-40B4-BE49-F238E27FC236}">
                <a16:creationId xmlns:a16="http://schemas.microsoft.com/office/drawing/2014/main" id="{FDF7790F-5D94-40E2-853F-98F368FE656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07050" y="1936750"/>
            <a:ext cx="7579488" cy="4140200"/>
          </a:xfrm>
        </p:spPr>
      </p:pic>
    </p:spTree>
    <p:extLst>
      <p:ext uri="{BB962C8B-B14F-4D97-AF65-F5344CB8AC3E}">
        <p14:creationId xmlns:p14="http://schemas.microsoft.com/office/powerpoint/2010/main" val="18040691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1EDDF0D-F811-45E7-AE83-6CD34ADDF1E8}"/>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526EE451-2C1D-44D7-88E2-1F54F4534183}"/>
              </a:ext>
            </a:extLst>
          </p:cNvPr>
          <p:cNvSpPr>
            <a:spLocks noGrp="1"/>
          </p:cNvSpPr>
          <p:nvPr>
            <p:ph type="sldNum" sz="quarter" idx="11"/>
          </p:nvPr>
        </p:nvSpPr>
        <p:spPr/>
        <p:txBody>
          <a:bodyPr/>
          <a:lstStyle/>
          <a:p>
            <a:fld id="{0DE708CC-0C3F-4567-9698-B54C0F35BD31}" type="slidenum">
              <a:rPr lang="cs-CZ" altLang="cs-CZ" noProof="0" smtClean="0"/>
              <a:pPr/>
              <a:t>38</a:t>
            </a:fld>
            <a:endParaRPr lang="cs-CZ" altLang="cs-CZ" noProof="0" dirty="0"/>
          </a:p>
        </p:txBody>
      </p:sp>
      <p:sp>
        <p:nvSpPr>
          <p:cNvPr id="4" name="Nadpis 3">
            <a:extLst>
              <a:ext uri="{FF2B5EF4-FFF2-40B4-BE49-F238E27FC236}">
                <a16:creationId xmlns:a16="http://schemas.microsoft.com/office/drawing/2014/main" id="{A2745002-5C43-4B2C-A5B0-3FE507497A8D}"/>
              </a:ext>
            </a:extLst>
          </p:cNvPr>
          <p:cNvSpPr>
            <a:spLocks noGrp="1"/>
          </p:cNvSpPr>
          <p:nvPr>
            <p:ph type="title"/>
          </p:nvPr>
        </p:nvSpPr>
        <p:spPr/>
        <p:txBody>
          <a:bodyPr/>
          <a:lstStyle/>
          <a:p>
            <a:r>
              <a:rPr lang="cs-CZ" dirty="0"/>
              <a:t>Právo rozhodné pro meritum sporu</a:t>
            </a:r>
          </a:p>
        </p:txBody>
      </p:sp>
      <p:sp>
        <p:nvSpPr>
          <p:cNvPr id="5" name="Podnadpis 4">
            <a:extLst>
              <a:ext uri="{FF2B5EF4-FFF2-40B4-BE49-F238E27FC236}">
                <a16:creationId xmlns:a16="http://schemas.microsoft.com/office/drawing/2014/main" id="{6CE4062B-109D-47CA-AD39-893B7004D7F1}"/>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6939764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JUDr. Tereza Kyselovská, Ph.D.</a:t>
            </a:r>
          </a:p>
        </p:txBody>
      </p:sp>
      <p:sp>
        <p:nvSpPr>
          <p:cNvPr id="5" name="Zástupný symbol pro číslo snímku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D6CC8098-81E3-450B-970E-F5E72FA2D9A4}" type="slidenum">
              <a:rPr lang="cs-CZ" altLang="cs-CZ" sz="1200">
                <a:latin typeface="Trebuchet MS" panose="020B0603020202020204" pitchFamily="34" charset="0"/>
              </a:rPr>
              <a:pPr eaLnBrk="1" hangingPunct="1"/>
              <a:t>39</a:t>
            </a:fld>
            <a:endParaRPr lang="cs-CZ" altLang="cs-CZ" sz="1200">
              <a:latin typeface="Trebuchet MS" panose="020B0603020202020204" pitchFamily="34" charset="0"/>
            </a:endParaRPr>
          </a:p>
        </p:txBody>
      </p:sp>
      <p:sp>
        <p:nvSpPr>
          <p:cNvPr id="21508" name="Rectangle 2"/>
          <p:cNvSpPr>
            <a:spLocks noGrp="1" noChangeArrowheads="1"/>
          </p:cNvSpPr>
          <p:nvPr>
            <p:ph type="title"/>
          </p:nvPr>
        </p:nvSpPr>
        <p:spPr/>
        <p:txBody>
          <a:bodyPr/>
          <a:lstStyle/>
          <a:p>
            <a:pPr eaLnBrk="1" hangingPunct="1"/>
            <a:r>
              <a:rPr lang="cs-CZ" altLang="cs-CZ" dirty="0"/>
              <a:t>Právo rozhodné pro meritum sporu – fáze nalézací</a:t>
            </a:r>
          </a:p>
        </p:txBody>
      </p:sp>
      <p:sp>
        <p:nvSpPr>
          <p:cNvPr id="21509" name="Rectangle 3"/>
          <p:cNvSpPr>
            <a:spLocks noGrp="1" noChangeArrowheads="1"/>
          </p:cNvSpPr>
          <p:nvPr>
            <p:ph type="body" idx="1"/>
          </p:nvPr>
        </p:nvSpPr>
        <p:spPr>
          <a:xfrm>
            <a:off x="666000" y="1830795"/>
            <a:ext cx="10753200" cy="4139998"/>
          </a:xfrm>
        </p:spPr>
        <p:txBody>
          <a:bodyPr/>
          <a:lstStyle/>
          <a:p>
            <a:pPr eaLnBrk="1" hangingPunct="1"/>
            <a:r>
              <a:rPr lang="cs-CZ" altLang="cs-CZ" b="1" dirty="0"/>
              <a:t>Co všechno přichází v úvahu v čistě vnitrostátním sporu? </a:t>
            </a:r>
          </a:p>
          <a:p>
            <a:r>
              <a:rPr lang="cs-CZ" altLang="cs-CZ" sz="2400" dirty="0"/>
              <a:t>§25 odst. 3 ZRŘ - </a:t>
            </a:r>
            <a:r>
              <a:rPr lang="cs-CZ" sz="2400" i="1" dirty="0"/>
              <a:t>Při rozhodování se rozhodci řídí hmotným právem pro spor rozhodným; mohou však spor rozhodnout podle zásad spravedlnosti, avšak jen tehdy, jestliže je k tomu strany výslovně pověřily.</a:t>
            </a:r>
            <a:endParaRPr lang="cs-CZ" altLang="cs-CZ" sz="2400" i="1" dirty="0"/>
          </a:p>
          <a:p>
            <a:pPr lvl="1">
              <a:buFont typeface="Wingdings" panose="05000000000000000000" pitchFamily="2" charset="2"/>
              <a:buChar char="Ø"/>
            </a:pPr>
            <a:r>
              <a:rPr lang="cs-CZ" altLang="cs-CZ" sz="2400" dirty="0"/>
              <a:t>České právo</a:t>
            </a:r>
          </a:p>
          <a:p>
            <a:pPr lvl="1">
              <a:buFont typeface="Wingdings" panose="05000000000000000000" pitchFamily="2" charset="2"/>
              <a:buChar char="Ø"/>
            </a:pPr>
            <a:r>
              <a:rPr lang="cs-CZ" altLang="cs-CZ" sz="2400" dirty="0"/>
              <a:t>Volba rozhodného práva stranami (otázka existence mezinárodního prvku)</a:t>
            </a:r>
          </a:p>
          <a:p>
            <a:pPr lvl="1">
              <a:buFont typeface="Wingdings" panose="05000000000000000000" pitchFamily="2" charset="2"/>
              <a:buChar char="Ø"/>
            </a:pPr>
            <a:r>
              <a:rPr lang="cs-CZ" altLang="cs-CZ" sz="2400" dirty="0"/>
              <a:t>Zásady spravedlnosti (§ 25 odst. 3 ZRŘ)</a:t>
            </a:r>
          </a:p>
          <a:p>
            <a:pPr lvl="1">
              <a:buFont typeface="Wingdings" panose="05000000000000000000" pitchFamily="2" charset="2"/>
              <a:buChar char="Ø"/>
            </a:pPr>
            <a:r>
              <a:rPr lang="cs-CZ" altLang="cs-CZ" sz="2400" dirty="0"/>
              <a:t>Obchodní podmínky, zvyklosti (individuální, mezinárodní)</a:t>
            </a:r>
          </a:p>
          <a:p>
            <a:pPr lvl="1">
              <a:buFont typeface="Wingdings" panose="05000000000000000000" pitchFamily="2" charset="2"/>
              <a:buChar char="Ø"/>
            </a:pPr>
            <a:r>
              <a:rPr lang="cs-CZ" altLang="cs-CZ" sz="2400" i="1" dirty="0"/>
              <a:t>Lex </a:t>
            </a:r>
            <a:r>
              <a:rPr lang="cs-CZ" altLang="cs-CZ" sz="2400" i="1" dirty="0" err="1"/>
              <a:t>mercatoria</a:t>
            </a:r>
            <a:endParaRPr lang="cs-CZ" altLang="cs-CZ" sz="2400" i="1" dirty="0"/>
          </a:p>
          <a:p>
            <a:pPr lvl="1">
              <a:buFont typeface="Wingdings" panose="05000000000000000000" pitchFamily="2" charset="2"/>
              <a:buChar char="Ø"/>
            </a:pPr>
            <a:r>
              <a:rPr lang="cs-CZ" altLang="cs-CZ" sz="2400" dirty="0" err="1"/>
              <a:t>Equita</a:t>
            </a:r>
            <a:r>
              <a:rPr lang="cs-CZ" altLang="cs-CZ" sz="2400" dirty="0"/>
              <a:t>, </a:t>
            </a:r>
            <a:r>
              <a:rPr lang="cs-CZ" altLang="cs-CZ" sz="2400" i="1" dirty="0" err="1"/>
              <a:t>amiable</a:t>
            </a:r>
            <a:r>
              <a:rPr lang="cs-CZ" altLang="cs-CZ" sz="2400" i="1" dirty="0"/>
              <a:t> </a:t>
            </a:r>
            <a:r>
              <a:rPr lang="cs-CZ" altLang="cs-CZ" sz="2400" i="1" dirty="0" err="1"/>
              <a:t>compositeur</a:t>
            </a:r>
            <a:r>
              <a:rPr lang="cs-CZ" altLang="cs-CZ" sz="2400" i="1" dirty="0"/>
              <a:t>, </a:t>
            </a:r>
            <a:r>
              <a:rPr lang="cs-CZ" altLang="cs-CZ" sz="2400" i="1" dirty="0" err="1"/>
              <a:t>tronc</a:t>
            </a:r>
            <a:r>
              <a:rPr lang="cs-CZ" altLang="cs-CZ" sz="2400" i="1" dirty="0"/>
              <a:t> </a:t>
            </a:r>
            <a:r>
              <a:rPr lang="cs-CZ" altLang="cs-CZ" sz="2400" i="1" dirty="0" err="1"/>
              <a:t>commun</a:t>
            </a:r>
            <a:r>
              <a:rPr lang="cs-CZ" altLang="cs-CZ" sz="2400" i="1" dirty="0"/>
              <a:t> </a:t>
            </a:r>
            <a:r>
              <a:rPr lang="cs-CZ" altLang="cs-CZ" sz="2400" dirty="0"/>
              <a:t>(viz dále)?</a:t>
            </a:r>
            <a:endParaRPr lang="cs-CZ" altLang="cs-CZ" sz="2400" i="1" dirty="0"/>
          </a:p>
        </p:txBody>
      </p:sp>
    </p:spTree>
    <p:extLst>
      <p:ext uri="{BB962C8B-B14F-4D97-AF65-F5344CB8AC3E}">
        <p14:creationId xmlns:p14="http://schemas.microsoft.com/office/powerpoint/2010/main" val="1988035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JUDr. Tereza Kyselovská, Ph.D.</a:t>
            </a:r>
          </a:p>
        </p:txBody>
      </p:sp>
      <p:sp>
        <p:nvSpPr>
          <p:cNvPr id="5" name="Zástupný symbol pro číslo snímku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9C536802-CF87-4747-B8D0-4120F9640F9B}" type="slidenum">
              <a:rPr lang="cs-CZ" altLang="cs-CZ" sz="1200">
                <a:latin typeface="Trebuchet MS" panose="020B0603020202020204" pitchFamily="34" charset="0"/>
              </a:rPr>
              <a:pPr eaLnBrk="1" hangingPunct="1"/>
              <a:t>4</a:t>
            </a:fld>
            <a:endParaRPr lang="cs-CZ" altLang="cs-CZ" sz="1200">
              <a:latin typeface="Trebuchet MS" panose="020B0603020202020204" pitchFamily="34" charset="0"/>
            </a:endParaRPr>
          </a:p>
        </p:txBody>
      </p:sp>
      <p:sp>
        <p:nvSpPr>
          <p:cNvPr id="6148" name="Rectangle 2"/>
          <p:cNvSpPr>
            <a:spLocks noGrp="1" noChangeArrowheads="1"/>
          </p:cNvSpPr>
          <p:nvPr>
            <p:ph type="title"/>
          </p:nvPr>
        </p:nvSpPr>
        <p:spPr/>
        <p:txBody>
          <a:bodyPr/>
          <a:lstStyle/>
          <a:p>
            <a:pPr eaLnBrk="1" hangingPunct="1"/>
            <a:r>
              <a:rPr lang="cs-CZ" altLang="cs-CZ"/>
              <a:t>Základní zásady</a:t>
            </a:r>
          </a:p>
        </p:txBody>
      </p:sp>
      <p:sp>
        <p:nvSpPr>
          <p:cNvPr id="6149" name="Rectangle 3"/>
          <p:cNvSpPr>
            <a:spLocks noGrp="1" noChangeArrowheads="1"/>
          </p:cNvSpPr>
          <p:nvPr>
            <p:ph type="body" idx="1"/>
          </p:nvPr>
        </p:nvSpPr>
        <p:spPr/>
        <p:txBody>
          <a:bodyPr/>
          <a:lstStyle/>
          <a:p>
            <a:pPr eaLnBrk="1" hangingPunct="1"/>
            <a:r>
              <a:rPr lang="cs-CZ" altLang="cs-CZ"/>
              <a:t>Relativní samostatnost na soudním řízení (soudy nevykonávají přímé kontrolní pravomoci, rozhodci sami rozhodují o své pravomoci)</a:t>
            </a:r>
          </a:p>
          <a:p>
            <a:pPr eaLnBrk="1" hangingPunct="1"/>
            <a:r>
              <a:rPr lang="cs-CZ" altLang="cs-CZ"/>
              <a:t>Relativní nesamostatnost (pomocné a kontrolní funkce soudů, přiměřené použití OSŘ)</a:t>
            </a:r>
          </a:p>
          <a:p>
            <a:pPr eaLnBrk="1" hangingPunct="1"/>
            <a:r>
              <a:rPr lang="cs-CZ" altLang="cs-CZ"/>
              <a:t>Zásady – sdílené zásady, modifikace zásad soudního řízení, zvláštní zásady </a:t>
            </a:r>
          </a:p>
        </p:txBody>
      </p:sp>
    </p:spTree>
    <p:extLst>
      <p:ext uri="{BB962C8B-B14F-4D97-AF65-F5344CB8AC3E}">
        <p14:creationId xmlns:p14="http://schemas.microsoft.com/office/powerpoint/2010/main" val="1894744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B7E931B-6BEC-4E7C-A9FD-5249DBFF4139}"/>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F14E932E-03BF-4DA0-9E31-9F946282CC7E}"/>
              </a:ext>
            </a:extLst>
          </p:cNvPr>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Nadpis 3">
            <a:extLst>
              <a:ext uri="{FF2B5EF4-FFF2-40B4-BE49-F238E27FC236}">
                <a16:creationId xmlns:a16="http://schemas.microsoft.com/office/drawing/2014/main" id="{E57F8ECA-ADBC-48E7-938E-2E30A62DCC9C}"/>
              </a:ext>
            </a:extLst>
          </p:cNvPr>
          <p:cNvSpPr>
            <a:spLocks noGrp="1"/>
          </p:cNvSpPr>
          <p:nvPr>
            <p:ph type="title"/>
          </p:nvPr>
        </p:nvSpPr>
        <p:spPr/>
        <p:txBody>
          <a:bodyPr/>
          <a:lstStyle/>
          <a:p>
            <a:r>
              <a:rPr lang="cs-CZ" altLang="cs-CZ" dirty="0"/>
              <a:t>Právo rozhodné pro meritum sporu - – fáze nalézací </a:t>
            </a:r>
            <a:endParaRPr lang="cs-CZ" dirty="0"/>
          </a:p>
        </p:txBody>
      </p:sp>
      <p:sp>
        <p:nvSpPr>
          <p:cNvPr id="5" name="Zástupný obsah 4">
            <a:extLst>
              <a:ext uri="{FF2B5EF4-FFF2-40B4-BE49-F238E27FC236}">
                <a16:creationId xmlns:a16="http://schemas.microsoft.com/office/drawing/2014/main" id="{7436508E-7736-47CE-BD2D-7A3B701E7134}"/>
              </a:ext>
            </a:extLst>
          </p:cNvPr>
          <p:cNvSpPr>
            <a:spLocks noGrp="1"/>
          </p:cNvSpPr>
          <p:nvPr>
            <p:ph idx="1"/>
          </p:nvPr>
        </p:nvSpPr>
        <p:spPr>
          <a:xfrm>
            <a:off x="719400" y="1855288"/>
            <a:ext cx="10753200" cy="4139998"/>
          </a:xfrm>
        </p:spPr>
        <p:txBody>
          <a:bodyPr/>
          <a:lstStyle/>
          <a:p>
            <a:r>
              <a:rPr lang="cs-CZ" b="1" dirty="0"/>
              <a:t>Co vše přichází do úvahy v mezinárodním rozhodčím řízení?</a:t>
            </a:r>
          </a:p>
          <a:p>
            <a:r>
              <a:rPr lang="cs-CZ" altLang="cs-CZ" sz="2400" dirty="0"/>
              <a:t>§ 119 ZMPS - </a:t>
            </a:r>
            <a:r>
              <a:rPr lang="cs-CZ" sz="2400" i="1" dirty="0"/>
              <a:t>Právem rozhodným pro spor je právo zvolené stranami. Pokud strany toto právo nezvolily, určí je rozhodci na základě ustanovení tohoto zákona. Ke kolizním ustanovením rozhodného práva lze přihlédnout jen tehdy, jestliže to vyplývá z volby práva učiněné stranami. Jestliže strany k tomu rozhodce výslovně pověřily, mohou rozhodci rozhodnout spor podle zásad spravedlnosti; jde-li o spory ze spotřebitelských smluv, musí být také použita ustanovení jinak rozhodného práva na ochranu spotřebitelů.</a:t>
            </a:r>
          </a:p>
          <a:p>
            <a:r>
              <a:rPr lang="cs-CZ" altLang="cs-CZ" sz="2400" i="1" dirty="0"/>
              <a:t>…</a:t>
            </a:r>
          </a:p>
          <a:p>
            <a:endParaRPr lang="cs-CZ" b="1" dirty="0"/>
          </a:p>
          <a:p>
            <a:endParaRPr lang="cs-CZ" dirty="0"/>
          </a:p>
        </p:txBody>
      </p:sp>
    </p:spTree>
    <p:extLst>
      <p:ext uri="{BB962C8B-B14F-4D97-AF65-F5344CB8AC3E}">
        <p14:creationId xmlns:p14="http://schemas.microsoft.com/office/powerpoint/2010/main" val="2973121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B319952-D55D-4BEE-A099-77460B87B42A}"/>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AAD2544F-326E-4E58-BCEC-A34F52FF7BB1}"/>
              </a:ext>
            </a:extLst>
          </p:cNvPr>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4" name="Nadpis 3">
            <a:extLst>
              <a:ext uri="{FF2B5EF4-FFF2-40B4-BE49-F238E27FC236}">
                <a16:creationId xmlns:a16="http://schemas.microsoft.com/office/drawing/2014/main" id="{7A077708-0F39-4626-9F84-07B771DB9008}"/>
              </a:ext>
            </a:extLst>
          </p:cNvPr>
          <p:cNvSpPr>
            <a:spLocks noGrp="1"/>
          </p:cNvSpPr>
          <p:nvPr>
            <p:ph type="title"/>
          </p:nvPr>
        </p:nvSpPr>
        <p:spPr/>
        <p:txBody>
          <a:bodyPr/>
          <a:lstStyle/>
          <a:p>
            <a:r>
              <a:rPr lang="cs-CZ" altLang="cs-CZ" dirty="0"/>
              <a:t>Právo rozhodné pro meritum sporu - – fáze nalézací </a:t>
            </a:r>
            <a:endParaRPr lang="cs-CZ" dirty="0"/>
          </a:p>
        </p:txBody>
      </p:sp>
      <p:sp>
        <p:nvSpPr>
          <p:cNvPr id="5" name="Zástupný obsah 4">
            <a:extLst>
              <a:ext uri="{FF2B5EF4-FFF2-40B4-BE49-F238E27FC236}">
                <a16:creationId xmlns:a16="http://schemas.microsoft.com/office/drawing/2014/main" id="{28AFFC68-B822-4895-AC46-876F9952B668}"/>
              </a:ext>
            </a:extLst>
          </p:cNvPr>
          <p:cNvSpPr>
            <a:spLocks noGrp="1"/>
          </p:cNvSpPr>
          <p:nvPr>
            <p:ph idx="1"/>
          </p:nvPr>
        </p:nvSpPr>
        <p:spPr>
          <a:xfrm>
            <a:off x="666000" y="1863452"/>
            <a:ext cx="10753200" cy="4139998"/>
          </a:xfrm>
        </p:spPr>
        <p:txBody>
          <a:bodyPr/>
          <a:lstStyle/>
          <a:p>
            <a:r>
              <a:rPr lang="cs-CZ" b="1" dirty="0"/>
              <a:t>Co vše přichází do úvahy v mezinárodním rozhodčím řízení?</a:t>
            </a:r>
          </a:p>
          <a:p>
            <a:pPr lvl="1"/>
            <a:r>
              <a:rPr lang="cs-CZ" sz="2400" dirty="0"/>
              <a:t>Volba práva stranami (Nařízení Řím I)</a:t>
            </a:r>
          </a:p>
          <a:p>
            <a:pPr lvl="1"/>
            <a:r>
              <a:rPr lang="cs-CZ" sz="2400" dirty="0"/>
              <a:t>Výběr konkrétní normy z právního řádu</a:t>
            </a:r>
          </a:p>
          <a:p>
            <a:pPr lvl="1"/>
            <a:r>
              <a:rPr lang="cs-CZ" sz="2400" dirty="0"/>
              <a:t>Zásady spravedlnosti</a:t>
            </a:r>
          </a:p>
          <a:p>
            <a:pPr lvl="1"/>
            <a:r>
              <a:rPr lang="cs-CZ" sz="2400" dirty="0"/>
              <a:t>Lex </a:t>
            </a:r>
            <a:r>
              <a:rPr lang="cs-CZ" sz="2400" dirty="0" err="1"/>
              <a:t>mercatoria</a:t>
            </a:r>
            <a:endParaRPr lang="cs-CZ" sz="2400" dirty="0"/>
          </a:p>
          <a:p>
            <a:pPr lvl="1"/>
            <a:r>
              <a:rPr lang="cs-CZ" sz="2400" dirty="0"/>
              <a:t>Zvyklosti (individuální, mezinárodní) a jiné nestátní </a:t>
            </a:r>
            <a:r>
              <a:rPr lang="cs-CZ" sz="2400" dirty="0" err="1"/>
              <a:t>prostředy</a:t>
            </a:r>
            <a:r>
              <a:rPr lang="cs-CZ" sz="2400" dirty="0"/>
              <a:t> (např. FIDIC)</a:t>
            </a:r>
          </a:p>
          <a:p>
            <a:pPr lvl="1"/>
            <a:r>
              <a:rPr lang="cs-CZ" sz="2400" dirty="0"/>
              <a:t>Jiné rozhodování než dle práva - </a:t>
            </a:r>
            <a:r>
              <a:rPr lang="cs-CZ" sz="2400" dirty="0" err="1"/>
              <a:t>e</a:t>
            </a:r>
            <a:r>
              <a:rPr lang="cs-CZ" altLang="cs-CZ" sz="2400" dirty="0" err="1"/>
              <a:t>quita</a:t>
            </a:r>
            <a:r>
              <a:rPr lang="cs-CZ" altLang="cs-CZ" sz="2400" dirty="0"/>
              <a:t>, </a:t>
            </a:r>
            <a:r>
              <a:rPr lang="cs-CZ" altLang="cs-CZ" sz="2400" i="1" dirty="0" err="1"/>
              <a:t>amiable</a:t>
            </a:r>
            <a:r>
              <a:rPr lang="cs-CZ" altLang="cs-CZ" sz="2400" i="1" dirty="0"/>
              <a:t> </a:t>
            </a:r>
            <a:r>
              <a:rPr lang="cs-CZ" altLang="cs-CZ" sz="2400" i="1" dirty="0" err="1"/>
              <a:t>compositeur</a:t>
            </a:r>
            <a:r>
              <a:rPr lang="cs-CZ" altLang="cs-CZ" sz="2400" i="1" dirty="0"/>
              <a:t>, </a:t>
            </a:r>
            <a:r>
              <a:rPr lang="cs-CZ" altLang="cs-CZ" sz="2400" i="1" dirty="0" err="1"/>
              <a:t>tronc</a:t>
            </a:r>
            <a:r>
              <a:rPr lang="cs-CZ" altLang="cs-CZ" sz="2400" i="1" dirty="0"/>
              <a:t> </a:t>
            </a:r>
            <a:r>
              <a:rPr lang="cs-CZ" altLang="cs-CZ" sz="2400" i="1" dirty="0" err="1"/>
              <a:t>commun</a:t>
            </a:r>
            <a:endParaRPr lang="cs-CZ" sz="2400" dirty="0"/>
          </a:p>
          <a:p>
            <a:pPr lvl="1"/>
            <a:endParaRPr lang="cs-CZ" sz="2400" dirty="0"/>
          </a:p>
          <a:p>
            <a:endParaRPr lang="cs-CZ" dirty="0"/>
          </a:p>
        </p:txBody>
      </p:sp>
    </p:spTree>
    <p:extLst>
      <p:ext uri="{BB962C8B-B14F-4D97-AF65-F5344CB8AC3E}">
        <p14:creationId xmlns:p14="http://schemas.microsoft.com/office/powerpoint/2010/main" val="30611435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10E1F0D-80AA-4C56-AB6C-786EE90F74A3}"/>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96B6C73E-4741-4EF7-8B09-40B15D8F8EC2}"/>
              </a:ext>
            </a:extLst>
          </p:cNvPr>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4" name="Nadpis 3">
            <a:extLst>
              <a:ext uri="{FF2B5EF4-FFF2-40B4-BE49-F238E27FC236}">
                <a16:creationId xmlns:a16="http://schemas.microsoft.com/office/drawing/2014/main" id="{97C59986-EDC1-4B37-9C61-FFB4938C0531}"/>
              </a:ext>
            </a:extLst>
          </p:cNvPr>
          <p:cNvSpPr>
            <a:spLocks noGrp="1"/>
          </p:cNvSpPr>
          <p:nvPr>
            <p:ph type="title"/>
          </p:nvPr>
        </p:nvSpPr>
        <p:spPr/>
        <p:txBody>
          <a:bodyPr/>
          <a:lstStyle/>
          <a:p>
            <a:r>
              <a:rPr lang="cs-CZ" dirty="0"/>
              <a:t>Stupně volnosti rozhodců </a:t>
            </a:r>
            <a:r>
              <a:rPr lang="cs-CZ" altLang="cs-CZ" dirty="0"/>
              <a:t>– fáze nalézací</a:t>
            </a:r>
            <a:endParaRPr lang="cs-CZ" dirty="0"/>
          </a:p>
        </p:txBody>
      </p:sp>
      <p:sp>
        <p:nvSpPr>
          <p:cNvPr id="5" name="Zástupný obsah 4">
            <a:extLst>
              <a:ext uri="{FF2B5EF4-FFF2-40B4-BE49-F238E27FC236}">
                <a16:creationId xmlns:a16="http://schemas.microsoft.com/office/drawing/2014/main" id="{93E0CCF5-6F3B-4BD7-A0AE-9E59C7B95142}"/>
              </a:ext>
            </a:extLst>
          </p:cNvPr>
          <p:cNvSpPr>
            <a:spLocks noGrp="1"/>
          </p:cNvSpPr>
          <p:nvPr>
            <p:ph idx="1"/>
          </p:nvPr>
        </p:nvSpPr>
        <p:spPr/>
        <p:txBody>
          <a:bodyPr/>
          <a:lstStyle/>
          <a:p>
            <a:r>
              <a:rPr lang="cs-CZ" dirty="0"/>
              <a:t>Klasická kontinentální doktrína – dle zákona o kolizních norem</a:t>
            </a:r>
          </a:p>
          <a:p>
            <a:r>
              <a:rPr lang="cs-CZ" dirty="0"/>
              <a:t>Výběr dle kterýchkoliv kolizních norem nebo jejich kombinace</a:t>
            </a:r>
          </a:p>
          <a:p>
            <a:r>
              <a:rPr lang="cs-CZ" dirty="0"/>
              <a:t>Výběr principů</a:t>
            </a:r>
          </a:p>
          <a:p>
            <a:r>
              <a:rPr lang="cs-CZ" dirty="0" err="1"/>
              <a:t>Voia</a:t>
            </a:r>
            <a:r>
              <a:rPr lang="cs-CZ" dirty="0"/>
              <a:t> direct – cest bez kolizních norem</a:t>
            </a:r>
          </a:p>
        </p:txBody>
      </p:sp>
    </p:spTree>
    <p:extLst>
      <p:ext uri="{BB962C8B-B14F-4D97-AF65-F5344CB8AC3E}">
        <p14:creationId xmlns:p14="http://schemas.microsoft.com/office/powerpoint/2010/main" val="36833009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5BFC18A-7B33-4E22-8E60-C97ABC1A232D}"/>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8BEF9FF3-5855-447A-832A-0AE48DB3D855}"/>
              </a:ext>
            </a:extLst>
          </p:cNvPr>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
        <p:nvSpPr>
          <p:cNvPr id="4" name="Nadpis 3">
            <a:extLst>
              <a:ext uri="{FF2B5EF4-FFF2-40B4-BE49-F238E27FC236}">
                <a16:creationId xmlns:a16="http://schemas.microsoft.com/office/drawing/2014/main" id="{B752B209-09DB-49D7-9095-A77BB026FFFF}"/>
              </a:ext>
            </a:extLst>
          </p:cNvPr>
          <p:cNvSpPr>
            <a:spLocks noGrp="1"/>
          </p:cNvSpPr>
          <p:nvPr>
            <p:ph type="title"/>
          </p:nvPr>
        </p:nvSpPr>
        <p:spPr/>
        <p:txBody>
          <a:bodyPr/>
          <a:lstStyle/>
          <a:p>
            <a:r>
              <a:rPr lang="cs-CZ" dirty="0"/>
              <a:t>Rozhodné právo ve fázi exekuční</a:t>
            </a:r>
          </a:p>
        </p:txBody>
      </p:sp>
      <p:sp>
        <p:nvSpPr>
          <p:cNvPr id="5" name="Zástupný obsah 4">
            <a:extLst>
              <a:ext uri="{FF2B5EF4-FFF2-40B4-BE49-F238E27FC236}">
                <a16:creationId xmlns:a16="http://schemas.microsoft.com/office/drawing/2014/main" id="{138267A6-6CD0-4730-80C7-7BF7F6CFF261}"/>
              </a:ext>
            </a:extLst>
          </p:cNvPr>
          <p:cNvSpPr>
            <a:spLocks noGrp="1"/>
          </p:cNvSpPr>
          <p:nvPr>
            <p:ph idx="1"/>
          </p:nvPr>
        </p:nvSpPr>
        <p:spPr/>
        <p:txBody>
          <a:bodyPr/>
          <a:lstStyle/>
          <a:p>
            <a:r>
              <a:rPr lang="cs-CZ" dirty="0"/>
              <a:t>Vnitrostátní spor, resp. tuzemský rozhodčí nález</a:t>
            </a:r>
          </a:p>
          <a:p>
            <a:pPr lvl="1"/>
            <a:r>
              <a:rPr lang="cs-CZ" sz="2400" dirty="0"/>
              <a:t>Řízení o zrušení RN – obecný soud nesmí přezkoumávat RN ve věci samé – RN nelze zrušit z důvodu „špatného“ použití rozhodného práva</a:t>
            </a:r>
          </a:p>
          <a:p>
            <a:pPr lvl="1"/>
            <a:r>
              <a:rPr lang="cs-CZ" sz="2400" dirty="0"/>
              <a:t>Zkontrolujme si to v § 31 ZRŘ…</a:t>
            </a:r>
          </a:p>
          <a:p>
            <a:r>
              <a:rPr lang="cs-CZ" dirty="0"/>
              <a:t>Mezinárodní spor, resp. cizí rozhodčí nález</a:t>
            </a:r>
          </a:p>
          <a:p>
            <a:pPr lvl="1"/>
            <a:r>
              <a:rPr lang="cs-CZ" sz="2400" dirty="0"/>
              <a:t>Použití rozhodného práva v rozporu s pravidly místa fóra není důvodem pro odepření uznání cizího rozhodčího nálezu (stále platí, že obecné soudy nesmí RN přezkoumávat ve věci samé)</a:t>
            </a:r>
          </a:p>
        </p:txBody>
      </p:sp>
    </p:spTree>
    <p:extLst>
      <p:ext uri="{BB962C8B-B14F-4D97-AF65-F5344CB8AC3E}">
        <p14:creationId xmlns:p14="http://schemas.microsoft.com/office/powerpoint/2010/main" val="13954865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0F4FB93-865B-46D3-A8CE-E34468EA3E58}"/>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2DA70D15-A270-4417-AA4D-31A30FE65497}"/>
              </a:ext>
            </a:extLst>
          </p:cNvPr>
          <p:cNvSpPr>
            <a:spLocks noGrp="1"/>
          </p:cNvSpPr>
          <p:nvPr>
            <p:ph type="sldNum" sz="quarter" idx="11"/>
          </p:nvPr>
        </p:nvSpPr>
        <p:spPr/>
        <p:txBody>
          <a:bodyPr/>
          <a:lstStyle/>
          <a:p>
            <a:fld id="{0DE708CC-0C3F-4567-9698-B54C0F35BD31}" type="slidenum">
              <a:rPr lang="cs-CZ" altLang="cs-CZ" noProof="0" smtClean="0"/>
              <a:pPr/>
              <a:t>44</a:t>
            </a:fld>
            <a:endParaRPr lang="cs-CZ" altLang="cs-CZ" noProof="0" dirty="0"/>
          </a:p>
        </p:txBody>
      </p:sp>
      <p:sp>
        <p:nvSpPr>
          <p:cNvPr id="4" name="Nadpis 3">
            <a:extLst>
              <a:ext uri="{FF2B5EF4-FFF2-40B4-BE49-F238E27FC236}">
                <a16:creationId xmlns:a16="http://schemas.microsoft.com/office/drawing/2014/main" id="{68190189-B49B-43E7-BB08-EB27FD9FE69F}"/>
              </a:ext>
            </a:extLst>
          </p:cNvPr>
          <p:cNvSpPr>
            <a:spLocks noGrp="1"/>
          </p:cNvSpPr>
          <p:nvPr>
            <p:ph type="title"/>
          </p:nvPr>
        </p:nvSpPr>
        <p:spPr/>
        <p:txBody>
          <a:bodyPr/>
          <a:lstStyle/>
          <a:p>
            <a:r>
              <a:rPr lang="cs-CZ" dirty="0"/>
              <a:t>Jiné metody a způsoby rozhodování</a:t>
            </a:r>
          </a:p>
        </p:txBody>
      </p:sp>
      <p:sp>
        <p:nvSpPr>
          <p:cNvPr id="5" name="Podnadpis 4">
            <a:extLst>
              <a:ext uri="{FF2B5EF4-FFF2-40B4-BE49-F238E27FC236}">
                <a16:creationId xmlns:a16="http://schemas.microsoft.com/office/drawing/2014/main" id="{530D293F-7A60-4732-8B90-87B5BFAB39A3}"/>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4640021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JUDr. Tereza Kyselovská, Ph.D.</a:t>
            </a:r>
          </a:p>
        </p:txBody>
      </p:sp>
      <p:sp>
        <p:nvSpPr>
          <p:cNvPr id="5" name="Zástupný symbol pro číslo snímku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479D9CD6-C32C-44E0-A883-D83C831F2F1F}" type="slidenum">
              <a:rPr lang="cs-CZ" altLang="cs-CZ" sz="1200">
                <a:latin typeface="Trebuchet MS" panose="020B0603020202020204" pitchFamily="34" charset="0"/>
              </a:rPr>
              <a:pPr eaLnBrk="1" hangingPunct="1"/>
              <a:t>45</a:t>
            </a:fld>
            <a:endParaRPr lang="cs-CZ" altLang="cs-CZ" sz="1200">
              <a:latin typeface="Trebuchet MS" panose="020B0603020202020204" pitchFamily="34" charset="0"/>
            </a:endParaRPr>
          </a:p>
        </p:txBody>
      </p:sp>
      <p:sp>
        <p:nvSpPr>
          <p:cNvPr id="23556" name="Rectangle 2"/>
          <p:cNvSpPr>
            <a:spLocks noGrp="1" noChangeArrowheads="1"/>
          </p:cNvSpPr>
          <p:nvPr>
            <p:ph type="title"/>
          </p:nvPr>
        </p:nvSpPr>
        <p:spPr/>
        <p:txBody>
          <a:bodyPr/>
          <a:lstStyle/>
          <a:p>
            <a:pPr eaLnBrk="1" hangingPunct="1"/>
            <a:r>
              <a:rPr lang="cs-CZ" altLang="cs-CZ" i="1"/>
              <a:t>Lex mercatoria</a:t>
            </a:r>
            <a:r>
              <a:rPr lang="cs-CZ" altLang="cs-CZ"/>
              <a:t> </a:t>
            </a:r>
          </a:p>
        </p:txBody>
      </p:sp>
      <p:sp>
        <p:nvSpPr>
          <p:cNvPr id="23557" name="Rectangle 3"/>
          <p:cNvSpPr>
            <a:spLocks noGrp="1" noChangeArrowheads="1"/>
          </p:cNvSpPr>
          <p:nvPr>
            <p:ph type="body" idx="1"/>
          </p:nvPr>
        </p:nvSpPr>
        <p:spPr/>
        <p:txBody>
          <a:bodyPr/>
          <a:lstStyle/>
          <a:p>
            <a:pPr eaLnBrk="1" hangingPunct="1"/>
            <a:r>
              <a:rPr lang="cs-CZ" altLang="cs-CZ" dirty="0"/>
              <a:t>Právo světových obchodníků</a:t>
            </a:r>
          </a:p>
          <a:p>
            <a:pPr eaLnBrk="1" hangingPunct="1"/>
            <a:r>
              <a:rPr lang="cs-CZ" altLang="cs-CZ" dirty="0"/>
              <a:t>Součásti: mezinárodní obchodní zvyklosti, obecné zásady právní, institucionalizované produkty smluvní svobody, uměle vytvořené soubory pravidel</a:t>
            </a:r>
          </a:p>
          <a:p>
            <a:pPr eaLnBrk="1" hangingPunct="1"/>
            <a:r>
              <a:rPr lang="cs-CZ" altLang="cs-CZ" dirty="0"/>
              <a:t>Základní umístění je v mezinárodním rozhodčím řízení</a:t>
            </a:r>
          </a:p>
          <a:p>
            <a:pPr eaLnBrk="1" hangingPunct="1"/>
            <a:r>
              <a:rPr lang="cs-CZ" altLang="cs-CZ" dirty="0"/>
              <a:t>Způsob aplikace</a:t>
            </a:r>
          </a:p>
          <a:p>
            <a:pPr lvl="1">
              <a:buFont typeface="Wingdings" panose="05000000000000000000" pitchFamily="2" charset="2"/>
              <a:buChar char="Ø"/>
            </a:pPr>
            <a:r>
              <a:rPr lang="cs-CZ" altLang="cs-CZ" sz="2400" dirty="0"/>
              <a:t>Subsidiární (v ČR)</a:t>
            </a:r>
          </a:p>
          <a:p>
            <a:pPr lvl="1">
              <a:buFont typeface="Wingdings" panose="05000000000000000000" pitchFamily="2" charset="2"/>
              <a:buChar char="Ø"/>
            </a:pPr>
            <a:r>
              <a:rPr lang="cs-CZ" altLang="cs-CZ" sz="2400" dirty="0"/>
              <a:t>Rovnocenná – volba stran x volba stran i rozhodců </a:t>
            </a:r>
          </a:p>
          <a:p>
            <a:pPr lvl="1">
              <a:buFont typeface="Wingdings" panose="05000000000000000000" pitchFamily="2" charset="2"/>
              <a:buChar char="Ø"/>
            </a:pPr>
            <a:r>
              <a:rPr lang="cs-CZ" altLang="cs-CZ" sz="2400" dirty="0"/>
              <a:t>Přednostní</a:t>
            </a:r>
          </a:p>
        </p:txBody>
      </p:sp>
    </p:spTree>
    <p:extLst>
      <p:ext uri="{BB962C8B-B14F-4D97-AF65-F5344CB8AC3E}">
        <p14:creationId xmlns:p14="http://schemas.microsoft.com/office/powerpoint/2010/main" val="4725045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JUDr. Tereza Kyselovská, Ph.D.</a:t>
            </a:r>
          </a:p>
        </p:txBody>
      </p:sp>
      <p:sp>
        <p:nvSpPr>
          <p:cNvPr id="5" name="Zástupný symbol pro číslo snímku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2492FCB7-9914-48BA-AF2A-83787142BF89}" type="slidenum">
              <a:rPr lang="cs-CZ" altLang="cs-CZ" sz="1200">
                <a:latin typeface="Trebuchet MS" panose="020B0603020202020204" pitchFamily="34" charset="0"/>
              </a:rPr>
              <a:pPr eaLnBrk="1" hangingPunct="1"/>
              <a:t>46</a:t>
            </a:fld>
            <a:endParaRPr lang="cs-CZ" altLang="cs-CZ" sz="1200">
              <a:latin typeface="Trebuchet MS" panose="020B0603020202020204" pitchFamily="34" charset="0"/>
            </a:endParaRPr>
          </a:p>
        </p:txBody>
      </p:sp>
      <p:sp>
        <p:nvSpPr>
          <p:cNvPr id="24580" name="Rectangle 2"/>
          <p:cNvSpPr>
            <a:spLocks noGrp="1" noChangeArrowheads="1"/>
          </p:cNvSpPr>
          <p:nvPr>
            <p:ph type="title"/>
          </p:nvPr>
        </p:nvSpPr>
        <p:spPr/>
        <p:txBody>
          <a:bodyPr/>
          <a:lstStyle/>
          <a:p>
            <a:pPr eaLnBrk="1" hangingPunct="1"/>
            <a:r>
              <a:rPr lang="cs-CZ" altLang="cs-CZ"/>
              <a:t>Zásady spravedlnosti </a:t>
            </a:r>
          </a:p>
        </p:txBody>
      </p:sp>
      <p:sp>
        <p:nvSpPr>
          <p:cNvPr id="24581" name="Rectangle 3"/>
          <p:cNvSpPr>
            <a:spLocks noGrp="1" noChangeArrowheads="1"/>
          </p:cNvSpPr>
          <p:nvPr>
            <p:ph type="body" idx="1"/>
          </p:nvPr>
        </p:nvSpPr>
        <p:spPr/>
        <p:txBody>
          <a:bodyPr/>
          <a:lstStyle/>
          <a:p>
            <a:pPr eaLnBrk="1" hangingPunct="1"/>
            <a:r>
              <a:rPr lang="cs-CZ" altLang="cs-CZ" dirty="0"/>
              <a:t>ZRŘ - § 25 odst. 3 – souhlas stran</a:t>
            </a:r>
          </a:p>
          <a:p>
            <a:pPr eaLnBrk="1" hangingPunct="1"/>
            <a:r>
              <a:rPr lang="cs-CZ" altLang="cs-CZ" dirty="0"/>
              <a:t>Rozhodování odtrženo od státního práva (včetně kogentních norem)</a:t>
            </a:r>
          </a:p>
          <a:p>
            <a:pPr eaLnBrk="1" hangingPunct="1"/>
            <a:r>
              <a:rPr lang="cs-CZ" altLang="cs-CZ" dirty="0"/>
              <a:t>Závisí čistě na uvážení rozhodců, co je spravedlivé – morální</a:t>
            </a:r>
          </a:p>
          <a:p>
            <a:pPr eaLnBrk="1" hangingPunct="1"/>
            <a:r>
              <a:rPr lang="cs-CZ" altLang="cs-CZ" dirty="0"/>
              <a:t>Kdy – nejpozději před zahájením projednávání</a:t>
            </a:r>
          </a:p>
          <a:p>
            <a:pPr eaLnBrk="1" hangingPunct="1"/>
            <a:r>
              <a:rPr lang="cs-CZ" altLang="cs-CZ" dirty="0"/>
              <a:t>Nedopadá na procesní stránku sporu</a:t>
            </a:r>
          </a:p>
        </p:txBody>
      </p:sp>
    </p:spTree>
    <p:extLst>
      <p:ext uri="{BB962C8B-B14F-4D97-AF65-F5344CB8AC3E}">
        <p14:creationId xmlns:p14="http://schemas.microsoft.com/office/powerpoint/2010/main" val="38913373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61363D5-8945-41AD-8DF3-A371AC171CD8}"/>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09407F0A-FBED-49C9-80A8-32F1FEC3CEF0}"/>
              </a:ext>
            </a:extLst>
          </p:cNvPr>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
        <p:nvSpPr>
          <p:cNvPr id="4" name="Nadpis 3">
            <a:extLst>
              <a:ext uri="{FF2B5EF4-FFF2-40B4-BE49-F238E27FC236}">
                <a16:creationId xmlns:a16="http://schemas.microsoft.com/office/drawing/2014/main" id="{EA9811EF-29C2-49EB-8977-248F46B27B57}"/>
              </a:ext>
            </a:extLst>
          </p:cNvPr>
          <p:cNvSpPr>
            <a:spLocks noGrp="1"/>
          </p:cNvSpPr>
          <p:nvPr>
            <p:ph type="title"/>
          </p:nvPr>
        </p:nvSpPr>
        <p:spPr/>
        <p:txBody>
          <a:bodyPr/>
          <a:lstStyle/>
          <a:p>
            <a:r>
              <a:rPr lang="cs-CZ" dirty="0" err="1"/>
              <a:t>Tronc</a:t>
            </a:r>
            <a:r>
              <a:rPr lang="cs-CZ" dirty="0"/>
              <a:t> </a:t>
            </a:r>
            <a:r>
              <a:rPr lang="cs-CZ" dirty="0" err="1"/>
              <a:t>commun</a:t>
            </a:r>
            <a:endParaRPr lang="cs-CZ" dirty="0"/>
          </a:p>
        </p:txBody>
      </p:sp>
      <p:sp>
        <p:nvSpPr>
          <p:cNvPr id="5" name="Zástupný obsah 4">
            <a:extLst>
              <a:ext uri="{FF2B5EF4-FFF2-40B4-BE49-F238E27FC236}">
                <a16:creationId xmlns:a16="http://schemas.microsoft.com/office/drawing/2014/main" id="{83B060A6-F53C-4B27-A26E-75773690890F}"/>
              </a:ext>
            </a:extLst>
          </p:cNvPr>
          <p:cNvSpPr>
            <a:spLocks noGrp="1"/>
          </p:cNvSpPr>
          <p:nvPr>
            <p:ph idx="1"/>
          </p:nvPr>
        </p:nvSpPr>
        <p:spPr/>
        <p:txBody>
          <a:bodyPr/>
          <a:lstStyle/>
          <a:p>
            <a:r>
              <a:rPr lang="cs-CZ" dirty="0"/>
              <a:t>Vychází z komparace práv stran</a:t>
            </a:r>
          </a:p>
          <a:p>
            <a:r>
              <a:rPr lang="cs-CZ" dirty="0"/>
              <a:t>Základní myšlenka – kdyby si strany volily právo, tak by každá „určitě“ chtěla volit své právo</a:t>
            </a:r>
          </a:p>
          <a:p>
            <a:r>
              <a:rPr lang="cs-CZ" dirty="0" err="1"/>
              <a:t>Channel</a:t>
            </a:r>
            <a:r>
              <a:rPr lang="cs-CZ" dirty="0"/>
              <a:t> </a:t>
            </a:r>
            <a:r>
              <a:rPr lang="cs-CZ" dirty="0" err="1"/>
              <a:t>Tunnel</a:t>
            </a:r>
            <a:r>
              <a:rPr lang="cs-CZ" dirty="0"/>
              <a:t> </a:t>
            </a:r>
            <a:r>
              <a:rPr lang="cs-CZ" dirty="0" err="1"/>
              <a:t>Contract</a:t>
            </a:r>
            <a:r>
              <a:rPr lang="cs-CZ" dirty="0"/>
              <a:t> - </a:t>
            </a:r>
            <a:r>
              <a:rPr lang="en-US" altLang="cs-CZ" i="1" dirty="0"/>
              <a:t>The construction, validity and performance of the contract</a:t>
            </a:r>
            <a:r>
              <a:rPr lang="cs-CZ" altLang="cs-CZ" i="1" dirty="0"/>
              <a:t> </a:t>
            </a:r>
            <a:r>
              <a:rPr lang="en-US" altLang="cs-CZ" i="1" dirty="0"/>
              <a:t>shall in all respect be governed by and interpreted in</a:t>
            </a:r>
            <a:r>
              <a:rPr lang="cs-CZ" altLang="cs-CZ" i="1" dirty="0"/>
              <a:t> </a:t>
            </a:r>
            <a:r>
              <a:rPr lang="en-US" altLang="cs-CZ" i="1" dirty="0"/>
              <a:t>accordance with the principles common to both English and</a:t>
            </a:r>
            <a:r>
              <a:rPr lang="cs-CZ" altLang="cs-CZ" i="1" dirty="0"/>
              <a:t> </a:t>
            </a:r>
            <a:r>
              <a:rPr lang="en-US" altLang="cs-CZ" i="1" dirty="0"/>
              <a:t>French law, and in the absence of such common principles</a:t>
            </a:r>
            <a:r>
              <a:rPr lang="cs-CZ" altLang="cs-CZ" i="1" dirty="0"/>
              <a:t> </a:t>
            </a:r>
            <a:r>
              <a:rPr lang="en-US" altLang="cs-CZ" i="1" dirty="0"/>
              <a:t>by such general principles of international trade law as</a:t>
            </a:r>
            <a:r>
              <a:rPr lang="cs-CZ" altLang="cs-CZ" i="1" dirty="0"/>
              <a:t> </a:t>
            </a:r>
            <a:r>
              <a:rPr lang="en-US" altLang="cs-CZ" i="1" dirty="0"/>
              <a:t>have been applied by national and international tribunals.</a:t>
            </a:r>
            <a:endParaRPr lang="cs-CZ" dirty="0"/>
          </a:p>
        </p:txBody>
      </p:sp>
    </p:spTree>
    <p:extLst>
      <p:ext uri="{BB962C8B-B14F-4D97-AF65-F5344CB8AC3E}">
        <p14:creationId xmlns:p14="http://schemas.microsoft.com/office/powerpoint/2010/main" val="4573284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7CF1F06-E376-411A-BDBE-7938B40D5AA5}"/>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C6ACB595-75EF-4F3F-B3BF-62E0DB6C9A0B}"/>
              </a:ext>
            </a:extLst>
          </p:cNvPr>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
        <p:nvSpPr>
          <p:cNvPr id="4" name="Nadpis 3">
            <a:extLst>
              <a:ext uri="{FF2B5EF4-FFF2-40B4-BE49-F238E27FC236}">
                <a16:creationId xmlns:a16="http://schemas.microsoft.com/office/drawing/2014/main" id="{B6E82F86-9E4A-4EA6-9EB4-845DC2E39F32}"/>
              </a:ext>
            </a:extLst>
          </p:cNvPr>
          <p:cNvSpPr>
            <a:spLocks noGrp="1"/>
          </p:cNvSpPr>
          <p:nvPr>
            <p:ph type="title"/>
          </p:nvPr>
        </p:nvSpPr>
        <p:spPr/>
        <p:txBody>
          <a:bodyPr/>
          <a:lstStyle/>
          <a:p>
            <a:r>
              <a:rPr lang="cs-CZ" dirty="0" err="1"/>
              <a:t>Amiable</a:t>
            </a:r>
            <a:r>
              <a:rPr lang="cs-CZ" dirty="0"/>
              <a:t> </a:t>
            </a:r>
            <a:r>
              <a:rPr lang="cs-CZ" dirty="0" err="1"/>
              <a:t>compositeur</a:t>
            </a:r>
            <a:endParaRPr lang="cs-CZ" dirty="0"/>
          </a:p>
        </p:txBody>
      </p:sp>
      <p:sp>
        <p:nvSpPr>
          <p:cNvPr id="5" name="Zástupný obsah 4">
            <a:extLst>
              <a:ext uri="{FF2B5EF4-FFF2-40B4-BE49-F238E27FC236}">
                <a16:creationId xmlns:a16="http://schemas.microsoft.com/office/drawing/2014/main" id="{08F7E841-BF06-4394-8F20-D5EA7D5A92BA}"/>
              </a:ext>
            </a:extLst>
          </p:cNvPr>
          <p:cNvSpPr>
            <a:spLocks noGrp="1"/>
          </p:cNvSpPr>
          <p:nvPr>
            <p:ph idx="1"/>
          </p:nvPr>
        </p:nvSpPr>
        <p:spPr/>
        <p:txBody>
          <a:bodyPr/>
          <a:lstStyle/>
          <a:p>
            <a:r>
              <a:rPr lang="cs-CZ" dirty="0"/>
              <a:t>Zásady přátelského uspořádání</a:t>
            </a:r>
          </a:p>
          <a:p>
            <a:r>
              <a:rPr lang="cs-CZ" dirty="0"/>
              <a:t>Někde není odlišeno od ex </a:t>
            </a:r>
            <a:r>
              <a:rPr lang="cs-CZ" dirty="0" err="1"/>
              <a:t>aeque</a:t>
            </a:r>
            <a:r>
              <a:rPr lang="cs-CZ" dirty="0"/>
              <a:t> et bono</a:t>
            </a:r>
          </a:p>
          <a:p>
            <a:r>
              <a:rPr lang="cs-CZ" dirty="0"/>
              <a:t>Jinde jde o rozhodování dle obecných zásad právních</a:t>
            </a:r>
          </a:p>
        </p:txBody>
      </p:sp>
    </p:spTree>
    <p:extLst>
      <p:ext uri="{BB962C8B-B14F-4D97-AF65-F5344CB8AC3E}">
        <p14:creationId xmlns:p14="http://schemas.microsoft.com/office/powerpoint/2010/main" val="37589135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DF893CFB-E3DD-4C5F-9189-4B7D58B2B99E}"/>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49</a:t>
            </a:fld>
            <a:endParaRPr lang="cs-CZ" altLang="cs-CZ"/>
          </a:p>
        </p:txBody>
      </p:sp>
      <p:sp>
        <p:nvSpPr>
          <p:cNvPr id="4" name="Nadpis 3">
            <a:extLst>
              <a:ext uri="{FF2B5EF4-FFF2-40B4-BE49-F238E27FC236}">
                <a16:creationId xmlns:a16="http://schemas.microsoft.com/office/drawing/2014/main" id="{6F6A9A51-3323-402F-BE30-F8E87E074A3C}"/>
              </a:ext>
            </a:extLst>
          </p:cNvPr>
          <p:cNvSpPr>
            <a:spLocks noGrp="1"/>
          </p:cNvSpPr>
          <p:nvPr>
            <p:ph type="title"/>
          </p:nvPr>
        </p:nvSpPr>
        <p:spPr>
          <a:xfrm>
            <a:off x="398502" y="2900365"/>
            <a:ext cx="5246518" cy="1171580"/>
          </a:xfrm>
        </p:spPr>
        <p:txBody>
          <a:bodyPr anchor="t">
            <a:normAutofit/>
          </a:bodyPr>
          <a:lstStyle/>
          <a:p>
            <a:r>
              <a:rPr lang="cs-CZ" sz="4100" dirty="0"/>
              <a:t>Statistika sporů u RS při HK ČR a AK ČR</a:t>
            </a:r>
          </a:p>
        </p:txBody>
      </p:sp>
      <p:sp>
        <p:nvSpPr>
          <p:cNvPr id="12" name="Subtitle 3">
            <a:extLst>
              <a:ext uri="{FF2B5EF4-FFF2-40B4-BE49-F238E27FC236}">
                <a16:creationId xmlns:a16="http://schemas.microsoft.com/office/drawing/2014/main" id="{06CEAF0C-D8B3-4FD7-8B1D-E8B09D4B775C}"/>
              </a:ext>
            </a:extLst>
          </p:cNvPr>
          <p:cNvSpPr>
            <a:spLocks noGrp="1"/>
          </p:cNvSpPr>
          <p:nvPr>
            <p:ph type="subTitle" idx="1"/>
          </p:nvPr>
        </p:nvSpPr>
        <p:spPr>
          <a:xfrm>
            <a:off x="398502" y="4116402"/>
            <a:ext cx="5246518" cy="698497"/>
          </a:xfrm>
        </p:spPr>
        <p:txBody>
          <a:bodyPr/>
          <a:lstStyle/>
          <a:p>
            <a:r>
              <a:rPr lang="cs-CZ" dirty="0">
                <a:solidFill>
                  <a:schemeClr val="tx1"/>
                </a:solidFill>
              </a:rPr>
              <a:t>2012 – „spotřebitelská“ novela ZRŘ</a:t>
            </a:r>
          </a:p>
          <a:p>
            <a:r>
              <a:rPr lang="cs-CZ" dirty="0">
                <a:solidFill>
                  <a:schemeClr val="tx1"/>
                </a:solidFill>
              </a:rPr>
              <a:t>2016 – vyloučení </a:t>
            </a:r>
            <a:r>
              <a:rPr lang="cs-CZ" dirty="0" err="1">
                <a:solidFill>
                  <a:schemeClr val="tx1"/>
                </a:solidFill>
              </a:rPr>
              <a:t>arbitrability</a:t>
            </a:r>
            <a:r>
              <a:rPr lang="cs-CZ" dirty="0">
                <a:solidFill>
                  <a:schemeClr val="tx1"/>
                </a:solidFill>
              </a:rPr>
              <a:t> ve spotřebitelských sporech</a:t>
            </a:r>
            <a:endParaRPr lang="en-US" dirty="0">
              <a:solidFill>
                <a:schemeClr val="tx1"/>
              </a:solidFill>
            </a:endParaRPr>
          </a:p>
        </p:txBody>
      </p:sp>
      <p:pic>
        <p:nvPicPr>
          <p:cNvPr id="7" name="Zástupný obsah 6" descr="Obsah obrázku stůl&#10;&#10;Popis byl vytvořen automaticky">
            <a:extLst>
              <a:ext uri="{FF2B5EF4-FFF2-40B4-BE49-F238E27FC236}">
                <a16:creationId xmlns:a16="http://schemas.microsoft.com/office/drawing/2014/main" id="{B86B833D-8323-4043-8A57-2EB90F4B3F51}"/>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tretch/>
        </p:blipFill>
        <p:spPr>
          <a:xfrm>
            <a:off x="6096000" y="693420"/>
            <a:ext cx="6096000" cy="5471160"/>
          </a:xfrm>
          <a:noFill/>
        </p:spPr>
      </p:pic>
      <p:sp>
        <p:nvSpPr>
          <p:cNvPr id="2" name="Zástupný symbol pro zápatí 1">
            <a:extLst>
              <a:ext uri="{FF2B5EF4-FFF2-40B4-BE49-F238E27FC236}">
                <a16:creationId xmlns:a16="http://schemas.microsoft.com/office/drawing/2014/main" id="{F466A10B-E2E7-4307-B887-E0BF7E8E6D9B}"/>
              </a:ext>
            </a:extLst>
          </p:cNvPr>
          <p:cNvSpPr>
            <a:spLocks noGrp="1"/>
          </p:cNvSpPr>
          <p:nvPr>
            <p:ph type="ftr" sz="quarter" idx="10"/>
          </p:nvPr>
        </p:nvSpPr>
        <p:spPr>
          <a:xfrm>
            <a:off x="720000" y="6228000"/>
            <a:ext cx="4925020" cy="252000"/>
          </a:xfrm>
        </p:spPr>
        <p:txBody>
          <a:bodyPr wrap="square" anchor="ctr">
            <a:normAutofit/>
          </a:bodyPr>
          <a:lstStyle/>
          <a:p>
            <a:pPr>
              <a:spcAft>
                <a:spcPts val="600"/>
              </a:spcAft>
            </a:pPr>
            <a:r>
              <a:rPr lang="cs-CZ"/>
              <a:t>Zápatí prezentace</a:t>
            </a:r>
          </a:p>
        </p:txBody>
      </p:sp>
    </p:spTree>
    <p:extLst>
      <p:ext uri="{BB962C8B-B14F-4D97-AF65-F5344CB8AC3E}">
        <p14:creationId xmlns:p14="http://schemas.microsoft.com/office/powerpoint/2010/main" val="1786300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JUDr. Tereza Kyselovská, Ph.D.</a:t>
            </a:r>
          </a:p>
        </p:txBody>
      </p:sp>
      <p:sp>
        <p:nvSpPr>
          <p:cNvPr id="5" name="Zástupný symbol pro číslo snímku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3E2F41FE-BF18-42B7-9880-D749022695E2}" type="slidenum">
              <a:rPr lang="cs-CZ" altLang="cs-CZ" sz="1200">
                <a:latin typeface="Trebuchet MS" panose="020B0603020202020204" pitchFamily="34" charset="0"/>
              </a:rPr>
              <a:pPr eaLnBrk="1" hangingPunct="1"/>
              <a:t>5</a:t>
            </a:fld>
            <a:endParaRPr lang="cs-CZ" altLang="cs-CZ" sz="1200">
              <a:latin typeface="Trebuchet MS" panose="020B0603020202020204" pitchFamily="34" charset="0"/>
            </a:endParaRPr>
          </a:p>
        </p:txBody>
      </p:sp>
      <p:sp>
        <p:nvSpPr>
          <p:cNvPr id="7172" name="Rectangle 2"/>
          <p:cNvSpPr>
            <a:spLocks noGrp="1" noChangeArrowheads="1"/>
          </p:cNvSpPr>
          <p:nvPr>
            <p:ph type="title"/>
          </p:nvPr>
        </p:nvSpPr>
        <p:spPr/>
        <p:txBody>
          <a:bodyPr/>
          <a:lstStyle/>
          <a:p>
            <a:pPr eaLnBrk="1" hangingPunct="1"/>
            <a:r>
              <a:rPr lang="cs-CZ" altLang="cs-CZ" dirty="0"/>
              <a:t>Základní zásady</a:t>
            </a:r>
          </a:p>
        </p:txBody>
      </p:sp>
      <p:sp>
        <p:nvSpPr>
          <p:cNvPr id="7173" name="Rectangle 3"/>
          <p:cNvSpPr>
            <a:spLocks noGrp="1" noChangeArrowheads="1"/>
          </p:cNvSpPr>
          <p:nvPr>
            <p:ph type="body" idx="1"/>
          </p:nvPr>
        </p:nvSpPr>
        <p:spPr/>
        <p:txBody>
          <a:bodyPr/>
          <a:lstStyle/>
          <a:p>
            <a:pPr eaLnBrk="1" hangingPunct="1"/>
            <a:r>
              <a:rPr lang="cs-CZ" altLang="cs-CZ" dirty="0"/>
              <a:t>Zásada </a:t>
            </a:r>
            <a:r>
              <a:rPr lang="cs-CZ" altLang="cs-CZ" i="1" dirty="0"/>
              <a:t>lex </a:t>
            </a:r>
            <a:r>
              <a:rPr lang="cs-CZ" altLang="cs-CZ" i="1" dirty="0" err="1"/>
              <a:t>arbitri</a:t>
            </a:r>
            <a:endParaRPr lang="cs-CZ" altLang="cs-CZ" i="1" dirty="0"/>
          </a:p>
          <a:p>
            <a:pPr eaLnBrk="1" hangingPunct="1"/>
            <a:r>
              <a:rPr lang="cs-CZ" altLang="cs-CZ" dirty="0"/>
              <a:t>Zásada dispoziční </a:t>
            </a:r>
          </a:p>
          <a:p>
            <a:pPr eaLnBrk="1" hangingPunct="1"/>
            <a:r>
              <a:rPr lang="cs-CZ" altLang="cs-CZ" dirty="0"/>
              <a:t>Zásada rovnosti (§18 ZRŘ)</a:t>
            </a:r>
          </a:p>
          <a:p>
            <a:pPr eaLnBrk="1" hangingPunct="1"/>
            <a:r>
              <a:rPr lang="cs-CZ" altLang="cs-CZ" dirty="0"/>
              <a:t>Zásada rychlosti a hospodárnosti řízení</a:t>
            </a:r>
          </a:p>
          <a:p>
            <a:pPr eaLnBrk="1" hangingPunct="1"/>
            <a:r>
              <a:rPr lang="cs-CZ" altLang="cs-CZ" dirty="0"/>
              <a:t>Zásada projednací</a:t>
            </a:r>
          </a:p>
          <a:p>
            <a:pPr eaLnBrk="1" hangingPunct="1"/>
            <a:r>
              <a:rPr lang="cs-CZ" altLang="cs-CZ" dirty="0"/>
              <a:t>Zásada neformálnosti</a:t>
            </a:r>
          </a:p>
          <a:p>
            <a:pPr eaLnBrk="1" hangingPunct="1"/>
            <a:r>
              <a:rPr lang="cs-CZ" altLang="cs-CZ" dirty="0"/>
              <a:t>Zásada neveřejnosti </a:t>
            </a:r>
          </a:p>
          <a:p>
            <a:pPr eaLnBrk="1" hangingPunct="1"/>
            <a:r>
              <a:rPr lang="cs-CZ" altLang="cs-CZ" dirty="0"/>
              <a:t>Zásada volného hodnocení důkazů </a:t>
            </a:r>
          </a:p>
        </p:txBody>
      </p:sp>
    </p:spTree>
    <p:extLst>
      <p:ext uri="{BB962C8B-B14F-4D97-AF65-F5344CB8AC3E}">
        <p14:creationId xmlns:p14="http://schemas.microsoft.com/office/powerpoint/2010/main" val="40188847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A9A7DB1-D279-4122-BD3C-495CA625DCFE}"/>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50</a:t>
            </a:fld>
            <a:endParaRPr lang="cs-CZ" altLang="cs-CZ"/>
          </a:p>
        </p:txBody>
      </p:sp>
      <p:sp>
        <p:nvSpPr>
          <p:cNvPr id="4" name="Nadpis 3">
            <a:extLst>
              <a:ext uri="{FF2B5EF4-FFF2-40B4-BE49-F238E27FC236}">
                <a16:creationId xmlns:a16="http://schemas.microsoft.com/office/drawing/2014/main" id="{B1A80DC4-ED18-4F18-B4DF-F36875018D78}"/>
              </a:ext>
            </a:extLst>
          </p:cNvPr>
          <p:cNvSpPr>
            <a:spLocks noGrp="1"/>
          </p:cNvSpPr>
          <p:nvPr>
            <p:ph type="title"/>
          </p:nvPr>
        </p:nvSpPr>
        <p:spPr>
          <a:xfrm>
            <a:off x="398502" y="2900365"/>
            <a:ext cx="5246518" cy="1171580"/>
          </a:xfrm>
        </p:spPr>
        <p:txBody>
          <a:bodyPr anchor="t">
            <a:normAutofit/>
          </a:bodyPr>
          <a:lstStyle/>
          <a:p>
            <a:r>
              <a:rPr lang="cs-CZ" sz="2800"/>
              <a:t>Statistika doménových sporů u RS při HK ČR a AK ČR</a:t>
            </a:r>
          </a:p>
        </p:txBody>
      </p:sp>
      <p:sp>
        <p:nvSpPr>
          <p:cNvPr id="12" name="Subtitle 3">
            <a:extLst>
              <a:ext uri="{FF2B5EF4-FFF2-40B4-BE49-F238E27FC236}">
                <a16:creationId xmlns:a16="http://schemas.microsoft.com/office/drawing/2014/main" id="{A46A28C9-1007-4755-961B-EF8B3C0B3FE0}"/>
              </a:ext>
            </a:extLst>
          </p:cNvPr>
          <p:cNvSpPr>
            <a:spLocks noGrp="1"/>
          </p:cNvSpPr>
          <p:nvPr>
            <p:ph type="subTitle" idx="1"/>
          </p:nvPr>
        </p:nvSpPr>
        <p:spPr>
          <a:xfrm>
            <a:off x="398502" y="4116402"/>
            <a:ext cx="5246518" cy="698497"/>
          </a:xfrm>
        </p:spPr>
        <p:txBody>
          <a:bodyPr/>
          <a:lstStyle/>
          <a:p>
            <a:endParaRPr lang="en-US"/>
          </a:p>
        </p:txBody>
      </p:sp>
      <p:pic>
        <p:nvPicPr>
          <p:cNvPr id="7" name="Zástupný obsah 6" descr="Obsah obrázku stůl&#10;&#10;Popis byl vytvořen automaticky">
            <a:extLst>
              <a:ext uri="{FF2B5EF4-FFF2-40B4-BE49-F238E27FC236}">
                <a16:creationId xmlns:a16="http://schemas.microsoft.com/office/drawing/2014/main" id="{EC4338BD-C5AC-4835-A140-E07F6FC8A259}"/>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tretch/>
        </p:blipFill>
        <p:spPr>
          <a:xfrm>
            <a:off x="7026592" y="0"/>
            <a:ext cx="4234815" cy="6857999"/>
          </a:xfrm>
          <a:noFill/>
        </p:spPr>
      </p:pic>
      <p:sp>
        <p:nvSpPr>
          <p:cNvPr id="2" name="Zástupný symbol pro zápatí 1">
            <a:extLst>
              <a:ext uri="{FF2B5EF4-FFF2-40B4-BE49-F238E27FC236}">
                <a16:creationId xmlns:a16="http://schemas.microsoft.com/office/drawing/2014/main" id="{29604FA8-D4B6-40BD-A746-97173F6B082E}"/>
              </a:ext>
            </a:extLst>
          </p:cNvPr>
          <p:cNvSpPr>
            <a:spLocks noGrp="1"/>
          </p:cNvSpPr>
          <p:nvPr>
            <p:ph type="ftr" sz="quarter" idx="10"/>
          </p:nvPr>
        </p:nvSpPr>
        <p:spPr>
          <a:xfrm>
            <a:off x="720000" y="6228000"/>
            <a:ext cx="4925020" cy="252000"/>
          </a:xfrm>
        </p:spPr>
        <p:txBody>
          <a:bodyPr wrap="square" anchor="ctr">
            <a:normAutofit/>
          </a:bodyPr>
          <a:lstStyle/>
          <a:p>
            <a:pPr>
              <a:spcAft>
                <a:spcPts val="600"/>
              </a:spcAft>
            </a:pPr>
            <a:r>
              <a:rPr lang="cs-CZ"/>
              <a:t>Zápatí prezentace</a:t>
            </a:r>
          </a:p>
        </p:txBody>
      </p:sp>
    </p:spTree>
    <p:extLst>
      <p:ext uri="{BB962C8B-B14F-4D97-AF65-F5344CB8AC3E}">
        <p14:creationId xmlns:p14="http://schemas.microsoft.com/office/powerpoint/2010/main" val="4550587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ADE03B3-F640-451A-B417-11D5F913886E}"/>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51</a:t>
            </a:fld>
            <a:endParaRPr lang="cs-CZ" altLang="cs-CZ"/>
          </a:p>
        </p:txBody>
      </p:sp>
      <p:sp>
        <p:nvSpPr>
          <p:cNvPr id="4" name="Nadpis 3">
            <a:extLst>
              <a:ext uri="{FF2B5EF4-FFF2-40B4-BE49-F238E27FC236}">
                <a16:creationId xmlns:a16="http://schemas.microsoft.com/office/drawing/2014/main" id="{A4456DE0-D1D5-40CE-9FC8-D47B50F93420}"/>
              </a:ext>
            </a:extLst>
          </p:cNvPr>
          <p:cNvSpPr>
            <a:spLocks noGrp="1"/>
          </p:cNvSpPr>
          <p:nvPr>
            <p:ph type="title"/>
          </p:nvPr>
        </p:nvSpPr>
        <p:spPr>
          <a:xfrm>
            <a:off x="398502" y="2900365"/>
            <a:ext cx="5246518" cy="1171580"/>
          </a:xfrm>
        </p:spPr>
        <p:txBody>
          <a:bodyPr anchor="t">
            <a:normAutofit/>
          </a:bodyPr>
          <a:lstStyle/>
          <a:p>
            <a:r>
              <a:rPr lang="cs-CZ" sz="2800"/>
              <a:t>Statistika doménových sporů u RS při HK ČR a AK ČR</a:t>
            </a:r>
          </a:p>
        </p:txBody>
      </p:sp>
      <p:sp>
        <p:nvSpPr>
          <p:cNvPr id="12" name="Subtitle 3">
            <a:extLst>
              <a:ext uri="{FF2B5EF4-FFF2-40B4-BE49-F238E27FC236}">
                <a16:creationId xmlns:a16="http://schemas.microsoft.com/office/drawing/2014/main" id="{A58D6DBE-78F4-48C3-8A70-742DFA73F6F0}"/>
              </a:ext>
            </a:extLst>
          </p:cNvPr>
          <p:cNvSpPr>
            <a:spLocks noGrp="1"/>
          </p:cNvSpPr>
          <p:nvPr>
            <p:ph type="subTitle" idx="1"/>
          </p:nvPr>
        </p:nvSpPr>
        <p:spPr>
          <a:xfrm>
            <a:off x="398502" y="4116402"/>
            <a:ext cx="5246518" cy="698497"/>
          </a:xfrm>
        </p:spPr>
        <p:txBody>
          <a:bodyPr/>
          <a:lstStyle/>
          <a:p>
            <a:endParaRPr lang="en-US"/>
          </a:p>
        </p:txBody>
      </p:sp>
      <p:pic>
        <p:nvPicPr>
          <p:cNvPr id="7" name="Zástupný obsah 6" descr="Obsah obrázku stůl&#10;&#10;Popis byl vytvořen automaticky">
            <a:extLst>
              <a:ext uri="{FF2B5EF4-FFF2-40B4-BE49-F238E27FC236}">
                <a16:creationId xmlns:a16="http://schemas.microsoft.com/office/drawing/2014/main" id="{1D1C8B5C-1867-4277-BED1-CBA24BEDB2C1}"/>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tretch/>
        </p:blipFill>
        <p:spPr>
          <a:xfrm>
            <a:off x="6220779" y="0"/>
            <a:ext cx="5846442" cy="6857999"/>
          </a:xfrm>
          <a:noFill/>
        </p:spPr>
      </p:pic>
      <p:sp>
        <p:nvSpPr>
          <p:cNvPr id="2" name="Zástupný symbol pro zápatí 1">
            <a:extLst>
              <a:ext uri="{FF2B5EF4-FFF2-40B4-BE49-F238E27FC236}">
                <a16:creationId xmlns:a16="http://schemas.microsoft.com/office/drawing/2014/main" id="{F56FFCFE-17BD-4474-BBDB-0E49ED8F9657}"/>
              </a:ext>
            </a:extLst>
          </p:cNvPr>
          <p:cNvSpPr>
            <a:spLocks noGrp="1"/>
          </p:cNvSpPr>
          <p:nvPr>
            <p:ph type="ftr" sz="quarter" idx="10"/>
          </p:nvPr>
        </p:nvSpPr>
        <p:spPr>
          <a:xfrm>
            <a:off x="720000" y="6228000"/>
            <a:ext cx="4925020" cy="252000"/>
          </a:xfrm>
        </p:spPr>
        <p:txBody>
          <a:bodyPr wrap="square" anchor="ctr">
            <a:normAutofit/>
          </a:bodyPr>
          <a:lstStyle/>
          <a:p>
            <a:pPr>
              <a:spcAft>
                <a:spcPts val="600"/>
              </a:spcAft>
            </a:pPr>
            <a:r>
              <a:rPr lang="cs-CZ"/>
              <a:t>Zápatí prezentace</a:t>
            </a:r>
          </a:p>
        </p:txBody>
      </p:sp>
    </p:spTree>
    <p:extLst>
      <p:ext uri="{BB962C8B-B14F-4D97-AF65-F5344CB8AC3E}">
        <p14:creationId xmlns:p14="http://schemas.microsoft.com/office/powerpoint/2010/main" val="28347244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3650C5-C7FF-4C5E-9B0F-140A8D22B9AA}"/>
              </a:ext>
            </a:extLst>
          </p:cNvPr>
          <p:cNvSpPr>
            <a:spLocks noGrp="1"/>
          </p:cNvSpPr>
          <p:nvPr>
            <p:ph type="title"/>
          </p:nvPr>
        </p:nvSpPr>
        <p:spPr/>
        <p:txBody>
          <a:bodyPr/>
          <a:lstStyle/>
          <a:p>
            <a:r>
              <a:rPr lang="cs-CZ" dirty="0"/>
              <a:t>Příklad</a:t>
            </a:r>
          </a:p>
        </p:txBody>
      </p:sp>
      <p:sp>
        <p:nvSpPr>
          <p:cNvPr id="3" name="Zástupný obsah 2">
            <a:extLst>
              <a:ext uri="{FF2B5EF4-FFF2-40B4-BE49-F238E27FC236}">
                <a16:creationId xmlns:a16="http://schemas.microsoft.com/office/drawing/2014/main" id="{2C3D0DD5-2039-4D3C-ACC0-1F811E16890F}"/>
              </a:ext>
            </a:extLst>
          </p:cNvPr>
          <p:cNvSpPr>
            <a:spLocks noGrp="1"/>
          </p:cNvSpPr>
          <p:nvPr>
            <p:ph idx="1"/>
          </p:nvPr>
        </p:nvSpPr>
        <p:spPr/>
        <p:txBody>
          <a:bodyPr/>
          <a:lstStyle/>
          <a:p>
            <a:pPr>
              <a:lnSpc>
                <a:spcPct val="100000"/>
              </a:lnSpc>
            </a:pPr>
            <a:r>
              <a:rPr lang="cs-CZ" sz="2400" dirty="0">
                <a:ea typeface="Calibri" panose="020F0502020204030204" pitchFamily="34" charset="0"/>
                <a:cs typeface="Times New Roman" panose="02020603050405020304" pitchFamily="18" charset="0"/>
              </a:rPr>
              <a:t>Posuď doložku:</a:t>
            </a:r>
          </a:p>
          <a:p>
            <a:pPr lvl="1"/>
            <a:r>
              <a:rPr lang="cs-CZ" sz="2400" i="1" dirty="0">
                <a:ea typeface="Calibri" panose="020F0502020204030204" pitchFamily="34" charset="0"/>
                <a:cs typeface="Times New Roman" panose="02020603050405020304" pitchFamily="18" charset="0"/>
              </a:rPr>
              <a:t>Tato smlouva, stejně jako smlouvy s dle ní uzavřené a s ní související, se neřídí Úmluvou OSN o smlouvách o mezinárodní koupi zboží, ale řídí se právem platným mezi obchodníky a zásadami ekvity. </a:t>
            </a:r>
          </a:p>
          <a:p>
            <a:pPr>
              <a:lnSpc>
                <a:spcPct val="100000"/>
              </a:lnSpc>
            </a:pPr>
            <a:r>
              <a:rPr lang="cs-CZ" sz="2400" dirty="0">
                <a:ea typeface="Calibri" panose="020F0502020204030204" pitchFamily="34" charset="0"/>
                <a:cs typeface="Times New Roman" panose="02020603050405020304" pitchFamily="18" charset="0"/>
              </a:rPr>
              <a:t>Vysvětli, zda lze v rozhodčím řízení vedeném na území ČR rozhodovat nikoliv dle právního řádu určitého státu, ale mimo rovinu tzv. </a:t>
            </a:r>
            <a:r>
              <a:rPr lang="cs-CZ" sz="2400" i="1" dirty="0">
                <a:ea typeface="Calibri" panose="020F0502020204030204" pitchFamily="34" charset="0"/>
                <a:cs typeface="Times New Roman" panose="02020603050405020304" pitchFamily="18" charset="0"/>
              </a:rPr>
              <a:t>hard </a:t>
            </a:r>
            <a:r>
              <a:rPr lang="cs-CZ" sz="2400" i="1" dirty="0" err="1">
                <a:ea typeface="Calibri" panose="020F0502020204030204" pitchFamily="34" charset="0"/>
                <a:cs typeface="Times New Roman" panose="02020603050405020304" pitchFamily="18" charset="0"/>
              </a:rPr>
              <a:t>law</a:t>
            </a:r>
            <a:r>
              <a:rPr lang="cs-CZ" sz="2400" dirty="0">
                <a:ea typeface="Calibri" panose="020F0502020204030204" pitchFamily="34" charset="0"/>
                <a:cs typeface="Times New Roman" panose="02020603050405020304" pitchFamily="18" charset="0"/>
              </a:rPr>
              <a:t>.</a:t>
            </a:r>
          </a:p>
          <a:p>
            <a:pPr>
              <a:lnSpc>
                <a:spcPct val="100000"/>
              </a:lnSpc>
            </a:pPr>
            <a:endParaRPr lang="cs-CZ" sz="2400" dirty="0"/>
          </a:p>
        </p:txBody>
      </p:sp>
      <p:sp>
        <p:nvSpPr>
          <p:cNvPr id="4" name="Zástupný symbol pro zápatí 3">
            <a:extLst>
              <a:ext uri="{FF2B5EF4-FFF2-40B4-BE49-F238E27FC236}">
                <a16:creationId xmlns:a16="http://schemas.microsoft.com/office/drawing/2014/main" id="{4D2B083E-2A4D-4A56-A40C-14BBB1730B4A}"/>
              </a:ext>
            </a:extLst>
          </p:cNvPr>
          <p:cNvSpPr>
            <a:spLocks noGrp="1"/>
          </p:cNvSpPr>
          <p:nvPr>
            <p:ph type="ftr" sz="quarter" idx="10"/>
          </p:nvPr>
        </p:nvSpPr>
        <p:spPr/>
        <p:txBody>
          <a:bodyPr/>
          <a:lstStyle/>
          <a:p>
            <a:r>
              <a:rPr lang="cs-CZ" altLang="cs-CZ"/>
              <a:t>JUDr. Tereza Kyselovská, Ph.D.</a:t>
            </a:r>
            <a:endParaRPr lang="cs-CZ" altLang="cs-CZ" dirty="0"/>
          </a:p>
        </p:txBody>
      </p:sp>
      <p:sp>
        <p:nvSpPr>
          <p:cNvPr id="5" name="Zástupný symbol pro číslo snímku 4">
            <a:extLst>
              <a:ext uri="{FF2B5EF4-FFF2-40B4-BE49-F238E27FC236}">
                <a16:creationId xmlns:a16="http://schemas.microsoft.com/office/drawing/2014/main" id="{ADF2D30D-1FC2-4652-B5EC-F2F0034F431D}"/>
              </a:ext>
            </a:extLst>
          </p:cNvPr>
          <p:cNvSpPr>
            <a:spLocks noGrp="1"/>
          </p:cNvSpPr>
          <p:nvPr>
            <p:ph type="sldNum" sz="quarter" idx="11"/>
          </p:nvPr>
        </p:nvSpPr>
        <p:spPr/>
        <p:txBody>
          <a:bodyPr/>
          <a:lstStyle/>
          <a:p>
            <a:fld id="{0970407D-EE58-4A0B-824B-1D3AE42DD9CF}" type="slidenum">
              <a:rPr lang="cs-CZ" altLang="cs-CZ" smtClean="0"/>
              <a:pPr/>
              <a:t>52</a:t>
            </a:fld>
            <a:endParaRPr lang="cs-CZ" altLang="cs-CZ" dirty="0"/>
          </a:p>
        </p:txBody>
      </p:sp>
    </p:spTree>
    <p:extLst>
      <p:ext uri="{BB962C8B-B14F-4D97-AF65-F5344CB8AC3E}">
        <p14:creationId xmlns:p14="http://schemas.microsoft.com/office/powerpoint/2010/main" val="23872183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0DF769D-4EA9-43F9-B8B9-5DEBE581B7E7}"/>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2E25B146-A84A-45E3-A809-593A2B7EEEEE}"/>
              </a:ext>
            </a:extLst>
          </p:cNvPr>
          <p:cNvSpPr>
            <a:spLocks noGrp="1"/>
          </p:cNvSpPr>
          <p:nvPr>
            <p:ph type="sldNum" sz="quarter" idx="11"/>
          </p:nvPr>
        </p:nvSpPr>
        <p:spPr/>
        <p:txBody>
          <a:bodyPr/>
          <a:lstStyle/>
          <a:p>
            <a:fld id="{0DE708CC-0C3F-4567-9698-B54C0F35BD31}" type="slidenum">
              <a:rPr lang="cs-CZ" altLang="cs-CZ" noProof="0" smtClean="0"/>
              <a:pPr/>
              <a:t>53</a:t>
            </a:fld>
            <a:endParaRPr lang="cs-CZ" altLang="cs-CZ" noProof="0" dirty="0"/>
          </a:p>
        </p:txBody>
      </p:sp>
      <p:sp>
        <p:nvSpPr>
          <p:cNvPr id="4" name="Nadpis 3">
            <a:extLst>
              <a:ext uri="{FF2B5EF4-FFF2-40B4-BE49-F238E27FC236}">
                <a16:creationId xmlns:a16="http://schemas.microsoft.com/office/drawing/2014/main" id="{F2BB1010-6892-4FBE-953D-6F96E3345442}"/>
              </a:ext>
            </a:extLst>
          </p:cNvPr>
          <p:cNvSpPr>
            <a:spLocks noGrp="1"/>
          </p:cNvSpPr>
          <p:nvPr>
            <p:ph type="title"/>
          </p:nvPr>
        </p:nvSpPr>
        <p:spPr/>
        <p:txBody>
          <a:bodyPr/>
          <a:lstStyle/>
          <a:p>
            <a:r>
              <a:rPr lang="cs-CZ" dirty="0"/>
              <a:t>Děkuji za pozornost.</a:t>
            </a:r>
          </a:p>
        </p:txBody>
      </p:sp>
      <p:sp>
        <p:nvSpPr>
          <p:cNvPr id="5" name="Podnadpis 4">
            <a:extLst>
              <a:ext uri="{FF2B5EF4-FFF2-40B4-BE49-F238E27FC236}">
                <a16:creationId xmlns:a16="http://schemas.microsoft.com/office/drawing/2014/main" id="{B15F5386-5B95-43D6-8692-CC25A4757E55}"/>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999966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JUDr. Tereza Kyselovská, Ph.D.</a:t>
            </a:r>
          </a:p>
        </p:txBody>
      </p:sp>
      <p:sp>
        <p:nvSpPr>
          <p:cNvPr id="5" name="Zástupný symbol pro číslo snímku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9E8D99BD-D8F6-4ECC-BFAD-D877FF2B7413}" type="slidenum">
              <a:rPr lang="cs-CZ" altLang="cs-CZ" sz="1200">
                <a:latin typeface="Trebuchet MS" panose="020B0603020202020204" pitchFamily="34" charset="0"/>
              </a:rPr>
              <a:pPr eaLnBrk="1" hangingPunct="1"/>
              <a:t>6</a:t>
            </a:fld>
            <a:endParaRPr lang="cs-CZ" altLang="cs-CZ" sz="1200">
              <a:latin typeface="Trebuchet MS" panose="020B0603020202020204" pitchFamily="34" charset="0"/>
            </a:endParaRPr>
          </a:p>
        </p:txBody>
      </p:sp>
      <p:sp>
        <p:nvSpPr>
          <p:cNvPr id="8196" name="Rectangle 2"/>
          <p:cNvSpPr>
            <a:spLocks noGrp="1" noChangeArrowheads="1"/>
          </p:cNvSpPr>
          <p:nvPr>
            <p:ph type="title"/>
          </p:nvPr>
        </p:nvSpPr>
        <p:spPr/>
        <p:txBody>
          <a:bodyPr/>
          <a:lstStyle/>
          <a:p>
            <a:pPr eaLnBrk="1" hangingPunct="1"/>
            <a:r>
              <a:rPr lang="cs-CZ" altLang="cs-CZ"/>
              <a:t>Zahájení řízení - §14 ZRŘ</a:t>
            </a:r>
          </a:p>
        </p:txBody>
      </p:sp>
      <p:sp>
        <p:nvSpPr>
          <p:cNvPr id="8197" name="Rectangle 3"/>
          <p:cNvSpPr>
            <a:spLocks noGrp="1" noChangeArrowheads="1"/>
          </p:cNvSpPr>
          <p:nvPr>
            <p:ph type="body" idx="1"/>
          </p:nvPr>
        </p:nvSpPr>
        <p:spPr/>
        <p:txBody>
          <a:bodyPr/>
          <a:lstStyle/>
          <a:p>
            <a:pPr eaLnBrk="1" hangingPunct="1"/>
            <a:r>
              <a:rPr lang="cs-CZ" altLang="cs-CZ" dirty="0"/>
              <a:t>Rozhodčí řízení se zahajuje žalobou </a:t>
            </a:r>
          </a:p>
          <a:p>
            <a:pPr lvl="1">
              <a:buFont typeface="Wingdings" panose="05000000000000000000" pitchFamily="2" charset="2"/>
              <a:buChar char="Ø"/>
            </a:pPr>
            <a:r>
              <a:rPr lang="cs-CZ" altLang="cs-CZ" sz="2400" dirty="0"/>
              <a:t>Stálému rozhodčímu soudu - §16 Řádu</a:t>
            </a:r>
          </a:p>
          <a:p>
            <a:pPr lvl="1">
              <a:buFont typeface="Wingdings" panose="05000000000000000000" pitchFamily="2" charset="2"/>
              <a:buChar char="Ø"/>
            </a:pPr>
            <a:r>
              <a:rPr lang="cs-CZ" altLang="cs-CZ" sz="2400" dirty="0"/>
              <a:t>Předsedajícímu rozhodci nebo </a:t>
            </a:r>
            <a:r>
              <a:rPr lang="cs-CZ" altLang="cs-CZ" sz="2400" dirty="0" err="1"/>
              <a:t>samorozhodci</a:t>
            </a:r>
            <a:r>
              <a:rPr lang="cs-CZ" altLang="cs-CZ" sz="2400" dirty="0"/>
              <a:t> </a:t>
            </a:r>
          </a:p>
          <a:p>
            <a:pPr eaLnBrk="1" hangingPunct="1"/>
            <a:r>
              <a:rPr lang="cs-CZ" altLang="cs-CZ" dirty="0"/>
              <a:t>Zahájení rozhodčího řízení = den, kdy žaloba rozhodčímu soudu nebo rozhodci (rozhodčí soud nebo rozhodci vyznačí den dojití žaloby) </a:t>
            </a:r>
          </a:p>
          <a:p>
            <a:pPr eaLnBrk="1" hangingPunct="1"/>
            <a:r>
              <a:rPr lang="cs-CZ" altLang="cs-CZ" dirty="0"/>
              <a:t>Obsah žaloby</a:t>
            </a:r>
          </a:p>
          <a:p>
            <a:pPr lvl="1">
              <a:buFont typeface="Wingdings" panose="05000000000000000000" pitchFamily="2" charset="2"/>
              <a:buChar char="Ø"/>
            </a:pPr>
            <a:r>
              <a:rPr lang="cs-CZ" altLang="cs-CZ" sz="2400" dirty="0"/>
              <a:t>Stálý rozhodčí soud - §17 Řádu</a:t>
            </a:r>
          </a:p>
          <a:p>
            <a:pPr lvl="1">
              <a:buFont typeface="Wingdings" panose="05000000000000000000" pitchFamily="2" charset="2"/>
              <a:buChar char="Ø"/>
            </a:pPr>
            <a:r>
              <a:rPr lang="cs-CZ" altLang="cs-CZ" sz="2400" dirty="0"/>
              <a:t>Řízení ad hoc – přiměřené použití OSŘ (§30 ZRŘ) -&gt; poukaz na založení pravomoci rozhodců + §79 OSŘ</a:t>
            </a:r>
          </a:p>
        </p:txBody>
      </p:sp>
    </p:spTree>
    <p:extLst>
      <p:ext uri="{BB962C8B-B14F-4D97-AF65-F5344CB8AC3E}">
        <p14:creationId xmlns:p14="http://schemas.microsoft.com/office/powerpoint/2010/main" val="2306580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JUDr. Tereza Kyselovská, Ph.D.</a:t>
            </a:r>
          </a:p>
        </p:txBody>
      </p:sp>
      <p:sp>
        <p:nvSpPr>
          <p:cNvPr id="5" name="Zástupný symbol pro číslo snímku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81D68364-170D-4362-85B4-EBB8DDB740DA}" type="slidenum">
              <a:rPr lang="cs-CZ" altLang="cs-CZ" sz="1200">
                <a:latin typeface="Trebuchet MS" panose="020B0603020202020204" pitchFamily="34" charset="0"/>
              </a:rPr>
              <a:pPr eaLnBrk="1" hangingPunct="1"/>
              <a:t>7</a:t>
            </a:fld>
            <a:endParaRPr lang="cs-CZ" altLang="cs-CZ" sz="1200">
              <a:latin typeface="Trebuchet MS" panose="020B0603020202020204" pitchFamily="34" charset="0"/>
            </a:endParaRPr>
          </a:p>
        </p:txBody>
      </p:sp>
      <p:sp>
        <p:nvSpPr>
          <p:cNvPr id="9220" name="Rectangle 2"/>
          <p:cNvSpPr>
            <a:spLocks noGrp="1" noChangeArrowheads="1"/>
          </p:cNvSpPr>
          <p:nvPr>
            <p:ph type="title"/>
          </p:nvPr>
        </p:nvSpPr>
        <p:spPr/>
        <p:txBody>
          <a:bodyPr/>
          <a:lstStyle/>
          <a:p>
            <a:pPr eaLnBrk="1" hangingPunct="1"/>
            <a:r>
              <a:rPr lang="cs-CZ" altLang="cs-CZ"/>
              <a:t>Účinky zahájení řízení</a:t>
            </a:r>
          </a:p>
        </p:txBody>
      </p:sp>
      <p:sp>
        <p:nvSpPr>
          <p:cNvPr id="9221" name="Rectangle 3"/>
          <p:cNvSpPr>
            <a:spLocks noGrp="1" noChangeArrowheads="1"/>
          </p:cNvSpPr>
          <p:nvPr>
            <p:ph type="body" idx="1"/>
          </p:nvPr>
        </p:nvSpPr>
        <p:spPr/>
        <p:txBody>
          <a:bodyPr/>
          <a:lstStyle/>
          <a:p>
            <a:pPr eaLnBrk="1" hangingPunct="1">
              <a:lnSpc>
                <a:spcPct val="100000"/>
              </a:lnSpc>
            </a:pPr>
            <a:r>
              <a:rPr lang="cs-CZ" altLang="cs-CZ" sz="2400" dirty="0"/>
              <a:t>Stejné právní účinky jako zahájení soudního řízení (§14 ZRŘ)</a:t>
            </a:r>
          </a:p>
          <a:p>
            <a:pPr eaLnBrk="1" hangingPunct="1">
              <a:lnSpc>
                <a:spcPct val="100000"/>
              </a:lnSpc>
            </a:pPr>
            <a:r>
              <a:rPr lang="cs-CZ" altLang="cs-CZ" sz="2400" dirty="0"/>
              <a:t>Procesní účinky</a:t>
            </a:r>
          </a:p>
          <a:p>
            <a:pPr lvl="1">
              <a:buFont typeface="Wingdings" panose="05000000000000000000" pitchFamily="2" charset="2"/>
              <a:buChar char="Ø"/>
            </a:pPr>
            <a:r>
              <a:rPr lang="cs-CZ" altLang="cs-CZ" sz="2400" dirty="0"/>
              <a:t>Vznik povinnosti rozhodce zkoumat procesní podmínky (</a:t>
            </a:r>
            <a:r>
              <a:rPr lang="cs-CZ" altLang="cs-CZ" sz="2400" b="1" dirty="0"/>
              <a:t>pravomoc rozhodců </a:t>
            </a:r>
            <a:r>
              <a:rPr lang="cs-CZ" altLang="cs-CZ" sz="2400" dirty="0"/>
              <a:t>= existence platné rozhodčí smlouvy, řádné ustavení rozhodců, náležitosti žaloby, způsobilost účastníků být účastníkem řízení i procesní způsobilost, plná moc zástupce, neexistence překážek litispendence a res </a:t>
            </a:r>
            <a:r>
              <a:rPr lang="cs-CZ" altLang="cs-CZ" sz="2400" dirty="0" err="1"/>
              <a:t>iudicata</a:t>
            </a:r>
            <a:endParaRPr lang="cs-CZ" altLang="cs-CZ" sz="2400" dirty="0"/>
          </a:p>
          <a:p>
            <a:pPr lvl="1">
              <a:buFont typeface="Wingdings" panose="05000000000000000000" pitchFamily="2" charset="2"/>
              <a:buChar char="Ø"/>
            </a:pPr>
            <a:r>
              <a:rPr lang="cs-CZ" altLang="cs-CZ" sz="2400" dirty="0"/>
              <a:t>Povinnost rozhodce provést přípravu projednání sporu a vést spor bez zbytečných průtahů</a:t>
            </a:r>
          </a:p>
          <a:p>
            <a:pPr eaLnBrk="1" hangingPunct="1">
              <a:lnSpc>
                <a:spcPct val="100000"/>
              </a:lnSpc>
            </a:pPr>
            <a:r>
              <a:rPr lang="cs-CZ" altLang="cs-CZ" sz="2400" dirty="0"/>
              <a:t>Hmotněprávní účinky</a:t>
            </a:r>
          </a:p>
          <a:p>
            <a:pPr lvl="1">
              <a:buFont typeface="Wingdings" panose="05000000000000000000" pitchFamily="2" charset="2"/>
              <a:buChar char="Ø"/>
            </a:pPr>
            <a:r>
              <a:rPr lang="cs-CZ" altLang="cs-CZ" sz="2400" dirty="0"/>
              <a:t>Stavení promlčecí lhůty</a:t>
            </a:r>
          </a:p>
          <a:p>
            <a:pPr lvl="1">
              <a:buFont typeface="Wingdings" panose="05000000000000000000" pitchFamily="2" charset="2"/>
              <a:buChar char="Ø"/>
            </a:pPr>
            <a:r>
              <a:rPr lang="cs-CZ" altLang="cs-CZ" sz="2400" dirty="0"/>
              <a:t>Zabránění vzniku prekluze </a:t>
            </a:r>
          </a:p>
        </p:txBody>
      </p:sp>
    </p:spTree>
    <p:extLst>
      <p:ext uri="{BB962C8B-B14F-4D97-AF65-F5344CB8AC3E}">
        <p14:creationId xmlns:p14="http://schemas.microsoft.com/office/powerpoint/2010/main" val="4069974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JUDr. Tereza Kyselovská, Ph.D.</a:t>
            </a:r>
          </a:p>
        </p:txBody>
      </p:sp>
      <p:sp>
        <p:nvSpPr>
          <p:cNvPr id="5" name="Zástupný symbol pro číslo snímku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39875E83-3426-4502-B2A7-A1EB624B39BC}" type="slidenum">
              <a:rPr lang="cs-CZ" altLang="cs-CZ" sz="1200">
                <a:latin typeface="Trebuchet MS" panose="020B0603020202020204" pitchFamily="34" charset="0"/>
              </a:rPr>
              <a:pPr eaLnBrk="1" hangingPunct="1"/>
              <a:t>8</a:t>
            </a:fld>
            <a:endParaRPr lang="cs-CZ" altLang="cs-CZ" sz="1200">
              <a:latin typeface="Trebuchet MS" panose="020B0603020202020204" pitchFamily="34" charset="0"/>
            </a:endParaRPr>
          </a:p>
        </p:txBody>
      </p:sp>
      <p:sp>
        <p:nvSpPr>
          <p:cNvPr id="10244" name="Rectangle 2"/>
          <p:cNvSpPr>
            <a:spLocks noGrp="1" noChangeArrowheads="1"/>
          </p:cNvSpPr>
          <p:nvPr>
            <p:ph type="title"/>
          </p:nvPr>
        </p:nvSpPr>
        <p:spPr/>
        <p:txBody>
          <a:bodyPr/>
          <a:lstStyle/>
          <a:p>
            <a:pPr eaLnBrk="1" hangingPunct="1"/>
            <a:r>
              <a:rPr lang="cs-CZ" altLang="cs-CZ"/>
              <a:t>Zahájení u nepříslušného fóra </a:t>
            </a:r>
          </a:p>
        </p:txBody>
      </p:sp>
      <p:sp>
        <p:nvSpPr>
          <p:cNvPr id="10245" name="Rectangle 3"/>
          <p:cNvSpPr>
            <a:spLocks noGrp="1" noChangeArrowheads="1"/>
          </p:cNvSpPr>
          <p:nvPr>
            <p:ph type="body" idx="1"/>
          </p:nvPr>
        </p:nvSpPr>
        <p:spPr/>
        <p:txBody>
          <a:bodyPr/>
          <a:lstStyle/>
          <a:p>
            <a:pPr eaLnBrk="1" hangingPunct="1">
              <a:lnSpc>
                <a:spcPct val="90000"/>
              </a:lnSpc>
            </a:pPr>
            <a:r>
              <a:rPr lang="cs-CZ" altLang="cs-CZ" dirty="0"/>
              <a:t>Existence rozhodčí smlouvy a zahájení řízení u obecného soudu</a:t>
            </a:r>
          </a:p>
          <a:p>
            <a:pPr lvl="1">
              <a:lnSpc>
                <a:spcPct val="90000"/>
              </a:lnSpc>
              <a:buFont typeface="Wingdings" panose="05000000000000000000" pitchFamily="2" charset="2"/>
              <a:buChar char="Ø"/>
            </a:pPr>
            <a:r>
              <a:rPr lang="cs-CZ" altLang="cs-CZ" sz="2400" dirty="0"/>
              <a:t>§106 odst. 1 OSŘ – povinnost soudu k námitce strany o existenci rozhodčí učiněné nejpozději při prvním úkonu ve věci samé zastavit řízení (x účastnící prohlásí, že na rozhodčí smlouvě netrvají, spor není </a:t>
            </a:r>
            <a:r>
              <a:rPr lang="cs-CZ" altLang="cs-CZ" sz="2400" dirty="0" err="1"/>
              <a:t>arbitrabilní</a:t>
            </a:r>
            <a:r>
              <a:rPr lang="cs-CZ" altLang="cs-CZ" sz="2400" dirty="0"/>
              <a:t>, rozhodčí smlouva je neplatná nebo neexistuje, rozhodčí soud odmítl se věcí zabývat)</a:t>
            </a:r>
          </a:p>
        </p:txBody>
      </p:sp>
    </p:spTree>
    <p:extLst>
      <p:ext uri="{BB962C8B-B14F-4D97-AF65-F5344CB8AC3E}">
        <p14:creationId xmlns:p14="http://schemas.microsoft.com/office/powerpoint/2010/main" val="1696661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JUDr. Tereza Kyselovská, Ph.D.</a:t>
            </a:r>
          </a:p>
        </p:txBody>
      </p:sp>
      <p:sp>
        <p:nvSpPr>
          <p:cNvPr id="5" name="Zástupný symbol pro číslo snímku 4"/>
          <p:cNvSpPr>
            <a:spLocks noGrp="1"/>
          </p:cNvSpPr>
          <p:nvPr>
            <p:ph type="sldNum" sz="quarter" idx="11"/>
          </p:nvPr>
        </p:nvSpPr>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BEB12A14-5089-44A5-BD09-9E5BF5B6AB9F}" type="slidenum">
              <a:rPr lang="cs-CZ" altLang="cs-CZ" sz="1200">
                <a:latin typeface="Trebuchet MS" panose="020B0603020202020204" pitchFamily="34" charset="0"/>
              </a:rPr>
              <a:pPr eaLnBrk="1" hangingPunct="1"/>
              <a:t>9</a:t>
            </a:fld>
            <a:endParaRPr lang="cs-CZ" altLang="cs-CZ" sz="1200">
              <a:latin typeface="Trebuchet MS" panose="020B0603020202020204" pitchFamily="34" charset="0"/>
            </a:endParaRPr>
          </a:p>
        </p:txBody>
      </p:sp>
      <p:sp>
        <p:nvSpPr>
          <p:cNvPr id="11268" name="Rectangle 2"/>
          <p:cNvSpPr>
            <a:spLocks noGrp="1" noChangeArrowheads="1"/>
          </p:cNvSpPr>
          <p:nvPr>
            <p:ph type="title"/>
          </p:nvPr>
        </p:nvSpPr>
        <p:spPr/>
        <p:txBody>
          <a:bodyPr/>
          <a:lstStyle/>
          <a:p>
            <a:pPr eaLnBrk="1" hangingPunct="1"/>
            <a:r>
              <a:rPr lang="cs-CZ" altLang="cs-CZ"/>
              <a:t>Zahájení u nepříslušného fóra </a:t>
            </a:r>
          </a:p>
        </p:txBody>
      </p:sp>
      <p:sp>
        <p:nvSpPr>
          <p:cNvPr id="11269" name="Rectangle 3"/>
          <p:cNvSpPr>
            <a:spLocks noGrp="1" noChangeArrowheads="1"/>
          </p:cNvSpPr>
          <p:nvPr>
            <p:ph type="body" idx="1"/>
          </p:nvPr>
        </p:nvSpPr>
        <p:spPr/>
        <p:txBody>
          <a:bodyPr/>
          <a:lstStyle/>
          <a:p>
            <a:pPr eaLnBrk="1" hangingPunct="1">
              <a:buFont typeface="Wingdings" panose="05000000000000000000" pitchFamily="2" charset="2"/>
              <a:buChar char="Ø"/>
            </a:pPr>
            <a:r>
              <a:rPr lang="cs-CZ" altLang="cs-CZ"/>
              <a:t>§106 odst. 2 OSŘ – zachování účinků podání žaloby, pokud je do 30 dnů zahájeno rozhodčí řízení</a:t>
            </a:r>
          </a:p>
          <a:p>
            <a:pPr eaLnBrk="1" hangingPunct="1">
              <a:buFont typeface="Wingdings" panose="05000000000000000000" pitchFamily="2" charset="2"/>
              <a:buChar char="Ø"/>
            </a:pPr>
            <a:r>
              <a:rPr lang="cs-CZ" altLang="cs-CZ"/>
              <a:t>§106 odst. 3 – soudní řízení je zahájeno později než rozhodčí -&gt; soud přeruší řízení, dokud rozhodci nerozhodnout o pravomoci nebo o věci samé (doktrína pravomoc-pravomoc) </a:t>
            </a:r>
          </a:p>
        </p:txBody>
      </p:sp>
    </p:spTree>
    <p:extLst>
      <p:ext uri="{BB962C8B-B14F-4D97-AF65-F5344CB8AC3E}">
        <p14:creationId xmlns:p14="http://schemas.microsoft.com/office/powerpoint/2010/main" val="3496150420"/>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law-prezentace-16-9-cz-v11.potx" id="{4E9291F6-B920-48C7-AC35-9342B417E3C9}" vid="{A04E845E-CC96-4AFA-B6AA-9EA935455C7B}"/>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muni-law-prezentace-16-9-cz-v11</Template>
  <TotalTime>287</TotalTime>
  <Words>2926</Words>
  <Application>Microsoft Office PowerPoint</Application>
  <PresentationFormat>Širokoúhlá obrazovka</PresentationFormat>
  <Paragraphs>387</Paragraphs>
  <Slides>53</Slides>
  <Notes>24</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53</vt:i4>
      </vt:variant>
    </vt:vector>
  </HeadingPairs>
  <TitlesOfParts>
    <vt:vector size="58" baseType="lpstr">
      <vt:lpstr>Arial</vt:lpstr>
      <vt:lpstr>Tahoma</vt:lpstr>
      <vt:lpstr>Trebuchet MS</vt:lpstr>
      <vt:lpstr>Wingdings</vt:lpstr>
      <vt:lpstr>Prezentace_MU_CZ</vt:lpstr>
      <vt:lpstr>Mezinárodní arbitráž</vt:lpstr>
      <vt:lpstr>Průběh rozhodčího řízení</vt:lpstr>
      <vt:lpstr>K minulé přednášce…</vt:lpstr>
      <vt:lpstr>Základní zásady</vt:lpstr>
      <vt:lpstr>Základní zásady</vt:lpstr>
      <vt:lpstr>Zahájení řízení - §14 ZRŘ</vt:lpstr>
      <vt:lpstr>Účinky zahájení řízení</vt:lpstr>
      <vt:lpstr>Zahájení u nepříslušného fóra </vt:lpstr>
      <vt:lpstr>Zahájení u nepříslušného fóra </vt:lpstr>
      <vt:lpstr>Zahájení u nepříslušného fóra </vt:lpstr>
      <vt:lpstr>Průběh rozhodčího řízení </vt:lpstr>
      <vt:lpstr>Průběh rozhodčího řízení</vt:lpstr>
      <vt:lpstr>Ukončení rozhodčího řízení - §23 ZRŘ</vt:lpstr>
      <vt:lpstr>Náležitosti rozhodčího nálezu – 25 ZRŘ</vt:lpstr>
      <vt:lpstr>Druhy rozhodčího nálezu </vt:lpstr>
      <vt:lpstr>Smír a rozhodčí nález - §24 ZRŘ</vt:lpstr>
      <vt:lpstr>Účinky rozhodčího nálezu - §28 ZRŘ</vt:lpstr>
      <vt:lpstr>Elektronizace a rozhodčí řízení</vt:lpstr>
      <vt:lpstr>Právo rozhodné v rozhodčím řízení</vt:lpstr>
      <vt:lpstr>Právo rozhodné</vt:lpstr>
      <vt:lpstr>Zas a znovu…fórum a jeho vliv na rozhodné právo</vt:lpstr>
      <vt:lpstr>Zas a znovu…fórum a jeho vliv na rozhodné právo</vt:lpstr>
      <vt:lpstr>Neutrální fórum</vt:lpstr>
      <vt:lpstr>Fórum</vt:lpstr>
      <vt:lpstr>Oblíbené arbitrážní instituce</vt:lpstr>
      <vt:lpstr>Oblíbené arbitrážní instituce</vt:lpstr>
      <vt:lpstr>Oblíbená arbitrážní místa – města a státy</vt:lpstr>
      <vt:lpstr>Procesní normy v rozhodčím řízení</vt:lpstr>
      <vt:lpstr>Rozhodné procesní právo</vt:lpstr>
      <vt:lpstr>Rozhodné procesní právo</vt:lpstr>
      <vt:lpstr>Určení procesního práva</vt:lpstr>
      <vt:lpstr>Určení procesního práva</vt:lpstr>
      <vt:lpstr>Úprava v ČR</vt:lpstr>
      <vt:lpstr>Úprava v ČR</vt:lpstr>
      <vt:lpstr>Úprava v ČR</vt:lpstr>
      <vt:lpstr>Úprava v ČR</vt:lpstr>
      <vt:lpstr>Procesní pravidla v ad hoc mezinárodní arbitráži</vt:lpstr>
      <vt:lpstr>Právo rozhodné pro meritum sporu</vt:lpstr>
      <vt:lpstr>Právo rozhodné pro meritum sporu – fáze nalézací</vt:lpstr>
      <vt:lpstr>Právo rozhodné pro meritum sporu - – fáze nalézací </vt:lpstr>
      <vt:lpstr>Právo rozhodné pro meritum sporu - – fáze nalézací </vt:lpstr>
      <vt:lpstr>Stupně volnosti rozhodců – fáze nalézací</vt:lpstr>
      <vt:lpstr>Rozhodné právo ve fázi exekuční</vt:lpstr>
      <vt:lpstr>Jiné metody a způsoby rozhodování</vt:lpstr>
      <vt:lpstr>Lex mercatoria </vt:lpstr>
      <vt:lpstr>Zásady spravedlnosti </vt:lpstr>
      <vt:lpstr>Tronc commun</vt:lpstr>
      <vt:lpstr>Amiable compositeur</vt:lpstr>
      <vt:lpstr>Statistika sporů u RS při HK ČR a AK ČR</vt:lpstr>
      <vt:lpstr>Statistika doménových sporů u RS při HK ČR a AK ČR</vt:lpstr>
      <vt:lpstr>Statistika doménových sporů u RS při HK ČR a AK ČR</vt:lpstr>
      <vt:lpstr>Příklad</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 K</dc:creator>
  <cp:lastModifiedBy>§ K</cp:lastModifiedBy>
  <cp:revision>11</cp:revision>
  <cp:lastPrinted>1601-01-01T00:00:00Z</cp:lastPrinted>
  <dcterms:created xsi:type="dcterms:W3CDTF">2022-02-14T08:49:33Z</dcterms:created>
  <dcterms:modified xsi:type="dcterms:W3CDTF">2022-02-16T20:03:24Z</dcterms:modified>
</cp:coreProperties>
</file>