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30"/>
  </p:notesMasterIdLst>
  <p:handoutMasterIdLst>
    <p:handoutMasterId r:id="rId31"/>
  </p:handoutMasterIdLst>
  <p:sldIdLst>
    <p:sldId id="256" r:id="rId2"/>
    <p:sldId id="261" r:id="rId3"/>
    <p:sldId id="300" r:id="rId4"/>
    <p:sldId id="302" r:id="rId5"/>
    <p:sldId id="262" r:id="rId6"/>
    <p:sldId id="263" r:id="rId7"/>
    <p:sldId id="284" r:id="rId8"/>
    <p:sldId id="286" r:id="rId9"/>
    <p:sldId id="303" r:id="rId10"/>
    <p:sldId id="288" r:id="rId11"/>
    <p:sldId id="289" r:id="rId12"/>
    <p:sldId id="304" r:id="rId13"/>
    <p:sldId id="290" r:id="rId14"/>
    <p:sldId id="306" r:id="rId15"/>
    <p:sldId id="307" r:id="rId16"/>
    <p:sldId id="308" r:id="rId17"/>
    <p:sldId id="293" r:id="rId18"/>
    <p:sldId id="312" r:id="rId19"/>
    <p:sldId id="311" r:id="rId20"/>
    <p:sldId id="309" r:id="rId21"/>
    <p:sldId id="310" r:id="rId22"/>
    <p:sldId id="294" r:id="rId23"/>
    <p:sldId id="295" r:id="rId24"/>
    <p:sldId id="313" r:id="rId25"/>
    <p:sldId id="314" r:id="rId26"/>
    <p:sldId id="297" r:id="rId27"/>
    <p:sldId id="298" r:id="rId28"/>
    <p:sldId id="301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>
        <p:scale>
          <a:sx n="80" d="100"/>
          <a:sy n="80" d="100"/>
        </p:scale>
        <p:origin x="422" y="871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973CAD9-ADEE-4F14-8BD9-633FFECD34B9}" type="slidenum">
              <a:rPr lang="cs-CZ" altLang="cs-CZ" sz="1200"/>
              <a:pPr eaLnBrk="1" hangingPunct="1"/>
              <a:t>2</a:t>
            </a:fld>
            <a:endParaRPr lang="cs-CZ" altLang="cs-CZ" sz="120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0292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Zástupný symbol pro poznámky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7782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080071B-745C-4599-A6C8-56E97F9497E6}" type="slidenum">
              <a:rPr lang="cs-CZ" altLang="cs-CZ" sz="1200"/>
              <a:pPr eaLnBrk="1" hangingPunct="1"/>
              <a:t>18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14902711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Zástupný symbol pro poznámky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7885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FB3C45A-093E-45FB-A322-ED3CF115C13D}" type="slidenum">
              <a:rPr lang="cs-CZ" altLang="cs-CZ" sz="1200"/>
              <a:pPr eaLnBrk="1" hangingPunct="1"/>
              <a:t>22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34885294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Zástupný symbol pro poznámky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7987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9B71CFB-EF15-44A6-AC24-F82F7BEA521A}" type="slidenum">
              <a:rPr lang="cs-CZ" altLang="cs-CZ" sz="1200"/>
              <a:pPr eaLnBrk="1" hangingPunct="1"/>
              <a:t>23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7547102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Zástupný symbol pro poznámky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2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231A2F6-7884-4522-AEF7-60C0BFE5C626}" type="slidenum">
              <a:rPr lang="cs-CZ" altLang="cs-CZ" sz="1200"/>
              <a:pPr eaLnBrk="1" hangingPunct="1"/>
              <a:t>26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3902280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Zástupný symbol pro poznámky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4608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7D589C6-429F-4D69-9ABE-2F9D203067C3}" type="slidenum">
              <a:rPr lang="cs-CZ" altLang="cs-CZ" sz="1200"/>
              <a:pPr eaLnBrk="1" hangingPunct="1"/>
              <a:t>5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3537296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7869708-05C2-4753-BA6B-89C217B17049}" type="slidenum">
              <a:rPr lang="cs-CZ" altLang="cs-CZ" sz="1200"/>
              <a:pPr eaLnBrk="1" hangingPunct="1"/>
              <a:t>6</a:t>
            </a:fld>
            <a:endParaRPr lang="cs-CZ" altLang="cs-CZ" sz="120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>
                <a:latin typeface="Arial" panose="020B0604020202020204" pitchFamily="34" charset="0"/>
              </a:rPr>
              <a:t>V rozhodčím řízení je dispoziční zásada širší - §17 – 19 ZRŘ (místo, procesní pravidla), volba mezi stálým rozhodčím soudem a ad hoc, volba rozhodců, doba řízení, zpětvzetí návrhu, uzavření smíru; zásada rovnosti – strany musí mít plnou příležitost k uplatnění svých práv, projevuje se v podmínce nepodjatosti rozhodce, porušení je sankcionováno zrušením RN; zásada rychlosti – jedna instance, časově omezená arbitráž, krátké lhůty; zásada neveřejnosti: odlišná dohoda stran je neplatná, ale se souhlasem všech stran a rozhodců je výjimečně možné připustit účast jednotlivých osob; </a:t>
            </a:r>
          </a:p>
        </p:txBody>
      </p:sp>
    </p:spTree>
    <p:extLst>
      <p:ext uri="{BB962C8B-B14F-4D97-AF65-F5344CB8AC3E}">
        <p14:creationId xmlns:p14="http://schemas.microsoft.com/office/powerpoint/2010/main" val="41040468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Zástupný symbol pro poznámky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861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77EE4BB-F8B2-4B16-A4EE-3E2D353785D6}" type="slidenum">
              <a:rPr lang="cs-CZ" altLang="cs-CZ" sz="1200"/>
              <a:pPr eaLnBrk="1" hangingPunct="1"/>
              <a:t>7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2029858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Zástupný symbol pro poznámky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7066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5DAD5E7-1665-4D9C-8D93-92AC4BE8D3E1}" type="slidenum">
              <a:rPr lang="cs-CZ" altLang="cs-CZ" sz="1200"/>
              <a:pPr eaLnBrk="1" hangingPunct="1"/>
              <a:t>8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39344326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Zástupný symbol pro poznámky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7270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62F0B01-6366-4334-88D6-A08F68B1AEB3}" type="slidenum">
              <a:rPr lang="cs-CZ" altLang="cs-CZ" sz="1200"/>
              <a:pPr eaLnBrk="1" hangingPunct="1"/>
              <a:t>10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16692471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Zástupný symbol pro poznámky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7373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B051174-6B39-4F10-8B20-F89E887262E4}" type="slidenum">
              <a:rPr lang="cs-CZ" altLang="cs-CZ" sz="1200"/>
              <a:pPr eaLnBrk="1" hangingPunct="1"/>
              <a:t>11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19655686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Zástupný symbol pro poznámky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7475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93F8723-DE88-4BAF-BA70-E362E6326481}" type="slidenum">
              <a:rPr lang="cs-CZ" altLang="cs-CZ" sz="1200"/>
              <a:pPr eaLnBrk="1" hangingPunct="1"/>
              <a:t>13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26310783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Zástupný symbol pro poznámky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7782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080071B-745C-4599-A6C8-56E97F9497E6}" type="slidenum">
              <a:rPr lang="cs-CZ" altLang="cs-CZ" sz="1200"/>
              <a:pPr eaLnBrk="1" hangingPunct="1"/>
              <a:t>17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1678090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Tereza Kyselovská, Ph.D.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Tereza Kyselovská, Ph.D.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/>
              <a:t>Rozhodčí řízení – pomocné a kontrolní funkce obecných soudů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Funkce obecných soudů v RŘ</a:t>
            </a:r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Pomocné funkce</a:t>
            </a:r>
          </a:p>
          <a:p>
            <a:pPr eaLnBrk="1" hangingPunct="1"/>
            <a:r>
              <a:rPr lang="cs-CZ" altLang="cs-CZ" dirty="0"/>
              <a:t>Kontrolní funkce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dirty="0"/>
              <a:t>Zrušení rozhodčího nálezu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dirty="0"/>
              <a:t>Zastavení nařízeného výkonu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dirty="0"/>
              <a:t>Uznání a výkon cizího rozhodčího nálezu </a:t>
            </a:r>
          </a:p>
          <a:p>
            <a:pPr eaLnBrk="1" hangingPunct="1"/>
            <a:endParaRPr lang="cs-CZ" alt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8A68DCA-95CD-49CD-BCC6-DE22350FD527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10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437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Funkce obecných soudů v RŘ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Spolupůsobení obecných soudů – jeden z určujících prvků rozhodčího řízení</a:t>
            </a:r>
          </a:p>
          <a:p>
            <a:pPr eaLnBrk="1" hangingPunct="1"/>
            <a:r>
              <a:rPr lang="cs-CZ" altLang="cs-CZ"/>
              <a:t>Rozhodci nejsou nadáni plnou možností vynutit si určité jednání -&gt; pomocné funkce („partnerství obecných soudů a rozhodců“)</a:t>
            </a:r>
          </a:p>
          <a:p>
            <a:pPr eaLnBrk="1" hangingPunct="1"/>
            <a:r>
              <a:rPr lang="cs-CZ" altLang="cs-CZ"/>
              <a:t>Kontrola nad negativními jevy, zejména procesní garance -&gt; kontrolní funkce</a:t>
            </a:r>
          </a:p>
          <a:p>
            <a:pPr eaLnBrk="1" hangingPunct="1"/>
            <a:r>
              <a:rPr lang="cs-CZ" altLang="cs-CZ"/>
              <a:t>Pomocné – průběh řízení i po vydání nálezu</a:t>
            </a:r>
          </a:p>
          <a:p>
            <a:pPr eaLnBrk="1" hangingPunct="1"/>
            <a:r>
              <a:rPr lang="cs-CZ" altLang="cs-CZ"/>
              <a:t>Kontrolní – v ČR pouze po vydání rozhodčího nálezu</a:t>
            </a:r>
          </a:p>
          <a:p>
            <a:pPr eaLnBrk="1" hangingPunct="1"/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463793E-C611-4D08-8DFD-F6B6B32D2793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11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455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3429C1-A967-4124-8D05-3CEDEA34A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Funkce obecných soudů v RŘ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40B034-C21F-4395-A003-673AC9A2A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Teritoriální dosah obou funkcí</a:t>
            </a:r>
          </a:p>
          <a:p>
            <a:pPr lvl="1"/>
            <a:r>
              <a:rPr lang="cs-CZ" dirty="0"/>
              <a:t>Zásadně zasahují jen na území státu</a:t>
            </a:r>
          </a:p>
          <a:p>
            <a:pPr lvl="1"/>
            <a:r>
              <a:rPr lang="cs-CZ" dirty="0"/>
              <a:t>Případy omezení kontrolní funkce (švýcarská právní úprava)</a:t>
            </a:r>
          </a:p>
          <a:p>
            <a:pPr lvl="1"/>
            <a:r>
              <a:rPr lang="cs-CZ" dirty="0"/>
              <a:t>Případy rozšíření kontrolní funkce (německá právní úprava po novele)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78FA123-D11D-4327-A3F2-0D5A91EAE16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05432AC-53B4-48CE-8CCD-0FD3CAF2A6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272170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Domácí x cizí rozhodčí nález</a:t>
            </a:r>
          </a:p>
        </p:txBody>
      </p:sp>
      <p:sp>
        <p:nvSpPr>
          <p:cNvPr id="348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Domácí nálezy (vydané v ČR) – pomocné a kontrolní funkce </a:t>
            </a:r>
          </a:p>
          <a:p>
            <a:pPr eaLnBrk="1" hangingPunct="1"/>
            <a:r>
              <a:rPr lang="cs-CZ" altLang="cs-CZ"/>
              <a:t>Cizí – pouze možnost uznání a výkonu</a:t>
            </a:r>
          </a:p>
          <a:p>
            <a:pPr eaLnBrk="1" hangingPunct="1"/>
            <a:r>
              <a:rPr lang="cs-CZ" altLang="cs-CZ"/>
              <a:t>Teritoriální omezenost – hlavně u kontrolních funkcí </a:t>
            </a:r>
          </a:p>
          <a:p>
            <a:pPr eaLnBrk="1" hangingPunct="1"/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7D4B3F8-2ABA-4516-AC40-9B9A2E9853A0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13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7003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46436F-7BD8-4890-B202-7FE7D66D1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Působení obecných soudů před jednáním ve věci samé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F5D800-7CBD-4045-8C22-98ECD97E0CC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sz="2000" dirty="0"/>
              <a:t>Pomocná funkce</a:t>
            </a:r>
          </a:p>
          <a:p>
            <a:r>
              <a:rPr lang="cs-CZ" sz="2000" dirty="0"/>
              <a:t>Jmenování rozhodce (§ 9)</a:t>
            </a:r>
          </a:p>
          <a:p>
            <a:r>
              <a:rPr lang="cs-CZ" sz="2000" dirty="0"/>
              <a:t>Vyloučení rozhodce (§ 12)</a:t>
            </a:r>
          </a:p>
          <a:p>
            <a:r>
              <a:rPr lang="cs-CZ" sz="2000" dirty="0"/>
              <a:t>Předběžné opatření (§ 22)</a:t>
            </a:r>
          </a:p>
          <a:p>
            <a:r>
              <a:rPr lang="cs-CZ" sz="2000" dirty="0"/>
              <a:t>Zproštění mlčenlivosti (§ 6)</a:t>
            </a:r>
          </a:p>
          <a:p>
            <a:r>
              <a:rPr lang="cs-CZ" sz="2000" dirty="0"/>
              <a:t>Jen na návrh rozhodce nebo strany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1A5ECF8-5D00-466A-9207-A2AF3AF2E80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sz="2000" dirty="0"/>
              <a:t>Kontrolní funkce </a:t>
            </a:r>
          </a:p>
          <a:p>
            <a:r>
              <a:rPr lang="cs-CZ" sz="2000" dirty="0"/>
              <a:t>V této fázi se neuplatňuje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B482765-A6B8-4EBD-A666-B631C300BE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BD10B13-6A08-4B89-A9DC-18BF67022F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152B74-69A5-4C0F-AF65-094CC50B2C3C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521689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FF0602-A35D-4F9A-826B-54C0E5C80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Působení obecných soudů v průběhu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3278B9-8306-4F1F-8CA2-9E4EDA51180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sz="2000" dirty="0"/>
              <a:t>Pomocná funkce</a:t>
            </a:r>
          </a:p>
          <a:p>
            <a:r>
              <a:rPr lang="cs-CZ" sz="2000" dirty="0"/>
              <a:t>Provedení důkazů (§ 20)</a:t>
            </a:r>
          </a:p>
          <a:p>
            <a:r>
              <a:rPr lang="cs-CZ" sz="2000" dirty="0"/>
              <a:t>Předběžné opatření (§ 22)</a:t>
            </a:r>
          </a:p>
          <a:p>
            <a:r>
              <a:rPr lang="cs-CZ" sz="2000" dirty="0"/>
              <a:t>Zproštění mlčenlivosti (§ 6)</a:t>
            </a:r>
          </a:p>
          <a:p>
            <a:r>
              <a:rPr lang="cs-CZ" sz="2000" dirty="0"/>
              <a:t>Jen na návrh strany nebo rozhodce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046E711-6A81-4BA4-BB91-ED687F55088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sz="2000" dirty="0"/>
              <a:t>Kontrolní funkce</a:t>
            </a:r>
          </a:p>
          <a:p>
            <a:r>
              <a:rPr lang="cs-CZ" sz="2000" dirty="0"/>
              <a:t>V této fázi řízení nepůsobí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3A5587-6824-45EB-939B-4D791AA49F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37D10AC-E1CD-45FE-A747-3C5D0187C0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152B74-69A5-4C0F-AF65-094CC50B2C3C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520854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52C0E3-8F6B-4843-879E-80CE852BD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Působení obecných soudů po vydání rozhodčího nálezu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87E50F-9118-45D1-9807-DFC14796A79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sz="2000" dirty="0"/>
              <a:t>Pomocná funkce</a:t>
            </a:r>
          </a:p>
          <a:p>
            <a:r>
              <a:rPr lang="cs-CZ" sz="2000" dirty="0"/>
              <a:t>Úschova rozhodčího nálezu v řízení ad hoc (§ 29)</a:t>
            </a:r>
          </a:p>
          <a:p>
            <a:r>
              <a:rPr lang="cs-CZ" sz="2000" dirty="0"/>
              <a:t>Zproštění mlčenlivosti (§ 6)</a:t>
            </a:r>
          </a:p>
          <a:p>
            <a:r>
              <a:rPr lang="cs-CZ" sz="2000" dirty="0"/>
              <a:t>Iniciace strany nebo rozhodce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67509AD-52B1-4CF5-B5B9-A588FD71A24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sz="2000" dirty="0"/>
              <a:t>Kontrolní funkce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Zrušení rozhodčího nálezu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Zastavení nařízeného výkonu rozhodnutí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Odepření uznání a výkonu</a:t>
            </a:r>
          </a:p>
          <a:p>
            <a:pPr marL="457200" indent="-457200">
              <a:buFont typeface="+mj-lt"/>
              <a:buAutoNum type="arabicPeriod"/>
            </a:pPr>
            <a:endParaRPr lang="cs-CZ" sz="2000" dirty="0"/>
          </a:p>
          <a:p>
            <a:r>
              <a:rPr lang="cs-CZ" sz="2000" dirty="0"/>
              <a:t>Jen na návrh strany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D66D9F-C667-4E8A-A1C5-517C6F4EA8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DD8A8A-7087-4919-A056-C50FB8986B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152B74-69A5-4C0F-AF65-094CC50B2C3C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247479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Kontrolní funkce obecných soudů</a:t>
            </a:r>
          </a:p>
        </p:txBody>
      </p:sp>
      <p:sp>
        <p:nvSpPr>
          <p:cNvPr id="378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000" b="1" dirty="0">
                <a:solidFill>
                  <a:srgbClr val="7030A0"/>
                </a:solidFill>
              </a:rPr>
              <a:t>Zrušení rozhodčího nálezu</a:t>
            </a:r>
          </a:p>
          <a:p>
            <a:pPr eaLnBrk="1" hangingPunct="1"/>
            <a:r>
              <a:rPr lang="cs-CZ" altLang="cs-CZ" sz="2000" b="1" dirty="0"/>
              <a:t>Neplést s přezkumem (§ 27)</a:t>
            </a:r>
          </a:p>
          <a:p>
            <a:pPr eaLnBrk="1" hangingPunct="1"/>
            <a:r>
              <a:rPr lang="cs-CZ" altLang="cs-CZ" sz="2000" dirty="0"/>
              <a:t>Musí iniciovat strana rozhodčího řízení, nikoliv soud nebo státní zástupce</a:t>
            </a:r>
          </a:p>
          <a:p>
            <a:pPr eaLnBrk="1" hangingPunct="1"/>
            <a:r>
              <a:rPr lang="cs-CZ" altLang="cs-CZ" sz="2000" dirty="0"/>
              <a:t>Nemá automaticky odkladné účinky - výkon lze odložit na návrh účastníka</a:t>
            </a:r>
          </a:p>
          <a:p>
            <a:pPr eaLnBrk="1" hangingPunct="1"/>
            <a:r>
              <a:rPr lang="cs-CZ" altLang="cs-CZ" sz="2000" dirty="0"/>
              <a:t>Lze pouze zrušit nebo potvrdit, ne změnit</a:t>
            </a:r>
          </a:p>
          <a:p>
            <a:pPr eaLnBrk="1" hangingPunct="1"/>
            <a:r>
              <a:rPr lang="cs-CZ" altLang="cs-CZ" sz="2000" dirty="0"/>
              <a:t>Lze rušit: domácí, konečný celkový, konečný částečný, vydaný dle § 23, 27 , 24 odst. 2</a:t>
            </a:r>
          </a:p>
          <a:p>
            <a:pPr eaLnBrk="1" hangingPunct="1"/>
            <a:r>
              <a:rPr lang="cs-CZ" altLang="cs-CZ" sz="2000" dirty="0"/>
              <a:t>Nelze rušit: </a:t>
            </a:r>
            <a:r>
              <a:rPr lang="cs-CZ" altLang="cs-CZ" sz="2000" dirty="0" err="1"/>
              <a:t>mezitimní</a:t>
            </a:r>
            <a:r>
              <a:rPr lang="cs-CZ" altLang="cs-CZ" sz="2000" dirty="0"/>
              <a:t> RN, usnesení</a:t>
            </a:r>
          </a:p>
          <a:p>
            <a:pPr eaLnBrk="1" hangingPunct="1"/>
            <a:endParaRPr lang="cs-CZ" alt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C93D163-CB90-4F32-BC5B-472B84B8C5E8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17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628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Kontrolní funkce obecných soudů</a:t>
            </a:r>
          </a:p>
        </p:txBody>
      </p:sp>
      <p:sp>
        <p:nvSpPr>
          <p:cNvPr id="378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000" b="1" dirty="0">
                <a:solidFill>
                  <a:srgbClr val="7030A0"/>
                </a:solidFill>
              </a:rPr>
              <a:t>Zrušení rozhodčího nálezu</a:t>
            </a:r>
          </a:p>
          <a:p>
            <a:pPr eaLnBrk="1" hangingPunct="1"/>
            <a:r>
              <a:rPr lang="cs-CZ" altLang="cs-CZ" sz="2000" dirty="0"/>
              <a:t>Lhůty</a:t>
            </a:r>
          </a:p>
          <a:p>
            <a:pPr lvl="1"/>
            <a:r>
              <a:rPr lang="cs-CZ" altLang="cs-CZ" sz="2000" dirty="0"/>
              <a:t>Přirozená – než je požádáno o výkon</a:t>
            </a:r>
          </a:p>
          <a:p>
            <a:pPr lvl="1"/>
            <a:r>
              <a:rPr lang="cs-CZ" altLang="cs-CZ" sz="2000" dirty="0"/>
              <a:t>Zákonná – tři měsíce od doručení straně, která se zrušení domáhá</a:t>
            </a:r>
          </a:p>
          <a:p>
            <a:pPr lvl="1"/>
            <a:r>
              <a:rPr lang="cs-CZ" altLang="cs-CZ" sz="2000" dirty="0"/>
              <a:t>Omezení tam, kde nebyly uplatněny námitky - § 31 písm. b) a c)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C93D163-CB90-4F32-BC5B-472B84B8C5E8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18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446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90E2AC-EEA0-4945-8BB7-C83EECBFD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Kontrolní funkce obecných soudů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822CB3-911C-4211-B276-1A36C0CBC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Lze opravdu zrušit </a:t>
            </a:r>
            <a:r>
              <a:rPr lang="cs-CZ" dirty="0" err="1"/>
              <a:t>mezitimní</a:t>
            </a:r>
            <a:r>
              <a:rPr lang="cs-CZ" dirty="0"/>
              <a:t> rozhodčí nález?</a:t>
            </a:r>
          </a:p>
          <a:p>
            <a:r>
              <a:rPr lang="cs-CZ" dirty="0"/>
              <a:t>Rozehnalová – nikoliv</a:t>
            </a:r>
          </a:p>
          <a:p>
            <a:pPr eaLnBrk="1" hangingPunct="1">
              <a:defRPr/>
            </a:pPr>
            <a:r>
              <a:rPr lang="cs-CZ" dirty="0"/>
              <a:t>Bělohlávek ano, odkaz na </a:t>
            </a:r>
            <a:r>
              <a:rPr lang="cs-CZ" dirty="0">
                <a:latin typeface="Arial" charset="0"/>
              </a:rPr>
              <a:t>Usnesení Nejvyššího soudu ze dne 3. 6. 2009, </a:t>
            </a:r>
            <a:r>
              <a:rPr lang="cs-CZ" dirty="0" err="1">
                <a:latin typeface="Arial" charset="0"/>
              </a:rPr>
              <a:t>sp</a:t>
            </a:r>
            <a:r>
              <a:rPr lang="cs-CZ" dirty="0">
                <a:latin typeface="Arial" charset="0"/>
              </a:rPr>
              <a:t>. zn. 32 </a:t>
            </a:r>
            <a:r>
              <a:rPr lang="cs-CZ" dirty="0" err="1">
                <a:latin typeface="Arial" charset="0"/>
              </a:rPr>
              <a:t>Cdo</a:t>
            </a:r>
            <a:r>
              <a:rPr lang="cs-CZ" dirty="0">
                <a:latin typeface="Arial" charset="0"/>
              </a:rPr>
              <a:t> 1779/2008 a usnesení Ústavního </a:t>
            </a:r>
            <a:r>
              <a:rPr lang="pl-PL" dirty="0">
                <a:latin typeface="Arial" charset="0"/>
              </a:rPr>
              <a:t>soudu ze dne 22. 10. 2009, sp. zn. III. ÚS 2266/09.</a:t>
            </a: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EAD109E-4A15-45C3-992F-028862A836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AA5FEC3-345C-4329-8F56-C0339E3747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67927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97FE298-414B-48CA-ACD1-34A49F0887BD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  <p:sp>
        <p:nvSpPr>
          <p:cNvPr id="5124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Opakování z minula – I. blok</a:t>
            </a:r>
          </a:p>
        </p:txBody>
      </p:sp>
      <p:sp>
        <p:nvSpPr>
          <p:cNvPr id="5125" name="Rectangle 4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buFont typeface="Trebuchet MS" panose="020B0603020202020204" pitchFamily="34" charset="0"/>
              <a:buAutoNum type="arabicPeriod"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487331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A5617B-12BE-4B7B-981D-CBF30D128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589" y="797993"/>
            <a:ext cx="8086635" cy="647700"/>
          </a:xfrm>
        </p:spPr>
        <p:txBody>
          <a:bodyPr/>
          <a:lstStyle/>
          <a:p>
            <a:r>
              <a:rPr lang="cs-CZ" dirty="0"/>
              <a:t>Opravdu jen rozhodčí nález?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275F7C-86B7-4308-91EB-E0E95A771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9" y="1505922"/>
            <a:ext cx="8082321" cy="4114800"/>
          </a:xfrm>
        </p:spPr>
        <p:txBody>
          <a:bodyPr/>
          <a:lstStyle/>
          <a:p>
            <a:r>
              <a:rPr lang="cs-CZ" sz="1800" dirty="0"/>
              <a:t>III. ÚS 2407/13 - soudní přezkum rozhodnutí rozhodčího soudu</a:t>
            </a:r>
          </a:p>
          <a:p>
            <a:r>
              <a:rPr lang="cs-CZ" sz="1800" dirty="0"/>
              <a:t>Zpětvzetí žaloby podané k RS HK AK ČR – zastavení řízení před jednáním ve věci samé – žádost o vrácení poloviny poplatku – RS nevyhověl – bezdůvodné obohacení</a:t>
            </a:r>
          </a:p>
          <a:p>
            <a:r>
              <a:rPr lang="cs-CZ" sz="1600" i="1" dirty="0"/>
              <a:t>„</a:t>
            </a:r>
            <a:r>
              <a:rPr lang="cs-CZ" sz="1600" i="1" dirty="0">
                <a:effectLst/>
              </a:rPr>
              <a:t>soudní přezkoumání (v řízení o žalobě o vydání bezdůvodného obohacení) zamítnutí návrhu stěžovatelky na vrácení rozhodčího poplatku rozhodčím soudem, nedotýkající se vůbec vztahů mezi stranami rozhodčí smlouvy a jejich sporu, smysl zákona o rozhodčím řízení neobchází“</a:t>
            </a:r>
          </a:p>
          <a:p>
            <a:r>
              <a:rPr lang="cs-CZ" sz="1600" i="1" dirty="0"/>
              <a:t>„</a:t>
            </a:r>
            <a:r>
              <a:rPr lang="cs-CZ" sz="1600" i="1" dirty="0">
                <a:effectLst/>
              </a:rPr>
              <a:t>Z pravomoci obecných soudů tak mohou být vyňata rozhodnutí týkající se dohody o řešení majetkového sporu žalobce a žalovaného v rozhodčím řízení jako projev autonomie vůle stran sporu (dvou stran rozhodčí smlouvy), které se ocitly již před zahájením rozhodčího řízení ve sporu; možnost soudního přezkumu zamítnutí návrhu na vrácení rozhodčího poplatku rozhodčím soudem podle § 5 Pravidel, nedotýkajícího se vztahů mezi stranami rozhodčí smlouvy a jejich sporu, nýbrž sporu mezi žalobcem a rozhodčím soudem, však smysl § 31 zákona o rozhodčím řízení neobchází, neboť obyčejný zákon, natož Řád Rozhodčího soudu při Hospodářské komoře České republiky a Agrární komoře České republiky nemůže vyloučit působení základního práva na soudní ochranu ve vztazích mezi subjekty soukromého práva, stejně jako nemůže zbavit obecný soud jeho ústavní povinnosti takovou ochranu poskytnout.</a:t>
            </a:r>
            <a:br>
              <a:rPr lang="cs-CZ" sz="1600" i="1" dirty="0">
                <a:effectLst/>
              </a:rPr>
            </a:br>
            <a:endParaRPr lang="cs-CZ" sz="1600" i="1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DBA2245-03C1-41B0-B599-3CC5965032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B24AADF-5EBD-48A2-BE5D-24337827A6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975772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57F40E-F30B-47B2-894F-2993C1D4A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Zrušení rozhodčího nálezu - povaha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056D67-62BA-40F7-BF62-48AC728099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ClrTx/>
            </a:pPr>
            <a:r>
              <a:rPr lang="cs-CZ" altLang="cs-CZ" sz="2400" i="1" dirty="0">
                <a:latin typeface="Arial" panose="020B0604020202020204" pitchFamily="34" charset="0"/>
              </a:rPr>
              <a:t>„Je nutno mít na zřeteli, že institut zrušení rozhodčího nálezu podle § 31 zákona o rozhodčím řízení a o výkonu rozhodčích nálezů nepředstavuje řádný ani mimořádný opravný prostředek proti rozhodčímu nálezu; formou opravného prostředku jak po stránce procesní, tak i věcné správnosti rozhodčího nálezu může být jedině přezkum jinými rozhodci podle § 27 zákona o rozhodčím řízení a o výkonu rozhodčích nálezů.“</a:t>
            </a:r>
          </a:p>
          <a:p>
            <a:pPr>
              <a:spcBef>
                <a:spcPct val="0"/>
              </a:spcBef>
              <a:buClrTx/>
            </a:pPr>
            <a:r>
              <a:rPr lang="cs-CZ" altLang="cs-CZ" sz="2400" dirty="0">
                <a:latin typeface="Arial" panose="020B0604020202020204" pitchFamily="34" charset="0"/>
              </a:rPr>
              <a:t>Rozsudek Nejvyššího soudu ze dne 30. 10. 2009, </a:t>
            </a:r>
            <a:r>
              <a:rPr lang="cs-CZ" altLang="cs-CZ" sz="2400" dirty="0" err="1">
                <a:latin typeface="Arial" panose="020B0604020202020204" pitchFamily="34" charset="0"/>
              </a:rPr>
              <a:t>sp</a:t>
            </a:r>
            <a:r>
              <a:rPr lang="cs-CZ" altLang="cs-CZ" sz="2400" dirty="0">
                <a:latin typeface="Arial" panose="020B0604020202020204" pitchFamily="34" charset="0"/>
              </a:rPr>
              <a:t>. zn. 33 </a:t>
            </a:r>
            <a:r>
              <a:rPr lang="cs-CZ" altLang="cs-CZ" sz="2400" dirty="0" err="1">
                <a:latin typeface="Arial" panose="020B0604020202020204" pitchFamily="34" charset="0"/>
              </a:rPr>
              <a:t>Cdo</a:t>
            </a:r>
            <a:r>
              <a:rPr lang="cs-CZ" altLang="cs-CZ" sz="2400" dirty="0">
                <a:latin typeface="Arial" panose="020B0604020202020204" pitchFamily="34" charset="0"/>
              </a:rPr>
              <a:t> 2675/2007.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148DAD8-DFCA-49F2-8FF3-27571EA0789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A652A23-5192-43FE-8F92-87675E9F7D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968803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Kontrolní funkce obecných soudů</a:t>
            </a:r>
          </a:p>
        </p:txBody>
      </p:sp>
      <p:sp>
        <p:nvSpPr>
          <p:cNvPr id="389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/>
              <a:t>Důvody pro zrušení (§31) 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lphaLcParenR"/>
            </a:pPr>
            <a:r>
              <a:rPr lang="cs-CZ" altLang="cs-CZ" dirty="0"/>
              <a:t>Nález byl vydán ve věci, o níž nelze uzavřít platnou rozhodčí smlouvu = nedostatek objektivní </a:t>
            </a:r>
            <a:r>
              <a:rPr lang="cs-CZ" altLang="cs-CZ" dirty="0" err="1"/>
              <a:t>arbitrability</a:t>
            </a:r>
            <a:endParaRPr lang="cs-CZ" altLang="cs-CZ" dirty="0"/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lphaLcParenR"/>
            </a:pPr>
            <a:r>
              <a:rPr lang="cs-CZ" altLang="cs-CZ" dirty="0"/>
              <a:t>Rozhodčí smlouva nedopadá na danou věc = nedostatek subjektivní </a:t>
            </a:r>
            <a:r>
              <a:rPr lang="cs-CZ" altLang="cs-CZ" dirty="0" err="1"/>
              <a:t>arbitrability</a:t>
            </a:r>
            <a:r>
              <a:rPr lang="cs-CZ" altLang="cs-CZ" dirty="0"/>
              <a:t> (+ §33) 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lphaLcParenR"/>
            </a:pPr>
            <a:r>
              <a:rPr lang="cs-CZ" altLang="cs-CZ" dirty="0"/>
              <a:t>Ve věci se zúčastnil rozhodce, který nebyl ani podle rozhodčí smlouvy, ani jinak povolán k rozhodování, nebo neměl způsobilost být rozhodcem (+§33) </a:t>
            </a:r>
          </a:p>
          <a:p>
            <a:pPr eaLnBrk="1" hangingPunct="1"/>
            <a:endParaRPr lang="cs-CZ" alt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D7825C4-A830-4751-818E-3DCDC4A43767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22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7468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Kontrolní funkce obecných soudů</a:t>
            </a:r>
          </a:p>
        </p:txBody>
      </p:sp>
      <p:sp>
        <p:nvSpPr>
          <p:cNvPr id="399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Font typeface="+mj-lt"/>
              <a:buAutoNum type="alphaLcParenR" startAt="4"/>
            </a:pPr>
            <a:r>
              <a:rPr lang="cs-CZ" altLang="cs-CZ" sz="2000" dirty="0"/>
              <a:t>Rozhodčí nález nebyl usnesen většinou rozhodců</a:t>
            </a:r>
          </a:p>
          <a:p>
            <a:pPr marL="457200" indent="-457200" eaLnBrk="1" hangingPunct="1">
              <a:buFont typeface="+mj-lt"/>
              <a:buAutoNum type="alphaLcParenR" startAt="4"/>
            </a:pPr>
            <a:r>
              <a:rPr lang="cs-CZ" altLang="cs-CZ" sz="2000" dirty="0"/>
              <a:t>Straně nebyla poskytnuta možnost věc před rozhodci projednat – široký záběr (</a:t>
            </a:r>
            <a:r>
              <a:rPr lang="cs-CZ" altLang="cs-CZ" sz="2000" i="1" dirty="0"/>
              <a:t>rovnost stran, spravedlivý proces) </a:t>
            </a:r>
          </a:p>
          <a:p>
            <a:pPr marL="457200" indent="-457200" eaLnBrk="1" hangingPunct="1">
              <a:buFont typeface="+mj-lt"/>
              <a:buAutoNum type="alphaLcParenR" startAt="4"/>
            </a:pPr>
            <a:r>
              <a:rPr lang="cs-CZ" altLang="cs-CZ" sz="2000" dirty="0"/>
              <a:t>Rozhodčí nález odsuzuje stranu k plnění, které nebylo oprávněným žádáno, nebo k plnění podle tuzemského práva nemožnému či nedovolenému </a:t>
            </a:r>
          </a:p>
          <a:p>
            <a:pPr marL="457200" indent="-457200" eaLnBrk="1" hangingPunct="1">
              <a:buFont typeface="+mj-lt"/>
              <a:buAutoNum type="alphaLcParenR" startAt="4"/>
            </a:pPr>
            <a:r>
              <a:rPr lang="cs-CZ" altLang="cs-CZ" sz="2000" dirty="0"/>
              <a:t>Zjistí se, že jsou dány důvody, pro které lze v občanském soudním řízení žádat o obnovu řízení: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000" dirty="0"/>
              <a:t>Jsou-li tu skutečnosti, rozhodnutí nebo důkazy, které bez své viny nemohl použít v původním řízení …, pokud mohou přivodit pro něho příznivější rozhodnutí ve věci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000" dirty="0"/>
              <a:t>Lze-li provést důkazy, které nemohly být provedeny …, pokud mohou přivodit pro něho příznivější rozhodnutí ve věci</a:t>
            </a:r>
          </a:p>
          <a:p>
            <a:pPr eaLnBrk="1" hangingPunct="1"/>
            <a:endParaRPr lang="cs-CZ" alt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798A1B1-7D99-42B6-97DB-9790F662E156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23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5849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71164-E032-41BD-A120-A27C92F5A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po zrušení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C54F99-900E-455E-90A8-44BA69ED367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sz="2000" dirty="0"/>
              <a:t>Zrušení z důvodu, pro který nelze konat rozhodčí řízení</a:t>
            </a:r>
          </a:p>
          <a:p>
            <a:r>
              <a:rPr lang="cs-CZ" sz="2000" dirty="0"/>
              <a:t>Soud po nabytí právní moci rozhodnutí pokračuje na návrh některé strany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EE0F673-250D-44E1-95D0-21F2B8D3141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sz="2000" dirty="0"/>
              <a:t>Zrušení nezasáhlo možnost konat rozhodčí řízení</a:t>
            </a:r>
          </a:p>
          <a:p>
            <a:r>
              <a:rPr lang="cs-CZ" sz="2000" dirty="0"/>
              <a:t>Bude se pokračovat v rozhodčím řízení, původní rozhodci jsou z projednání vyloučeni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36EF21-DAD7-4630-B349-29BE42CD3A1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B99526E-D057-4BB2-B710-711EBE34CC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152B74-69A5-4C0F-AF65-094CC50B2C3C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561089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EDA7CD-1D1B-4DAF-B8DB-74F631016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Zrušení a výkon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F8D5FA-CA95-4E83-A6CC-7172A75342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Podání návrhu nemá automaticky odkladný účinek (§ 32 odst. 2, podobně mezinárodní úpravy)</a:t>
            </a:r>
          </a:p>
          <a:p>
            <a:r>
              <a:rPr lang="cs-CZ" dirty="0"/>
              <a:t>Zrušení a výkon v jiném státě – dva přístupy</a:t>
            </a:r>
          </a:p>
          <a:p>
            <a:pPr lvl="1"/>
            <a:r>
              <a:rPr lang="cs-CZ" dirty="0"/>
              <a:t>Ex </a:t>
            </a:r>
            <a:r>
              <a:rPr lang="cs-CZ" dirty="0" err="1"/>
              <a:t>nihil</a:t>
            </a:r>
            <a:r>
              <a:rPr lang="cs-CZ" dirty="0"/>
              <a:t> </a:t>
            </a:r>
            <a:r>
              <a:rPr lang="cs-CZ" dirty="0" err="1"/>
              <a:t>nil</a:t>
            </a:r>
            <a:r>
              <a:rPr lang="cs-CZ" dirty="0"/>
              <a:t> fit</a:t>
            </a:r>
          </a:p>
          <a:p>
            <a:pPr lvl="1"/>
            <a:r>
              <a:rPr lang="cs-CZ" dirty="0"/>
              <a:t>Trendy podporující výkon rozhodnutí zrušeného v jiném státě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63014FB-A372-4D7D-A1C7-B9333F35AA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2421D62-6501-450E-AD22-77E5DB670E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438825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Zastavení nařízeného výkonu</a:t>
            </a:r>
          </a:p>
        </p:txBody>
      </p:sp>
      <p:sp>
        <p:nvSpPr>
          <p:cNvPr id="419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Nebyl podán návrh na zrušení</a:t>
            </a:r>
          </a:p>
          <a:p>
            <a:pPr eaLnBrk="1" hangingPunct="1"/>
            <a:r>
              <a:rPr lang="cs-CZ" altLang="cs-CZ" dirty="0"/>
              <a:t>Došlo k nařízení výkonu rozhodnutí</a:t>
            </a:r>
          </a:p>
          <a:p>
            <a:pPr eaLnBrk="1" hangingPunct="1"/>
            <a:r>
              <a:rPr lang="cs-CZ" altLang="cs-CZ" dirty="0"/>
              <a:t>Povinná strana může žádat o zastavení nařízeného výkonu – důvody: §268 odst. 1 písm. </a:t>
            </a:r>
            <a:r>
              <a:rPr lang="cs-CZ" altLang="cs-CZ"/>
              <a:t>h) OSŘ </a:t>
            </a:r>
            <a:r>
              <a:rPr lang="cs-CZ" altLang="cs-CZ" dirty="0"/>
              <a:t>(obecné důvody) + §35 ZRŘ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Návrh na zastavení výkonu -&gt; přerušení vykonávacího řízení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Do 30 dnů musí být zahájeno řízení o zrušení rozhodčího nálezu</a:t>
            </a:r>
          </a:p>
          <a:p>
            <a:pPr eaLnBrk="1" hangingPunct="1"/>
            <a:endParaRPr lang="cs-CZ" alt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9D281DE-D2B9-41E5-9DC5-A33AF6DF448D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26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6684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Uznání a výkon cizích rozhodčích nálezů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Newyorská úmluva</a:t>
            </a:r>
          </a:p>
          <a:p>
            <a:r>
              <a:rPr lang="cs-CZ" dirty="0"/>
              <a:t>Kontrolní funkce obecných soudů vůči cizím rozhodčím nálezům – viz samostatná přednáška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678241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ED01C3-5019-49C6-A249-A14DA96696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517980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BA6362-DD5F-4761-9F46-3279F5FC8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Opakování z minula – II. blok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2B6EB4-4BAE-40FC-8D0A-FFC90EB93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8355DBB-9090-4723-AD77-076CA6A5985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719EBCE-376D-4895-882E-869B985845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02288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C069DB-6B67-4968-867E-67060774D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3E6555-2654-4DB8-8347-ED00F254F8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Vazby na jinou problematiku</a:t>
            </a:r>
          </a:p>
          <a:p>
            <a:r>
              <a:rPr lang="cs-CZ" dirty="0"/>
              <a:t>Definice funkcí obecného a rozhodčího soudu</a:t>
            </a:r>
          </a:p>
          <a:p>
            <a:r>
              <a:rPr lang="cs-CZ" dirty="0"/>
              <a:t>Časové rozlišení uplatnění funkcí</a:t>
            </a:r>
          </a:p>
          <a:p>
            <a:r>
              <a:rPr lang="cs-CZ" dirty="0"/>
              <a:t>Analýza pomocných funkcí</a:t>
            </a:r>
          </a:p>
          <a:p>
            <a:r>
              <a:rPr lang="cs-CZ" dirty="0"/>
              <a:t>Analýza kontrolních funkcí</a:t>
            </a:r>
          </a:p>
          <a:p>
            <a:pPr lvl="1"/>
            <a:r>
              <a:rPr lang="cs-CZ" dirty="0"/>
              <a:t>Důvody pro zrušení rozhodčího nálezu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50DBFB4-7870-4A94-B315-B26DB07E54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4FE0707-628F-4D6D-9A9C-7D3B70BA06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86080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C536802-CF87-4747-B8D0-4120F9640F9B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5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Základní zásady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Relativní samostatnost na soudním řízení (soudy nevykonávají přímé kontrolní pravomoci, rozhodci sami rozhodují o své pravomoci)</a:t>
            </a:r>
          </a:p>
          <a:p>
            <a:pPr eaLnBrk="1" hangingPunct="1"/>
            <a:r>
              <a:rPr lang="cs-CZ" altLang="cs-CZ"/>
              <a:t>Relativní nesamostatnost (pomocné a kontrolní funkce soudů, přiměřené použití OSŘ)</a:t>
            </a:r>
          </a:p>
          <a:p>
            <a:pPr eaLnBrk="1" hangingPunct="1"/>
            <a:r>
              <a:rPr lang="cs-CZ" altLang="cs-CZ"/>
              <a:t>Zásady – sdílené zásady, modifikace zásad soudního řízení, zvláštní zásady </a:t>
            </a:r>
          </a:p>
        </p:txBody>
      </p:sp>
    </p:spTree>
    <p:extLst>
      <p:ext uri="{BB962C8B-B14F-4D97-AF65-F5344CB8AC3E}">
        <p14:creationId xmlns:p14="http://schemas.microsoft.com/office/powerpoint/2010/main" val="2830973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E2F41FE-BF18-42B7-9880-D749022695E2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6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Základní zásady rozhodčího řízení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Zásada „lex arbitri“</a:t>
            </a:r>
          </a:p>
          <a:p>
            <a:pPr eaLnBrk="1" hangingPunct="1"/>
            <a:r>
              <a:rPr lang="cs-CZ" altLang="cs-CZ"/>
              <a:t>Zásada dispoziční </a:t>
            </a:r>
          </a:p>
          <a:p>
            <a:pPr eaLnBrk="1" hangingPunct="1"/>
            <a:r>
              <a:rPr lang="cs-CZ" altLang="cs-CZ"/>
              <a:t>Zásada rovnosti (§18 ZRŘ)</a:t>
            </a:r>
          </a:p>
          <a:p>
            <a:pPr eaLnBrk="1" hangingPunct="1"/>
            <a:r>
              <a:rPr lang="cs-CZ" altLang="cs-CZ"/>
              <a:t>Zásada rychlosti a hospodárnosti řízení</a:t>
            </a:r>
          </a:p>
          <a:p>
            <a:pPr eaLnBrk="1" hangingPunct="1"/>
            <a:r>
              <a:rPr lang="cs-CZ" altLang="cs-CZ"/>
              <a:t>Zásada projednací</a:t>
            </a:r>
          </a:p>
          <a:p>
            <a:pPr eaLnBrk="1" hangingPunct="1"/>
            <a:r>
              <a:rPr lang="cs-CZ" altLang="cs-CZ"/>
              <a:t>Zásada neformálnosti</a:t>
            </a:r>
          </a:p>
          <a:p>
            <a:pPr eaLnBrk="1" hangingPunct="1"/>
            <a:r>
              <a:rPr lang="cs-CZ" altLang="cs-CZ"/>
              <a:t>Zásada neveřejnosti </a:t>
            </a:r>
          </a:p>
          <a:p>
            <a:pPr eaLnBrk="1" hangingPunct="1"/>
            <a:r>
              <a:rPr lang="cs-CZ" altLang="cs-CZ"/>
              <a:t>Zásada volného hodnocení důkazů </a:t>
            </a:r>
          </a:p>
        </p:txBody>
      </p:sp>
    </p:spTree>
    <p:extLst>
      <p:ext uri="{BB962C8B-B14F-4D97-AF65-F5344CB8AC3E}">
        <p14:creationId xmlns:p14="http://schemas.microsoft.com/office/powerpoint/2010/main" val="365654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0C9769C-E868-474A-92F0-9051D0131EA5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7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Úprava v ČR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§30 ZRŘ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i="1"/>
              <a:t>	Nestanoví-li zákon jinak, užijí se na řízení před rozhodci přiměřeně ustanovení OSŘ. </a:t>
            </a:r>
          </a:p>
        </p:txBody>
      </p:sp>
    </p:spTree>
    <p:extLst>
      <p:ext uri="{BB962C8B-B14F-4D97-AF65-F5344CB8AC3E}">
        <p14:creationId xmlns:p14="http://schemas.microsoft.com/office/powerpoint/2010/main" val="641840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8D51E65-9C6E-4298-8FD0-5AA9685EB345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8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Úprava v ČR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Přiměřené použít OSŘ 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/>
              <a:t>Ne mechanicky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/>
              <a:t>V mezích zásad rozhodčího řízení (např. zásada neformálnosti)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/>
              <a:t>Nelze jít nad rámec ustanovení o zrušení rozhodčího nálezu</a:t>
            </a:r>
          </a:p>
          <a:p>
            <a:pPr eaLnBrk="1" hangingPunct="1"/>
            <a:r>
              <a:rPr lang="cs-CZ" altLang="cs-CZ" i="1"/>
              <a:t>Z použití termínu „</a:t>
            </a:r>
            <a:r>
              <a:rPr lang="cs-CZ" altLang="cs-CZ" b="1" i="1"/>
              <a:t>přiměřeně</a:t>
            </a:r>
            <a:r>
              <a:rPr lang="cs-CZ" altLang="cs-CZ" i="1"/>
              <a:t>“ vyplývá, že rozhodčí řízení nepodléhá občanskému soudnímu řádu přímo a jeho jednotlivá ustanovení nelze použít v rozhodčím řízení mechanicky.</a:t>
            </a:r>
            <a:r>
              <a:rPr lang="cs-CZ" altLang="cs-CZ"/>
              <a:t> (Rozhodnutí NS 32 Odo 1528/2005 ze dne 25. dubna 2007)</a:t>
            </a:r>
          </a:p>
        </p:txBody>
      </p:sp>
    </p:spTree>
    <p:extLst>
      <p:ext uri="{BB962C8B-B14F-4D97-AF65-F5344CB8AC3E}">
        <p14:creationId xmlns:p14="http://schemas.microsoft.com/office/powerpoint/2010/main" val="1040492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247446-B08B-40D7-9A8A-FDDBE0CF6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Vazby na jinou problematiku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25AEC6-3305-41AA-BD20-0BCDD1DF4B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Určení </a:t>
            </a:r>
            <a:r>
              <a:rPr lang="cs-CZ" dirty="0" err="1"/>
              <a:t>fora</a:t>
            </a:r>
            <a:r>
              <a:rPr lang="cs-CZ" dirty="0"/>
              <a:t> rozhodců = místo konání rozhodčího řízení v právním a faktické smyslu</a:t>
            </a:r>
          </a:p>
          <a:p>
            <a:r>
              <a:rPr lang="cs-CZ" dirty="0"/>
              <a:t>Určení „domicilu“, resp. státní příslušnosti, resp. původu rozhodčího nálezu</a:t>
            </a:r>
          </a:p>
          <a:p>
            <a:r>
              <a:rPr lang="cs-CZ" dirty="0"/>
              <a:t>Vazba na výkon – poslední přednáška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C256F06-B88D-451A-9708-CAAE0EC1746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4AB2F21-E6F7-4AC3-84F7-C0F6CBE2C87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3148956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law_sablona_cz-3</Template>
  <TotalTime>308</TotalTime>
  <Words>1740</Words>
  <Application>Microsoft Office PowerPoint</Application>
  <PresentationFormat>Předvádění na obrazovce (4:3)</PresentationFormat>
  <Paragraphs>209</Paragraphs>
  <Slides>28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3" baseType="lpstr">
      <vt:lpstr>Arial</vt:lpstr>
      <vt:lpstr>Tahoma</vt:lpstr>
      <vt:lpstr>Trebuchet MS</vt:lpstr>
      <vt:lpstr>Wingdings</vt:lpstr>
      <vt:lpstr>Prezentace_MU_CZ</vt:lpstr>
      <vt:lpstr>Rozhodčí řízení – pomocné a kontrolní funkce obecných soudů</vt:lpstr>
      <vt:lpstr>Opakování z minula – I. blok</vt:lpstr>
      <vt:lpstr>Opakování z minula – II. blok</vt:lpstr>
      <vt:lpstr>Osnova</vt:lpstr>
      <vt:lpstr>Základní zásady</vt:lpstr>
      <vt:lpstr>Základní zásady rozhodčího řízení</vt:lpstr>
      <vt:lpstr>Úprava v ČR</vt:lpstr>
      <vt:lpstr>Úprava v ČR</vt:lpstr>
      <vt:lpstr>Vazby na jinou problematiku </vt:lpstr>
      <vt:lpstr>Funkce obecných soudů v RŘ</vt:lpstr>
      <vt:lpstr>Funkce obecných soudů v RŘ</vt:lpstr>
      <vt:lpstr>Funkce obecných soudů v RŘ</vt:lpstr>
      <vt:lpstr>Domácí x cizí rozhodčí nález</vt:lpstr>
      <vt:lpstr>Působení obecných soudů před jednáním ve věci samé</vt:lpstr>
      <vt:lpstr>Působení obecných soudů v průběhu řízení</vt:lpstr>
      <vt:lpstr>Působení obecných soudů po vydání rozhodčího nálezu</vt:lpstr>
      <vt:lpstr>Kontrolní funkce obecných soudů</vt:lpstr>
      <vt:lpstr>Kontrolní funkce obecných soudů</vt:lpstr>
      <vt:lpstr>Kontrolní funkce obecných soudů</vt:lpstr>
      <vt:lpstr>Opravdu jen rozhodčí nález?</vt:lpstr>
      <vt:lpstr>Zrušení rozhodčího nálezu - povaha</vt:lpstr>
      <vt:lpstr>Kontrolní funkce obecných soudů</vt:lpstr>
      <vt:lpstr>Kontrolní funkce obecných soudů</vt:lpstr>
      <vt:lpstr>Postup po zrušení</vt:lpstr>
      <vt:lpstr>Zrušení a výkon</vt:lpstr>
      <vt:lpstr>Zastavení nařízeného výkonu</vt:lpstr>
      <vt:lpstr>Uznání a výkon cizích rozhodčích nálezů</vt:lpstr>
      <vt:lpstr>Děkuji za pozornost.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107801</dc:creator>
  <cp:lastModifiedBy>§ K</cp:lastModifiedBy>
  <cp:revision>9</cp:revision>
  <cp:lastPrinted>1601-01-01T00:00:00Z</cp:lastPrinted>
  <dcterms:created xsi:type="dcterms:W3CDTF">2017-10-27T10:08:19Z</dcterms:created>
  <dcterms:modified xsi:type="dcterms:W3CDTF">2022-04-21T19:16:57Z</dcterms:modified>
</cp:coreProperties>
</file>