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340" r:id="rId3"/>
    <p:sldId id="309" r:id="rId4"/>
    <p:sldId id="310" r:id="rId5"/>
    <p:sldId id="311" r:id="rId6"/>
    <p:sldId id="312" r:id="rId7"/>
    <p:sldId id="341" r:id="rId8"/>
    <p:sldId id="314" r:id="rId9"/>
    <p:sldId id="315" r:id="rId10"/>
    <p:sldId id="316" r:id="rId11"/>
    <p:sldId id="317" r:id="rId12"/>
    <p:sldId id="318" r:id="rId13"/>
    <p:sldId id="321" r:id="rId14"/>
    <p:sldId id="342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9" y="131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085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9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013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250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557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28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982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529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868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FFA6-C709-4EFF-89F7-107DEDB39A7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53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d.cz/seznamy-rozhodc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Rozhodci, rozhodčí senáty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Téma 4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Postavení osoby poskytující službu?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Existence smluvního vztahu mezi rozhodcem a stranami – otázka kvalifikace této smlouvy (mandátní, o poskytnutí služby, </a:t>
            </a:r>
            <a:r>
              <a:rPr lang="cs-CZ" sz="2400" dirty="0" err="1"/>
              <a:t>sui</a:t>
            </a:r>
            <a:r>
              <a:rPr lang="cs-CZ" sz="2400" dirty="0"/>
              <a:t> </a:t>
            </a:r>
            <a:r>
              <a:rPr lang="cs-CZ" sz="2400" dirty="0" err="1"/>
              <a:t>generis</a:t>
            </a:r>
            <a:r>
              <a:rPr lang="cs-CZ" sz="2400" dirty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Obsah smlouvy – nestranné posouzení právního vztahu mezi objednateli – povinnost nestranně a </a:t>
            </a:r>
            <a:r>
              <a:rPr lang="cs-CZ" sz="2400" dirty="0" err="1"/>
              <a:t>nepodjatě</a:t>
            </a:r>
            <a:r>
              <a:rPr lang="cs-CZ" sz="2400" dirty="0"/>
              <a:t> rozhodnout v určité době, závazek mlčení, právo na odměnu, …)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Problematické otázky: vznik smlouvy (především v případě náhradního jmenování soudem), účinky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0496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Ustavení 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7 ZRŘ</a:t>
            </a:r>
          </a:p>
          <a:p>
            <a:r>
              <a:rPr lang="cs-CZ" dirty="0"/>
              <a:t>Rozhodčí smlouva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Stálý rozhodčí soud (§21 Řádu)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Ujednání v rozhodčí smlouvě – jmenovité určení osoby rozhodce (nepraktické u rozhodčích doložek), mechanismus určení rozhodců (dohoda na jednom rozhodci, senát, stanovení </a:t>
            </a:r>
            <a:r>
              <a:rPr lang="cs-CZ" sz="2200" i="1" dirty="0" err="1"/>
              <a:t>appointing</a:t>
            </a:r>
            <a:r>
              <a:rPr lang="cs-CZ" sz="2200" i="1" dirty="0"/>
              <a:t> </a:t>
            </a:r>
            <a:r>
              <a:rPr lang="cs-CZ" sz="2200" i="1" dirty="0" err="1"/>
              <a:t>authority</a:t>
            </a:r>
            <a:r>
              <a:rPr lang="cs-CZ" sz="2200" dirty="0"/>
              <a:t>, náhoda jako např. los) </a:t>
            </a:r>
          </a:p>
          <a:p>
            <a:pPr lvl="1"/>
            <a:r>
              <a:rPr lang="cs-CZ" sz="2200" dirty="0"/>
              <a:t>§7 odst. 2 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Rozhodčí smlouva neobsahuje ustanovení o určení rozhodců 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4100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Nepodjatost, nezávislost a nestrannost rozhodce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956509"/>
            <a:ext cx="10807200" cy="3926061"/>
          </a:xfrm>
        </p:spPr>
        <p:txBody>
          <a:bodyPr/>
          <a:lstStyle/>
          <a:p>
            <a:r>
              <a:rPr lang="cs-CZ" dirty="0"/>
              <a:t>§ 8 – 12 ZRŘ</a:t>
            </a:r>
          </a:p>
          <a:p>
            <a:pPr lvl="1"/>
            <a:r>
              <a:rPr lang="cs-CZ" sz="2400" dirty="0"/>
              <a:t>Zákon tyto pojmy nedefinuje </a:t>
            </a:r>
          </a:p>
          <a:p>
            <a:pPr lvl="1"/>
            <a:r>
              <a:rPr lang="cs-CZ" sz="2400" dirty="0"/>
              <a:t>Podjatost – vnitřní psychický vztah rozhodce ke straně (=&gt; upřednostňování nebo znevýhodnění)</a:t>
            </a:r>
          </a:p>
          <a:p>
            <a:pPr lvl="1"/>
            <a:r>
              <a:rPr lang="cs-CZ" sz="2400" dirty="0"/>
              <a:t>Nezávislost a nestrannost – vztah rozhodce ke straně či projednávané věci </a:t>
            </a:r>
          </a:p>
          <a:p>
            <a:pPr lvl="1"/>
            <a:r>
              <a:rPr lang="cs-CZ" sz="2400" dirty="0"/>
              <a:t>Předpoklad rovnosti stran -&gt; řízení vede osoba, která není v žádném vztahu k účastníků či jejich zástupcům a není zainteresována na průběhu a výsledku řízení </a:t>
            </a:r>
          </a:p>
          <a:p>
            <a:pPr lvl="1"/>
            <a:r>
              <a:rPr lang="cs-CZ" sz="2400" dirty="0"/>
              <a:t>Hodnocení podle konkrétních okolností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9444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určení rozhodce - §9 ZRŘ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Stálé rozhodčí soudy (§21 Řádu)</a:t>
            </a:r>
          </a:p>
          <a:p>
            <a:r>
              <a:rPr lang="cs-CZ" dirty="0"/>
              <a:t>Náhradní mechanismus obsažený v rozhodčí smlouvě</a:t>
            </a:r>
          </a:p>
          <a:p>
            <a:r>
              <a:rPr lang="cs-CZ" dirty="0"/>
              <a:t>§9 ZRŘ – obecný soud (výkon pomocné funkce)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Návrh kterékoli strany nebo jmenovaného rozhodce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Strana nejmenovala rozhodce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Rozhodci se nedohodli na předsedajícím rozhodci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Rozhodce se vzdá funkce nebo nemůže činnost rozhodce vykonávat 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Věcná a místní příslušnost soudu - §§41 a 43 ZRŘ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Soud musí respektovat obecné požadavky na osobu rozhodce (§4), požadavek nestrannosti a nezávislosti (§10), požadavky vyplývající z rozhodčí smlouvy (např. kvalifikace)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2965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3A0F44F-2E36-9C70-F278-E851D43C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7F8E4C0-3D0F-BDE4-021C-FBA5E3DA4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08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42D1B0-8FFB-4A8F-BC07-D6319884E5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0B6FF6-F2B2-426D-993C-68C0F3674A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111C1C-5E5B-4274-9048-7E9A384F4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 rozhodce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1A8579-C218-40A7-AD24-5A6F4FB87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„Rozhodčí řízení stojí a padá s osobou rozhodce.“</a:t>
            </a:r>
          </a:p>
          <a:p>
            <a:r>
              <a:rPr lang="cs-CZ" dirty="0"/>
              <a:t>Schopnost rozhodovat a vést řízení</a:t>
            </a:r>
          </a:p>
          <a:p>
            <a:r>
              <a:rPr lang="cs-CZ" dirty="0"/>
              <a:t>Požadavky na osobnost – právní a morální</a:t>
            </a:r>
          </a:p>
          <a:p>
            <a:r>
              <a:rPr lang="cs-CZ" dirty="0"/>
              <a:t>Existuje několik typů rozhodčího řízení – </a:t>
            </a:r>
            <a:r>
              <a:rPr lang="cs-CZ" i="1" dirty="0"/>
              <a:t>ad hoc </a:t>
            </a:r>
            <a:r>
              <a:rPr lang="cs-CZ" dirty="0"/>
              <a:t>a institucionalizované – platí pro obě</a:t>
            </a:r>
          </a:p>
        </p:txBody>
      </p:sp>
    </p:spTree>
    <p:extLst>
      <p:ext uri="{BB962C8B-B14F-4D97-AF65-F5344CB8AC3E}">
        <p14:creationId xmlns:p14="http://schemas.microsoft.com/office/powerpoint/2010/main" val="69562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Požadavky kladené na rozhodce ZRŘ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§4 ZRŘ – obecné požadavky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Zvláštní podmínky – strany, řády rozhodčích soudů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§8 a násl. ZRŘ – požadavek nepodjatosti, nestrannosti a nezávislosti 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071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 ZRŘ</a:t>
            </a:r>
          </a:p>
          <a:p>
            <a:pPr lvl="1"/>
            <a:r>
              <a:rPr lang="cs-CZ" sz="2400" dirty="0"/>
              <a:t>Jen fyzická osoba, i cizí státní příslušník</a:t>
            </a:r>
          </a:p>
          <a:p>
            <a:pPr lvl="1"/>
            <a:r>
              <a:rPr lang="cs-CZ" sz="2400" dirty="0"/>
              <a:t>Osoba zletilá a plně způsobilá k právním úkonům</a:t>
            </a:r>
          </a:p>
          <a:p>
            <a:pPr lvl="1"/>
            <a:r>
              <a:rPr lang="cs-CZ" sz="2400" dirty="0"/>
              <a:t>Nekompatibilita s některými funkcemi (soudce, soudce ÚS, státní zástupce)</a:t>
            </a:r>
          </a:p>
          <a:p>
            <a:pPr lvl="1"/>
            <a:r>
              <a:rPr lang="cs-CZ" sz="2400" dirty="0"/>
              <a:t>Nemusí mít žádné vzdělání</a:t>
            </a:r>
          </a:p>
          <a:p>
            <a:pPr lvl="1"/>
            <a:r>
              <a:rPr lang="cs-CZ" sz="2400" dirty="0"/>
              <a:t>Lichý počet rozhodců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083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Rozhodcem se fyzická osoba stává </a:t>
            </a:r>
            <a:r>
              <a:rPr lang="cs-CZ" b="1" dirty="0"/>
              <a:t>přijetím</a:t>
            </a:r>
            <a:r>
              <a:rPr lang="cs-CZ" dirty="0"/>
              <a:t> funkce rozhodce v konkrétním sporu</a:t>
            </a:r>
          </a:p>
          <a:p>
            <a:r>
              <a:rPr lang="cs-CZ" dirty="0"/>
              <a:t>Možnost vzdání se funkce, ale jen z vážných důvodů (§ 5 odst. 3 ZRŘ)</a:t>
            </a:r>
          </a:p>
          <a:p>
            <a:r>
              <a:rPr lang="cs-CZ" dirty="0"/>
              <a:t>Nutnost </a:t>
            </a:r>
            <a:r>
              <a:rPr lang="cs-CZ" b="1" dirty="0"/>
              <a:t>nestrannosti</a:t>
            </a:r>
            <a:r>
              <a:rPr lang="cs-CZ" dirty="0"/>
              <a:t> a </a:t>
            </a:r>
            <a:r>
              <a:rPr lang="cs-CZ" b="1" dirty="0"/>
              <a:t>nepodjatosti</a:t>
            </a:r>
            <a:r>
              <a:rPr lang="cs-CZ" dirty="0"/>
              <a:t> (čl. 8) – musí se sám vzdát, případně návrh k obecnému soudu</a:t>
            </a:r>
          </a:p>
          <a:p>
            <a:r>
              <a:rPr lang="cs-CZ" dirty="0"/>
              <a:t>Rozhodce je povinen zachovávat </a:t>
            </a:r>
            <a:r>
              <a:rPr lang="cs-CZ" b="1" dirty="0"/>
              <a:t>mlčenlivost</a:t>
            </a:r>
            <a:r>
              <a:rPr lang="cs-CZ" dirty="0"/>
              <a:t> (§ 6)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613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Řády rozhodčích soudů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Rozhodci zapsáni na listině rozhodců, např. </a:t>
            </a:r>
            <a:r>
              <a:rPr lang="cs-CZ" sz="2200" dirty="0">
                <a:hlinkClick r:id="rId3"/>
              </a:rPr>
              <a:t>https://www.soud.cz/seznamy-rozhodcu</a:t>
            </a:r>
            <a:r>
              <a:rPr lang="cs-CZ" sz="2200" dirty="0"/>
              <a:t> (prof. Rozehnalová, doc. </a:t>
            </a:r>
            <a:r>
              <a:rPr lang="cs-CZ" sz="2200" dirty="0" err="1"/>
              <a:t>Valdhans</a:t>
            </a:r>
            <a:r>
              <a:rPr lang="cs-CZ" sz="2200" dirty="0"/>
              <a:t>, doc. Kotásek…)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Článek IV Statutu Rozhodčího soudu při HK ČR a AK ČR – </a:t>
            </a:r>
            <a:r>
              <a:rPr lang="cs-CZ" sz="2200" i="1" dirty="0"/>
              <a:t>na listinu rozhodců může být zapsána osoba, která si svou činností osvojila způsobilost pro funkci rozhodce a jejíž vědomost a zkušenosti včetně znalosti práva ve spojení s osobními vlastnostmi dávají záruku úspěšného výkonu funkce rozhodce </a:t>
            </a:r>
          </a:p>
          <a:p>
            <a:pPr marL="324000" lvl="1" indent="0">
              <a:buNone/>
            </a:pPr>
            <a:endParaRPr lang="cs-CZ" sz="2200" i="1" dirty="0"/>
          </a:p>
          <a:p>
            <a:r>
              <a:rPr lang="cs-CZ" dirty="0"/>
              <a:t>Strany</a:t>
            </a:r>
          </a:p>
          <a:p>
            <a:pPr lvl="1">
              <a:buFont typeface="Wingdings" pitchFamily="2" charset="2"/>
              <a:buChar char="Ø"/>
            </a:pPr>
            <a:r>
              <a:rPr lang="cs-CZ" sz="2200" dirty="0"/>
              <a:t>Rozhodčí řízení před stálým rozhodčím soudem x rozhodčí řízení </a:t>
            </a:r>
            <a:r>
              <a:rPr lang="cs-CZ" sz="2200" i="1" dirty="0"/>
              <a:t>ad hoc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6256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907B7C-DD83-41C3-BA17-60C8032991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FE74EB-0E10-421D-8624-E142F8100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sz="2800" dirty="0"/>
              <a:t>Podmínky pro rozhodce dle RS při HK ČR a AK ČR</a:t>
            </a:r>
            <a:endParaRPr lang="en-US" sz="2800" dirty="0"/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F9AAFEAB-F98C-42AD-84BD-C6E87AC54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r>
              <a:rPr lang="cs-CZ" dirty="0"/>
              <a:t>P</a:t>
            </a:r>
            <a:endParaRPr lang="en-US" dirty="0"/>
          </a:p>
        </p:txBody>
      </p:sp>
      <p:pic>
        <p:nvPicPr>
          <p:cNvPr id="7" name="Zástupný obsah 6" descr="Obsah obrázku text&#10;&#10;Popis byl vytvořen automaticky">
            <a:extLst>
              <a:ext uri="{FF2B5EF4-FFF2-40B4-BE49-F238E27FC236}">
                <a16:creationId xmlns:a16="http://schemas.microsoft.com/office/drawing/2014/main" id="{E28A0A4E-F6A3-4761-AC0D-ECDBDBFDFFB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563678" y="0"/>
            <a:ext cx="5160643" cy="6857999"/>
          </a:xfrm>
          <a:noFill/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6F6FFC-8F86-4B80-9D3A-194FFEFD2A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pt-BR"/>
              <a:t>JUDr. Tereza Kyselovská,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09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rozhodce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mlčenlivosti (§6)</a:t>
            </a:r>
          </a:p>
          <a:p>
            <a:r>
              <a:rPr lang="cs-CZ" dirty="0"/>
              <a:t>Povinnost rozhodovat v souladu se ZRŘ a dalšími předpisy </a:t>
            </a:r>
          </a:p>
          <a:p>
            <a:r>
              <a:rPr lang="cs-CZ" dirty="0"/>
              <a:t>Oznamovací povinnost podle §8 ZRŘ</a:t>
            </a:r>
          </a:p>
          <a:p>
            <a:r>
              <a:rPr lang="cs-CZ" dirty="0"/>
              <a:t>Povinnost vzdát se funkce podle §12 ZRŘ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761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rozhodce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Postavení soudce?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Rozhodce je nadán pravomocí rozhodnout spor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Požadavky na rozhodce dané zákonem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Odmítání smluvního vztahu mezi rozhodcem a stranami – zásada nestrannosti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Pravomoc rozhodce rozhodnout spor je obecně dána zákonem a pro konkrétní případ rozhodčí smlouvou 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/>
              <a:t>Souhlas osoby s funkcí rozhodce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727231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15</TotalTime>
  <Words>785</Words>
  <Application>Microsoft Office PowerPoint</Application>
  <PresentationFormat>Širokoúhlá obrazovka</PresentationFormat>
  <Paragraphs>109</Paragraphs>
  <Slides>14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Rozhodci, rozhodčí senáty</vt:lpstr>
      <vt:lpstr>Osoba rozhodce</vt:lpstr>
      <vt:lpstr>Rozhodce</vt:lpstr>
      <vt:lpstr>Rozhodce</vt:lpstr>
      <vt:lpstr>Rozhodce</vt:lpstr>
      <vt:lpstr>Zvláštní podmínky</vt:lpstr>
      <vt:lpstr>Podmínky pro rozhodce dle RS při HK ČR a AK ČR</vt:lpstr>
      <vt:lpstr>Povinnosti rozhodce</vt:lpstr>
      <vt:lpstr>Postavení rozhodce </vt:lpstr>
      <vt:lpstr>Postavení rozhodce</vt:lpstr>
      <vt:lpstr>Ustavení rozhodce</vt:lpstr>
      <vt:lpstr>Nepodjatost, nezávislost a nestrannost rozhodce </vt:lpstr>
      <vt:lpstr>Náhradní určení rozhodce - §9 ZRŘ 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§ K</dc:creator>
  <cp:lastModifiedBy>§ K</cp:lastModifiedBy>
  <cp:revision>6</cp:revision>
  <cp:lastPrinted>1601-01-01T00:00:00Z</cp:lastPrinted>
  <dcterms:created xsi:type="dcterms:W3CDTF">2023-02-13T18:53:41Z</dcterms:created>
  <dcterms:modified xsi:type="dcterms:W3CDTF">2023-07-09T10:51:38Z</dcterms:modified>
</cp:coreProperties>
</file>