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1" r:id="rId10"/>
    <p:sldId id="272" r:id="rId11"/>
    <p:sldId id="273" r:id="rId12"/>
    <p:sldId id="274" r:id="rId13"/>
    <p:sldId id="265" r:id="rId14"/>
    <p:sldId id="266" r:id="rId15"/>
    <p:sldId id="267" r:id="rId16"/>
    <p:sldId id="268" r:id="rId17"/>
    <p:sldId id="269" r:id="rId18"/>
    <p:sldId id="275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 autoAdjust="0"/>
    <p:restoredTop sz="96270" autoAdjust="0"/>
  </p:normalViewPr>
  <p:slideViewPr>
    <p:cSldViewPr snapToGrid="0">
      <p:cViewPr varScale="1">
        <p:scale>
          <a:sx n="110" d="100"/>
          <a:sy n="110" d="100"/>
        </p:scale>
        <p:origin x="129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6ADEA346-D221-A84C-881C-B88A525714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9659D705-7E85-CC40-85F5-B6DB2A947F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65588C50-F08D-3B4F-A48C-61881EE9E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4FC47FC1-1482-9349-BBB3-3799856995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D02AA459-505A-1F43-8F7E-AA9360A9A5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FAD11AE9-6D74-F949-8419-FB197A5BF9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A0FE526D-CA38-544F-BA82-199EC3E9F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802484CC-062B-8747-930B-03BC4E0FE9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DD28896B-B097-9144-BEA6-1038F69C5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0C954748-9220-7A4B-9FE5-32CBD22D4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1037D4FA-86DC-2A4E-838D-30A34E0D1A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Latentní</a:t>
            </a:r>
            <a:r>
              <a:rPr lang="en-GB" dirty="0"/>
              <a:t> </a:t>
            </a:r>
            <a:r>
              <a:rPr lang="en-GB" dirty="0" err="1"/>
              <a:t>kriminalita</a:t>
            </a:r>
            <a:br>
              <a:rPr lang="en-GB" dirty="0"/>
            </a:br>
            <a:r>
              <a:rPr lang="en-GB" sz="2400" dirty="0" err="1"/>
              <a:t>Kriminologie</a:t>
            </a:r>
            <a:r>
              <a:rPr lang="en-GB" sz="2400" dirty="0"/>
              <a:t>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Veronika </a:t>
            </a:r>
            <a:r>
              <a:rPr lang="en-GB" dirty="0" err="1"/>
              <a:t>Skalická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EDB85C-C266-F74F-B8A4-FACBE99E11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A40559-E152-3446-8218-A2BD700C9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77DD04-D08F-DB40-AFFE-40691CE9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b) Tolerance poškozených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CDDB1C-6C46-7440-92E3-FBFE5374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o</a:t>
            </a:r>
            <a:r>
              <a:rPr lang="en-CZ" dirty="0"/>
              <a:t>becně jistá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ochoty</a:t>
            </a:r>
            <a:r>
              <a:rPr lang="en-GB" dirty="0"/>
              <a:t> </a:t>
            </a:r>
            <a:r>
              <a:rPr lang="en-GB" dirty="0" err="1"/>
              <a:t>sna</a:t>
            </a:r>
            <a:r>
              <a:rPr lang="en-GB" dirty="0"/>
              <a:t>́</a:t>
            </a:r>
            <a:r>
              <a:rPr lang="cs-CZ" dirty="0" err="1"/>
              <a:t>še</a:t>
            </a:r>
            <a:r>
              <a:rPr lang="en-GB" dirty="0"/>
              <a:t>t </a:t>
            </a:r>
            <a:r>
              <a:rPr lang="en-GB" dirty="0" err="1"/>
              <a:t>něco</a:t>
            </a:r>
            <a:r>
              <a:rPr lang="en-GB" dirty="0"/>
              <a:t> </a:t>
            </a:r>
            <a:r>
              <a:rPr lang="en-GB" dirty="0" err="1"/>
              <a:t>nepříjemného</a:t>
            </a:r>
            <a:r>
              <a:rPr lang="en-GB" dirty="0"/>
              <a:t>, v </a:t>
            </a:r>
            <a:r>
              <a:rPr lang="en-GB" dirty="0" err="1"/>
              <a:t>kriminologii</a:t>
            </a:r>
            <a:r>
              <a:rPr lang="en-GB" dirty="0"/>
              <a:t> </a:t>
            </a:r>
            <a:r>
              <a:rPr lang="en-GB" dirty="0" err="1"/>
              <a:t>ochota</a:t>
            </a:r>
            <a:r>
              <a:rPr lang="en-GB" dirty="0"/>
              <a:t> </a:t>
            </a:r>
            <a:r>
              <a:rPr lang="en-GB" dirty="0" err="1"/>
              <a:t>snášet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jednání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můžeme</a:t>
            </a:r>
            <a:r>
              <a:rPr lang="en-GB" dirty="0"/>
              <a:t> je </a:t>
            </a:r>
            <a:r>
              <a:rPr lang="en-GB" dirty="0" err="1"/>
              <a:t>tolerovat</a:t>
            </a:r>
            <a:r>
              <a:rPr lang="en-GB" dirty="0"/>
              <a:t> a </a:t>
            </a:r>
            <a:r>
              <a:rPr lang="en-GB" dirty="0" err="1"/>
              <a:t>následně</a:t>
            </a:r>
            <a:r>
              <a:rPr lang="en-GB" dirty="0"/>
              <a:t> se </a:t>
            </a:r>
            <a:r>
              <a:rPr lang="en-GB" dirty="0" err="1"/>
              <a:t>rozhodnout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je </a:t>
            </a:r>
            <a:r>
              <a:rPr lang="en-GB" dirty="0" err="1"/>
              <a:t>oznámímě</a:t>
            </a:r>
            <a:r>
              <a:rPr lang="en-GB" dirty="0"/>
              <a:t> </a:t>
            </a:r>
            <a:r>
              <a:rPr lang="en-GB" dirty="0" err="1"/>
              <a:t>policii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n</a:t>
            </a:r>
            <a:r>
              <a:rPr lang="en-CZ" dirty="0"/>
              <a:t>apř. </a:t>
            </a:r>
            <a:r>
              <a:rPr lang="en-GB" dirty="0"/>
              <a:t>p</a:t>
            </a:r>
            <a:r>
              <a:rPr lang="en-CZ" dirty="0"/>
              <a:t>odávání alkoholických nápojů mladistvým, domácí násilí (oběti mají k pachateli silný emocionální vztah)</a:t>
            </a:r>
          </a:p>
        </p:txBody>
      </p:sp>
    </p:spTree>
    <p:extLst>
      <p:ext uri="{BB962C8B-B14F-4D97-AF65-F5344CB8AC3E}">
        <p14:creationId xmlns:p14="http://schemas.microsoft.com/office/powerpoint/2010/main" val="4095962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A9B0AE-5E80-8C44-BC54-D4D4BD232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65C12-CF97-F140-96B5-BE673D33C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0027D63-4219-CA4D-A787-FF3EFD935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c) Právní vědomí občanů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330453-8FA0-D14C-99C8-541336E68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o</a:t>
            </a:r>
            <a:r>
              <a:rPr lang="en-CZ" dirty="0"/>
              <a:t>hlašování trestných činů závisí rovněž na vědomosti a znalostech o právu občanů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je </a:t>
            </a:r>
            <a:r>
              <a:rPr lang="en-GB" dirty="0" err="1"/>
              <a:t>ob</a:t>
            </a:r>
            <a:r>
              <a:rPr lang="cs-CZ" dirty="0"/>
              <a:t>č</a:t>
            </a:r>
            <a:r>
              <a:rPr lang="en-GB" dirty="0"/>
              <a:t>an v</a:t>
            </a:r>
            <a:r>
              <a:rPr lang="cs-CZ" dirty="0"/>
              <a:t>ě</a:t>
            </a:r>
            <a:r>
              <a:rPr lang="en-GB" dirty="0" err="1"/>
              <a:t>dom</a:t>
            </a:r>
            <a:r>
              <a:rPr lang="en-GB" dirty="0"/>
              <a:t> </a:t>
            </a:r>
            <a:r>
              <a:rPr lang="en-GB" dirty="0" err="1"/>
              <a:t>určitých</a:t>
            </a:r>
            <a:r>
              <a:rPr lang="en-GB" dirty="0"/>
              <a:t> </a:t>
            </a:r>
            <a:r>
              <a:rPr lang="en-GB" dirty="0" err="1"/>
              <a:t>právních</a:t>
            </a:r>
            <a:r>
              <a:rPr lang="en-GB" dirty="0"/>
              <a:t> </a:t>
            </a:r>
            <a:r>
              <a:rPr lang="en-GB" dirty="0" err="1"/>
              <a:t>norem</a:t>
            </a:r>
            <a:r>
              <a:rPr lang="en-GB" dirty="0"/>
              <a:t> a </a:t>
            </a:r>
            <a:r>
              <a:rPr lang="en-GB" dirty="0" err="1"/>
              <a:t>instituc</a:t>
            </a:r>
            <a:r>
              <a:rPr lang="cs-CZ" dirty="0"/>
              <a:t>í</a:t>
            </a:r>
            <a:r>
              <a:rPr lang="en-GB" dirty="0"/>
              <a:t> a v</a:t>
            </a:r>
            <a:r>
              <a:rPr lang="cs-CZ" dirty="0" err="1"/>
              <a:t>ěří</a:t>
            </a:r>
            <a:r>
              <a:rPr lang="cs-CZ" dirty="0"/>
              <a:t> </a:t>
            </a:r>
            <a:r>
              <a:rPr lang="en-GB" dirty="0"/>
              <a:t>v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spravedlnost</a:t>
            </a:r>
            <a:r>
              <a:rPr lang="en-GB" dirty="0"/>
              <a:t> a </a:t>
            </a:r>
            <a:r>
              <a:rPr lang="cs-CZ" dirty="0"/>
              <a:t>účinnost </a:t>
            </a:r>
            <a:r>
              <a:rPr lang="en-GB" dirty="0"/>
              <a:t>→ </a:t>
            </a:r>
            <a:r>
              <a:rPr lang="en-GB" dirty="0" err="1"/>
              <a:t>důvěra</a:t>
            </a:r>
            <a:r>
              <a:rPr lang="en-GB" dirty="0"/>
              <a:t> k </a:t>
            </a:r>
            <a:r>
              <a:rPr lang="en-GB" dirty="0" err="1"/>
              <a:t>daným</a:t>
            </a:r>
            <a:r>
              <a:rPr lang="en-GB" dirty="0"/>
              <a:t> </a:t>
            </a:r>
            <a:r>
              <a:rPr lang="en-GB" dirty="0" err="1"/>
              <a:t>institucím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ohlásit</a:t>
            </a:r>
            <a:r>
              <a:rPr lang="en-GB" dirty="0"/>
              <a:t> </a:t>
            </a:r>
            <a:r>
              <a:rPr lang="cs-CZ" dirty="0"/>
              <a:t>či </a:t>
            </a:r>
            <a:r>
              <a:rPr lang="en-GB" dirty="0" err="1"/>
              <a:t>překazit</a:t>
            </a:r>
            <a:r>
              <a:rPr lang="en-GB" dirty="0"/>
              <a:t>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, o </a:t>
            </a:r>
            <a:r>
              <a:rPr lang="en-GB" dirty="0" err="1"/>
              <a:t>kterém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 err="1"/>
              <a:t>ča</a:t>
            </a:r>
            <a:r>
              <a:rPr lang="en-GB" dirty="0"/>
              <a:t>n ví, je </a:t>
            </a:r>
            <a:r>
              <a:rPr lang="en-GB" dirty="0" err="1"/>
              <a:t>ob</a:t>
            </a:r>
            <a:r>
              <a:rPr lang="cs-CZ" dirty="0" err="1"/>
              <a:t>ča</a:t>
            </a:r>
            <a:r>
              <a:rPr lang="en-GB" dirty="0" err="1"/>
              <a:t>nskou</a:t>
            </a:r>
            <a:r>
              <a:rPr lang="en-GB" dirty="0"/>
              <a:t> </a:t>
            </a:r>
            <a:r>
              <a:rPr lang="en-GB" dirty="0" err="1"/>
              <a:t>povinnost</a:t>
            </a:r>
            <a:r>
              <a:rPr lang="cs-CZ" dirty="0"/>
              <a:t>í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neoznámen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je </a:t>
            </a:r>
            <a:r>
              <a:rPr lang="en-GB" dirty="0" err="1"/>
              <a:t>trestn</a:t>
            </a:r>
            <a:r>
              <a:rPr lang="cs-CZ" dirty="0"/>
              <a:t>é</a:t>
            </a:r>
            <a:r>
              <a:rPr lang="en-GB" dirty="0"/>
              <a:t> (</a:t>
            </a:r>
            <a:r>
              <a:rPr lang="en-CZ" dirty="0"/>
              <a:t>§ 367 a § 368 tr. </a:t>
            </a:r>
            <a:r>
              <a:rPr lang="en-GB" dirty="0"/>
              <a:t>z</a:t>
            </a:r>
            <a:r>
              <a:rPr lang="en-CZ" dirty="0"/>
              <a:t>ákoníku)</a:t>
            </a:r>
          </a:p>
          <a:p>
            <a:pPr algn="just">
              <a:buFont typeface="Wingdings" pitchFamily="2" charset="2"/>
              <a:buChar char="q"/>
            </a:pPr>
            <a:r>
              <a:rPr lang="en-CZ" dirty="0"/>
              <a:t> </a:t>
            </a:r>
            <a:r>
              <a:rPr lang="en-GB" dirty="0" err="1"/>
              <a:t>spole</a:t>
            </a:r>
            <a:r>
              <a:rPr lang="cs-CZ" dirty="0"/>
              <a:t>č</a:t>
            </a:r>
            <a:r>
              <a:rPr lang="en-GB" dirty="0" err="1"/>
              <a:t>ensk</a:t>
            </a:r>
            <a:r>
              <a:rPr lang="cs-CZ" dirty="0"/>
              <a:t>á</a:t>
            </a:r>
            <a:r>
              <a:rPr lang="en-GB" dirty="0"/>
              <a:t> </a:t>
            </a:r>
            <a:r>
              <a:rPr lang="en-GB" dirty="0" err="1"/>
              <a:t>soudr</a:t>
            </a:r>
            <a:r>
              <a:rPr lang="cs-CZ" dirty="0" err="1"/>
              <a:t>žn</a:t>
            </a:r>
            <a:r>
              <a:rPr lang="en-GB" dirty="0" err="1"/>
              <a:t>ost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daném</a:t>
            </a:r>
            <a:r>
              <a:rPr lang="en-GB" dirty="0"/>
              <a:t> </a:t>
            </a:r>
            <a:r>
              <a:rPr lang="en-GB" dirty="0" err="1"/>
              <a:t>územ</a:t>
            </a:r>
            <a:r>
              <a:rPr lang="cs-CZ" dirty="0"/>
              <a:t>í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občané</a:t>
            </a:r>
            <a:r>
              <a:rPr lang="en-GB" dirty="0"/>
              <a:t> </a:t>
            </a:r>
            <a:r>
              <a:rPr lang="cs-CZ" dirty="0"/>
              <a:t>žijí</a:t>
            </a:r>
            <a:r>
              <a:rPr lang="en-GB" dirty="0"/>
              <a:t>,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ovlivnit</a:t>
            </a:r>
            <a:r>
              <a:rPr lang="en-GB" dirty="0"/>
              <a:t> </a:t>
            </a:r>
            <a:r>
              <a:rPr lang="en-GB" dirty="0" err="1"/>
              <a:t>ochotu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 err="1"/>
              <a:t>čanů</a:t>
            </a:r>
            <a:r>
              <a:rPr lang="en-GB" dirty="0"/>
              <a:t> </a:t>
            </a:r>
            <a:r>
              <a:rPr lang="en-GB" dirty="0" err="1"/>
              <a:t>oznamovat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činy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společensko-ekonomick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znevýhodnění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 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CZ" dirty="0"/>
              <a:t> 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88867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ABFE82-B720-DC47-BBED-17236BB5DC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883BFF-85A3-E94A-9159-A08602DEE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C34642A-9300-2344-A8F7-C1773FC61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d) další faktory ovlivňující míru latentní kriminality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248B9E-8053-0841-B2DB-4C2B7CD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nepřítomnost</a:t>
            </a:r>
            <a:r>
              <a:rPr lang="en-GB" dirty="0"/>
              <a:t> </a:t>
            </a:r>
            <a:r>
              <a:rPr lang="en-GB" dirty="0" err="1"/>
              <a:t>sv</a:t>
            </a:r>
            <a:r>
              <a:rPr lang="cs-CZ" dirty="0"/>
              <a:t>ě</a:t>
            </a:r>
            <a:r>
              <a:rPr lang="en-GB" dirty="0" err="1"/>
              <a:t>dk</a:t>
            </a:r>
            <a:r>
              <a:rPr lang="cs-CZ" dirty="0"/>
              <a:t>ů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neuv</a:t>
            </a:r>
            <a:r>
              <a:rPr lang="cs-CZ" dirty="0" err="1"/>
              <a:t>ědomění</a:t>
            </a:r>
            <a:r>
              <a:rPr lang="cs-CZ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vlastn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viktimizace</a:t>
            </a:r>
            <a:r>
              <a:rPr lang="en-GB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strach</a:t>
            </a:r>
            <a:r>
              <a:rPr lang="en-GB" dirty="0"/>
              <a:t> z </a:t>
            </a:r>
            <a:r>
              <a:rPr lang="en-GB" dirty="0" err="1"/>
              <a:t>pomsty</a:t>
            </a:r>
            <a:r>
              <a:rPr lang="en-GB" dirty="0"/>
              <a:t> </a:t>
            </a:r>
            <a:r>
              <a:rPr lang="en-GB" dirty="0" err="1"/>
              <a:t>pachatele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osob</a:t>
            </a:r>
            <a:r>
              <a:rPr lang="cs-CZ" dirty="0"/>
              <a:t>ní</a:t>
            </a:r>
            <a:r>
              <a:rPr lang="en-GB" dirty="0"/>
              <a:t> </a:t>
            </a:r>
            <a:r>
              <a:rPr lang="en-GB" dirty="0" err="1"/>
              <a:t>zále</a:t>
            </a:r>
            <a:r>
              <a:rPr lang="cs-CZ" dirty="0"/>
              <a:t>ž</a:t>
            </a:r>
            <a:r>
              <a:rPr lang="en-GB" dirty="0" err="1"/>
              <a:t>itost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zanedbateln</a:t>
            </a:r>
            <a:r>
              <a:rPr lang="cs-CZ" dirty="0"/>
              <a:t>á</a:t>
            </a:r>
            <a:r>
              <a:rPr lang="en-GB" dirty="0"/>
              <a:t> </a:t>
            </a:r>
            <a:r>
              <a:rPr lang="cs-CZ" dirty="0"/>
              <a:t>š</a:t>
            </a:r>
            <a:r>
              <a:rPr lang="en-GB" dirty="0" err="1"/>
              <a:t>koda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21390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41AFE2-6DB9-2743-941A-14952A96ED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A6A855-414D-8242-9092-2526B4C2C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88033A-0E64-1941-B5DC-5ECF53A5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Objasněnost kriminality ve vztahu k latentní kriminalitě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CD5F75-E748-144C-A1DA-3CC7F1E92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en-CZ" dirty="0"/>
              <a:t>=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cs-CZ" dirty="0"/>
              <a:t>č</a:t>
            </a:r>
            <a:r>
              <a:rPr lang="en-GB" dirty="0"/>
              <a:t>et </a:t>
            </a:r>
            <a:r>
              <a:rPr lang="en-GB" dirty="0" err="1"/>
              <a:t>zjištěných</a:t>
            </a:r>
            <a:r>
              <a:rPr lang="en-GB" dirty="0"/>
              <a:t> (</a:t>
            </a:r>
            <a:r>
              <a:rPr lang="en-GB" dirty="0" err="1"/>
              <a:t>registrovaných</a:t>
            </a:r>
            <a:r>
              <a:rPr lang="en-GB" dirty="0"/>
              <a:t> </a:t>
            </a:r>
            <a:r>
              <a:rPr lang="en-GB" dirty="0" err="1"/>
              <a:t>trestných</a:t>
            </a:r>
            <a:r>
              <a:rPr lang="en-GB" dirty="0"/>
              <a:t> </a:t>
            </a:r>
            <a:r>
              <a:rPr lang="cs-CZ" dirty="0"/>
              <a:t>č</a:t>
            </a:r>
            <a:r>
              <a:rPr lang="en-GB" dirty="0"/>
              <a:t>in</a:t>
            </a:r>
            <a:r>
              <a:rPr lang="cs-CZ" dirty="0"/>
              <a:t>ů)</a:t>
            </a:r>
            <a:r>
              <a:rPr lang="en-GB" dirty="0"/>
              <a:t>, u </a:t>
            </a:r>
            <a:r>
              <a:rPr lang="en-GB" dirty="0" err="1"/>
              <a:t>kterých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polici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odhalen</a:t>
            </a:r>
            <a:r>
              <a:rPr lang="en-GB" dirty="0"/>
              <a:t> </a:t>
            </a:r>
            <a:r>
              <a:rPr lang="en-GB" dirty="0" err="1"/>
              <a:t>pachatel</a:t>
            </a:r>
            <a:r>
              <a:rPr lang="en-GB" dirty="0"/>
              <a:t> (</a:t>
            </a:r>
            <a:r>
              <a:rPr lang="en-GB" dirty="0" err="1"/>
              <a:t>pachatel</a:t>
            </a:r>
            <a:r>
              <a:rPr lang="cs-CZ" dirty="0"/>
              <a:t>é</a:t>
            </a:r>
            <a:r>
              <a:rPr lang="en-GB" dirty="0"/>
              <a:t>), 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to,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pot</a:t>
            </a:r>
            <a:r>
              <a:rPr lang="cs-CZ" dirty="0"/>
              <a:t>é </a:t>
            </a:r>
            <a:r>
              <a:rPr lang="en-GB" dirty="0" err="1"/>
              <a:t>trestn</a:t>
            </a:r>
            <a:r>
              <a:rPr lang="cs-CZ" dirty="0"/>
              <a:t>ě</a:t>
            </a:r>
            <a:r>
              <a:rPr lang="en-GB" dirty="0"/>
              <a:t> </a:t>
            </a:r>
            <a:r>
              <a:rPr lang="en-GB" dirty="0" err="1"/>
              <a:t>stíhán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míra</a:t>
            </a:r>
            <a:r>
              <a:rPr lang="en-GB" dirty="0"/>
              <a:t> </a:t>
            </a:r>
            <a:r>
              <a:rPr lang="en-GB" dirty="0" err="1"/>
              <a:t>objasněnosti</a:t>
            </a:r>
            <a:r>
              <a:rPr lang="en-GB" dirty="0"/>
              <a:t> se </a:t>
            </a:r>
            <a:r>
              <a:rPr lang="en-GB" dirty="0" err="1"/>
              <a:t>uvád</a:t>
            </a:r>
            <a:r>
              <a:rPr lang="cs-CZ" dirty="0"/>
              <a:t>í</a:t>
            </a:r>
            <a:r>
              <a:rPr lang="en-GB" dirty="0"/>
              <a:t> v </a:t>
            </a:r>
            <a:r>
              <a:rPr lang="en-GB" dirty="0" err="1"/>
              <a:t>procentech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u </a:t>
            </a:r>
            <a:r>
              <a:rPr lang="en-GB" dirty="0" err="1"/>
              <a:t>některých</a:t>
            </a:r>
            <a:r>
              <a:rPr lang="en-GB" dirty="0"/>
              <a:t> </a:t>
            </a:r>
            <a:r>
              <a:rPr lang="en-GB" dirty="0" err="1"/>
              <a:t>druh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trestne</a:t>
            </a:r>
            <a:r>
              <a:rPr lang="en-GB" dirty="0"/>
              <a:t>́ </a:t>
            </a:r>
            <a:r>
              <a:rPr lang="cs-CZ" dirty="0"/>
              <a:t>či</a:t>
            </a:r>
            <a:r>
              <a:rPr lang="en-GB" dirty="0" err="1"/>
              <a:t>nnosti</a:t>
            </a:r>
            <a:r>
              <a:rPr lang="en-GB" dirty="0"/>
              <a:t> </a:t>
            </a:r>
            <a:r>
              <a:rPr lang="cs-CZ" dirty="0"/>
              <a:t>může </a:t>
            </a:r>
            <a:r>
              <a:rPr lang="en-GB" dirty="0" err="1"/>
              <a:t>být</a:t>
            </a:r>
            <a:r>
              <a:rPr lang="en-GB" dirty="0"/>
              <a:t> </a:t>
            </a:r>
            <a:r>
              <a:rPr lang="en-GB" dirty="0" err="1"/>
              <a:t>míra</a:t>
            </a:r>
            <a:r>
              <a:rPr lang="en-GB" dirty="0"/>
              <a:t> </a:t>
            </a:r>
            <a:r>
              <a:rPr lang="en-GB" dirty="0" err="1"/>
              <a:t>latence</a:t>
            </a:r>
            <a:r>
              <a:rPr lang="en-GB" dirty="0"/>
              <a:t> </a:t>
            </a:r>
            <a:r>
              <a:rPr lang="cs-CZ" dirty="0"/>
              <a:t>poněkud </a:t>
            </a:r>
            <a:r>
              <a:rPr lang="en-GB" dirty="0" err="1"/>
              <a:t>vysoka</a:t>
            </a:r>
            <a:r>
              <a:rPr lang="en-GB" dirty="0"/>
              <a:t>́ </a:t>
            </a:r>
            <a:r>
              <a:rPr lang="en-GB" dirty="0" err="1"/>
              <a:t>především</a:t>
            </a:r>
            <a:r>
              <a:rPr lang="en-GB" dirty="0"/>
              <a:t> z </a:t>
            </a:r>
            <a:r>
              <a:rPr lang="en-GB" dirty="0" err="1"/>
              <a:t>důvodu</a:t>
            </a:r>
            <a:r>
              <a:rPr lang="en-GB" dirty="0"/>
              <a:t> </a:t>
            </a:r>
            <a:r>
              <a:rPr lang="en-GB" dirty="0" err="1"/>
              <a:t>obtížnosti</a:t>
            </a:r>
            <a:r>
              <a:rPr lang="en-GB" dirty="0"/>
              <a:t> </a:t>
            </a:r>
            <a:r>
              <a:rPr lang="cs-CZ" dirty="0"/>
              <a:t>objasnění </a:t>
            </a:r>
            <a:r>
              <a:rPr lang="en-GB" dirty="0"/>
              <a:t>t</a:t>
            </a:r>
            <a:r>
              <a:rPr lang="cs-CZ" dirty="0" err="1"/>
              <a:t>ěch</a:t>
            </a:r>
            <a:r>
              <a:rPr lang="en-GB" dirty="0"/>
              <a:t>to </a:t>
            </a:r>
            <a:r>
              <a:rPr lang="cs-CZ" dirty="0"/>
              <a:t>činů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latentní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u </a:t>
            </a:r>
            <a:r>
              <a:rPr lang="en-GB" dirty="0" err="1"/>
              <a:t>vražd</a:t>
            </a:r>
            <a:r>
              <a:rPr lang="en-GB" dirty="0"/>
              <a:t> se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vysoké</a:t>
            </a:r>
            <a:r>
              <a:rPr lang="en-GB" dirty="0"/>
              <a:t> </a:t>
            </a:r>
            <a:r>
              <a:rPr lang="en-GB" dirty="0" err="1"/>
              <a:t>míře</a:t>
            </a:r>
            <a:r>
              <a:rPr lang="en-GB" dirty="0"/>
              <a:t> </a:t>
            </a:r>
            <a:r>
              <a:rPr lang="en-GB" dirty="0" err="1"/>
              <a:t>objasněnosti</a:t>
            </a:r>
            <a:r>
              <a:rPr lang="en-GB" dirty="0"/>
              <a:t> a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u </a:t>
            </a:r>
            <a:r>
              <a:rPr lang="en-GB" dirty="0" err="1"/>
              <a:t>sexuálního</a:t>
            </a:r>
            <a:r>
              <a:rPr lang="en-GB" dirty="0"/>
              <a:t> </a:t>
            </a:r>
            <a:r>
              <a:rPr lang="en-GB" dirty="0" err="1"/>
              <a:t>zneužívání</a:t>
            </a: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527068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0D565A-FF84-4D4C-990F-715BEB302D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6143E8-C876-E441-9927-940FB9203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0A2D6C-2961-0E47-A519-E7E9F5A4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Metody zjišťování latentní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E710F5-01B5-A543-B777-51E04220E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en-GB" dirty="0"/>
              <a:t>self-report </a:t>
            </a:r>
            <a:r>
              <a:rPr lang="en-GB" dirty="0" err="1"/>
              <a:t>výzkumy</a:t>
            </a:r>
            <a:r>
              <a:rPr lang="cs-CZ" dirty="0"/>
              <a:t> -</a:t>
            </a:r>
            <a:r>
              <a:rPr lang="en-GB" dirty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pachatel</a:t>
            </a:r>
            <a:r>
              <a:rPr lang="cs-CZ" dirty="0"/>
              <a:t>ů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viktimologick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výzkumy</a:t>
            </a:r>
            <a:r>
              <a:rPr lang="cs-CZ" dirty="0"/>
              <a:t> -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cs-CZ" dirty="0"/>
              <a:t>obětí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informátoru</a:t>
            </a:r>
            <a:r>
              <a:rPr lang="en-GB" dirty="0"/>
              <a:t>̊ 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 další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668862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A9CB84-32BA-9042-ABB7-124C74230A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620FB0-C143-2B42-80A0-CB29DBDF2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9D8ED8-4C2D-824F-B68A-98B73B9C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Self-reportové výzkumy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1EAC4D-15F1-9E43-B4B8-4400B3DC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zalo</a:t>
            </a:r>
            <a:r>
              <a:rPr lang="cs-CZ" dirty="0"/>
              <a:t>ž</a:t>
            </a:r>
            <a:r>
              <a:rPr lang="en-GB" dirty="0" err="1"/>
              <a:t>eny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zmapován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rozsahu</a:t>
            </a:r>
            <a:r>
              <a:rPr lang="en-GB" dirty="0"/>
              <a:t> a </a:t>
            </a:r>
            <a:r>
              <a:rPr lang="en-GB" dirty="0" err="1"/>
              <a:t>frekvence</a:t>
            </a:r>
            <a:r>
              <a:rPr lang="en-GB" dirty="0"/>
              <a:t> </a:t>
            </a:r>
            <a:r>
              <a:rPr lang="en-GB" dirty="0" err="1"/>
              <a:t>trestn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či</a:t>
            </a:r>
            <a:r>
              <a:rPr lang="en-GB" dirty="0" err="1"/>
              <a:t>nnosti</a:t>
            </a:r>
            <a:r>
              <a:rPr lang="en-GB" dirty="0"/>
              <a:t> v </a:t>
            </a:r>
            <a:r>
              <a:rPr lang="cs-CZ" dirty="0"/>
              <a:t>určité </a:t>
            </a:r>
            <a:r>
              <a:rPr lang="en-GB" dirty="0" err="1"/>
              <a:t>populaci</a:t>
            </a:r>
            <a:r>
              <a:rPr lang="en-GB" dirty="0"/>
              <a:t>, </a:t>
            </a:r>
            <a:r>
              <a:rPr lang="en-GB" dirty="0" err="1"/>
              <a:t>kter</a:t>
            </a:r>
            <a:r>
              <a:rPr lang="cs-CZ" dirty="0"/>
              <a:t>é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kriminologov</a:t>
            </a:r>
            <a:r>
              <a:rPr lang="cs-CZ" dirty="0"/>
              <a:t>é</a:t>
            </a:r>
            <a:r>
              <a:rPr lang="en-GB" dirty="0"/>
              <a:t> od t</a:t>
            </a:r>
            <a:r>
              <a:rPr lang="cs-CZ" dirty="0"/>
              <a:t>ě</a:t>
            </a:r>
            <a:r>
              <a:rPr lang="en-GB" dirty="0" err="1"/>
              <a:t>chto</a:t>
            </a:r>
            <a:r>
              <a:rPr lang="en-GB" dirty="0"/>
              <a:t> </a:t>
            </a:r>
            <a:r>
              <a:rPr lang="en-GB" dirty="0" err="1"/>
              <a:t>výzkum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slibuj</a:t>
            </a:r>
            <a:r>
              <a:rPr lang="cs-CZ" dirty="0"/>
              <a:t>í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nalezen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spojitost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samotnou</a:t>
            </a:r>
            <a:r>
              <a:rPr lang="en-GB" dirty="0"/>
              <a:t> </a:t>
            </a:r>
            <a:r>
              <a:rPr lang="en-GB" dirty="0" err="1"/>
              <a:t>trestnou</a:t>
            </a:r>
            <a:r>
              <a:rPr lang="en-GB" dirty="0"/>
              <a:t> </a:t>
            </a:r>
            <a:r>
              <a:rPr lang="cs-CZ" dirty="0"/>
              <a:t>činností </a:t>
            </a:r>
            <a:r>
              <a:rPr lang="en-GB" dirty="0"/>
              <a:t>a </a:t>
            </a:r>
            <a:r>
              <a:rPr lang="en-GB" dirty="0" err="1"/>
              <a:t>významnými</a:t>
            </a:r>
            <a:r>
              <a:rPr lang="en-GB" dirty="0"/>
              <a:t> </a:t>
            </a:r>
            <a:r>
              <a:rPr lang="en-GB" dirty="0" err="1"/>
              <a:t>osobními</a:t>
            </a:r>
            <a:r>
              <a:rPr lang="en-GB" dirty="0"/>
              <a:t> </a:t>
            </a:r>
            <a:r>
              <a:rPr lang="en-GB" dirty="0" err="1"/>
              <a:t>vlastnostmi</a:t>
            </a:r>
            <a:r>
              <a:rPr lang="en-GB" dirty="0"/>
              <a:t> a </a:t>
            </a:r>
            <a:r>
              <a:rPr lang="en-GB" dirty="0" err="1"/>
              <a:t>charakteristikami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</a:t>
            </a:r>
          </a:p>
          <a:p>
            <a:pPr marL="54000" indent="0" algn="just">
              <a:buNone/>
            </a:pPr>
            <a:endParaRPr lang="en-GB" i="1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09400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AD0D20-A2E9-DC4C-B5F7-9A10E4A1B7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F7F125-3A86-FC4C-A107-E4CFA306B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726674-3661-AB4B-A822-DD734C70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Viktimologické výzkumy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8B34FE-6899-F445-8215-6380357F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z</a:t>
            </a:r>
            <a:r>
              <a:rPr lang="en-CZ" dirty="0"/>
              <a:t>abývají se osobou oběti -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o</a:t>
            </a:r>
            <a:r>
              <a:rPr lang="cs-CZ" dirty="0" err="1"/>
              <a:t>bětí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se v </a:t>
            </a:r>
            <a:r>
              <a:rPr lang="en-GB" dirty="0" err="1"/>
              <a:t>určitém</a:t>
            </a:r>
            <a:r>
              <a:rPr lang="en-GB" dirty="0"/>
              <a:t> </a:t>
            </a:r>
            <a:r>
              <a:rPr lang="en-GB" dirty="0" err="1"/>
              <a:t>obdob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stali</a:t>
            </a:r>
            <a:r>
              <a:rPr lang="en-GB" dirty="0"/>
              <a:t> </a:t>
            </a:r>
            <a:r>
              <a:rPr lang="cs-CZ" dirty="0"/>
              <a:t>obětí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(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byli</a:t>
            </a:r>
            <a:r>
              <a:rPr lang="en-GB" dirty="0"/>
              <a:t> </a:t>
            </a:r>
            <a:r>
              <a:rPr lang="en-GB" dirty="0" err="1"/>
              <a:t>viktimizováni</a:t>
            </a:r>
            <a:r>
              <a:rPr lang="en-GB" dirty="0"/>
              <a:t>)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cs-CZ" dirty="0"/>
              <a:t>určité </a:t>
            </a:r>
            <a:r>
              <a:rPr lang="en-GB" dirty="0" err="1"/>
              <a:t>obdobi</a:t>
            </a:r>
            <a:r>
              <a:rPr lang="en-GB" dirty="0"/>
              <a:t>́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úrovne</a:t>
            </a:r>
            <a:r>
              <a:rPr lang="en-GB" dirty="0"/>
              <a:t>̌ </a:t>
            </a:r>
            <a:r>
              <a:rPr lang="en-GB" dirty="0" err="1"/>
              <a:t>celonárodn</a:t>
            </a:r>
            <a:r>
              <a:rPr lang="cs-CZ" dirty="0"/>
              <a:t>í</a:t>
            </a:r>
            <a:r>
              <a:rPr lang="en-GB" dirty="0"/>
              <a:t>, </a:t>
            </a:r>
            <a:r>
              <a:rPr lang="en-GB" dirty="0" err="1"/>
              <a:t>místn</a:t>
            </a:r>
            <a:r>
              <a:rPr lang="cs-CZ" dirty="0"/>
              <a:t>í</a:t>
            </a:r>
            <a:r>
              <a:rPr lang="en-GB" dirty="0"/>
              <a:t> a </a:t>
            </a:r>
            <a:r>
              <a:rPr lang="en-GB" dirty="0" err="1"/>
              <a:t>národn</a:t>
            </a:r>
            <a:r>
              <a:rPr lang="cs-CZ" dirty="0"/>
              <a:t>í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v </a:t>
            </a:r>
            <a:r>
              <a:rPr lang="cs-CZ" dirty="0"/>
              <a:t>ČR</a:t>
            </a:r>
            <a:r>
              <a:rPr lang="en-GB" dirty="0"/>
              <a:t> </a:t>
            </a:r>
            <a:r>
              <a:rPr lang="en-GB" dirty="0" err="1"/>
              <a:t>viktimologick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výzkumy</a:t>
            </a:r>
            <a:r>
              <a:rPr lang="en-GB" dirty="0"/>
              <a:t> </a:t>
            </a:r>
            <a:r>
              <a:rPr lang="en-GB" dirty="0" err="1"/>
              <a:t>realizuje</a:t>
            </a:r>
            <a:r>
              <a:rPr lang="en-GB" dirty="0"/>
              <a:t> </a:t>
            </a:r>
            <a:r>
              <a:rPr lang="en-GB" dirty="0" err="1"/>
              <a:t>Institut</a:t>
            </a:r>
            <a:r>
              <a:rPr lang="en-GB" dirty="0"/>
              <a:t> pro </a:t>
            </a:r>
            <a:r>
              <a:rPr lang="en-GB" dirty="0" err="1"/>
              <a:t>kriminologii</a:t>
            </a:r>
            <a:r>
              <a:rPr lang="en-GB" dirty="0"/>
              <a:t> a </a:t>
            </a:r>
            <a:r>
              <a:rPr lang="en-GB" dirty="0" err="1"/>
              <a:t>sociálni</a:t>
            </a:r>
            <a:r>
              <a:rPr lang="en-GB" dirty="0"/>
              <a:t>́ </a:t>
            </a:r>
            <a:r>
              <a:rPr lang="en-GB" dirty="0" err="1"/>
              <a:t>prevenci</a:t>
            </a:r>
            <a:r>
              <a:rPr lang="en-GB" dirty="0"/>
              <a:t> (IKSP)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n</a:t>
            </a:r>
            <a:r>
              <a:rPr lang="en-CZ" dirty="0"/>
              <a:t>edostatek spočívá </a:t>
            </a:r>
            <a:r>
              <a:rPr lang="en-GB" dirty="0" err="1"/>
              <a:t>především</a:t>
            </a:r>
            <a:r>
              <a:rPr lang="en-GB" dirty="0"/>
              <a:t> v </a:t>
            </a:r>
            <a:r>
              <a:rPr lang="en-GB" dirty="0" err="1"/>
              <a:t>pravdivosti</a:t>
            </a:r>
            <a:r>
              <a:rPr lang="en-GB" dirty="0"/>
              <a:t> </a:t>
            </a:r>
            <a:r>
              <a:rPr lang="en-GB" dirty="0" err="1"/>
              <a:t>údaj</a:t>
            </a:r>
            <a:r>
              <a:rPr lang="cs-CZ" dirty="0"/>
              <a:t>ů</a:t>
            </a:r>
            <a:r>
              <a:rPr lang="en-GB" dirty="0"/>
              <a:t>, </a:t>
            </a:r>
            <a:r>
              <a:rPr lang="en-GB" dirty="0" err="1"/>
              <a:t>kter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respondenti</a:t>
            </a:r>
            <a:r>
              <a:rPr lang="en-GB" dirty="0"/>
              <a:t> </a:t>
            </a:r>
            <a:r>
              <a:rPr lang="en-GB" dirty="0" err="1"/>
              <a:t>poskytuj</a:t>
            </a:r>
            <a:r>
              <a:rPr lang="cs-CZ" dirty="0"/>
              <a:t>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5789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33E56C-039F-B541-8A88-607020083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53143-B0C4-224A-9FE5-8DC8D93B8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E556AD-1F53-0E49-BB42-AC39B676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Výzkumy informátorů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1623FC-1CFD-D441-8780-458E9DBCA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za </a:t>
            </a:r>
            <a:r>
              <a:rPr lang="en-GB" dirty="0" err="1"/>
              <a:t>informátora</a:t>
            </a:r>
            <a:r>
              <a:rPr lang="en-GB" dirty="0"/>
              <a:t> </a:t>
            </a:r>
            <a:r>
              <a:rPr lang="en-GB" dirty="0" err="1"/>
              <a:t>považován</a:t>
            </a:r>
            <a:r>
              <a:rPr lang="en-GB" dirty="0"/>
              <a:t> </a:t>
            </a:r>
            <a:r>
              <a:rPr lang="en-GB" dirty="0" err="1"/>
              <a:t>jakýkoliv</a:t>
            </a:r>
            <a:r>
              <a:rPr lang="en-GB" dirty="0"/>
              <a:t> </a:t>
            </a:r>
            <a:r>
              <a:rPr lang="en-GB" dirty="0" err="1"/>
              <a:t>příslušník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kultury</a:t>
            </a:r>
            <a:r>
              <a:rPr lang="en-GB" dirty="0"/>
              <a:t>, </a:t>
            </a:r>
            <a:r>
              <a:rPr lang="en-GB" dirty="0" err="1"/>
              <a:t>kter</a:t>
            </a:r>
            <a:r>
              <a:rPr lang="cs-CZ" dirty="0"/>
              <a:t>ý</a:t>
            </a:r>
            <a:r>
              <a:rPr lang="en-GB" dirty="0"/>
              <a:t>́ m</a:t>
            </a:r>
            <a:r>
              <a:rPr lang="cs-CZ" dirty="0" err="1"/>
              <a:t>ůže</a:t>
            </a:r>
            <a:r>
              <a:rPr lang="cs-CZ" dirty="0"/>
              <a:t> a</a:t>
            </a:r>
            <a:r>
              <a:rPr lang="en-GB" dirty="0"/>
              <a:t> </a:t>
            </a:r>
            <a:r>
              <a:rPr lang="en-GB" dirty="0" err="1"/>
              <a:t>chce</a:t>
            </a:r>
            <a:r>
              <a:rPr lang="en-GB" dirty="0"/>
              <a:t> </a:t>
            </a:r>
            <a:r>
              <a:rPr lang="en-GB" dirty="0" err="1"/>
              <a:t>výzkumníkovi</a:t>
            </a:r>
            <a:r>
              <a:rPr lang="en-GB" dirty="0"/>
              <a:t> </a:t>
            </a:r>
            <a:r>
              <a:rPr lang="en-GB" dirty="0" err="1"/>
              <a:t>poskytnout</a:t>
            </a:r>
            <a:r>
              <a:rPr lang="en-GB" dirty="0"/>
              <a:t> </a:t>
            </a:r>
            <a:r>
              <a:rPr lang="en-GB" dirty="0" err="1"/>
              <a:t>potřebn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informace</a:t>
            </a:r>
            <a:r>
              <a:rPr lang="en-GB" dirty="0"/>
              <a:t> k </a:t>
            </a:r>
            <a:r>
              <a:rPr lang="en-GB" dirty="0" err="1"/>
              <a:t>danému</a:t>
            </a:r>
            <a:r>
              <a:rPr lang="en-GB" dirty="0"/>
              <a:t> </a:t>
            </a:r>
            <a:r>
              <a:rPr lang="en-GB" dirty="0" err="1"/>
              <a:t>výzkumu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dotazováni</a:t>
            </a:r>
            <a:r>
              <a:rPr lang="en-GB" dirty="0"/>
              <a:t>́ </a:t>
            </a:r>
            <a:r>
              <a:rPr lang="en-GB" dirty="0" err="1"/>
              <a:t>informátor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funguje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stejném</a:t>
            </a:r>
            <a:r>
              <a:rPr lang="en-GB" dirty="0"/>
              <a:t> </a:t>
            </a:r>
            <a:r>
              <a:rPr lang="en-GB" dirty="0" err="1"/>
              <a:t>principu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self-</a:t>
            </a:r>
            <a:r>
              <a:rPr lang="en-GB" dirty="0" err="1"/>
              <a:t>reportov</a:t>
            </a:r>
            <a:r>
              <a:rPr lang="cs-CZ" dirty="0"/>
              <a:t>é</a:t>
            </a:r>
            <a:r>
              <a:rPr lang="en-GB" dirty="0"/>
              <a:t> a </a:t>
            </a:r>
            <a:r>
              <a:rPr lang="en-GB" dirty="0" err="1"/>
              <a:t>viktimologick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výzkumy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13200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</a:t>
            </a:r>
            <a:r>
              <a:rPr lang="en-CZ" dirty="0"/>
              <a:t>etody zjišťování latentní kriminality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expertní šetření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experimenty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zúčastněné pozorování</a:t>
            </a:r>
          </a:p>
        </p:txBody>
      </p:sp>
    </p:spTree>
    <p:extLst>
      <p:ext uri="{BB962C8B-B14F-4D97-AF65-F5344CB8AC3E}">
        <p14:creationId xmlns:p14="http://schemas.microsoft.com/office/powerpoint/2010/main" val="398526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8D049-8EAD-CF43-A3CA-639B3989A4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FD33D1-83BD-A84D-947F-BC5EA15BEA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E3F86D-F5F3-3749-9C41-FB7C2684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Zdroje: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997E4C-2C43-C945-A807-176672B6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sz="1600" dirty="0"/>
              <a:t> CEJP, M. </a:t>
            </a:r>
            <a:r>
              <a:rPr lang="en-GB" sz="1600" dirty="0" err="1"/>
              <a:t>Aplikace</a:t>
            </a:r>
            <a:r>
              <a:rPr lang="en-GB" sz="1600" dirty="0"/>
              <a:t> </a:t>
            </a:r>
            <a:r>
              <a:rPr lang="en-GB" sz="1600" dirty="0" err="1"/>
              <a:t>výzkumných</a:t>
            </a:r>
            <a:r>
              <a:rPr lang="en-GB" sz="1600" dirty="0"/>
              <a:t> </a:t>
            </a:r>
            <a:r>
              <a:rPr lang="en-GB" sz="1600" dirty="0" err="1"/>
              <a:t>metod</a:t>
            </a:r>
            <a:r>
              <a:rPr lang="en-GB" sz="1600" dirty="0"/>
              <a:t> a </a:t>
            </a:r>
            <a:r>
              <a:rPr lang="en-GB" sz="1600" i="1" dirty="0" err="1"/>
              <a:t>technik</a:t>
            </a:r>
            <a:r>
              <a:rPr lang="en-GB" sz="1600" i="1" dirty="0"/>
              <a:t> v </a:t>
            </a:r>
            <a:r>
              <a:rPr lang="en-GB" sz="1600" i="1" dirty="0" err="1"/>
              <a:t>kriminologii</a:t>
            </a:r>
            <a:r>
              <a:rPr lang="en-GB" sz="1600" i="1" dirty="0"/>
              <a:t>: </a:t>
            </a:r>
            <a:r>
              <a:rPr lang="en-GB" sz="1600" i="1" dirty="0" err="1"/>
              <a:t>obecná</a:t>
            </a:r>
            <a:r>
              <a:rPr lang="en-GB" sz="1600" i="1" dirty="0"/>
              <a:t> </a:t>
            </a:r>
            <a:r>
              <a:rPr lang="cs-CZ" sz="1600" i="1" dirty="0"/>
              <a:t>část</a:t>
            </a:r>
            <a:r>
              <a:rPr lang="en-GB" sz="1600" i="1" dirty="0"/>
              <a:t>. </a:t>
            </a:r>
            <a:r>
              <a:rPr lang="en-GB" sz="1600" dirty="0"/>
              <a:t>Praha: </a:t>
            </a:r>
            <a:r>
              <a:rPr lang="en-GB" sz="1600" dirty="0" err="1"/>
              <a:t>Institut</a:t>
            </a:r>
            <a:r>
              <a:rPr lang="en-GB" sz="1600" dirty="0"/>
              <a:t> pro </a:t>
            </a:r>
            <a:r>
              <a:rPr lang="en-GB" sz="1600" dirty="0" err="1"/>
              <a:t>kriminologii</a:t>
            </a:r>
            <a:r>
              <a:rPr lang="en-GB" sz="1600" dirty="0"/>
              <a:t> a </a:t>
            </a:r>
            <a:r>
              <a:rPr lang="en-GB" sz="1600" dirty="0" err="1"/>
              <a:t>sociální</a:t>
            </a:r>
            <a:r>
              <a:rPr lang="en-GB" sz="1600" dirty="0"/>
              <a:t> </a:t>
            </a:r>
            <a:r>
              <a:rPr lang="en-GB" sz="1600" dirty="0" err="1"/>
              <a:t>prevenci</a:t>
            </a:r>
            <a:r>
              <a:rPr lang="en-GB" sz="1600" dirty="0"/>
              <a:t>. </a:t>
            </a:r>
            <a:r>
              <a:rPr lang="en-GB" sz="1600" dirty="0" err="1"/>
              <a:t>Studie</a:t>
            </a:r>
            <a:r>
              <a:rPr lang="cs-CZ" sz="1600" dirty="0"/>
              <a:t>, </a:t>
            </a:r>
            <a:r>
              <a:rPr lang="en-GB" sz="1600" dirty="0"/>
              <a:t>2011</a:t>
            </a:r>
            <a:r>
              <a:rPr lang="cs-CZ" sz="1600" dirty="0"/>
              <a:t>,</a:t>
            </a:r>
            <a:r>
              <a:rPr lang="en-GB" sz="1600" dirty="0"/>
              <a:t> 133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GŘIVNA, T. a </a:t>
            </a:r>
            <a:r>
              <a:rPr lang="en-GB" sz="1600" dirty="0" err="1"/>
              <a:t>kol</a:t>
            </a:r>
            <a:r>
              <a:rPr lang="en-GB" sz="1600" dirty="0"/>
              <a:t>. </a:t>
            </a:r>
            <a:r>
              <a:rPr lang="en-GB" sz="1600" i="1" dirty="0" err="1"/>
              <a:t>Kriminologie</a:t>
            </a:r>
            <a:r>
              <a:rPr lang="en-GB" sz="1600" dirty="0"/>
              <a:t>, 5. </a:t>
            </a:r>
            <a:r>
              <a:rPr lang="en-GB" sz="1600" dirty="0" err="1"/>
              <a:t>vyd</a:t>
            </a:r>
            <a:r>
              <a:rPr lang="en-GB" sz="1600" dirty="0"/>
              <a:t>., Praha: Wolters Kluwer</a:t>
            </a:r>
            <a:r>
              <a:rPr lang="cs-CZ" sz="1600" dirty="0"/>
              <a:t>, </a:t>
            </a:r>
            <a:r>
              <a:rPr lang="en-GB" sz="1600" dirty="0"/>
              <a:t>20</a:t>
            </a:r>
            <a:r>
              <a:rPr lang="cs-CZ" sz="1600" dirty="0"/>
              <a:t>19,</a:t>
            </a:r>
            <a:r>
              <a:rPr lang="en-GB" sz="1600" dirty="0"/>
              <a:t> 588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HOLCR, K. </a:t>
            </a:r>
            <a:r>
              <a:rPr lang="en-GB" sz="1600" i="1" dirty="0" err="1"/>
              <a:t>Kriminologie</a:t>
            </a:r>
            <a:r>
              <a:rPr lang="cs-CZ" sz="1600" dirty="0"/>
              <a:t>.</a:t>
            </a:r>
            <a:r>
              <a:rPr lang="en-GB" sz="1600" dirty="0"/>
              <a:t> Praha: Leges Student, 2009</a:t>
            </a:r>
            <a:r>
              <a:rPr lang="cs-CZ" sz="1600" dirty="0"/>
              <a:t>,</a:t>
            </a:r>
            <a:r>
              <a:rPr lang="en-GB" sz="1600" dirty="0"/>
              <a:t> 192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NOVOTNÝ, O.</a:t>
            </a:r>
            <a:r>
              <a:rPr lang="en-US" sz="1600" dirty="0"/>
              <a:t>;</a:t>
            </a:r>
            <a:r>
              <a:rPr lang="en-GB" sz="1600" dirty="0"/>
              <a:t> ZAPLETAL, J. </a:t>
            </a:r>
            <a:r>
              <a:rPr lang="en-GB" sz="1600" i="1" dirty="0" err="1"/>
              <a:t>Kriminologie</a:t>
            </a:r>
            <a:r>
              <a:rPr lang="en-GB" sz="1600" dirty="0"/>
              <a:t>. 3. </a:t>
            </a:r>
            <a:r>
              <a:rPr lang="en-GB" sz="1600" dirty="0" err="1"/>
              <a:t>vyd</a:t>
            </a:r>
            <a:r>
              <a:rPr lang="en-GB" sz="1600" dirty="0"/>
              <a:t>. Praha: ASPI</a:t>
            </a:r>
            <a:r>
              <a:rPr lang="cs-CZ" sz="1600" dirty="0"/>
              <a:t>, </a:t>
            </a:r>
            <a:r>
              <a:rPr lang="en-GB" sz="1600" dirty="0"/>
              <a:t>200</a:t>
            </a:r>
            <a:r>
              <a:rPr lang="cs-CZ" sz="1600" dirty="0"/>
              <a:t>4, </a:t>
            </a:r>
            <a:r>
              <a:rPr lang="en-GB" sz="1600" dirty="0"/>
              <a:t>527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VÁLKOVÁ, H.; KUCHTA, J. a </a:t>
            </a:r>
            <a:r>
              <a:rPr lang="en-GB" sz="1600" dirty="0" err="1"/>
              <a:t>kol</a:t>
            </a:r>
            <a:r>
              <a:rPr lang="en-GB" sz="1600" dirty="0"/>
              <a:t>. </a:t>
            </a:r>
            <a:r>
              <a:rPr lang="en-GB" sz="1600" i="1" dirty="0" err="1"/>
              <a:t>Základy</a:t>
            </a:r>
            <a:r>
              <a:rPr lang="en-GB" sz="1600" i="1" dirty="0"/>
              <a:t> </a:t>
            </a:r>
            <a:r>
              <a:rPr lang="en-GB" sz="1600" i="1" dirty="0" err="1"/>
              <a:t>kriminologie</a:t>
            </a:r>
            <a:r>
              <a:rPr lang="en-GB" sz="1600" i="1" dirty="0"/>
              <a:t> a </a:t>
            </a:r>
            <a:r>
              <a:rPr lang="en-GB" sz="1600" i="1" dirty="0" err="1"/>
              <a:t>trestní</a:t>
            </a:r>
            <a:r>
              <a:rPr lang="en-GB" sz="1600" i="1" dirty="0"/>
              <a:t> </a:t>
            </a:r>
            <a:r>
              <a:rPr lang="en-GB" sz="1600" i="1" dirty="0" err="1"/>
              <a:t>politiky</a:t>
            </a:r>
            <a:r>
              <a:rPr lang="en-GB" sz="1600" dirty="0"/>
              <a:t>. 3. </a:t>
            </a:r>
            <a:r>
              <a:rPr lang="en-GB" sz="1600" dirty="0" err="1"/>
              <a:t>vyd</a:t>
            </a:r>
            <a:r>
              <a:rPr lang="en-GB" sz="1600" dirty="0"/>
              <a:t>. Praha: C.H. Beck. </a:t>
            </a:r>
            <a:r>
              <a:rPr lang="en-GB" sz="1600" dirty="0" err="1"/>
              <a:t>Beckovy</a:t>
            </a:r>
            <a:r>
              <a:rPr lang="en-GB" sz="1600" dirty="0"/>
              <a:t> </a:t>
            </a:r>
            <a:r>
              <a:rPr lang="en-GB" sz="1600" dirty="0" err="1"/>
              <a:t>mezioborov</a:t>
            </a:r>
            <a:r>
              <a:rPr lang="cs-CZ" sz="1600" dirty="0"/>
              <a:t>é</a:t>
            </a:r>
            <a:r>
              <a:rPr lang="en-GB" sz="1600" dirty="0"/>
              <a:t> u</a:t>
            </a:r>
            <a:r>
              <a:rPr lang="cs-CZ" sz="1600" dirty="0"/>
              <a:t>č</a:t>
            </a:r>
            <a:r>
              <a:rPr lang="en-GB" sz="1600" dirty="0" err="1"/>
              <a:t>ebnice</a:t>
            </a:r>
            <a:r>
              <a:rPr lang="en-GB" sz="1600" dirty="0"/>
              <a:t>. 2019, 616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TOMÁ</a:t>
            </a:r>
            <a:r>
              <a:rPr lang="cs-CZ" sz="1600" dirty="0"/>
              <a:t>Š</a:t>
            </a:r>
            <a:r>
              <a:rPr lang="en-GB" sz="1600" dirty="0"/>
              <a:t>EK, J. </a:t>
            </a:r>
            <a:r>
              <a:rPr lang="en-GB" sz="1600" i="1" dirty="0" err="1"/>
              <a:t>Úvod</a:t>
            </a:r>
            <a:r>
              <a:rPr lang="en-GB" sz="1600" i="1" dirty="0"/>
              <a:t> do </a:t>
            </a:r>
            <a:r>
              <a:rPr lang="en-GB" sz="1600" i="1" dirty="0" err="1"/>
              <a:t>kriminologie</a:t>
            </a:r>
            <a:r>
              <a:rPr lang="en-GB" sz="1600" i="1" dirty="0"/>
              <a:t>: jak </a:t>
            </a:r>
            <a:r>
              <a:rPr lang="en-GB" sz="1600" i="1" dirty="0" err="1"/>
              <a:t>studovat</a:t>
            </a:r>
            <a:r>
              <a:rPr lang="en-GB" sz="1600" i="1" dirty="0"/>
              <a:t> </a:t>
            </a:r>
            <a:r>
              <a:rPr lang="en-GB" sz="1600" i="1" dirty="0" err="1"/>
              <a:t>zlo</a:t>
            </a:r>
            <a:r>
              <a:rPr lang="cs-CZ" sz="1600" i="1" dirty="0"/>
              <a:t>či</a:t>
            </a:r>
            <a:r>
              <a:rPr lang="en-GB" sz="1600" i="1" dirty="0"/>
              <a:t>n</a:t>
            </a:r>
            <a:r>
              <a:rPr lang="en-GB" sz="1600" dirty="0"/>
              <a:t>. Praha: </a:t>
            </a:r>
            <a:r>
              <a:rPr lang="en-GB" sz="1600" dirty="0" err="1"/>
              <a:t>Aleš</a:t>
            </a:r>
            <a:r>
              <a:rPr lang="en-GB" sz="1600" dirty="0"/>
              <a:t> </a:t>
            </a:r>
            <a:r>
              <a:rPr lang="en-GB" sz="1600" dirty="0" err="1"/>
              <a:t>Čeněk</a:t>
            </a:r>
            <a:r>
              <a:rPr lang="en-GB" sz="1600" dirty="0"/>
              <a:t> s. r. o., 2019</a:t>
            </a:r>
            <a:r>
              <a:rPr lang="cs-CZ" sz="1600" dirty="0"/>
              <a:t>,</a:t>
            </a:r>
            <a:r>
              <a:rPr lang="en-GB" sz="1600" dirty="0"/>
              <a:t> 215 s.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78657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AC92BE-16A3-4D48-962C-4D384EEA65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AF12FE-FDB3-A44F-9A86-EB3205D971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B38E48-A878-A248-B96E-5EDE5B67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Pojem latentní kriminalita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ACE8-753C-6741-919E-AC92C2EE5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k</a:t>
            </a:r>
            <a:r>
              <a:rPr lang="en-CZ" dirty="0"/>
              <a:t>riminalita, o níž se orgány činné v trestním řízení nedozví, tj. </a:t>
            </a:r>
            <a:r>
              <a:rPr lang="en-GB" dirty="0"/>
              <a:t>n</a:t>
            </a:r>
            <a:r>
              <a:rPr lang="en-CZ" dirty="0"/>
              <a:t>evyšla vůbec najevo</a:t>
            </a:r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v</a:t>
            </a:r>
            <a:r>
              <a:rPr lang="en-CZ" dirty="0"/>
              <a:t>yjadřuje rozdíl mezi kriminalitou skutečnou s kriminalitou registrovanou</a:t>
            </a:r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s</a:t>
            </a:r>
            <a:r>
              <a:rPr lang="en-CZ" dirty="0"/>
              <a:t>polečně s kriminalitou registrovanou (zjevnou) tak představuje skutečnou kriminalitu</a:t>
            </a:r>
          </a:p>
          <a:p>
            <a:endParaRPr lang="en-CZ" dirty="0"/>
          </a:p>
          <a:p>
            <a:endParaRPr lang="en-CZ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4C267EB-5331-2C44-B891-51B50D9153FE}"/>
              </a:ext>
            </a:extLst>
          </p:cNvPr>
          <p:cNvSpPr/>
          <p:nvPr/>
        </p:nvSpPr>
        <p:spPr bwMode="auto">
          <a:xfrm>
            <a:off x="405000" y="3762001"/>
            <a:ext cx="7970808" cy="83119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Z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Latentní kriminalita = skutečná kriminalita – registrovaná kriminalita</a:t>
            </a:r>
          </a:p>
        </p:txBody>
      </p:sp>
    </p:spTree>
    <p:extLst>
      <p:ext uri="{BB962C8B-B14F-4D97-AF65-F5344CB8AC3E}">
        <p14:creationId xmlns:p14="http://schemas.microsoft.com/office/powerpoint/2010/main" val="240655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C040AE-C9E2-4C4C-877F-852937DA18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C0A9F0-625F-FD49-A000-D37CD6A066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D51698-B435-044C-A870-46B61619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Latentní kriminalita a statistiky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2D5C7C-882E-094B-810E-5DE5BDC0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l</a:t>
            </a:r>
            <a:r>
              <a:rPr lang="en-CZ" dirty="0"/>
              <a:t>atentní kriminalita není registrována v oficiálních statistikách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k</a:t>
            </a:r>
            <a:r>
              <a:rPr lang="en-CZ" dirty="0"/>
              <a:t> latentní kriminalitě jsou zařazovány </a:t>
            </a:r>
            <a:r>
              <a:rPr lang="cs-CZ" dirty="0"/>
              <a:t>i</a:t>
            </a:r>
            <a:r>
              <a:rPr lang="en-CZ" dirty="0"/>
              <a:t> případy, o nichž se policie dozvěděla, ale z různých důvodů ji nezaevidovala</a:t>
            </a:r>
          </a:p>
          <a:p>
            <a:endParaRPr lang="en-CZ" dirty="0"/>
          </a:p>
          <a:p>
            <a:endParaRPr lang="en-CZ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E467DE78-31BE-3D46-9AD9-9FF5443DF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823" y="2881223"/>
            <a:ext cx="5468387" cy="344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0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633294-E047-4642-B42C-7DBA55019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718D50-D218-1148-B7D7-9CC777C4F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DDF9F3-88AC-6A4F-B7DA-23A0AC76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Černá a šedá čísla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9D4518-241A-7C42-B2E9-66A2F906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Černá čísla </a:t>
            </a:r>
            <a:r>
              <a:rPr lang="cs-CZ" dirty="0"/>
              <a:t>- popisují rozdíl mezi skutečnou kriminalitou a kriminalitou registrovanou (počet trestných činů, které nejsou </a:t>
            </a:r>
            <a:r>
              <a:rPr lang="cs-CZ" dirty="0" err="1"/>
              <a:t>registrovány</a:t>
            </a:r>
            <a:r>
              <a:rPr lang="cs-CZ" dirty="0"/>
              <a:t> v </a:t>
            </a:r>
            <a:r>
              <a:rPr lang="cs-CZ" dirty="0" err="1"/>
              <a:t>oficiálních</a:t>
            </a:r>
            <a:r>
              <a:rPr lang="cs-CZ" dirty="0"/>
              <a:t> </a:t>
            </a:r>
            <a:r>
              <a:rPr lang="cs-CZ" dirty="0" err="1"/>
              <a:t>kriminálních</a:t>
            </a:r>
            <a:r>
              <a:rPr lang="cs-CZ" dirty="0"/>
              <a:t> </a:t>
            </a:r>
            <a:r>
              <a:rPr lang="cs-CZ" dirty="0" err="1"/>
              <a:t>statistikách</a:t>
            </a:r>
            <a:r>
              <a:rPr lang="cs-CZ" dirty="0"/>
              <a:t>, protože nebyly policii </a:t>
            </a:r>
            <a:r>
              <a:rPr lang="cs-CZ" dirty="0" err="1"/>
              <a:t>oznámeny</a:t>
            </a:r>
            <a:r>
              <a:rPr lang="cs-CZ" dirty="0"/>
              <a:t> ani zjištěny policií </a:t>
            </a:r>
            <a:r>
              <a:rPr lang="cs-CZ" dirty="0" err="1"/>
              <a:t>jiným</a:t>
            </a:r>
            <a:r>
              <a:rPr lang="cs-CZ" dirty="0"/>
              <a:t> způsobem, trestné činy, které byly policií </a:t>
            </a:r>
            <a:r>
              <a:rPr lang="cs-CZ" dirty="0" err="1"/>
              <a:t>registrovány</a:t>
            </a:r>
            <a:r>
              <a:rPr lang="cs-CZ" dirty="0"/>
              <a:t>, ale u </a:t>
            </a:r>
            <a:r>
              <a:rPr lang="cs-CZ" dirty="0" err="1"/>
              <a:t>kterých</a:t>
            </a:r>
            <a:r>
              <a:rPr lang="cs-CZ" dirty="0"/>
              <a:t> nebyl zjištěn jejich pachatel, </a:t>
            </a:r>
            <a:r>
              <a:rPr lang="cs-CZ" dirty="0" err="1"/>
              <a:t>případy</a:t>
            </a:r>
            <a:r>
              <a:rPr lang="cs-CZ" dirty="0"/>
              <a:t>, ve </a:t>
            </a:r>
            <a:r>
              <a:rPr lang="cs-CZ" dirty="0" err="1"/>
              <a:t>kterých</a:t>
            </a:r>
            <a:r>
              <a:rPr lang="cs-CZ" dirty="0"/>
              <a:t> jsou pachatelé </a:t>
            </a:r>
            <a:r>
              <a:rPr lang="cs-CZ" dirty="0" err="1"/>
              <a:t>trestných</a:t>
            </a:r>
            <a:r>
              <a:rPr lang="cs-CZ" dirty="0"/>
              <a:t> činů </a:t>
            </a:r>
            <a:r>
              <a:rPr lang="cs-CZ" dirty="0" err="1"/>
              <a:t>stíháni</a:t>
            </a:r>
            <a:r>
              <a:rPr lang="cs-CZ" dirty="0"/>
              <a:t> pouze za některé trestné, </a:t>
            </a:r>
            <a:r>
              <a:rPr lang="cs-CZ" dirty="0" err="1"/>
              <a:t>kterých</a:t>
            </a:r>
            <a:r>
              <a:rPr lang="cs-CZ" dirty="0"/>
              <a:t> se dopustili)</a:t>
            </a:r>
          </a:p>
          <a:p>
            <a:pPr marL="54000" indent="0" algn="just">
              <a:buNone/>
            </a:pPr>
            <a:endParaRPr lang="cs-CZ" dirty="0"/>
          </a:p>
          <a:p>
            <a:pPr marL="54000" indent="0" algn="just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Šedá čísla </a:t>
            </a:r>
            <a:r>
              <a:rPr lang="cs-CZ" dirty="0"/>
              <a:t>– vyjadřují trestné činy, o kterých se orgány činné v trestním řízení dozvěděly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2498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3BB89D-B254-0648-AA40-2559196BC5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54D9D7-9AFF-9746-A7D7-261B8C72D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E1ABA9-1353-474A-A1A2-85DED9DC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Umělá latence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C2101D-7CDE-5744-BCC6-529C08AC4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případy</a:t>
            </a:r>
            <a:r>
              <a:rPr lang="en-GB" dirty="0"/>
              <a:t>, o </a:t>
            </a:r>
            <a:r>
              <a:rPr lang="en-GB" dirty="0" err="1"/>
              <a:t>kterých</a:t>
            </a:r>
            <a:r>
              <a:rPr lang="en-GB" dirty="0"/>
              <a:t> se </a:t>
            </a:r>
            <a:r>
              <a:rPr lang="en-GB" dirty="0" err="1"/>
              <a:t>policie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příslušné</a:t>
            </a:r>
            <a:r>
              <a:rPr lang="en-GB" dirty="0"/>
              <a:t> </a:t>
            </a:r>
            <a:r>
              <a:rPr lang="en-GB" dirty="0" err="1"/>
              <a:t>orgány</a:t>
            </a:r>
            <a:r>
              <a:rPr lang="en-GB" dirty="0"/>
              <a:t> </a:t>
            </a:r>
            <a:r>
              <a:rPr lang="en-GB" dirty="0" err="1"/>
              <a:t>dozvěděly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nahlášeny</a:t>
            </a:r>
            <a:r>
              <a:rPr lang="en-GB" dirty="0"/>
              <a:t>, ale z </a:t>
            </a:r>
            <a:r>
              <a:rPr lang="en-GB" dirty="0" err="1"/>
              <a:t>nějakého</a:t>
            </a:r>
            <a:r>
              <a:rPr lang="en-GB" dirty="0"/>
              <a:t> </a:t>
            </a:r>
            <a:r>
              <a:rPr lang="en-GB" dirty="0" err="1"/>
              <a:t>důvodu</a:t>
            </a:r>
            <a:r>
              <a:rPr lang="en-GB" dirty="0"/>
              <a:t> je </a:t>
            </a:r>
            <a:r>
              <a:rPr lang="en-GB" dirty="0" err="1"/>
              <a:t>nezaevidovaly</a:t>
            </a:r>
            <a:r>
              <a:rPr lang="en-GB" dirty="0"/>
              <a:t> a </a:t>
            </a:r>
            <a:r>
              <a:rPr lang="en-GB" dirty="0" err="1"/>
              <a:t>následně</a:t>
            </a:r>
            <a:r>
              <a:rPr lang="en-GB" dirty="0"/>
              <a:t> </a:t>
            </a:r>
            <a:r>
              <a:rPr lang="en-GB" dirty="0" err="1"/>
              <a:t>utajil</a:t>
            </a:r>
            <a:r>
              <a:rPr lang="cs-CZ" dirty="0"/>
              <a:t>y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44135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F9742-CC82-8A48-AA41-1FFFDD45BD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ACA4D-EDC5-084F-A3D9-143D4977FB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856DB16-E2D9-E24A-8CE9-3B4FFF44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Míra latentní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FE537A-D641-8D40-A48B-467931F2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sz="2000" dirty="0"/>
              <a:t> </a:t>
            </a:r>
            <a:r>
              <a:rPr lang="cs-CZ" sz="2000" dirty="0" err="1"/>
              <a:t>čás</a:t>
            </a:r>
            <a:r>
              <a:rPr lang="en-GB" sz="2000" dirty="0"/>
              <a:t>t </a:t>
            </a:r>
            <a:r>
              <a:rPr lang="en-GB" sz="2000" dirty="0" err="1"/>
              <a:t>kriminality</a:t>
            </a:r>
            <a:r>
              <a:rPr lang="en-GB" sz="2000" dirty="0"/>
              <a:t>, </a:t>
            </a:r>
            <a:r>
              <a:rPr lang="en-GB" sz="2000" dirty="0" err="1"/>
              <a:t>kter</a:t>
            </a:r>
            <a:r>
              <a:rPr lang="cs-CZ" sz="2000" dirty="0"/>
              <a:t>á</a:t>
            </a:r>
            <a:r>
              <a:rPr lang="en-GB" sz="2000" dirty="0"/>
              <a:t> </a:t>
            </a:r>
            <a:r>
              <a:rPr lang="en-GB" sz="2000" dirty="0" err="1"/>
              <a:t>nevy</a:t>
            </a:r>
            <a:r>
              <a:rPr lang="cs-CZ" sz="2000" dirty="0" err="1"/>
              <a:t>šl</a:t>
            </a:r>
            <a:r>
              <a:rPr lang="en-GB" sz="2000" dirty="0"/>
              <a:t>a </a:t>
            </a:r>
            <a:r>
              <a:rPr lang="en-GB" sz="2000" dirty="0" err="1"/>
              <a:t>najevo</a:t>
            </a:r>
            <a:r>
              <a:rPr lang="en-GB" sz="2000" dirty="0"/>
              <a:t>, a </a:t>
            </a:r>
            <a:r>
              <a:rPr lang="en-GB" sz="2000" dirty="0" err="1"/>
              <a:t>tudi</a:t>
            </a:r>
            <a:r>
              <a:rPr lang="en-GB" sz="2000" dirty="0"/>
              <a:t>́</a:t>
            </a:r>
            <a:r>
              <a:rPr lang="cs-CZ" sz="2000" dirty="0"/>
              <a:t>ž</a:t>
            </a:r>
            <a:r>
              <a:rPr lang="en-GB" sz="2000" dirty="0"/>
              <a:t> </a:t>
            </a:r>
            <a:r>
              <a:rPr lang="en-GB" sz="2000" dirty="0" err="1"/>
              <a:t>nebyla</a:t>
            </a:r>
            <a:r>
              <a:rPr lang="en-GB" sz="2000" dirty="0"/>
              <a:t> </a:t>
            </a:r>
            <a:r>
              <a:rPr lang="en-GB" sz="2000" dirty="0" err="1"/>
              <a:t>registrována</a:t>
            </a:r>
            <a:endParaRPr lang="en-GB" sz="2000" dirty="0"/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o</a:t>
            </a:r>
            <a:r>
              <a:rPr lang="en-CZ" sz="2000" dirty="0"/>
              <a:t>vlivnění třemi faktory:</a:t>
            </a:r>
          </a:p>
          <a:p>
            <a:pPr marL="54000" indent="0" algn="just">
              <a:buNone/>
            </a:pPr>
            <a:r>
              <a:rPr lang="en-CZ" sz="2000" dirty="0"/>
              <a:t>	1) intenzita formální a neformální kontroly</a:t>
            </a:r>
          </a:p>
          <a:p>
            <a:pPr marL="54000" indent="0" algn="just">
              <a:buNone/>
            </a:pPr>
            <a:r>
              <a:rPr lang="en-CZ" sz="2000" dirty="0"/>
              <a:t>	2) tolerance poškozených</a:t>
            </a:r>
          </a:p>
          <a:p>
            <a:pPr marL="54000" indent="0" algn="just">
              <a:buNone/>
            </a:pPr>
            <a:r>
              <a:rPr lang="en-CZ" sz="2000" dirty="0"/>
              <a:t>	3) úroveň právního vědomí občanů</a:t>
            </a:r>
          </a:p>
          <a:p>
            <a:pPr algn="just">
              <a:buFont typeface="Wingdings" pitchFamily="2" charset="2"/>
              <a:buChar char="q"/>
            </a:pPr>
            <a:endParaRPr lang="en-CZ" sz="2000" dirty="0"/>
          </a:p>
          <a:p>
            <a:pPr algn="just">
              <a:buFont typeface="Wingdings" pitchFamily="2" charset="2"/>
              <a:buChar char="q"/>
            </a:pPr>
            <a:r>
              <a:rPr lang="en-CZ" sz="2000" dirty="0"/>
              <a:t> u jednotlivývh trestných činů se míra latentní kriminality podstatně liší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z</a:t>
            </a:r>
            <a:r>
              <a:rPr lang="en-CZ" sz="2000" dirty="0"/>
              <a:t>áleží především na závažnosti trestné činnosti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</a:t>
            </a:r>
            <a:r>
              <a:rPr lang="en-GB" sz="2000" dirty="0" err="1"/>
              <a:t>č</a:t>
            </a:r>
            <a:r>
              <a:rPr lang="en-CZ" sz="2000" dirty="0"/>
              <a:t>ím větší hojnost daného trestného činu, tím větší je šance odhalení policií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t</a:t>
            </a:r>
            <a:r>
              <a:rPr lang="en-CZ" sz="2000" dirty="0"/>
              <a:t>restná činnost mužů v oblasti latentní kriminality je častější než kriminalita žen</a:t>
            </a:r>
          </a:p>
        </p:txBody>
      </p:sp>
    </p:spTree>
    <p:extLst>
      <p:ext uri="{BB962C8B-B14F-4D97-AF65-F5344CB8AC3E}">
        <p14:creationId xmlns:p14="http://schemas.microsoft.com/office/powerpoint/2010/main" val="182396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8E3C02-33AE-6645-BD80-666FD75CB5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8573E3-D349-2547-8B0F-A5B6FCE80B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0F331D-02D5-D24B-86C8-141F9DE3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Míra latentní kriminality II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B005DD-AC4F-1642-B499-2853E02F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p</a:t>
            </a:r>
            <a:r>
              <a:rPr lang="en-CZ" dirty="0"/>
              <a:t>ředevším je ovlivněna ochotou občanů ohlašovat trestnou činnost, aktivita či pasivita občana ovlivňuje míru latentní kriminality, jakož </a:t>
            </a:r>
            <a:r>
              <a:rPr lang="en-GB" dirty="0"/>
              <a:t>I</a:t>
            </a:r>
            <a:r>
              <a:rPr lang="en-CZ" dirty="0"/>
              <a:t> strukturu a dynamiku kriminality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ochota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/>
              <a:t>č</a:t>
            </a:r>
            <a:r>
              <a:rPr lang="en-GB" dirty="0"/>
              <a:t>an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oznamovat</a:t>
            </a:r>
            <a:r>
              <a:rPr lang="en-GB" dirty="0"/>
              <a:t> </a:t>
            </a:r>
            <a:r>
              <a:rPr lang="en-GB" dirty="0" err="1"/>
              <a:t>trestn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č</a:t>
            </a:r>
            <a:r>
              <a:rPr lang="en-GB" dirty="0" err="1"/>
              <a:t>iny</a:t>
            </a:r>
            <a:r>
              <a:rPr lang="en-GB" dirty="0"/>
              <a:t> </a:t>
            </a:r>
            <a:r>
              <a:rPr lang="en-GB" dirty="0" err="1"/>
              <a:t>závis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:</a:t>
            </a:r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charakteristikách</a:t>
            </a:r>
            <a:r>
              <a:rPr lang="en-GB" dirty="0"/>
              <a:t> </a:t>
            </a:r>
            <a:r>
              <a:rPr lang="en-GB" dirty="0" err="1"/>
              <a:t>trestného</a:t>
            </a:r>
            <a:r>
              <a:rPr lang="en-GB" dirty="0"/>
              <a:t> </a:t>
            </a:r>
            <a:r>
              <a:rPr lang="cs-CZ" dirty="0"/>
              <a:t>či</a:t>
            </a:r>
            <a:r>
              <a:rPr lang="en-GB" dirty="0"/>
              <a:t>nu a </a:t>
            </a:r>
            <a:r>
              <a:rPr lang="en-GB" dirty="0" err="1"/>
              <a:t>pachatele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a </a:t>
            </a:r>
            <a:r>
              <a:rPr lang="en-GB" dirty="0" err="1"/>
              <a:t>ob</a:t>
            </a:r>
            <a:r>
              <a:rPr lang="cs-CZ" dirty="0"/>
              <a:t>ě</a:t>
            </a:r>
            <a:r>
              <a:rPr lang="en-GB" dirty="0" err="1"/>
              <a:t>ti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osobnostních</a:t>
            </a:r>
            <a:r>
              <a:rPr lang="en-GB" dirty="0"/>
              <a:t> </a:t>
            </a:r>
            <a:r>
              <a:rPr lang="en-GB" dirty="0" err="1"/>
              <a:t>rysech</a:t>
            </a:r>
            <a:r>
              <a:rPr lang="en-GB" dirty="0"/>
              <a:t> </a:t>
            </a:r>
            <a:r>
              <a:rPr lang="en-GB" dirty="0" err="1"/>
              <a:t>samotného</a:t>
            </a:r>
            <a:r>
              <a:rPr lang="en-GB" dirty="0"/>
              <a:t> </a:t>
            </a:r>
            <a:r>
              <a:rPr lang="en-GB" dirty="0" err="1"/>
              <a:t>potencionálního</a:t>
            </a:r>
            <a:r>
              <a:rPr lang="en-GB" dirty="0"/>
              <a:t> 		</a:t>
            </a:r>
            <a:r>
              <a:rPr lang="en-GB" dirty="0" err="1"/>
              <a:t>oznamovatele</a:t>
            </a:r>
            <a:r>
              <a:rPr lang="en-GB" dirty="0"/>
              <a:t> (</a:t>
            </a:r>
            <a:r>
              <a:rPr lang="en-GB" dirty="0" err="1"/>
              <a:t>vztahu</a:t>
            </a:r>
            <a:r>
              <a:rPr lang="en-GB" dirty="0"/>
              <a:t> k </a:t>
            </a:r>
            <a:r>
              <a:rPr lang="en-GB" dirty="0" err="1"/>
              <a:t>policii</a:t>
            </a:r>
            <a:r>
              <a:rPr lang="en-GB" dirty="0"/>
              <a:t> a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pocitu</a:t>
            </a:r>
            <a:r>
              <a:rPr lang="en-GB" dirty="0"/>
              <a:t> </a:t>
            </a:r>
            <a:r>
              <a:rPr lang="cs-CZ" dirty="0"/>
              <a:t>ohroženi</a:t>
            </a:r>
            <a:r>
              <a:rPr lang="en-GB" dirty="0"/>
              <a:t>	</a:t>
            </a:r>
            <a:r>
              <a:rPr lang="en-GB" dirty="0" err="1"/>
              <a:t>kriminalitou</a:t>
            </a:r>
            <a:r>
              <a:rPr lang="en-GB" dirty="0"/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nejčastějším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zjištění</a:t>
            </a:r>
            <a:r>
              <a:rPr lang="en-GB" dirty="0"/>
              <a:t> </a:t>
            </a:r>
            <a:r>
              <a:rPr lang="en-GB" dirty="0" err="1"/>
              <a:t>spáchání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je </a:t>
            </a:r>
            <a:r>
              <a:rPr lang="en-GB" dirty="0" err="1"/>
              <a:t>podání</a:t>
            </a:r>
            <a:r>
              <a:rPr lang="en-GB" dirty="0"/>
              <a:t>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oznámení</a:t>
            </a:r>
            <a:endParaRPr lang="en-GB" dirty="0"/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89405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0367C3-4BFB-364F-9B73-54BAB72917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6FD1A2-8AD7-5147-AF66-A5D4A1020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CC2A98-B089-4247-BACC-CC5BC644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Faktory ovlivňující míru latence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33672-78D6-3D4F-9920-527B3E7A3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a) </a:t>
            </a:r>
            <a:r>
              <a:rPr lang="en-GB" dirty="0" err="1"/>
              <a:t>intenzita</a:t>
            </a:r>
            <a:r>
              <a:rPr lang="en-GB" dirty="0"/>
              <a:t> </a:t>
            </a:r>
            <a:r>
              <a:rPr lang="en-GB" dirty="0" err="1"/>
              <a:t>formáln</a:t>
            </a:r>
            <a:r>
              <a:rPr lang="cs-CZ" dirty="0"/>
              <a:t>í</a:t>
            </a:r>
            <a:r>
              <a:rPr lang="en-GB" dirty="0"/>
              <a:t> a </a:t>
            </a:r>
            <a:r>
              <a:rPr lang="en-GB" dirty="0" err="1"/>
              <a:t>neformáln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kontroly</a:t>
            </a:r>
            <a:r>
              <a:rPr lang="en-GB" dirty="0"/>
              <a:t> </a:t>
            </a:r>
            <a:r>
              <a:rPr lang="en-GB" dirty="0" err="1"/>
              <a:t>kriminality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b) tolerance </a:t>
            </a:r>
            <a:r>
              <a:rPr lang="en-GB" dirty="0" err="1"/>
              <a:t>poškozených</a:t>
            </a:r>
            <a:r>
              <a:rPr lang="en-GB" dirty="0"/>
              <a:t> </a:t>
            </a:r>
          </a:p>
          <a:p>
            <a:pPr marL="54000" indent="0">
              <a:buNone/>
            </a:pPr>
            <a:r>
              <a:rPr lang="en-GB" dirty="0"/>
              <a:t>c) </a:t>
            </a:r>
            <a:r>
              <a:rPr lang="cs-CZ" dirty="0"/>
              <a:t>ú</a:t>
            </a:r>
            <a:r>
              <a:rPr lang="en-GB" dirty="0"/>
              <a:t>rove</a:t>
            </a:r>
            <a:r>
              <a:rPr lang="cs-CZ" dirty="0"/>
              <a:t>ň </a:t>
            </a:r>
            <a:r>
              <a:rPr lang="en-GB" dirty="0" err="1"/>
              <a:t>právního</a:t>
            </a:r>
            <a:r>
              <a:rPr lang="en-GB" dirty="0"/>
              <a:t> v</a:t>
            </a:r>
            <a:r>
              <a:rPr lang="cs-CZ" dirty="0" err="1"/>
              <a:t>ěd</a:t>
            </a:r>
            <a:r>
              <a:rPr lang="en-GB" dirty="0"/>
              <a:t>om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 err="1"/>
              <a:t>ča</a:t>
            </a:r>
            <a:r>
              <a:rPr lang="en-GB" dirty="0"/>
              <a:t>n</a:t>
            </a:r>
            <a:r>
              <a:rPr lang="cs-CZ" dirty="0"/>
              <a:t>ů</a:t>
            </a:r>
          </a:p>
          <a:p>
            <a:pPr marL="54000" indent="0">
              <a:buNone/>
            </a:pPr>
            <a:r>
              <a:rPr lang="en-GB" dirty="0"/>
              <a:t>d) </a:t>
            </a:r>
            <a:r>
              <a:rPr lang="en-GB" dirty="0" err="1"/>
              <a:t>další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4069294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E627FD-90C9-2E47-B425-E93ECCF469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336631-4352-334F-9E90-1D6DF69CA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6858F8-CF18-EB49-8AF8-C0D55D42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a) Formální a neformální kontrola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42F559-2145-9F42-BFD5-8975773E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formálni</a:t>
            </a:r>
            <a:r>
              <a:rPr lang="en-GB" dirty="0"/>
              <a:t>́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politika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→ </a:t>
            </a:r>
            <a:r>
              <a:rPr lang="en-GB" dirty="0" err="1"/>
              <a:t>subsyst</a:t>
            </a:r>
            <a:r>
              <a:rPr lang="cs-CZ" dirty="0"/>
              <a:t>é</a:t>
            </a:r>
            <a:r>
              <a:rPr lang="en-GB" dirty="0"/>
              <a:t>m 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je </a:t>
            </a:r>
            <a:r>
              <a:rPr lang="en-GB" dirty="0" err="1"/>
              <a:t>zaměřený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represivní</a:t>
            </a:r>
            <a:r>
              <a:rPr lang="en-GB" dirty="0"/>
              <a:t> 	</a:t>
            </a:r>
            <a:r>
              <a:rPr lang="en-GB" dirty="0" err="1"/>
              <a:t>strategie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uplatnění</a:t>
            </a:r>
            <a:r>
              <a:rPr lang="en-GB" dirty="0"/>
              <a:t> </a:t>
            </a:r>
            <a:r>
              <a:rPr lang="en-GB" dirty="0" err="1"/>
              <a:t>trestněprávního</a:t>
            </a:r>
            <a:r>
              <a:rPr lang="en-GB" dirty="0"/>
              <a:t> </a:t>
            </a:r>
            <a:r>
              <a:rPr lang="en-GB" dirty="0" err="1"/>
              <a:t>postihu</a:t>
            </a:r>
            <a:r>
              <a:rPr lang="en-GB" dirty="0"/>
              <a:t> a </a:t>
            </a:r>
            <a:r>
              <a:rPr lang="en-GB" dirty="0" err="1"/>
              <a:t>má</a:t>
            </a:r>
            <a:r>
              <a:rPr lang="en-GB" dirty="0"/>
              <a:t> 	</a:t>
            </a:r>
            <a:r>
              <a:rPr lang="en-GB" dirty="0" err="1"/>
              <a:t>reaktivní</a:t>
            </a:r>
            <a:r>
              <a:rPr lang="en-GB" dirty="0"/>
              <a:t> character</a:t>
            </a:r>
          </a:p>
          <a:p>
            <a:pPr marL="54000" indent="0"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neformální</a:t>
            </a:r>
            <a:r>
              <a:rPr lang="en-GB" dirty="0"/>
              <a:t>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</a:t>
            </a:r>
            <a:r>
              <a:rPr lang="en-GB" dirty="0" err="1"/>
              <a:t>preventivní</a:t>
            </a:r>
            <a:r>
              <a:rPr lang="en-GB" dirty="0"/>
              <a:t> </a:t>
            </a:r>
            <a:r>
              <a:rPr lang="en-GB" dirty="0" err="1"/>
              <a:t>politiky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→ </a:t>
            </a:r>
            <a:r>
              <a:rPr lang="en-GB" dirty="0" err="1"/>
              <a:t>subsystém</a:t>
            </a:r>
            <a:r>
              <a:rPr lang="en-GB" dirty="0"/>
              <a:t> </a:t>
            </a:r>
            <a:r>
              <a:rPr lang="en-GB" dirty="0" err="1"/>
              <a:t>reventivni</a:t>
            </a:r>
            <a:r>
              <a:rPr lang="en-GB" dirty="0"/>
              <a:t>́ </a:t>
            </a:r>
            <a:r>
              <a:rPr lang="en-GB" dirty="0" err="1"/>
              <a:t>politiky</a:t>
            </a:r>
            <a:r>
              <a:rPr lang="en-GB" dirty="0"/>
              <a:t> je </a:t>
            </a:r>
            <a:r>
              <a:rPr lang="en-GB" dirty="0" err="1"/>
              <a:t>specializovany</a:t>
            </a:r>
            <a:r>
              <a:rPr lang="en-GB" dirty="0"/>
              <a:t>́ </a:t>
            </a:r>
            <a:r>
              <a:rPr lang="en-GB" dirty="0" err="1"/>
              <a:t>na</a:t>
            </a:r>
            <a:r>
              <a:rPr lang="en-GB" dirty="0"/>
              <a:t> 	</a:t>
            </a:r>
            <a:r>
              <a:rPr lang="en-GB" dirty="0" err="1"/>
              <a:t>preventivni</a:t>
            </a:r>
            <a:r>
              <a:rPr lang="en-GB" dirty="0"/>
              <a:t>́ </a:t>
            </a:r>
            <a:r>
              <a:rPr lang="en-GB" dirty="0" err="1"/>
              <a:t>strategie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uskute</a:t>
            </a:r>
            <a:r>
              <a:rPr lang="cs-CZ" dirty="0" err="1"/>
              <a:t>čňo</a:t>
            </a:r>
            <a:r>
              <a:rPr lang="en-GB" dirty="0" err="1"/>
              <a:t>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cs-CZ" dirty="0"/>
              <a:t>kriminálně</a:t>
            </a:r>
            <a:r>
              <a:rPr lang="en-GB" dirty="0"/>
              <a:t>	</a:t>
            </a:r>
            <a:r>
              <a:rPr lang="en-GB" dirty="0" err="1"/>
              <a:t>preventivního</a:t>
            </a:r>
            <a:r>
              <a:rPr lang="en-GB" dirty="0"/>
              <a:t> </a:t>
            </a:r>
            <a:r>
              <a:rPr lang="en-GB" dirty="0" err="1"/>
              <a:t>opatřeni</a:t>
            </a:r>
            <a:r>
              <a:rPr lang="en-GB" dirty="0"/>
              <a:t>́ 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0587662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en.potx" id="{73BB4051-CC10-4F52-963D-753E372B6F6C}" vid="{5832F38D-99B5-4012-859C-C76770343B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0</TotalTime>
  <Words>1400</Words>
  <Application>Microsoft Office PowerPoint</Application>
  <PresentationFormat>Předvádění na obrazovce (4:3)</PresentationFormat>
  <Paragraphs>145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Presentation_MU_EN</vt:lpstr>
      <vt:lpstr>Latentní kriminalita Kriminologie III</vt:lpstr>
      <vt:lpstr>Pojem latentní kriminalita</vt:lpstr>
      <vt:lpstr>Latentní kriminalita a statistiky</vt:lpstr>
      <vt:lpstr>Černá a šedá čísla</vt:lpstr>
      <vt:lpstr>Umělá latence</vt:lpstr>
      <vt:lpstr>Míra latentní kriminality</vt:lpstr>
      <vt:lpstr>Míra latentní kriminality II</vt:lpstr>
      <vt:lpstr>Faktory ovlivňující míru latence</vt:lpstr>
      <vt:lpstr>Ad a) Formální a neformální kontrola kriminality</vt:lpstr>
      <vt:lpstr>Ad b) Tolerance poškozených</vt:lpstr>
      <vt:lpstr>Ad c) Právní vědomí občanů</vt:lpstr>
      <vt:lpstr>Ad d) další faktory ovlivňující míru latentní kriminality </vt:lpstr>
      <vt:lpstr>Objasněnost kriminality ve vztahu k latentní kriminalitě</vt:lpstr>
      <vt:lpstr>Metody zjišťování latentní kriminality</vt:lpstr>
      <vt:lpstr>Self-reportové výzkumy</vt:lpstr>
      <vt:lpstr>Viktimologické výzkumy</vt:lpstr>
      <vt:lpstr>Výzkumy informátorů</vt:lpstr>
      <vt:lpstr>Další metody zjišťování latentní kriminality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Latentní kriminalita</dc:title>
  <dc:creator>Veronika Skalická</dc:creator>
  <cp:lastModifiedBy>Josef Kuchta</cp:lastModifiedBy>
  <cp:revision>30</cp:revision>
  <dcterms:created xsi:type="dcterms:W3CDTF">2021-02-02T18:03:16Z</dcterms:created>
  <dcterms:modified xsi:type="dcterms:W3CDTF">2021-02-22T11:27:00Z</dcterms:modified>
</cp:coreProperties>
</file>