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3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75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16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686FE0B-4BD8-4A03-BAA9-E3E5DB78A68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8560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15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21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67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56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91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FE0B-4BD8-4A03-BAA9-E3E5DB78A681}" type="datetimeFigureOut">
              <a:rPr lang="cs-CZ" smtClean="0"/>
              <a:t>22.02.2021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55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686FE0B-4BD8-4A03-BAA9-E3E5DB78A681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0124FF6-0EF9-4295-982C-1511F1F878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0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E6448-55E3-4E96-A12C-308F7D2EEB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Osobnost pachatele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3B57870-DD44-4D80-9D7B-7AD20ED41F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Vypracovala: Mgr. Kristýna Pavlovičová</a:t>
            </a:r>
          </a:p>
        </p:txBody>
      </p:sp>
    </p:spTree>
    <p:extLst>
      <p:ext uri="{BB962C8B-B14F-4D97-AF65-F5344CB8AC3E}">
        <p14:creationId xmlns:p14="http://schemas.microsoft.com/office/powerpoint/2010/main" val="1967492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C56902-F269-457F-A52D-4F8F0AEC7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Prognóza budoucího chování pachatele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9DD760-B1E1-411E-ABEA-12310BFCC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Ke stanovení prognózy budoucího chování pachatele využívá kriminologie následující metody:</a:t>
            </a:r>
          </a:p>
          <a:p>
            <a:pPr marL="457200" indent="-457200" algn="just">
              <a:buAutoNum type="arabicParenR"/>
            </a:pPr>
            <a:r>
              <a:rPr lang="cs-CZ" dirty="0"/>
              <a:t>Statistická metoda – užití predikčních tabulek,</a:t>
            </a:r>
          </a:p>
          <a:p>
            <a:pPr marL="457200" indent="-457200" algn="just">
              <a:buAutoNum type="arabicParenR"/>
            </a:pPr>
            <a:r>
              <a:rPr lang="cs-CZ" dirty="0"/>
              <a:t>klinická metoda – se užívá zejména při ukládání trestu, prostřednictvím znaleckých posudků,</a:t>
            </a:r>
          </a:p>
          <a:p>
            <a:pPr marL="457200" indent="-457200" algn="just">
              <a:buAutoNum type="arabicParenR"/>
            </a:pPr>
            <a:r>
              <a:rPr lang="cs-CZ" dirty="0"/>
              <a:t>intuitivní metoda – opětovně užíváno při stanovování trestu pachateli, jedná se o individuální odhad odborníka (zejména soudce).</a:t>
            </a:r>
          </a:p>
        </p:txBody>
      </p:sp>
    </p:spTree>
    <p:extLst>
      <p:ext uri="{BB962C8B-B14F-4D97-AF65-F5344CB8AC3E}">
        <p14:creationId xmlns:p14="http://schemas.microsoft.com/office/powerpoint/2010/main" val="973252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2A7964-27C6-45CA-ABC8-42C18B55D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odsouzených -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64DD69-3D3C-4AC6-BDE8-5EDDC0519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70. a 80. letech minulého století proběhl na území České republiky výzkum, který se zabýval osobností pachatele při zohlednění následujících faktorů:</a:t>
            </a:r>
          </a:p>
          <a:p>
            <a:pPr marL="457200" indent="-457200" algn="just">
              <a:buAutoNum type="arabicParenR"/>
            </a:pPr>
            <a:r>
              <a:rPr lang="cs-CZ" dirty="0"/>
              <a:t>Emoční ladění,</a:t>
            </a:r>
          </a:p>
          <a:p>
            <a:pPr marL="457200" indent="-457200" algn="just">
              <a:buAutoNum type="arabicParenR"/>
            </a:pPr>
            <a:r>
              <a:rPr lang="cs-CZ" dirty="0">
                <a:solidFill>
                  <a:srgbClr val="444444"/>
                </a:solidFill>
              </a:rPr>
              <a:t>ú</a:t>
            </a:r>
            <a:r>
              <a:rPr lang="cs-CZ" b="0" i="0" dirty="0">
                <a:solidFill>
                  <a:srgbClr val="444444"/>
                </a:solidFill>
                <a:effectLst/>
              </a:rPr>
              <a:t>roveň strukturace vnitřních regulativů chování,</a:t>
            </a:r>
          </a:p>
          <a:p>
            <a:pPr marL="457200" indent="-457200" algn="just">
              <a:buAutoNum type="arabicParenR"/>
            </a:pPr>
            <a:r>
              <a:rPr lang="cs-CZ" dirty="0">
                <a:solidFill>
                  <a:srgbClr val="444444"/>
                </a:solidFill>
              </a:rPr>
              <a:t>sociální reaktivita,</a:t>
            </a:r>
          </a:p>
          <a:p>
            <a:pPr marL="457200" indent="-457200" algn="just">
              <a:buAutoNum type="arabicParenR"/>
            </a:pPr>
            <a:r>
              <a:rPr lang="cs-CZ" dirty="0" err="1">
                <a:solidFill>
                  <a:srgbClr val="444444"/>
                </a:solidFill>
              </a:rPr>
              <a:t>asertivnost</a:t>
            </a:r>
            <a:r>
              <a:rPr lang="cs-CZ" dirty="0">
                <a:solidFill>
                  <a:srgbClr val="444444"/>
                </a:solidFill>
              </a:rPr>
              <a:t>, prosazování se.</a:t>
            </a:r>
          </a:p>
          <a:p>
            <a:pPr algn="just"/>
            <a:r>
              <a:rPr lang="cs-CZ" dirty="0">
                <a:solidFill>
                  <a:srgbClr val="444444"/>
                </a:solidFill>
              </a:rPr>
              <a:t>Na základě tohoto výzkumu bylo shledáno 8 typů odsouzených pachatelů trestných činů.</a:t>
            </a:r>
          </a:p>
          <a:p>
            <a:pPr marL="457200" indent="-4572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296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228ED-66F7-497A-A036-A97FE5D03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odsouzených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139DDC-44B5-4E87-9791-18F6DF287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>
                <a:solidFill>
                  <a:srgbClr val="444444"/>
                </a:solidFill>
              </a:rPr>
              <a:t>S</a:t>
            </a:r>
            <a:r>
              <a:rPr lang="cs-CZ" b="0" i="0" dirty="0">
                <a:solidFill>
                  <a:srgbClr val="444444"/>
                </a:solidFill>
                <a:effectLst/>
              </a:rPr>
              <a:t>ocializovaný odsouzený – vyznačuje se dobře zformovaným systémem vnitřních regulativů chování (ve smyslu svědomí), má nízký sklon k agresivním reakcím, je emočně stabilní.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Agresivní psychopat (nesocializovaný agresor) – u těchto pachatelů je trestná činnost zakotvena spíše v osobnostních než v situačních faktorech, typický je nedostatečně zformovaný systém vnitřních regulativů chování, egocentričnost a nebržděná agrese.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Konformní mormon – vykazuje konformnost, těžkopádnost až tupost a </a:t>
            </a:r>
            <a:r>
              <a:rPr lang="cs-CZ" b="0" i="0" dirty="0" err="1">
                <a:solidFill>
                  <a:srgbClr val="444444"/>
                </a:solidFill>
                <a:effectLst/>
              </a:rPr>
              <a:t>submisivitu</a:t>
            </a:r>
            <a:r>
              <a:rPr lang="cs-CZ" dirty="0">
                <a:solidFill>
                  <a:srgbClr val="444444"/>
                </a:solidFill>
              </a:rPr>
              <a:t>.</a:t>
            </a:r>
            <a:r>
              <a:rPr lang="cs-CZ" b="0" i="0" dirty="0">
                <a:solidFill>
                  <a:srgbClr val="444444"/>
                </a:solidFill>
                <a:effectLst/>
              </a:rPr>
              <a:t> Trestná činnost je u tohoto typu pachatelů snáze odhalitelná, bývají nejslabším článkem.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Nezdrženlivý, nezvladatelně puzený – pro tento typ pachatele je typická dynamičnost, touha po vzrušení, uspokojení, fascinace okamžikem, slabá kontrola realitou; kriminální prognóza je spíše nepříznivá.</a:t>
            </a:r>
          </a:p>
          <a:p>
            <a:pPr marL="457200" indent="-457200" algn="just">
              <a:buFont typeface="Wingdings" pitchFamily="2" charset="2"/>
              <a:buAutoNum type="alphaUcParenR"/>
            </a:pPr>
            <a:endParaRPr lang="cs-CZ" b="0" i="0" dirty="0">
              <a:solidFill>
                <a:srgbClr val="444444"/>
              </a:solidFill>
              <a:effectLst/>
            </a:endParaRPr>
          </a:p>
          <a:p>
            <a:pPr marL="457200" indent="-457200" algn="just">
              <a:buFont typeface="Wingdings" pitchFamily="2" charset="2"/>
              <a:buAutoNum type="alphaUcParenR"/>
            </a:pPr>
            <a:endParaRPr lang="cs-CZ" b="0" i="0" dirty="0">
              <a:solidFill>
                <a:srgbClr val="444444"/>
              </a:solidFill>
              <a:effectLst/>
            </a:endParaRPr>
          </a:p>
          <a:p>
            <a:pPr marL="457200" indent="-457200" algn="just">
              <a:buAutoNum type="alphaUcParenR"/>
            </a:pPr>
            <a:endParaRPr lang="cs-CZ" b="0" i="0" dirty="0">
              <a:solidFill>
                <a:srgbClr val="444444"/>
              </a:solidFill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481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F0C9E-A0D4-4438-9593-4A32C33C6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odsouzených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3F8587-6A88-4185-8CD4-D66E85127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Neurotický – s nízkou mírou kriminální recidivy, má obvykle dobře vytvořený systém vnitřních regulativů chování. Je úzkostlivý, emočně labilní, </a:t>
            </a:r>
            <a:r>
              <a:rPr lang="cs-CZ" b="0" i="0" dirty="0" err="1">
                <a:solidFill>
                  <a:srgbClr val="444444"/>
                </a:solidFill>
                <a:effectLst/>
              </a:rPr>
              <a:t>inibovaný</a:t>
            </a:r>
            <a:r>
              <a:rPr lang="cs-CZ" b="0" i="0" dirty="0">
                <a:solidFill>
                  <a:srgbClr val="444444"/>
                </a:solidFill>
                <a:effectLst/>
              </a:rPr>
              <a:t> (utlumený).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Hostilní – </a:t>
            </a:r>
            <a:r>
              <a:rPr lang="cs-CZ" dirty="0">
                <a:solidFill>
                  <a:srgbClr val="444444"/>
                </a:solidFill>
              </a:rPr>
              <a:t>tento typ pachatele vykazuje </a:t>
            </a:r>
            <a:r>
              <a:rPr lang="cs-CZ" b="0" i="0" dirty="0">
                <a:solidFill>
                  <a:srgbClr val="444444"/>
                </a:solidFill>
                <a:effectLst/>
              </a:rPr>
              <a:t>nepřátelské zaměření vůči svému okolí, emoční labilitu, poměrně dobře zformovaný systém vnitřních regulativů chování; dopouští se zejména násilné kriminality, malá ochota k akceptaci trestu.</a:t>
            </a:r>
          </a:p>
          <a:p>
            <a:pPr algn="just"/>
            <a:r>
              <a:rPr lang="cs-CZ" b="0" i="0" dirty="0" err="1">
                <a:solidFill>
                  <a:srgbClr val="444444"/>
                </a:solidFill>
                <a:effectLst/>
              </a:rPr>
              <a:t>Podrobivý</a:t>
            </a:r>
            <a:r>
              <a:rPr lang="cs-CZ" b="0" i="0" dirty="0">
                <a:solidFill>
                  <a:srgbClr val="444444"/>
                </a:solidFill>
                <a:effectLst/>
              </a:rPr>
              <a:t> – obvykle tento </a:t>
            </a:r>
            <a:r>
              <a:rPr lang="cs-CZ" dirty="0">
                <a:solidFill>
                  <a:srgbClr val="444444"/>
                </a:solidFill>
              </a:rPr>
              <a:t>typ pachatele </a:t>
            </a:r>
            <a:r>
              <a:rPr lang="cs-CZ" b="0" i="0" dirty="0">
                <a:solidFill>
                  <a:srgbClr val="444444"/>
                </a:solidFill>
                <a:effectLst/>
              </a:rPr>
              <a:t>přejímá normy skupiny, bývá snadno manipulovatelný (důvěřivost). Dále se vyznačuje nízkým sklonem k agresivním reakcím.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Anxiózní (úzkostný) manipulátor – pro tento typ pachatele je velmi obtížná resocializace. Vyznačuje se velkou zdatností v manipulaci a emoční stabilitou.</a:t>
            </a:r>
          </a:p>
          <a:p>
            <a:pPr algn="just"/>
            <a:endParaRPr lang="cs-CZ" b="0" i="0" dirty="0">
              <a:solidFill>
                <a:srgbClr val="444444"/>
              </a:solidFill>
              <a:effectLst/>
            </a:endParaRPr>
          </a:p>
          <a:p>
            <a:pPr algn="just"/>
            <a:endParaRPr lang="cs-CZ" b="0" i="0" dirty="0">
              <a:solidFill>
                <a:srgbClr val="444444"/>
              </a:solidFill>
              <a:effectLst/>
            </a:endParaRPr>
          </a:p>
          <a:p>
            <a:pPr algn="just"/>
            <a:endParaRPr lang="cs-CZ" b="0" i="0" dirty="0">
              <a:solidFill>
                <a:srgbClr val="444444"/>
              </a:solidFill>
              <a:effectLst/>
            </a:endParaRPr>
          </a:p>
          <a:p>
            <a:pPr algn="just"/>
            <a:endParaRPr lang="cs-CZ" b="0" i="0" dirty="0">
              <a:solidFill>
                <a:srgbClr val="444444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904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6275F-0158-45AF-8242-9F1D8A533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odsouzených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D7C849-5BAD-4E02-BB5A-E9C119260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 err="1"/>
              <a:t>Prvověznění</a:t>
            </a:r>
            <a:r>
              <a:rPr lang="cs-CZ" b="1" dirty="0"/>
              <a:t> pachatelé jsou obvykle typově: </a:t>
            </a:r>
          </a:p>
          <a:p>
            <a:pPr marL="457200" indent="-457200" algn="just">
              <a:buAutoNum type="alphaLcParenR"/>
            </a:pPr>
            <a:r>
              <a:rPr lang="cs-CZ" dirty="0"/>
              <a:t>Socializovaní odsouzení,</a:t>
            </a:r>
          </a:p>
          <a:p>
            <a:pPr marL="457200" indent="-457200" algn="just">
              <a:buAutoNum type="alphaLcParenR"/>
            </a:pPr>
            <a:r>
              <a:rPr lang="cs-CZ" dirty="0"/>
              <a:t>neurotický,</a:t>
            </a:r>
          </a:p>
          <a:p>
            <a:pPr marL="457200" indent="-457200" algn="just">
              <a:buAutoNum type="alphaLcParenR"/>
            </a:pPr>
            <a:r>
              <a:rPr lang="cs-CZ" dirty="0"/>
              <a:t>anxiózní manipulátor.</a:t>
            </a:r>
          </a:p>
          <a:p>
            <a:pPr algn="just"/>
            <a:r>
              <a:rPr lang="cs-CZ" b="1" dirty="0"/>
              <a:t>Recidivisté jsou obvykle typově:</a:t>
            </a:r>
          </a:p>
          <a:p>
            <a:pPr marL="457200" indent="-457200" algn="just">
              <a:buAutoNum type="alphaLcParenR"/>
            </a:pPr>
            <a:r>
              <a:rPr lang="cs-CZ" dirty="0"/>
              <a:t>Konformní mormon,</a:t>
            </a:r>
          </a:p>
          <a:p>
            <a:pPr marL="457200" indent="-457200" algn="just">
              <a:buAutoNum type="alphaLcParenR"/>
            </a:pPr>
            <a:r>
              <a:rPr lang="cs-CZ" dirty="0">
                <a:solidFill>
                  <a:srgbClr val="444444"/>
                </a:solidFill>
              </a:rPr>
              <a:t>n</a:t>
            </a:r>
            <a:r>
              <a:rPr lang="cs-CZ" b="0" i="0" dirty="0">
                <a:solidFill>
                  <a:srgbClr val="444444"/>
                </a:solidFill>
                <a:effectLst/>
              </a:rPr>
              <a:t>ezdrženlivý, nezvladatelně puzený,</a:t>
            </a:r>
          </a:p>
          <a:p>
            <a:pPr marL="457200" indent="-457200" algn="just">
              <a:buAutoNum type="alphaLcParenR"/>
            </a:pPr>
            <a:r>
              <a:rPr lang="cs-CZ" b="0" i="0" dirty="0" err="1">
                <a:solidFill>
                  <a:srgbClr val="444444"/>
                </a:solidFill>
                <a:effectLst/>
              </a:rPr>
              <a:t>podrobivý</a:t>
            </a:r>
            <a:r>
              <a:rPr lang="cs-CZ" b="0" i="0" dirty="0">
                <a:solidFill>
                  <a:srgbClr val="444444"/>
                </a:solidFill>
                <a:effectLst/>
              </a:rPr>
              <a:t>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 </a:t>
            </a:r>
            <a:r>
              <a:rPr lang="cs-CZ" b="1" i="0" dirty="0">
                <a:solidFill>
                  <a:srgbClr val="444444"/>
                </a:solidFill>
                <a:effectLst/>
              </a:rPr>
              <a:t>Zbývající dva typy, tj. agresivní psychopati a hostilní, jsou mezi odsouzenými pachateli zastoupeni rovnoměrně.</a:t>
            </a:r>
          </a:p>
          <a:p>
            <a:pPr marL="457200" indent="-457200">
              <a:buAutoNum type="alphaLcParenR"/>
            </a:pPr>
            <a:endParaRPr lang="cs-CZ" dirty="0"/>
          </a:p>
          <a:p>
            <a:pPr marL="457200" indent="-457200">
              <a:buAutoNum type="alphaL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515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48495-1E3E-4C64-B8A3-27F2F05FA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C31BB6-4F90-413E-B3CA-2C4D8C71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0" i="0" u="none" strike="noStrike" dirty="0">
                <a:solidFill>
                  <a:srgbClr val="333333"/>
                </a:solidFill>
                <a:effectLst/>
              </a:rPr>
              <a:t>KUCHTA, J.</a:t>
            </a:r>
            <a:r>
              <a:rPr lang="cs-CZ" b="0" i="0" dirty="0">
                <a:solidFill>
                  <a:srgbClr val="0A0A0A"/>
                </a:solidFill>
                <a:effectLst/>
              </a:rPr>
              <a:t> a kol. </a:t>
            </a:r>
            <a:r>
              <a:rPr lang="cs-CZ" b="0" i="1" dirty="0">
                <a:solidFill>
                  <a:srgbClr val="0A0A0A"/>
                </a:solidFill>
                <a:effectLst/>
              </a:rPr>
              <a:t>Základy kriminologie a trestní politiky</a:t>
            </a:r>
            <a:r>
              <a:rPr lang="cs-CZ" b="0" i="0" dirty="0">
                <a:solidFill>
                  <a:srgbClr val="0A0A0A"/>
                </a:solidFill>
                <a:effectLst/>
              </a:rPr>
              <a:t>. Vyd. 1. Praha: C.H. Beck, 2005. 544 s. (Beckovy mezioborové učebnice). ISBN 80-7179-813-4.</a:t>
            </a:r>
          </a:p>
          <a:p>
            <a:pPr algn="just"/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MUSIL, Jan. a kol. Kriminalistika. 2.vyd. Praha: C. H. Beck, 2004.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ZÁHORSKÁ, J. </a:t>
            </a:r>
            <a:r>
              <a:rPr lang="cs-CZ" b="0" i="1" dirty="0">
                <a:solidFill>
                  <a:srgbClr val="444444"/>
                </a:solidFill>
                <a:effectLst/>
              </a:rPr>
              <a:t>Psychologická intervence při vyšetřování trestných činů.</a:t>
            </a:r>
            <a:r>
              <a:rPr lang="cs-CZ" b="0" i="0" dirty="0">
                <a:solidFill>
                  <a:srgbClr val="444444"/>
                </a:solidFill>
                <a:effectLst/>
              </a:rPr>
              <a:t> Praha : Portál, 2007. 136 s. ISBN 978-80-7367-236-2.</a:t>
            </a:r>
          </a:p>
          <a:p>
            <a:pPr algn="just"/>
            <a:r>
              <a:rPr lang="cs-CZ" b="0" i="0" dirty="0">
                <a:solidFill>
                  <a:srgbClr val="444444"/>
                </a:solidFill>
                <a:effectLst/>
              </a:rPr>
              <a:t>Osobnost pachatele trestných činů, </a:t>
            </a:r>
            <a:r>
              <a:rPr lang="cs-CZ" b="0" i="0" dirty="0" err="1">
                <a:solidFill>
                  <a:srgbClr val="444444"/>
                </a:solidFill>
                <a:effectLst/>
              </a:rPr>
              <a:t>elearning</a:t>
            </a:r>
            <a:r>
              <a:rPr lang="cs-CZ" b="0" i="0" dirty="0">
                <a:solidFill>
                  <a:srgbClr val="444444"/>
                </a:solidFill>
                <a:effectLst/>
              </a:rPr>
              <a:t> FSPS MUNI, online, dostupné z: https://www.fsps.muni.cz/inovace-SEBS-ASEBS/</a:t>
            </a:r>
            <a:r>
              <a:rPr lang="cs-CZ" b="0" i="0" dirty="0" err="1">
                <a:solidFill>
                  <a:srgbClr val="444444"/>
                </a:solidFill>
                <a:effectLst/>
              </a:rPr>
              <a:t>elearning</a:t>
            </a:r>
            <a:r>
              <a:rPr lang="cs-CZ" b="0" i="0" dirty="0">
                <a:solidFill>
                  <a:srgbClr val="444444"/>
                </a:solidFill>
                <a:effectLst/>
              </a:rPr>
              <a:t>/kriminologie/osobnost.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30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88E6F-FB9B-493F-96A7-B3563A5AA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Pachatel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CA9D2C-2EE1-430B-AB68-E5CE4A139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Pod pojmem „Pachatel“ v kriminologii rozumíme NEJEN osobu, která se dopustila trestného činu.</a:t>
            </a:r>
          </a:p>
          <a:p>
            <a:pPr algn="just"/>
            <a:r>
              <a:rPr lang="cs-CZ" dirty="0"/>
              <a:t>Pojem „Pachatel“ může v kriminologii označovat také osobu, která není ze strany orgánů činných v trestním řízení stíhána.</a:t>
            </a:r>
          </a:p>
          <a:p>
            <a:pPr algn="just"/>
            <a:r>
              <a:rPr lang="cs-CZ" dirty="0"/>
              <a:t>Kriminologie se zabývá také osobami trestně neodpovědnými (kupříkladu osobami nepříčetnými a dětmi).</a:t>
            </a:r>
          </a:p>
          <a:p>
            <a:pPr algn="just"/>
            <a:r>
              <a:rPr lang="cs-CZ" dirty="0"/>
              <a:t>Kriminologie se zabývá také potenciálními pachateli trestných činů a osobami, které vykazují tzv. sociálně – patologické jevy.</a:t>
            </a:r>
          </a:p>
        </p:txBody>
      </p:sp>
    </p:spTree>
    <p:extLst>
      <p:ext uri="{BB962C8B-B14F-4D97-AF65-F5344CB8AC3E}">
        <p14:creationId xmlns:p14="http://schemas.microsoft.com/office/powerpoint/2010/main" val="320040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E9FAF-C0AD-4FBF-A76A-DC347CA19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 pachatele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70D700-E899-4931-B4F4-53C453BB7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Pod pojmem „</a:t>
            </a:r>
            <a:r>
              <a:rPr lang="cs-CZ" b="1" dirty="0"/>
              <a:t>Osobnost pachatele</a:t>
            </a:r>
            <a:r>
              <a:rPr lang="cs-CZ" dirty="0"/>
              <a:t>“ rozumíme </a:t>
            </a:r>
            <a:r>
              <a:rPr lang="cs-CZ" dirty="0">
                <a:effectLst/>
                <a:ea typeface="Calibri" panose="020F0502020204030204" pitchFamily="34" charset="0"/>
              </a:rPr>
              <a:t>hypotetický konstrukt vyjadřující vnitřní dynamickou organizaci lidské psychiky, která determinuje její vnější projevy. Osobnost pachatele je brána individuálně, a to i ve srovnání s jinými osobnostmi. </a:t>
            </a:r>
            <a:r>
              <a:rPr lang="cs-CZ" dirty="0">
                <a:ea typeface="Calibri" panose="020F0502020204030204" pitchFamily="34" charset="0"/>
              </a:rPr>
              <a:t>U</a:t>
            </a:r>
            <a:r>
              <a:rPr lang="cs-CZ" dirty="0">
                <a:effectLst/>
                <a:ea typeface="Calibri" panose="020F0502020204030204" pitchFamily="34" charset="0"/>
              </a:rPr>
              <a:t>rčení osobnosti pachatele je nutné pro pochopení a vysvětlení jeho jednání, pro prevenci takového jednání apod.</a:t>
            </a:r>
          </a:p>
          <a:p>
            <a:pPr algn="just"/>
            <a:r>
              <a:rPr lang="cs-CZ" dirty="0">
                <a:ea typeface="Calibri" panose="020F0502020204030204" pitchFamily="34" charset="0"/>
              </a:rPr>
              <a:t>Zkoumáním osobnosti pachatele se zabývá kriminologický výzkum.</a:t>
            </a:r>
          </a:p>
          <a:p>
            <a:pPr algn="just"/>
            <a:r>
              <a:rPr lang="cs-CZ" dirty="0">
                <a:ea typeface="Calibri" panose="020F0502020204030204" pitchFamily="34" charset="0"/>
              </a:rPr>
              <a:t>Navzdory možným shodným znakům je osobnost každého pachatele jedinečná.</a:t>
            </a:r>
          </a:p>
          <a:p>
            <a:pPr algn="just"/>
            <a:r>
              <a:rPr lang="cs-CZ" dirty="0">
                <a:effectLst/>
                <a:ea typeface="Calibri" panose="020F0502020204030204" pitchFamily="34" charset="0"/>
              </a:rPr>
              <a:t>Osobností pachatele se zabývá také forenzní psychologie.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125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E684EA-30A0-4DCE-A5C3-7E9588198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Kriminologie X forenzní psychologie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3EFA86-5E49-44A0-8A14-50478DC4AFD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cs-CZ" dirty="0"/>
              <a:t>Kriminologie vychází z psychických definic osobnosti pachatele.</a:t>
            </a:r>
          </a:p>
          <a:p>
            <a:pPr algn="just"/>
            <a:r>
              <a:rPr lang="cs-CZ" dirty="0"/>
              <a:t>Osobnost pachatele je chápána jako organizovaný, dynamický a jedinečný celek psychofyzických dispozic, který se navenek projevuje určitým chováním.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525F6E-FC56-4A76-93C7-9D7B47E2C5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cs-CZ" dirty="0"/>
              <a:t>Forenzní psychologie věnuje pozornost zejména následujícím charakteristikám osobnosti pachatele:</a:t>
            </a:r>
          </a:p>
          <a:p>
            <a:pPr marL="457200" indent="-457200" algn="just">
              <a:buAutoNum type="arabicParenR"/>
            </a:pPr>
            <a:r>
              <a:rPr lang="cs-CZ" dirty="0"/>
              <a:t>Nezdrženlivost v jednání,</a:t>
            </a:r>
          </a:p>
          <a:p>
            <a:pPr marL="457200" indent="-457200" algn="just">
              <a:buAutoNum type="arabicParenR"/>
            </a:pPr>
            <a:r>
              <a:rPr lang="cs-CZ" dirty="0"/>
              <a:t>nedostatečné vnitřní zábrany,</a:t>
            </a:r>
          </a:p>
          <a:p>
            <a:pPr marL="457200" indent="-457200" algn="just">
              <a:buAutoNum type="arabicParenR"/>
            </a:pPr>
            <a:r>
              <a:rPr lang="cs-CZ" dirty="0"/>
              <a:t>kognitivní distorze.</a:t>
            </a:r>
          </a:p>
        </p:txBody>
      </p:sp>
    </p:spTree>
    <p:extLst>
      <p:ext uri="{BB962C8B-B14F-4D97-AF65-F5344CB8AC3E}">
        <p14:creationId xmlns:p14="http://schemas.microsoft.com/office/powerpoint/2010/main" val="3324788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26F36-9CAF-4E50-9A11-2CDE0B024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Kriminologický výzkum osobnosti pachatele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4F8D30-4AA2-44D7-9067-FC42CBC75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Kriminologický výzkum osobnosti pachatele zkoumá zejména:</a:t>
            </a:r>
          </a:p>
          <a:p>
            <a:pPr marL="457200" indent="-457200" algn="just">
              <a:buAutoNum type="arabicParenR"/>
            </a:pPr>
            <a:r>
              <a:rPr lang="cs-CZ" dirty="0"/>
              <a:t>Motivaci jednání pachatele,</a:t>
            </a:r>
          </a:p>
          <a:p>
            <a:pPr marL="457200" indent="-457200" algn="just">
              <a:buAutoNum type="arabicParenR"/>
            </a:pPr>
            <a:r>
              <a:rPr lang="cs-CZ" dirty="0"/>
              <a:t>jeho osobní, rodinnou a kriminální anamnézu,</a:t>
            </a:r>
          </a:p>
          <a:p>
            <a:pPr marL="457200" indent="-457200" algn="just">
              <a:buAutoNum type="arabicParenR"/>
            </a:pPr>
            <a:r>
              <a:rPr lang="cs-CZ" dirty="0"/>
              <a:t>průběh a vývojové problémy jeho socializace,</a:t>
            </a:r>
          </a:p>
          <a:p>
            <a:pPr marL="457200" indent="-457200" algn="just">
              <a:buAutoNum type="arabicParenR"/>
            </a:pP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úroveň jeho adaptace na okolní sociální prostředí,</a:t>
            </a:r>
          </a:p>
          <a:p>
            <a:pPr marL="457200" indent="-457200" algn="just">
              <a:buAutoNum type="arabicParenR"/>
            </a:pP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uplatňovaný životní styl,</a:t>
            </a:r>
          </a:p>
          <a:p>
            <a:pPr marL="457200" indent="-457200" algn="just">
              <a:buAutoNum type="arabicParenR"/>
            </a:pP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vliv potenciálního i již absolvovaného trestu na jeho budoucnost,</a:t>
            </a:r>
          </a:p>
          <a:p>
            <a:pPr marL="457200" indent="-457200" algn="just">
              <a:buAutoNum type="arabicParenR"/>
            </a:pP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predikci jeho dalšího chování a odhadu případné recidivy jeho kriminálního jednání.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2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7AFDD-C613-40F8-B78F-690B877A7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pachatele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BA1DF8-289F-4C80-9B70-DB1447707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Typologie pachatele je </a:t>
            </a:r>
            <a:r>
              <a:rPr lang="cs-CZ" dirty="0">
                <a:effectLst/>
                <a:ea typeface="Calibri" panose="020F0502020204030204" pitchFamily="34" charset="0"/>
              </a:rPr>
              <a:t>metoda, která se snaží o zobecnění poznatků o osobnostech pachatelů a rozčlenění pachatelů trestných činů do kategorií.</a:t>
            </a:r>
          </a:p>
          <a:p>
            <a:pPr algn="just"/>
            <a:r>
              <a:rPr lang="cs-CZ" dirty="0">
                <a:ea typeface="Calibri" panose="020F0502020204030204" pitchFamily="34" charset="0"/>
              </a:rPr>
              <a:t>Typ pachatele charakterizuje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určitý komplex vlastností, rysů či jiných znaků osobnosti, které jsou společné většímu počtu osob a lze díky nim vytvořit dílčí skupinu v rámci konkrétní kategorie (i když „čisté“ typy neexistují).</a:t>
            </a:r>
          </a:p>
          <a:p>
            <a:pPr algn="just"/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Osobnost pachatele nemá neměnnou strukturu, hodnotí se i adaptace na vnější prostředí.</a:t>
            </a:r>
          </a:p>
          <a:p>
            <a:pPr algn="just"/>
            <a:r>
              <a:rPr lang="cs-CZ" dirty="0">
                <a:effectLst/>
                <a:ea typeface="Calibri" panose="020F0502020204030204" pitchFamily="34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Členění typologií podle vlivů na utváření osobnosti pachatele:</a:t>
            </a:r>
          </a:p>
          <a:p>
            <a:pPr marL="457200" indent="-457200" algn="just">
              <a:buAutoNum type="arabicParenR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Biologické dispozice,</a:t>
            </a:r>
          </a:p>
          <a:p>
            <a:pPr marL="457200" indent="-457200" algn="just">
              <a:buAutoNum type="arabicParenR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sychické dispozice,</a:t>
            </a:r>
          </a:p>
          <a:p>
            <a:pPr marL="457200" indent="-457200" algn="just">
              <a:buAutoNum type="arabicParenR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liv sociálního prostředí.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574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3638D-A609-4B7F-99F4-4E95C1699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pachatele podle biologické dispozice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2D599F-89B5-419D-9F36-2FF0956E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Dříve užívána teorie rozlišující pachatele na základě vnějších biologických odlišností. Poté se zkoumal vztah abnormálních nálezů nebo poruch s jednáním. </a:t>
            </a:r>
          </a:p>
          <a:p>
            <a:pPr algn="just"/>
            <a:r>
              <a:rPr lang="cs-CZ" dirty="0" err="1">
                <a:effectLst/>
                <a:ea typeface="Calibri" panose="020F0502020204030204" pitchFamily="34" charset="0"/>
              </a:rPr>
              <a:t>Lombrosova</a:t>
            </a:r>
            <a:r>
              <a:rPr lang="cs-CZ" dirty="0">
                <a:effectLst/>
                <a:ea typeface="Calibri" panose="020F0502020204030204" pitchFamily="34" charset="0"/>
              </a:rPr>
              <a:t> teorie o rozeném zločince = </a:t>
            </a:r>
            <a:r>
              <a:rPr lang="cs-CZ" b="0" i="0" dirty="0">
                <a:solidFill>
                  <a:srgbClr val="444444"/>
                </a:solidFill>
                <a:effectLst/>
              </a:rPr>
              <a:t> podle biologických znaků rozlišovala i mezi jednotlivými typy zločinců (např. vrahy a zloději).</a:t>
            </a:r>
          </a:p>
          <a:p>
            <a:pPr algn="just"/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Koncepce oligofrenního pachatele, neboli koncepce psychopatické osobnosti. </a:t>
            </a:r>
            <a:r>
              <a:rPr lang="cs-CZ" b="0" i="0" dirty="0">
                <a:solidFill>
                  <a:srgbClr val="444444"/>
                </a:solidFill>
                <a:effectLst/>
              </a:rPr>
              <a:t>Psychopatická osobnost bývá definována jako disharmonická osobnost s abnormálními rysy, jejíž některé projevy mohou vést až ke kriminálnímu jednání. Patří sem např. paranoidní porucha, schizoidní porucha, disociální porucha, emočně nestabilní porucha aj.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050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730155-ACDA-47F3-952A-616EF38AC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pachatele podle psychické dispozice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CD3DE0-FA77-42E3-AD7F-9DF7CA3EA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Psychická dispozice pachatele je určována na základě poznatků získaných v klinické i obecné psychologii.</a:t>
            </a:r>
          </a:p>
          <a:p>
            <a:pPr algn="just"/>
            <a:r>
              <a:rPr lang="cs-CZ" dirty="0"/>
              <a:t>Struktura osobnosti pachatele je určena:</a:t>
            </a:r>
          </a:p>
          <a:p>
            <a:pPr marL="457200" indent="-457200" algn="just">
              <a:buAutoNum type="arabicParenR"/>
            </a:pPr>
            <a:r>
              <a:rPr lang="cs-CZ" dirty="0"/>
              <a:t>Schopnostmi (zejména inteligencí),</a:t>
            </a:r>
          </a:p>
          <a:p>
            <a:pPr marL="457200" indent="-457200" algn="just">
              <a:buAutoNum type="arabicParenR"/>
            </a:pPr>
            <a:r>
              <a:rPr lang="cs-CZ" dirty="0"/>
              <a:t>charakterem,</a:t>
            </a:r>
          </a:p>
          <a:p>
            <a:pPr marL="457200" indent="-457200" algn="just">
              <a:buAutoNum type="arabicParenR"/>
            </a:pPr>
            <a:r>
              <a:rPr lang="cs-CZ" dirty="0"/>
              <a:t>temperamentem,</a:t>
            </a:r>
          </a:p>
          <a:p>
            <a:pPr marL="457200" indent="-457200" algn="just">
              <a:buAutoNum type="arabicParenR"/>
            </a:pPr>
            <a:r>
              <a:rPr lang="cs-CZ" dirty="0"/>
              <a:t>volními vlastnostmi,</a:t>
            </a:r>
          </a:p>
          <a:p>
            <a:pPr marL="457200" indent="-457200" algn="just">
              <a:buAutoNum type="arabicParenR"/>
            </a:pPr>
            <a:r>
              <a:rPr lang="cs-CZ" dirty="0"/>
              <a:t>motivací,</a:t>
            </a:r>
          </a:p>
          <a:p>
            <a:pPr marL="457200" indent="-457200" algn="just">
              <a:buAutoNum type="arabicParenR"/>
            </a:pPr>
            <a:r>
              <a:rPr lang="cs-CZ" dirty="0"/>
              <a:t>postojem, atd…</a:t>
            </a:r>
          </a:p>
          <a:p>
            <a:pPr marL="457200" indent="-457200">
              <a:buAutoNum type="arabicParenR"/>
            </a:pPr>
            <a:endParaRPr lang="cs-CZ" dirty="0"/>
          </a:p>
          <a:p>
            <a:pPr marL="457200" indent="-457200"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372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2F1E6-CD5D-4825-A768-37CD4CD3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pachatele – vliv sociálního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41114E-2702-45BD-9756-BFBC2A7C1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Tato typologie pachatele zohledňuje </a:t>
            </a: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zejména 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sociálního prostředí pachatele a jeho sociální učení, hodnotové orientace pachatele a jeho sociální začlenění.</a:t>
            </a:r>
          </a:p>
          <a:p>
            <a:pPr algn="just"/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Jádrem této typologie je myšlenka, 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že ne každý zločinec by se stal zločincem v každé době a za každých okolností.</a:t>
            </a:r>
          </a:p>
          <a:p>
            <a:pPr algn="just"/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Franz von </a:t>
            </a:r>
            <a:r>
              <a:rPr lang="cs-CZ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Liszt</a:t>
            </a:r>
            <a:r>
              <a:rPr lang="cs-CZ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rozděloval pachatele trestných činů do tří skupin: příležitostné, zločince ze zvyku schopné nápravy, a nepolepšitelné zločince. Dělení spojoval se třemi individuálně preventivními funkcemi trestání (odstrašení, náprava, zneškodnění).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4379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0</TotalTime>
  <Words>1139</Words>
  <Application>Microsoft Office PowerPoint</Application>
  <PresentationFormat>Širokoúhlá obrazovka</PresentationFormat>
  <Paragraphs>95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Calibri</vt:lpstr>
      <vt:lpstr>Rockwell</vt:lpstr>
      <vt:lpstr>Rockwell Condensed</vt:lpstr>
      <vt:lpstr>Times New Roman</vt:lpstr>
      <vt:lpstr>Wingdings</vt:lpstr>
      <vt:lpstr>Dřevo</vt:lpstr>
      <vt:lpstr>Osobnost pachatele</vt:lpstr>
      <vt:lpstr>Pachatel</vt:lpstr>
      <vt:lpstr>Osobnost pachatele</vt:lpstr>
      <vt:lpstr>Kriminologie X forenzní psychologie</vt:lpstr>
      <vt:lpstr>Kriminologický výzkum osobnosti pachatele</vt:lpstr>
      <vt:lpstr>Typologie pachatele</vt:lpstr>
      <vt:lpstr>Typologie pachatele podle biologické dispozice</vt:lpstr>
      <vt:lpstr>Typologie pachatele podle psychické dispozice</vt:lpstr>
      <vt:lpstr>Typologie pachatele – vliv sociálního prostředí</vt:lpstr>
      <vt:lpstr>Prognóza budoucího chování pachatele</vt:lpstr>
      <vt:lpstr>Typy odsouzených - výzkum</vt:lpstr>
      <vt:lpstr>Typy odsouzených</vt:lpstr>
      <vt:lpstr>Typy odsouzených</vt:lpstr>
      <vt:lpstr>Typy odsouzených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 pachatele</dc:title>
  <dc:creator>Kristýna Pavlovičová</dc:creator>
  <cp:lastModifiedBy>Josef Kuchta</cp:lastModifiedBy>
  <cp:revision>16</cp:revision>
  <dcterms:created xsi:type="dcterms:W3CDTF">2021-02-20T19:18:39Z</dcterms:created>
  <dcterms:modified xsi:type="dcterms:W3CDTF">2021-02-22T11:27:28Z</dcterms:modified>
</cp:coreProperties>
</file>