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4" r:id="rId3"/>
    <p:sldId id="263" r:id="rId4"/>
    <p:sldId id="300" r:id="rId5"/>
    <p:sldId id="305" r:id="rId6"/>
    <p:sldId id="258" r:id="rId7"/>
    <p:sldId id="303" r:id="rId8"/>
    <p:sldId id="277" r:id="rId9"/>
    <p:sldId id="306" r:id="rId10"/>
    <p:sldId id="301" r:id="rId11"/>
    <p:sldId id="312" r:id="rId12"/>
    <p:sldId id="311" r:id="rId13"/>
    <p:sldId id="313" r:id="rId14"/>
    <p:sldId id="307" r:id="rId15"/>
    <p:sldId id="297" r:id="rId16"/>
    <p:sldId id="302" r:id="rId17"/>
    <p:sldId id="324" r:id="rId18"/>
    <p:sldId id="296" r:id="rId19"/>
    <p:sldId id="298" r:id="rId20"/>
    <p:sldId id="308" r:id="rId21"/>
    <p:sldId id="259" r:id="rId22"/>
    <p:sldId id="295" r:id="rId23"/>
    <p:sldId id="279" r:id="rId24"/>
    <p:sldId id="294" r:id="rId25"/>
    <p:sldId id="315" r:id="rId26"/>
    <p:sldId id="314" r:id="rId27"/>
    <p:sldId id="316" r:id="rId28"/>
    <p:sldId id="317" r:id="rId29"/>
    <p:sldId id="322" r:id="rId30"/>
    <p:sldId id="318" r:id="rId31"/>
    <p:sldId id="321" r:id="rId32"/>
    <p:sldId id="319" r:id="rId33"/>
    <p:sldId id="320" r:id="rId34"/>
    <p:sldId id="309" r:id="rId35"/>
    <p:sldId id="269" r:id="rId36"/>
    <p:sldId id="293" r:id="rId37"/>
    <p:sldId id="26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ilada_Hor%C3%A1kov%C3%A1#cite_note-Procesy-1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cr.cz/" TargetMode="External"/><Relationship Id="rId2" Type="http://schemas.openxmlformats.org/officeDocument/2006/relationships/hyperlink" Target="http://www.kubata.nazory.cz/clanky/kap2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pravy.idnes.cz/zen-ve-veznicich-pribyva-0xz-/domaci.aspx?c=A170704_102758_domaci_zt&amp;fbclid=IwAR0KmQ22x8E3StGiQf_hCEUreTHdIKDs77FjaGoATOU-4OuyiRoBEXCbnJc" TargetMode="External"/><Relationship Id="rId5" Type="http://schemas.openxmlformats.org/officeDocument/2006/relationships/hyperlink" Target="https://www.sedmagenerace.cz/jina-vezeni/" TargetMode="External"/><Relationship Id="rId4" Type="http://schemas.openxmlformats.org/officeDocument/2006/relationships/hyperlink" Target="https://www.vscr.cz/wp-content/uploads/2018/05/Statistick%C3%A1-ro%C4%8Denka-V%C4%9Bze%C5%88sk%C3%A9-slu%C5%BEby-%C4%8Cesk%C3%A9-republiky-za-rok-2017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CA0BB-8666-464C-911F-EB538F393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336" y="1788454"/>
            <a:ext cx="8973518" cy="2098226"/>
          </a:xfrm>
        </p:spPr>
        <p:txBody>
          <a:bodyPr/>
          <a:lstStyle/>
          <a:p>
            <a:r>
              <a:rPr lang="cs-CZ" u="sng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KRIMINALITA ŽEN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6DE051-822A-4C6C-94E9-EB1580A9B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8"/>
            <a:ext cx="6831673" cy="1987321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Garamond" panose="02020404030301010803" pitchFamily="18" charset="0"/>
              </a:rPr>
              <a:t>Kriminologie </a:t>
            </a:r>
          </a:p>
          <a:p>
            <a:endParaRPr lang="cs-CZ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 txBox="1">
            <a:spLocks/>
          </p:cNvSpPr>
          <p:nvPr/>
        </p:nvSpPr>
        <p:spPr>
          <a:xfrm>
            <a:off x="1371600" y="8001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latin typeface="Garamond" panose="02020404030301010803" pitchFamily="18" charset="0"/>
              </a:rPr>
              <a:t>TYPOLOGIE PACHATELEK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371600" y="2000250"/>
            <a:ext cx="9601200" cy="4495800"/>
          </a:xfrm>
        </p:spPr>
        <p:txBody>
          <a:bodyPr>
            <a:noAutofit/>
          </a:bodyPr>
          <a:lstStyle/>
          <a:p>
            <a:pPr algn="just"/>
            <a:r>
              <a:rPr lang="cs-CZ" sz="2800" b="1" dirty="0">
                <a:latin typeface="Garamond" panose="02020404030301010803" pitchFamily="18" charset="0"/>
              </a:rPr>
              <a:t>„ženy na ulici“ </a:t>
            </a:r>
            <a:r>
              <a:rPr lang="cs-CZ" sz="2800" dirty="0">
                <a:latin typeface="Garamond" panose="02020404030301010803" pitchFamily="18" charset="0"/>
              </a:rPr>
              <a:t>(street </a:t>
            </a:r>
            <a:r>
              <a:rPr lang="cs-CZ" sz="2800" dirty="0" err="1">
                <a:latin typeface="Garamond" panose="02020404030301010803" pitchFamily="18" charset="0"/>
              </a:rPr>
              <a:t>women</a:t>
            </a:r>
            <a:r>
              <a:rPr lang="cs-CZ" sz="2800" dirty="0">
                <a:latin typeface="Garamond" panose="02020404030301010803" pitchFamily="18" charset="0"/>
              </a:rPr>
              <a:t>)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sexuálním zneužívání, útěk z domova, prostituce</a:t>
            </a:r>
          </a:p>
          <a:p>
            <a:pPr algn="just"/>
            <a:r>
              <a:rPr lang="cs-CZ" sz="2800" b="1" dirty="0">
                <a:latin typeface="Garamond" panose="02020404030301010803" pitchFamily="18" charset="0"/>
              </a:rPr>
              <a:t>„zraněné a zraňujíce ženy“ </a:t>
            </a:r>
            <a:r>
              <a:rPr lang="cs-CZ" sz="2800" dirty="0">
                <a:latin typeface="Garamond" panose="02020404030301010803" pitchFamily="18" charset="0"/>
              </a:rPr>
              <a:t>(</a:t>
            </a:r>
            <a:r>
              <a:rPr lang="cs-CZ" sz="2800" dirty="0" err="1">
                <a:latin typeface="Garamond" panose="02020404030301010803" pitchFamily="18" charset="0"/>
              </a:rPr>
              <a:t>harmed</a:t>
            </a:r>
            <a:r>
              <a:rPr lang="cs-CZ" sz="2800" dirty="0">
                <a:latin typeface="Garamond" panose="02020404030301010803" pitchFamily="18" charset="0"/>
              </a:rPr>
              <a:t> and </a:t>
            </a:r>
            <a:r>
              <a:rPr lang="cs-CZ" sz="2800" dirty="0" err="1">
                <a:latin typeface="Garamond" panose="02020404030301010803" pitchFamily="18" charset="0"/>
              </a:rPr>
              <a:t>harming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women</a:t>
            </a:r>
            <a:r>
              <a:rPr lang="cs-CZ" sz="2800" dirty="0">
                <a:latin typeface="Garamond" panose="02020404030301010803" pitchFamily="18" charset="0"/>
              </a:rPr>
              <a:t>)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zneužívání či týrání v dětském věku, často drogově závislé</a:t>
            </a:r>
          </a:p>
          <a:p>
            <a:pPr algn="just"/>
            <a:r>
              <a:rPr lang="cs-CZ" sz="2800" b="1" dirty="0">
                <a:latin typeface="Garamond" panose="02020404030301010803" pitchFamily="18" charset="0"/>
              </a:rPr>
              <a:t>„bité ženy“ </a:t>
            </a:r>
            <a:r>
              <a:rPr lang="cs-CZ" sz="2800" dirty="0">
                <a:latin typeface="Garamond" panose="02020404030301010803" pitchFamily="18" charset="0"/>
              </a:rPr>
              <a:t>(</a:t>
            </a:r>
            <a:r>
              <a:rPr lang="cs-CZ" sz="2800" dirty="0" err="1">
                <a:latin typeface="Garamond" panose="02020404030301010803" pitchFamily="18" charset="0"/>
              </a:rPr>
              <a:t>battered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women</a:t>
            </a:r>
            <a:r>
              <a:rPr lang="cs-CZ" sz="2800" dirty="0">
                <a:latin typeface="Garamond" panose="02020404030301010803" pitchFamily="18" charset="0"/>
              </a:rPr>
              <a:t>)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násilný partner  </a:t>
            </a:r>
          </a:p>
          <a:p>
            <a:pPr algn="just"/>
            <a:r>
              <a:rPr lang="cs-CZ" sz="2800" b="1" dirty="0">
                <a:latin typeface="Garamond" panose="02020404030301010803" pitchFamily="18" charset="0"/>
              </a:rPr>
              <a:t>„v drogách angažované ženy“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uživatelky a dealerky drog </a:t>
            </a:r>
          </a:p>
        </p:txBody>
      </p:sp>
    </p:spTree>
    <p:extLst>
      <p:ext uri="{BB962C8B-B14F-4D97-AF65-F5344CB8AC3E}">
        <p14:creationId xmlns:p14="http://schemas.microsoft.com/office/powerpoint/2010/main" val="398144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Garamond" panose="02020404030301010803" pitchFamily="18" charset="0"/>
              </a:rPr>
              <a:t>Krádež § 205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Podvod § 209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Neoprávněné držení platební karty § 234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Maření úředního rozhodnutí § 337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Zanedbání povinné výživy  § 196 TZ</a:t>
            </a:r>
          </a:p>
          <a:p>
            <a:r>
              <a:rPr lang="cs-CZ" sz="2800" dirty="0">
                <a:latin typeface="Garamond" panose="02020404030301010803" pitchFamily="18" charset="0"/>
              </a:rPr>
              <a:t>Porušování domovní svobody § 178 TZ</a:t>
            </a:r>
          </a:p>
          <a:p>
            <a:endParaRPr lang="cs-CZ" sz="2800" dirty="0">
              <a:latin typeface="Garamond" panose="02020404030301010803" pitchFamily="18" charset="0"/>
            </a:endParaRPr>
          </a:p>
          <a:p>
            <a:endParaRPr lang="cs-CZ" sz="2800" dirty="0">
              <a:latin typeface="Garamond" panose="02020404030301010803" pitchFamily="18" charset="0"/>
            </a:endParaRPr>
          </a:p>
          <a:p>
            <a:endParaRPr lang="cs-CZ" sz="2800" dirty="0">
              <a:latin typeface="Garamond" panose="02020404030301010803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371600" y="800100"/>
            <a:ext cx="9753600" cy="1485900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Garamond" panose="02020404030301010803" pitchFamily="18" charset="0"/>
              </a:rPr>
              <a:t>NEJČASTĚJŠÍ TČ ŽEN</a:t>
            </a:r>
          </a:p>
        </p:txBody>
      </p:sp>
    </p:spTree>
    <p:extLst>
      <p:ext uri="{BB962C8B-B14F-4D97-AF65-F5344CB8AC3E}">
        <p14:creationId xmlns:p14="http://schemas.microsoft.com/office/powerpoint/2010/main" val="384211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latin typeface="Garamond" panose="02020404030301010803" pitchFamily="18" charset="0"/>
              </a:rPr>
              <a:t>RYZE ŽENSKÝ TČ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latin typeface="Garamond" panose="02020404030301010803" pitchFamily="18" charset="0"/>
              </a:rPr>
              <a:t>§ 142 TZ</a:t>
            </a:r>
          </a:p>
          <a:p>
            <a:pPr marL="0" indent="0" algn="ctr">
              <a:buNone/>
            </a:pPr>
            <a:r>
              <a:rPr lang="cs-CZ" sz="2800" b="1" dirty="0">
                <a:latin typeface="Garamond" panose="02020404030301010803" pitchFamily="18" charset="0"/>
              </a:rPr>
              <a:t>Vražda novorozeného dítěte matkou</a:t>
            </a:r>
          </a:p>
          <a:p>
            <a:pPr marL="0" indent="0" algn="ctr">
              <a:buNone/>
            </a:pPr>
            <a:r>
              <a:rPr lang="cs-CZ" sz="2800" dirty="0">
                <a:latin typeface="Garamond" panose="02020404030301010803" pitchFamily="18" charset="0"/>
              </a:rPr>
              <a:t>„Matka, která v rozrušení způsobeném porodem úmyslně usmrtí při porodu nebo bezprostředně po něm své novorozené dítě, bude potrestána odnětím svobody na tři léta až osm let.“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798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41" y="255966"/>
            <a:ext cx="9509259" cy="64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78995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Statistika Vězeňské služby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5A6685E-F4AA-438E-A6B9-7EAD6F1A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380" y="3501367"/>
            <a:ext cx="7499488" cy="32817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CC5F852-A639-41E7-8631-FA6B716A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20" y="1558267"/>
            <a:ext cx="10867209" cy="1634383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E4BBA9E-EAB8-43A0-8FD8-EA477387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867" y="228599"/>
            <a:ext cx="2575065" cy="24003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Vývoj počtu odsouzených</a:t>
            </a:r>
          </a:p>
        </p:txBody>
      </p:sp>
    </p:spTree>
    <p:extLst>
      <p:ext uri="{BB962C8B-B14F-4D97-AF65-F5344CB8AC3E}">
        <p14:creationId xmlns:p14="http://schemas.microsoft.com/office/powerpoint/2010/main" val="26199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PoÄet Å¾en v ÄeskÃ½ch vÄznicÃ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38" y="1493950"/>
            <a:ext cx="7410720" cy="50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Růst ženské kriminality</a:t>
            </a:r>
            <a:br>
              <a:rPr lang="cs-CZ" b="1" dirty="0">
                <a:latin typeface="Garamond" panose="02020404030301010803" pitchFamily="18" charset="0"/>
              </a:rPr>
            </a:br>
            <a:endParaRPr lang="cs-CZ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7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Členění odsouzených podle délky trestu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20" y="2034863"/>
            <a:ext cx="8428065" cy="47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8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Týdenní statistické hlášení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558D09-A510-4211-9DDE-3BD82107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16" y="1561839"/>
            <a:ext cx="10879068" cy="46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Rok 2017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B5E5AF07-3C6F-4261-ACC1-5C5E8144C888}"/>
              </a:ext>
            </a:extLst>
          </p:cNvPr>
          <p:cNvGrpSpPr/>
          <p:nvPr/>
        </p:nvGrpSpPr>
        <p:grpSpPr>
          <a:xfrm>
            <a:off x="4633698" y="1428750"/>
            <a:ext cx="3077004" cy="5163271"/>
            <a:chOff x="1040014" y="1400171"/>
            <a:chExt cx="3077004" cy="5163271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63F57A4-59FF-4F8D-B499-508C469F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0014" y="1428750"/>
              <a:ext cx="2114845" cy="5134692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31BD2DE1-1D77-4877-AD99-062A95C9D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4859" y="1400171"/>
              <a:ext cx="962159" cy="5163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7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135504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VĚZNICE</a:t>
            </a:r>
          </a:p>
        </p:txBody>
      </p:sp>
    </p:spTree>
    <p:extLst>
      <p:ext uri="{BB962C8B-B14F-4D97-AF65-F5344CB8AC3E}">
        <p14:creationId xmlns:p14="http://schemas.microsoft.com/office/powerpoint/2010/main" val="110857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  <a:cs typeface="Arabic Typesetting" panose="03020402040406030203" pitchFamily="66" charset="-78"/>
              </a:rPr>
              <a:t>VĚZNICE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2767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Vazební věznice – 10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Brno, Litoměřice, Olomouc, Ostrava, Praha-Ruzyně, Teplice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Věznice  - 25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Opava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Světlá nad Sázavou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Velké Přílepy u Prahy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chemeClr val="tx1"/>
                </a:solidFill>
                <a:latin typeface="Garamond" panose="02020404030301010803" pitchFamily="18" charset="0"/>
              </a:rPr>
              <a:t>Drahonice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>
            <a:extLst>
              <a:ext uri="{FF2B5EF4-FFF2-40B4-BE49-F238E27FC236}">
                <a16:creationId xmlns:a16="http://schemas.microsoft.com/office/drawing/2014/main" id="{6055781B-9987-4815-BD9C-7DBF68796D73}"/>
              </a:ext>
            </a:extLst>
          </p:cNvPr>
          <p:cNvGrpSpPr/>
          <p:nvPr/>
        </p:nvGrpSpPr>
        <p:grpSpPr>
          <a:xfrm>
            <a:off x="849928" y="704462"/>
            <a:ext cx="11486723" cy="5854485"/>
            <a:chOff x="893943" y="1351258"/>
            <a:chExt cx="10714289" cy="5184885"/>
          </a:xfrm>
        </p:grpSpPr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9B3FB054-EEF8-40E5-BFFA-3D95F195D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1428750"/>
              <a:ext cx="10078857" cy="5029902"/>
            </a:xfrm>
            <a:prstGeom prst="rect">
              <a:avLst/>
            </a:prstGeom>
          </p:spPr>
        </p:pic>
        <p:pic>
          <p:nvPicPr>
            <p:cNvPr id="32" name="Obrázek 31">
              <a:extLst>
                <a:ext uri="{FF2B5EF4-FFF2-40B4-BE49-F238E27FC236}">
                  <a16:creationId xmlns:a16="http://schemas.microsoft.com/office/drawing/2014/main" id="{DF0A7678-41B8-4EDA-BE36-C49027DD7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893943" y="1351258"/>
              <a:ext cx="7893596" cy="710015"/>
            </a:xfrm>
            <a:prstGeom prst="rect">
              <a:avLst/>
            </a:prstGeom>
          </p:spPr>
        </p:pic>
        <p:pic>
          <p:nvPicPr>
            <p:cNvPr id="33" name="Obrázek 32">
              <a:extLst>
                <a:ext uri="{FF2B5EF4-FFF2-40B4-BE49-F238E27FC236}">
                  <a16:creationId xmlns:a16="http://schemas.microsoft.com/office/drawing/2014/main" id="{3EE7238A-A89C-4481-A3F3-25A308C6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8570564" y="4260420"/>
              <a:ext cx="3037668" cy="2275723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  <a:cs typeface="Arabic Typesetting" panose="03020402040406030203" pitchFamily="66" charset="-78"/>
              </a:rPr>
              <a:t>VĚZNICE V ČR</a:t>
            </a:r>
          </a:p>
        </p:txBody>
      </p:sp>
    </p:spTree>
    <p:extLst>
      <p:ext uri="{BB962C8B-B14F-4D97-AF65-F5344CB8AC3E}">
        <p14:creationId xmlns:p14="http://schemas.microsoft.com/office/powerpoint/2010/main" val="39931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sz="3400" b="1" dirty="0">
                <a:latin typeface="Garamond" panose="02020404030301010803" pitchFamily="18" charset="0"/>
              </a:rPr>
              <a:t>Věznice a Ústav pro výkon zabezpečovací detence Opava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94" y="1714504"/>
            <a:ext cx="5331385" cy="491489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372 míst, 322 pro výkon trestu, 50 pro výkon detence mužů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věznice pro ženy zařazené do všech typů věznic (včetně doživotních trestů)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 specializované oddělení pro drogově závislé ženy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specializovaný oddíl pro ženy s duševními poruchami, poruchami chování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oddělení výkonu trestu odnětí svobody s ostrahou se středním stupněm zabezpečení u dospělých mužů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výkon trestu odnětí svobody mladistvých – v roce 2009 vymístěni – Ústav pro zabezpečovací detenci</a:t>
            </a: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1603DF31-E6FA-4931-9891-EEB46DA72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" r="8426"/>
          <a:stretch/>
        </p:blipFill>
        <p:spPr>
          <a:xfrm>
            <a:off x="7612259" y="10"/>
            <a:ext cx="4579739" cy="342899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AB9A9B92-8BD5-453A-B953-F0BC5829F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0" r="2724"/>
          <a:stretch/>
        </p:blipFill>
        <p:spPr>
          <a:xfrm>
            <a:off x="7612260" y="3438457"/>
            <a:ext cx="45797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Věznice Světlá nad Sázavou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920240"/>
            <a:ext cx="6006718" cy="4937760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s</a:t>
            </a:r>
            <a:r>
              <a:rPr lang="cs-CZ" sz="2400" i="0" dirty="0">
                <a:latin typeface="Garamond" panose="02020404030301010803" pitchFamily="18" charset="0"/>
              </a:rPr>
              <a:t> ostrahou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odsouzené ženy v odděleních s ostrahou s nízkým, středním i vysokým stupněm zabezpečení a v oddělení se zvýšenou ostrahou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oddělení pro výkon trestního opatření odnětí svobody pro odsouzené ženy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oddělení pro výkon vazby matek nezletilých dětí do jednoho roku dítěte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i="0" dirty="0">
                <a:latin typeface="Garamond" panose="02020404030301010803" pitchFamily="18" charset="0"/>
              </a:rPr>
              <a:t>2 specializované oddíly: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i="0" dirty="0">
                <a:latin typeface="Garamond" panose="02020404030301010803" pitchFamily="18" charset="0"/>
              </a:rPr>
              <a:t>výkon trestu matek nezletilých dětí v oddělení s ostrahou s nízkým, středním i vysokým stupněm zabezpečení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400" i="0" dirty="0">
                <a:latin typeface="Garamond" panose="02020404030301010803" pitchFamily="18" charset="0"/>
              </a:rPr>
              <a:t>výkon trestu trvale pracovně nezařaditelných odsouzených žen v oddělení s ostrahou s nízkým, středním i vysokým stupněm zabezpečení a v oddělení se zvýšenou ostrahou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60" y="3788559"/>
            <a:ext cx="4579740" cy="30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22" y="-3359"/>
            <a:ext cx="4576478" cy="34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Věznice Drahonice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432086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dříve mužská věznice, po amnestii v roce 2013 zavřena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v</a:t>
            </a:r>
            <a:r>
              <a:rPr lang="cs-CZ" sz="2400" i="0" dirty="0">
                <a:latin typeface="Garamond" panose="02020404030301010803" pitchFamily="18" charset="0"/>
              </a:rPr>
              <a:t> roce 2015 – uprchlické zařízení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2017 – znovu otevřena, ale jako ženská věznice – kvůli rostoucímu počtu odsouzených žen</a:t>
            </a: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3076" name="Picture 4" descr="Å½enskÃ¡ vÄznice v DrahonicÃ­c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vÄznice draho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30" y="0"/>
            <a:ext cx="5443470" cy="408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vÄznice drahon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94" y="4391695"/>
            <a:ext cx="5461405" cy="308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48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800100"/>
            <a:ext cx="5793475" cy="1485900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Velké Přílepy u Prahy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nejmenší, nejmírnější věznice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Garamond" panose="02020404030301010803" pitchFamily="18" charset="0"/>
              </a:rPr>
              <a:t>v</a:t>
            </a:r>
            <a:r>
              <a:rPr lang="cs-CZ" sz="2400" i="0" dirty="0">
                <a:latin typeface="Garamond" panose="02020404030301010803" pitchFamily="18" charset="0"/>
              </a:rPr>
              <a:t>ýkon trestu odnětí svobody žen v režimech dohled a dozor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98" y="-38636"/>
            <a:ext cx="5578301" cy="31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velkÃ© pÅÃ­lepy u prahy vÄznice Å¾ensk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37" y="3760631"/>
            <a:ext cx="5506432" cy="30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37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NEJZNÁMĚJŠÍ ODSOUZENÉ ČESKÉ ŽENY</a:t>
            </a:r>
          </a:p>
        </p:txBody>
      </p:sp>
    </p:spTree>
    <p:extLst>
      <p:ext uri="{BB962C8B-B14F-4D97-AF65-F5344CB8AC3E}">
        <p14:creationId xmlns:p14="http://schemas.microsoft.com/office/powerpoint/2010/main" val="270339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JUDr. Milada Horáková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povolání: </a:t>
            </a:r>
            <a:r>
              <a:rPr lang="cs-CZ" sz="2400" dirty="0">
                <a:latin typeface="Garamond" panose="02020404030301010803" pitchFamily="18" charset="0"/>
              </a:rPr>
              <a:t>česká právnička, politička, bojovnice za práva žen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spiknutí a velezrada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trest smrti, popravena 27. 6. 1950 oběšením</a:t>
            </a:r>
            <a:endParaRPr lang="cs-CZ" sz="2400" b="1" i="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https://upload.wikimedia.org/wikipedia/commons/thumb/d/db/Milada_Hor%C3%A1kov%C3%A1_%28identifika%C4%8Dn%C3%AD_fotografie%29.jpg/225px-Milada_Hor%C3%A1kov%C3%A1_%28identifika%C4%8Dn%C3%AD_fotografie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701" y="0"/>
            <a:ext cx="3579299" cy="49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 txBox="1">
            <a:spLocks/>
          </p:cNvSpPr>
          <p:nvPr/>
        </p:nvSpPr>
        <p:spPr>
          <a:xfrm>
            <a:off x="6104583" y="4931480"/>
            <a:ext cx="57934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 i="1" dirty="0">
                <a:latin typeface="Garamond" panose="02020404030301010803" pitchFamily="18" charset="0"/>
              </a:rPr>
              <a:t>Padám, padám, tento boj jsem prohrála, odcházím čestně. Miluji tuto zem, miluji tento lid, budujte mu blahobyt. Odcházím bez nenávisti k vám. Přeji vám to, přeji vám to…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 dirty="0">
                <a:latin typeface="Garamond" panose="02020404030301010803" pitchFamily="18" charset="0"/>
              </a:rPr>
              <a:t>— Poslední slova M. Horákové</a:t>
            </a:r>
            <a:r>
              <a:rPr lang="cs-CZ" sz="2400" baseline="30000" dirty="0">
                <a:hlinkClick r:id="rId3"/>
              </a:rPr>
              <a:t>[</a:t>
            </a:r>
            <a:endParaRPr lang="cs-CZ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9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Marie FikÃ¡Äk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6000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Marie </a:t>
            </a:r>
            <a:r>
              <a:rPr lang="cs-CZ" b="1" dirty="0" err="1">
                <a:latin typeface="Garamond" panose="02020404030301010803" pitchFamily="18" charset="0"/>
              </a:rPr>
              <a:t>Fikáčková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povolání: </a:t>
            </a:r>
            <a:r>
              <a:rPr lang="cs-CZ" sz="2400" dirty="0">
                <a:latin typeface="Garamond" panose="02020404030301010803" pitchFamily="18" charset="0"/>
              </a:rPr>
              <a:t>zdravotní sestra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1960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2-10?</a:t>
            </a:r>
            <a:endParaRPr lang="cs-CZ" sz="2400" i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trest smrti, popravena 13. 4. 1961</a:t>
            </a:r>
            <a:endParaRPr lang="cs-CZ" sz="2400" i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1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HISTORIE/VÝVOJ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4500"/>
            <a:ext cx="9601200" cy="4838700"/>
          </a:xfrm>
        </p:spPr>
        <p:txBody>
          <a:bodyPr>
            <a:noAutofit/>
          </a:bodyPr>
          <a:lstStyle/>
          <a:p>
            <a:pPr algn="just"/>
            <a:r>
              <a:rPr lang="cs-CZ" sz="2800" dirty="0">
                <a:latin typeface="Garamond" panose="02020404030301010803" pitchFamily="18" charset="0"/>
              </a:rPr>
              <a:t>Přelom 18. a 19. století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Převládá kriminalita mužů</a:t>
            </a:r>
          </a:p>
          <a:p>
            <a:pPr algn="just"/>
            <a:r>
              <a:rPr lang="cs-CZ" sz="2800" dirty="0">
                <a:latin typeface="Garamond" panose="02020404030301010803" pitchFamily="18" charset="0"/>
              </a:rPr>
              <a:t>Přelom 19. a 20. století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Počátky zájmu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Duševně nemocná nebo dvojitá </a:t>
            </a:r>
            <a:r>
              <a:rPr lang="cs-CZ" sz="2800" dirty="0" err="1">
                <a:latin typeface="Garamond" panose="02020404030301010803" pitchFamily="18" charset="0"/>
              </a:rPr>
              <a:t>deviantka</a:t>
            </a:r>
            <a:r>
              <a:rPr lang="cs-CZ" sz="2800" dirty="0">
                <a:latin typeface="Garamond" panose="02020404030301010803" pitchFamily="18" charset="0"/>
              </a:rPr>
              <a:t>??</a:t>
            </a:r>
          </a:p>
          <a:p>
            <a:pPr lvl="2" algn="just"/>
            <a:r>
              <a:rPr lang="cs-CZ" sz="2400" i="1" dirty="0">
                <a:latin typeface="Garamond" panose="02020404030301010803" pitchFamily="18" charset="0"/>
              </a:rPr>
              <a:t>Otto </a:t>
            </a:r>
            <a:r>
              <a:rPr lang="cs-CZ" sz="2400" i="1" dirty="0" err="1">
                <a:latin typeface="Garamond" panose="02020404030301010803" pitchFamily="18" charset="0"/>
              </a:rPr>
              <a:t>Pollak</a:t>
            </a:r>
            <a:r>
              <a:rPr lang="cs-CZ" sz="2400" i="1" dirty="0">
                <a:latin typeface="Garamond" panose="02020404030301010803" pitchFamily="18" charset="0"/>
              </a:rPr>
              <a:t>: „žena jako by svým trestním činem neporušovala jen právní normu, ale znásilňuje také tradiční představy ženství, mateřství a vlastně potažmo i mužství. Je jakousi dvojitou </a:t>
            </a:r>
            <a:r>
              <a:rPr lang="cs-CZ" sz="2400" i="1" dirty="0" err="1">
                <a:latin typeface="Garamond" panose="02020404030301010803" pitchFamily="18" charset="0"/>
              </a:rPr>
              <a:t>deviantkou</a:t>
            </a:r>
            <a:r>
              <a:rPr lang="cs-CZ" sz="2400" i="1" dirty="0">
                <a:latin typeface="Garamond" panose="02020404030301010803" pitchFamily="18" charset="0"/>
              </a:rPr>
              <a:t>.“</a:t>
            </a:r>
          </a:p>
          <a:p>
            <a:pPr algn="just"/>
            <a:r>
              <a:rPr lang="cs-CZ" sz="2800" dirty="0">
                <a:latin typeface="Garamond" panose="02020404030301010803" pitchFamily="18" charset="0"/>
              </a:rPr>
              <a:t>70. léta 20. století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Nárůst ženské kriminality</a:t>
            </a:r>
          </a:p>
        </p:txBody>
      </p:sp>
    </p:spTree>
    <p:extLst>
      <p:ext uri="{BB962C8B-B14F-4D97-AF65-F5344CB8AC3E}">
        <p14:creationId xmlns:p14="http://schemas.microsoft.com/office/powerpoint/2010/main" val="21196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Olga </a:t>
            </a:r>
            <a:r>
              <a:rPr lang="cs-CZ" b="1" dirty="0" err="1">
                <a:latin typeface="Garamond" panose="02020404030301010803" pitchFamily="18" charset="0"/>
              </a:rPr>
              <a:t>Hepnarová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povolání: </a:t>
            </a:r>
            <a:r>
              <a:rPr lang="cs-CZ" sz="2400" dirty="0">
                <a:latin typeface="Garamond" panose="02020404030301010803" pitchFamily="18" charset="0"/>
              </a:rPr>
              <a:t>řidička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červenec 1973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 (později překvalifikováno na obecné ohrožení)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8</a:t>
            </a:r>
            <a:endParaRPr lang="cs-CZ" sz="2400" i="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trest smrti, popravena 12. 3. 1975 oběšením</a:t>
            </a:r>
            <a:endParaRPr lang="cs-CZ" sz="2400" b="1" i="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58" y="1"/>
            <a:ext cx="3390741" cy="48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11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Jaroslava Fabiánová alias ,,vraždící blondýnka“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1981-2003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4</a:t>
            </a:r>
            <a:endParaRPr lang="cs-CZ" sz="2400" i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doživotí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400" b="1" i="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8194" name="Picture 2" descr="Image result for jaroslava fabiÃ¡n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81" y="0"/>
            <a:ext cx="5877520" cy="46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0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Dana Stodolová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2001-2003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přeživších obětí: </a:t>
            </a:r>
            <a:r>
              <a:rPr lang="cs-CZ" sz="2400" i="0" dirty="0">
                <a:latin typeface="Garamond" panose="02020404030301010803" pitchFamily="18" charset="0"/>
              </a:rPr>
              <a:t>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doživotí</a:t>
            </a:r>
            <a:endParaRPr lang="cs-CZ" sz="2400" b="1" i="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6146" name="Picture 2" descr="Image result for dana stodol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37" y="-1"/>
            <a:ext cx="6597863" cy="34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95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0908" cy="150360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Romana </a:t>
            </a:r>
            <a:r>
              <a:rPr lang="cs-CZ" b="1" dirty="0" err="1">
                <a:latin typeface="Garamond" panose="02020404030301010803" pitchFamily="18" charset="0"/>
              </a:rPr>
              <a:t>Zienertová</a:t>
            </a:r>
            <a:endParaRPr lang="cs-CZ" b="1" dirty="0">
              <a:latin typeface="Garamond" panose="02020404030301010803" pitchFamily="18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doba páchání TČ: </a:t>
            </a:r>
            <a:r>
              <a:rPr lang="cs-CZ" sz="2400" dirty="0">
                <a:latin typeface="Garamond" panose="02020404030301010803" pitchFamily="18" charset="0"/>
              </a:rPr>
              <a:t>2. 9. 2011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spáchaný trestný čin: </a:t>
            </a:r>
            <a:r>
              <a:rPr lang="cs-CZ" sz="2400" dirty="0">
                <a:latin typeface="Garamond" panose="02020404030301010803" pitchFamily="18" charset="0"/>
              </a:rPr>
              <a:t>vražda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p</a:t>
            </a:r>
            <a:r>
              <a:rPr lang="cs-CZ" sz="2400" b="1" i="0" dirty="0">
                <a:latin typeface="Garamond" panose="02020404030301010803" pitchFamily="18" charset="0"/>
              </a:rPr>
              <a:t>očet obětí: </a:t>
            </a:r>
            <a:r>
              <a:rPr lang="cs-CZ" sz="2400" dirty="0">
                <a:latin typeface="Garamond" panose="02020404030301010803" pitchFamily="18" charset="0"/>
              </a:rPr>
              <a:t>4</a:t>
            </a:r>
            <a:endParaRPr lang="cs-CZ" sz="2400" i="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Garamond" panose="02020404030301010803" pitchFamily="18" charset="0"/>
              </a:rPr>
              <a:t>trest: </a:t>
            </a:r>
            <a:r>
              <a:rPr lang="cs-CZ" sz="2400" dirty="0">
                <a:latin typeface="Garamond" panose="02020404030301010803" pitchFamily="18" charset="0"/>
              </a:rPr>
              <a:t>doživotí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400" b="1" i="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2400" i="0" dirty="0">
              <a:latin typeface="Garamond" panose="02020404030301010803" pitchFamily="18" charset="0"/>
            </a:endParaRPr>
          </a:p>
        </p:txBody>
      </p:sp>
      <p:pic>
        <p:nvPicPr>
          <p:cNvPr id="7170" name="Picture 2" descr="Image result for Romana Zienert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58" y="0"/>
            <a:ext cx="3936642" cy="49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43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2211306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  <a:cs typeface="Arabic Typesetting" panose="020B0604020202020204" pitchFamily="66" charset="-78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0220"/>
            <a:ext cx="9601200" cy="41071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URBANOVÁ, Martina; VEČEŘA, Miloš a kolektiv. Ženská delikvence. Teoreticko-empirická studie k problému právních postojí a hodnotových orientací delikventních žen. Brno: MU, 2004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URBANOVÁ, Martina. Ženská delikvence jako sociální jev. Brno: MU, 2004.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Blatníková, Šárka; NETÍK, Karel. Ženy jako pachatelky závažné trestné činnosti (psychologické a kriminologické aspekty). Praha: Institut pro kriminologii a sociální prevenci, 2007.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Tohle jsou nejzrůdnější Češky: zbytek života stráví za mřížemi. </a:t>
            </a:r>
            <a:r>
              <a:rPr lang="cs-CZ" i="1" dirty="0">
                <a:latin typeface="Garamond" panose="02020404030301010803" pitchFamily="18" charset="0"/>
              </a:rPr>
              <a:t>TN.cz </a:t>
            </a:r>
            <a:r>
              <a:rPr lang="cs-CZ" dirty="0">
                <a:latin typeface="Garamond" panose="02020404030301010803" pitchFamily="18" charset="0"/>
              </a:rPr>
              <a:t>[online]. © TN NOVA s. r. o., publikováno 19. 9. 2012 [cit. 12. 11. 2018].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http://tn.nova.cz/clanek/zpravy/cernakronika/chladne-vrazedkyne-v-ceskych-veznicich-stodolova-fabianova-zienertova.html?fbclid=IwAR0O96Iv0ZkShy_GsRXtGPA_3ztA04suWkqMbXEk23EsYMyJwDZ6lQK0KtU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Garamond" panose="02020404030301010803" pitchFamily="18" charset="0"/>
                <a:cs typeface="Arabic Typesetting" panose="020B0604020202020204" pitchFamily="66" charset="-78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1071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KUBÁTOVÁ, Jarmila. Proč je kriminalita doménou mužů. Příčiny mužské kriminality</a:t>
            </a:r>
            <a:r>
              <a:rPr lang="cs-CZ" dirty="0">
                <a:latin typeface="Garamond" panose="02020404030301010803" pitchFamily="18" charset="0"/>
              </a:rPr>
              <a:t> [online]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. 2014.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http://www.kubata.nazory.cz/clanky/kap21.htm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Generální ředitelství vězeňské služby ČR</a:t>
            </a:r>
            <a:r>
              <a:rPr lang="cs-CZ" dirty="0">
                <a:latin typeface="Garamond" panose="02020404030301010803" pitchFamily="18" charset="0"/>
              </a:rPr>
              <a:t> [online]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https://www.vscr.cz/</a:t>
            </a: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MÄSIAROVÁ, Lucie. Statistická ročenka vězeňské služby České republiky</a:t>
            </a:r>
            <a:r>
              <a:rPr lang="cs-CZ" dirty="0">
                <a:latin typeface="Garamond" panose="02020404030301010803" pitchFamily="18" charset="0"/>
              </a:rPr>
              <a:t> [online]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. 2017.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https://www.vscr.cz/wp-content/uploads/2018/05/Statistick%C3%A1-ro%C4%8Denka-V%C4%9Bze%C5%88sk%C3%A9-slu%C5%BEby-%C4%8Cesk%C3%A9-republiky-za-rok-2017.pdf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NEDBÁLKOVÁ, Kateřina. Jiná vězení. Hnutí DUHA, Sedmá generace </a:t>
            </a:r>
            <a:r>
              <a:rPr lang="cs-CZ" dirty="0">
                <a:latin typeface="Garamond" panose="02020404030301010803" pitchFamily="18" charset="0"/>
              </a:rPr>
              <a:t>[online]. Publikováno 30. 5.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2002.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https://www.sedmagenerace.cz/jina-vezeni/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Garamond" panose="02020404030301010803" pitchFamily="18" charset="0"/>
              </a:rPr>
              <a:t>Žen ve vězení strmě přibývá. Nejčastěji sedí zlodějky a podvodnice </a:t>
            </a:r>
            <a:r>
              <a:rPr lang="cs-CZ" i="1" dirty="0">
                <a:latin typeface="Garamond" panose="02020404030301010803" pitchFamily="18" charset="0"/>
              </a:rPr>
              <a:t>iDNES.cz </a:t>
            </a:r>
            <a:r>
              <a:rPr lang="cs-CZ" dirty="0">
                <a:latin typeface="Garamond" panose="02020404030301010803" pitchFamily="18" charset="0"/>
              </a:rPr>
              <a:t>[online]. © 1999-2018 MAFRA a. s., publikováno 16. 7. 2017 [cit. 12. 11. 2018]. Dostupné z: </a:t>
            </a:r>
            <a:r>
              <a:rPr lang="cs-CZ" dirty="0">
                <a:solidFill>
                  <a:schemeClr val="tx1"/>
                </a:solidFill>
                <a:latin typeface="Garamond" panose="02020404030301010803" pitchFamily="18" charset="0"/>
                <a:hlinkClick r:id="rId6"/>
              </a:rPr>
              <a:t>https://zpravy.idnes.cz/zen-ve-veznicich-pribyva-0xz-/domaci.aspx?c=A170704_102758_domaci_zt&amp;fbclid=IwAR0KmQ22x8E3StGiQf_hCEUreTHdIKDs77FjaGoATOU-4OuyiRoBEXCbnJc</a:t>
            </a: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cs-CZ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2622412-E7E5-47E8-8871-A3604FC2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b="1" dirty="0">
                <a:latin typeface="Garamond" panose="02020404030301010803" pitchFamily="18" charset="0"/>
              </a:rPr>
              <a:t>Děkujeme</a:t>
            </a:r>
            <a:br>
              <a:rPr lang="cs-CZ" sz="8000" b="1" dirty="0">
                <a:latin typeface="Garamond" panose="02020404030301010803" pitchFamily="18" charset="0"/>
              </a:rPr>
            </a:br>
            <a:r>
              <a:rPr lang="cs-CZ" sz="8000" b="1" dirty="0">
                <a:latin typeface="Garamond" panose="02020404030301010803" pitchFamily="18" charset="0"/>
              </a:rPr>
              <a:t>za pozornost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092A5D2-D661-4BC8-8F12-6010C1648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KRIMINOLOGICKÉ TEORIE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Biologická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C. </a:t>
            </a:r>
            <a:r>
              <a:rPr lang="cs-CZ" sz="2800" dirty="0" err="1">
                <a:latin typeface="Garamond" panose="02020404030301010803" pitchFamily="18" charset="0"/>
              </a:rPr>
              <a:t>Lombroso</a:t>
            </a:r>
            <a:r>
              <a:rPr lang="cs-CZ" sz="2800" dirty="0">
                <a:latin typeface="Garamond" panose="02020404030301010803" pitchFamily="18" charset="0"/>
              </a:rPr>
              <a:t>, G. </a:t>
            </a:r>
            <a:r>
              <a:rPr lang="cs-CZ" sz="2800" dirty="0" err="1">
                <a:latin typeface="Garamond" panose="02020404030301010803" pitchFamily="18" charset="0"/>
              </a:rPr>
              <a:t>Ferrero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Psychologická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Manželé </a:t>
            </a:r>
            <a:r>
              <a:rPr lang="cs-CZ" sz="2800" dirty="0" err="1">
                <a:latin typeface="Garamond" panose="02020404030301010803" pitchFamily="18" charset="0"/>
              </a:rPr>
              <a:t>Eysenckovi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Sociologická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Manželé </a:t>
            </a:r>
            <a:r>
              <a:rPr lang="cs-CZ" sz="2800" dirty="0" err="1">
                <a:latin typeface="Garamond" panose="02020404030301010803" pitchFamily="18" charset="0"/>
              </a:rPr>
              <a:t>Glueckovi</a:t>
            </a:r>
            <a:r>
              <a:rPr lang="cs-CZ" sz="2800" dirty="0">
                <a:latin typeface="Garamond" panose="02020404030301010803" pitchFamily="18" charset="0"/>
              </a:rPr>
              <a:t>, </a:t>
            </a:r>
            <a:r>
              <a:rPr lang="cs-CZ" sz="2800" dirty="0" err="1">
                <a:latin typeface="Garamond" panose="02020404030301010803" pitchFamily="18" charset="0"/>
              </a:rPr>
              <a:t>Pollak</a:t>
            </a:r>
            <a:r>
              <a:rPr lang="cs-CZ" sz="2800" dirty="0">
                <a:latin typeface="Garamond" panose="02020404030301010803" pitchFamily="18" charset="0"/>
              </a:rPr>
              <a:t>, </a:t>
            </a:r>
            <a:r>
              <a:rPr lang="cs-CZ" sz="2800" dirty="0" err="1">
                <a:latin typeface="Garamond" panose="02020404030301010803" pitchFamily="18" charset="0"/>
              </a:rPr>
              <a:t>Merton</a:t>
            </a:r>
            <a:endParaRPr lang="cs-CZ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71600" y="2633729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KRIMINALITA </a:t>
            </a:r>
            <a:br>
              <a:rPr lang="cs-CZ" sz="7200" dirty="0">
                <a:latin typeface="Garamond" panose="02020404030301010803" pitchFamily="18" charset="0"/>
              </a:rPr>
            </a:br>
            <a:r>
              <a:rPr lang="cs-CZ" sz="7200" dirty="0">
                <a:latin typeface="Garamond" panose="02020404030301010803" pitchFamily="18" charset="0"/>
              </a:rPr>
              <a:t>ŽENSKÁ vs. MUŽSKÁ</a:t>
            </a:r>
          </a:p>
        </p:txBody>
      </p:sp>
    </p:spTree>
    <p:extLst>
      <p:ext uri="{BB962C8B-B14F-4D97-AF65-F5344CB8AC3E}">
        <p14:creationId xmlns:p14="http://schemas.microsoft.com/office/powerpoint/2010/main" val="383952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latin typeface="Garamond" panose="02020404030301010803" pitchFamily="18" charset="0"/>
              </a:rPr>
              <a:t>KRIMINALITA </a:t>
            </a:r>
            <a:br>
              <a:rPr lang="cs-CZ" sz="4800" b="1" dirty="0">
                <a:latin typeface="Garamond" panose="02020404030301010803" pitchFamily="18" charset="0"/>
              </a:rPr>
            </a:br>
            <a:r>
              <a:rPr lang="cs-CZ" sz="4800" b="1" dirty="0">
                <a:latin typeface="Garamond" panose="02020404030301010803" pitchFamily="18" charset="0"/>
              </a:rPr>
              <a:t>ŽENSKÁ vs. MUŽSKÁ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Nízký podíl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povaha TČ: méně závažná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způsob spáchání TČ: samy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recidiva: méně častá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vyšší latence</a:t>
            </a:r>
          </a:p>
        </p:txBody>
      </p:sp>
    </p:spTree>
    <p:extLst>
      <p:ext uri="{BB962C8B-B14F-4D97-AF65-F5344CB8AC3E}">
        <p14:creationId xmlns:p14="http://schemas.microsoft.com/office/powerpoint/2010/main" val="9113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85800"/>
            <a:ext cx="11010900" cy="1219200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latin typeface="Garamond" panose="02020404030301010803" pitchFamily="18" charset="0"/>
              </a:rPr>
              <a:t>Proč je kriminalita doménou mužů?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371600" y="1905000"/>
            <a:ext cx="9601200" cy="3962400"/>
          </a:xfrm>
        </p:spPr>
        <p:txBody>
          <a:bodyPr>
            <a:normAutofit lnSpcReduction="10000"/>
          </a:bodyPr>
          <a:lstStyle/>
          <a:p>
            <a:r>
              <a:rPr lang="cs-CZ" sz="2800" dirty="0" err="1">
                <a:latin typeface="Garamond" panose="02020404030301010803" pitchFamily="18" charset="0"/>
              </a:rPr>
              <a:t>Šmausová</a:t>
            </a:r>
            <a:r>
              <a:rPr lang="cs-CZ" sz="2800" dirty="0">
                <a:latin typeface="Garamond" panose="02020404030301010803" pitchFamily="18" charset="0"/>
              </a:rPr>
              <a:t> G.; 1992</a:t>
            </a:r>
          </a:p>
          <a:p>
            <a:pPr lvl="1" algn="just"/>
            <a:r>
              <a:rPr lang="cs-CZ" sz="2800" i="1" dirty="0">
                <a:latin typeface="Garamond" panose="02020404030301010803" pitchFamily="18" charset="0"/>
              </a:rPr>
              <a:t>„Je to buď tím, že se ženy chovají skutečně méně kriminálně, a sice i tehdy, když je nikdo nepozoruje. Nebo je to tím, že se sice potajmu chovají stejně kriminálně jako muži, ale že jsou ze strany trestněprávních orgánů méně kriminalizovány, a to znamená odhaleny a odsouzeny.“</a:t>
            </a:r>
          </a:p>
          <a:p>
            <a:pPr algn="just"/>
            <a:r>
              <a:rPr lang="cs-CZ" sz="2800" dirty="0">
                <a:latin typeface="Garamond" panose="02020404030301010803" pitchFamily="18" charset="0"/>
              </a:rPr>
              <a:t>Jarmila Kubátová; 2014</a:t>
            </a:r>
          </a:p>
          <a:p>
            <a:pPr lvl="1" algn="just"/>
            <a:r>
              <a:rPr lang="cs-CZ" sz="2800" dirty="0">
                <a:latin typeface="Garamond" panose="02020404030301010803" pitchFamily="18" charset="0"/>
              </a:rPr>
              <a:t>„</a:t>
            </a:r>
            <a:r>
              <a:rPr lang="cs-CZ" sz="2800" i="1" dirty="0">
                <a:latin typeface="Garamond" panose="02020404030301010803" pitchFamily="18" charset="0"/>
              </a:rPr>
              <a:t>Ženy prostě nejsou zločinné proto, jelikož ke zločinnosti nejsou cíleně vychovávány tak jako muži</a:t>
            </a:r>
            <a:r>
              <a:rPr lang="cs-CZ" sz="2800" dirty="0">
                <a:latin typeface="Garamond" panose="02020404030301010803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503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F5430CE4-D908-4C25-83CC-51FE90F0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10648950" cy="1485900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latin typeface="Garamond" panose="02020404030301010803" pitchFamily="18" charset="0"/>
              </a:rPr>
              <a:t>Proč je kriminalita doménou mužů?</a:t>
            </a:r>
            <a:br>
              <a:rPr lang="cs-CZ" sz="5400" b="1" dirty="0">
                <a:latin typeface="Garamond" panose="02020404030301010803" pitchFamily="18" charset="0"/>
              </a:rPr>
            </a:br>
            <a:r>
              <a:rPr lang="cs-CZ" b="1" dirty="0">
                <a:latin typeface="Garamond" panose="02020404030301010803" pitchFamily="18" charset="0"/>
              </a:rPr>
              <a:t>Jazykové hříčky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8A3D56E-A7C9-4188-A272-8E265BC98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1655" y="2895600"/>
            <a:ext cx="2188980" cy="34865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Zločinec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Zlosyn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Lump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Lupič</a:t>
            </a:r>
          </a:p>
        </p:txBody>
      </p:sp>
      <p:sp>
        <p:nvSpPr>
          <p:cNvPr id="12" name="Zástupný symbol pro obsah 5">
            <a:extLst>
              <a:ext uri="{FF2B5EF4-FFF2-40B4-BE49-F238E27FC236}">
                <a16:creationId xmlns:a16="http://schemas.microsoft.com/office/drawing/2014/main" id="{FF19B72D-79CC-48C6-B518-C8506ED01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162" y="2895600"/>
            <a:ext cx="4443984" cy="332882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Zločinka, </a:t>
            </a:r>
            <a:r>
              <a:rPr lang="cs-CZ" sz="2800" dirty="0" err="1">
                <a:latin typeface="Garamond" panose="02020404030301010803" pitchFamily="18" charset="0"/>
              </a:rPr>
              <a:t>Zločinkyně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 err="1">
                <a:latin typeface="Garamond" panose="02020404030301010803" pitchFamily="18" charset="0"/>
              </a:rPr>
              <a:t>Zlodcedra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 err="1">
                <a:latin typeface="Garamond" panose="02020404030301010803" pitchFamily="18" charset="0"/>
              </a:rPr>
              <a:t>Lumpka</a:t>
            </a:r>
            <a:r>
              <a:rPr lang="cs-CZ" sz="2800" dirty="0">
                <a:latin typeface="Garamond" panose="02020404030301010803" pitchFamily="18" charset="0"/>
              </a:rPr>
              <a:t>, </a:t>
            </a:r>
            <a:r>
              <a:rPr lang="cs-CZ" sz="2800" dirty="0" err="1">
                <a:latin typeface="Garamond" panose="02020404030301010803" pitchFamily="18" charset="0"/>
              </a:rPr>
              <a:t>Lumpkyně</a:t>
            </a:r>
            <a:endParaRPr lang="cs-CZ" sz="28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Lupička</a:t>
            </a:r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9004F8B0-8B96-46A3-A42F-4CAA1E562E3B}"/>
              </a:ext>
            </a:extLst>
          </p:cNvPr>
          <p:cNvSpPr txBox="1">
            <a:spLocks/>
          </p:cNvSpPr>
          <p:nvPr/>
        </p:nvSpPr>
        <p:spPr>
          <a:xfrm>
            <a:off x="3161655" y="5397294"/>
            <a:ext cx="4947226" cy="827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cs-CZ" sz="2800" dirty="0">
                <a:latin typeface="Garamond" panose="02020404030301010803" pitchFamily="18" charset="0"/>
              </a:rPr>
              <a:t>„</a:t>
            </a:r>
            <a:r>
              <a:rPr lang="cs-CZ" sz="2800" dirty="0" err="1">
                <a:latin typeface="Garamond" panose="02020404030301010803" pitchFamily="18" charset="0"/>
              </a:rPr>
              <a:t>The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search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for</a:t>
            </a:r>
            <a:r>
              <a:rPr lang="cs-CZ" sz="2800" dirty="0">
                <a:latin typeface="Garamond" panose="02020404030301010803" pitchFamily="18" charset="0"/>
              </a:rPr>
              <a:t> </a:t>
            </a:r>
            <a:r>
              <a:rPr lang="cs-CZ" sz="2800" dirty="0" err="1">
                <a:latin typeface="Garamond" panose="02020404030301010803" pitchFamily="18" charset="0"/>
              </a:rPr>
              <a:t>criminal</a:t>
            </a:r>
            <a:r>
              <a:rPr lang="cs-CZ" sz="2800" dirty="0">
                <a:latin typeface="Garamond" panose="02020404030301010803" pitchFamily="18" charset="0"/>
              </a:rPr>
              <a:t> man.“</a:t>
            </a:r>
          </a:p>
        </p:txBody>
      </p:sp>
    </p:spTree>
    <p:extLst>
      <p:ext uri="{BB962C8B-B14F-4D97-AF65-F5344CB8AC3E}">
        <p14:creationId xmlns:p14="http://schemas.microsoft.com/office/powerpoint/2010/main" val="4830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461753" y="766293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>
                <a:latin typeface="Garamond" panose="02020404030301010803" pitchFamily="18" charset="0"/>
              </a:rPr>
              <a:t>ŽENY JAKO PACHATELKY TČ</a:t>
            </a:r>
          </a:p>
        </p:txBody>
      </p:sp>
    </p:spTree>
    <p:extLst>
      <p:ext uri="{BB962C8B-B14F-4D97-AF65-F5344CB8AC3E}">
        <p14:creationId xmlns:p14="http://schemas.microsoft.com/office/powerpoint/2010/main" val="3169983548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1510</TotalTime>
  <Words>1267</Words>
  <Application>Microsoft Office PowerPoint</Application>
  <PresentationFormat>Širokoúhlá obrazovka</PresentationFormat>
  <Paragraphs>152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Arabic Typesetting</vt:lpstr>
      <vt:lpstr>Franklin Gothic Book</vt:lpstr>
      <vt:lpstr>Garamond</vt:lpstr>
      <vt:lpstr>Oříznutí</vt:lpstr>
      <vt:lpstr>KRIMINALITA ŽEN</vt:lpstr>
      <vt:lpstr>Prezentace aplikace PowerPoint</vt:lpstr>
      <vt:lpstr>HISTORIE/VÝVOJ</vt:lpstr>
      <vt:lpstr>KRIMINOLOGICKÉ TEORIE</vt:lpstr>
      <vt:lpstr>Prezentace aplikace PowerPoint</vt:lpstr>
      <vt:lpstr>KRIMINALITA  ŽENSKÁ vs. MUŽSKÁ</vt:lpstr>
      <vt:lpstr>Proč je kriminalita doménou mužů?</vt:lpstr>
      <vt:lpstr>Proč je kriminalita doménou mužů? Jazykové hříčky</vt:lpstr>
      <vt:lpstr>Prezentace aplikace PowerPoint</vt:lpstr>
      <vt:lpstr>Prezentace aplikace PowerPoint</vt:lpstr>
      <vt:lpstr>NEJČASTĚJŠÍ TČ ŽEN</vt:lpstr>
      <vt:lpstr>RYZE ŽENSKÝ TČ</vt:lpstr>
      <vt:lpstr>Prezentace aplikace PowerPoint</vt:lpstr>
      <vt:lpstr>Prezentace aplikace PowerPoint</vt:lpstr>
      <vt:lpstr>Statistika Vězeňské služby</vt:lpstr>
      <vt:lpstr>Růst ženské kriminality </vt:lpstr>
      <vt:lpstr>Členění odsouzených podle délky trestu</vt:lpstr>
      <vt:lpstr>Týdenní statistické hlášení</vt:lpstr>
      <vt:lpstr>Rok 2017</vt:lpstr>
      <vt:lpstr>Prezentace aplikace PowerPoint</vt:lpstr>
      <vt:lpstr>VĚZNICE V ČR</vt:lpstr>
      <vt:lpstr>VĚZNICE V ČR</vt:lpstr>
      <vt:lpstr>Věznice a Ústav pro výkon zabezpečovací detence Opava </vt:lpstr>
      <vt:lpstr>Věznice Světlá nad Sázavou</vt:lpstr>
      <vt:lpstr>Věznice Drahonice</vt:lpstr>
      <vt:lpstr>Velké Přílepy u Prahy</vt:lpstr>
      <vt:lpstr>Prezentace aplikace PowerPoint</vt:lpstr>
      <vt:lpstr>JUDr. Milada Horáková</vt:lpstr>
      <vt:lpstr>Marie Fikáčková</vt:lpstr>
      <vt:lpstr>Olga Hepnarová</vt:lpstr>
      <vt:lpstr>Jaroslava Fabiánová alias ,,vraždící blondýnka“</vt:lpstr>
      <vt:lpstr>Dana Stodolová</vt:lpstr>
      <vt:lpstr>Romana Zienertová</vt:lpstr>
      <vt:lpstr>Prezentace aplikace PowerPoint</vt:lpstr>
      <vt:lpstr>ZDROJE</vt:lpstr>
      <vt:lpstr>ZDROJE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KRIMINALITA ŽEN</dc:title>
  <dc:creator>Aneta Francová</dc:creator>
  <cp:lastModifiedBy>Josef Kuchta</cp:lastModifiedBy>
  <cp:revision>64</cp:revision>
  <dcterms:created xsi:type="dcterms:W3CDTF">2018-10-05T18:25:50Z</dcterms:created>
  <dcterms:modified xsi:type="dcterms:W3CDTF">2021-12-02T11:10:35Z</dcterms:modified>
</cp:coreProperties>
</file>