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2" r:id="rId4"/>
    <p:sldId id="263" r:id="rId5"/>
    <p:sldId id="258" r:id="rId6"/>
    <p:sldId id="260" r:id="rId7"/>
    <p:sldId id="261" r:id="rId8"/>
    <p:sldId id="273" r:id="rId9"/>
    <p:sldId id="274" r:id="rId10"/>
    <p:sldId id="275" r:id="rId11"/>
    <p:sldId id="264" r:id="rId12"/>
    <p:sldId id="265" r:id="rId13"/>
    <p:sldId id="266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7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9" d="100"/>
          <a:sy n="79" d="100"/>
        </p:scale>
        <p:origin x="141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Viktimologie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Josef Kuchta, CSc.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BDFA82-E55C-F4F1-F550-E403809AF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F546DE-57B2-1E39-94FF-FA42D5D2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Míra viktimizace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1554B4-0DDB-572B-2246-967AF1FEA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/>
              <a:t>Viktimologie zkoumá kvantitativní údaje o počtu obětí</a:t>
            </a:r>
          </a:p>
          <a:p>
            <a:r>
              <a:rPr lang="cs-CZ" dirty="0"/>
              <a:t>Míra viktimizace se měří pomocí indexu viktimizace</a:t>
            </a:r>
          </a:p>
          <a:p>
            <a:r>
              <a:rPr lang="cs-CZ" dirty="0"/>
              <a:t>Index viktimizace = % vyjádření udávající počet obětí na 100 obyvatel za zvolené časové období</a:t>
            </a:r>
          </a:p>
          <a:p>
            <a:endParaRPr lang="cs-CZ" dirty="0"/>
          </a:p>
          <a:p>
            <a:r>
              <a:rPr lang="cs-CZ" dirty="0"/>
              <a:t>Index v. 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cs-CZ" b="0" i="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počet obětí TČ / (zvolený) počet obyvatel</a:t>
            </a: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/>
              <a:t>Důležitá správná interpretace! (některé osoby se mohou stát obětí opakovaně, oběťmi některých TČ se mohou stát pouze některé skupiny, atd.)</a:t>
            </a:r>
          </a:p>
        </p:txBody>
      </p:sp>
    </p:spTree>
    <p:extLst>
      <p:ext uri="{BB962C8B-B14F-4D97-AF65-F5344CB8AC3E}">
        <p14:creationId xmlns:p14="http://schemas.microsoft.com/office/powerpoint/2010/main" val="3935972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A86AB2-C5DF-9F33-605C-00B04FAA53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8C5366-FB7A-290A-7971-5680E6026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Újma způsobená oběti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87BE3B7-1FBE-8630-C9D1-CD9BCBF5D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Zdraví, majetek, psychika, sociální postavení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b="1" dirty="0"/>
              <a:t>Primární viktimizace</a:t>
            </a:r>
          </a:p>
          <a:p>
            <a:pPr lvl="1"/>
            <a:r>
              <a:rPr lang="cs-CZ" sz="2600" dirty="0"/>
              <a:t>Přímá souvislost s trestným činem</a:t>
            </a:r>
          </a:p>
          <a:p>
            <a:r>
              <a:rPr lang="cs-CZ" b="1" dirty="0"/>
              <a:t>Sekundární viktimizace</a:t>
            </a:r>
          </a:p>
          <a:p>
            <a:pPr lvl="1"/>
            <a:r>
              <a:rPr lang="cs-CZ" sz="2600" dirty="0"/>
              <a:t>Vznik v návaznosti na spáchaný trestný čin</a:t>
            </a:r>
          </a:p>
          <a:p>
            <a:pPr lvl="1"/>
            <a:r>
              <a:rPr lang="cs-CZ" sz="2600" dirty="0"/>
              <a:t>Může převýšit újmu primární</a:t>
            </a:r>
          </a:p>
          <a:p>
            <a:pPr lvl="1"/>
            <a:r>
              <a:rPr lang="cs-CZ" sz="2600" dirty="0"/>
              <a:t>Zdroj: pachatel, sociální prostředí, OČTŘ</a:t>
            </a:r>
          </a:p>
          <a:p>
            <a:pPr lvl="1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07003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02FBB9-16AF-55F7-1049-6636EFC6DE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0AE20C-C566-5202-016E-0982F2A5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obětí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AFBB88-63E6-982E-DAA5-6AA44C720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Oběti, které zavinily svou viktimizaci</a:t>
            </a:r>
          </a:p>
          <a:p>
            <a:pPr lvl="1"/>
            <a:r>
              <a:rPr lang="cs-CZ" sz="2600" dirty="0"/>
              <a:t>Individuálně</a:t>
            </a:r>
          </a:p>
          <a:p>
            <a:pPr lvl="1"/>
            <a:r>
              <a:rPr lang="cs-CZ" sz="2600" dirty="0"/>
              <a:t>Příslušností k rizikové skupině</a:t>
            </a:r>
          </a:p>
          <a:p>
            <a:pPr marL="324000" lvl="1" indent="0">
              <a:buNone/>
            </a:pPr>
            <a:endParaRPr lang="cs-CZ" sz="2600" dirty="0"/>
          </a:p>
          <a:p>
            <a:r>
              <a:rPr lang="cs-CZ" dirty="0"/>
              <a:t>Oběti, které nezavinily svou viktimizaci</a:t>
            </a:r>
          </a:p>
          <a:p>
            <a:pPr lvl="1"/>
            <a:r>
              <a:rPr lang="cs-CZ" sz="2600" dirty="0"/>
              <a:t>Individuálně</a:t>
            </a:r>
          </a:p>
          <a:p>
            <a:pPr lvl="1"/>
            <a:r>
              <a:rPr lang="cs-CZ" sz="2600" dirty="0"/>
              <a:t>Příslušností k rizikové skupině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54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C211A8-F6D8-7951-46CC-31691077F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167529-E7A0-90D6-4756-8B3E2C93B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typologie obětí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41B5E6-F250-EC68-D286-AD98A75F3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Skrytá</a:t>
            </a:r>
          </a:p>
          <a:p>
            <a:r>
              <a:rPr lang="cs-CZ" dirty="0"/>
              <a:t>Predestinovaná</a:t>
            </a:r>
          </a:p>
          <a:p>
            <a:r>
              <a:rPr lang="cs-CZ" dirty="0"/>
              <a:t>Předstírající</a:t>
            </a:r>
          </a:p>
          <a:p>
            <a:r>
              <a:rPr lang="cs-CZ" dirty="0"/>
              <a:t>Hypertrofující</a:t>
            </a:r>
          </a:p>
          <a:p>
            <a:r>
              <a:rPr lang="cs-CZ" dirty="0"/>
              <a:t>Dobrovolná</a:t>
            </a:r>
          </a:p>
          <a:p>
            <a:r>
              <a:rPr lang="cs-CZ" dirty="0"/>
              <a:t>Recidivista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971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617B71-0516-68B8-0C1D-6EE39BAD4F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BD86EE-7A3B-2F6C-5941-05D5EB316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typy oběti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BFC055-BBC7-F6BE-2974-4D87498F9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07016"/>
          </a:xfrm>
        </p:spPr>
        <p:txBody>
          <a:bodyPr/>
          <a:lstStyle/>
          <a:p>
            <a:r>
              <a:rPr lang="cs-CZ" dirty="0"/>
              <a:t>Oběti senioři</a:t>
            </a:r>
          </a:p>
          <a:p>
            <a:pPr lvl="1"/>
            <a:r>
              <a:rPr lang="cs-CZ" sz="2400" dirty="0"/>
              <a:t>Obecně i děti se řadí mezi ohrožené demografické skupiny</a:t>
            </a:r>
          </a:p>
          <a:p>
            <a:pPr lvl="1"/>
            <a:r>
              <a:rPr lang="cs-CZ" sz="2400" dirty="0"/>
              <a:t>Náchylní k nevhodnému zacházení, ubližování, týrání, zneužívání</a:t>
            </a:r>
          </a:p>
          <a:p>
            <a:r>
              <a:rPr lang="cs-CZ" dirty="0"/>
              <a:t>Oběti domácího násilí</a:t>
            </a:r>
          </a:p>
          <a:p>
            <a:pPr lvl="1"/>
            <a:r>
              <a:rPr lang="cs-CZ" sz="2400" dirty="0"/>
              <a:t>Každý šestý občan přiznává násilí v partnerském vztahu</a:t>
            </a:r>
          </a:p>
          <a:p>
            <a:pPr lvl="1"/>
            <a:r>
              <a:rPr lang="cs-CZ" sz="2400" dirty="0"/>
              <a:t>V 84% jsou přítomné děti</a:t>
            </a:r>
          </a:p>
          <a:p>
            <a:pPr lvl="1"/>
            <a:r>
              <a:rPr lang="cs-CZ" sz="2400" dirty="0"/>
              <a:t>Stockholmský syndrom</a:t>
            </a:r>
          </a:p>
          <a:p>
            <a:r>
              <a:rPr lang="cs-CZ" dirty="0"/>
              <a:t>Oběti stalkingu</a:t>
            </a:r>
          </a:p>
          <a:p>
            <a:pPr lvl="1"/>
            <a:r>
              <a:rPr lang="cs-CZ" sz="2400" dirty="0"/>
              <a:t>TČ nebezpečného pronásledování (§ 354 TZ)</a:t>
            </a:r>
          </a:p>
          <a:p>
            <a:pPr lvl="1"/>
            <a:r>
              <a:rPr lang="cs-CZ" sz="2400" dirty="0"/>
              <a:t>Dle výzkumů 6 % občanů zažilo (z toho 43 % bývalým partnerem)</a:t>
            </a:r>
          </a:p>
          <a:p>
            <a:pPr lvl="1"/>
            <a:r>
              <a:rPr lang="cs-CZ" sz="2400" dirty="0"/>
              <a:t>Přitom 90 % pronásledovatele znalo</a:t>
            </a:r>
          </a:p>
        </p:txBody>
      </p:sp>
    </p:spTree>
    <p:extLst>
      <p:ext uri="{BB962C8B-B14F-4D97-AF65-F5344CB8AC3E}">
        <p14:creationId xmlns:p14="http://schemas.microsoft.com/office/powerpoint/2010/main" val="3024134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B8AF24-247E-A900-02E8-F54783C4BB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07E5F-B3F0-EE3F-7441-0A0611563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Kriminální statistiky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E56258-2158-58C3-239F-519C38882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Výhrady – metodologie (&gt;15 let), pouze tradiční TČ s jasnou obětí, …</a:t>
            </a:r>
          </a:p>
          <a:p>
            <a:r>
              <a:rPr lang="cs-CZ" dirty="0"/>
              <a:t>Národní, místní, mezinárodní </a:t>
            </a:r>
          </a:p>
          <a:p>
            <a:r>
              <a:rPr lang="cs-CZ" dirty="0"/>
              <a:t>Policejní statistika</a:t>
            </a:r>
          </a:p>
          <a:p>
            <a:pPr lvl="1"/>
            <a:r>
              <a:rPr lang="cs-CZ" sz="2400" dirty="0"/>
              <a:t>Pohlaví</a:t>
            </a:r>
          </a:p>
          <a:p>
            <a:pPr lvl="1"/>
            <a:r>
              <a:rPr lang="cs-CZ" sz="2400" dirty="0"/>
              <a:t>Věk</a:t>
            </a:r>
          </a:p>
          <a:p>
            <a:pPr lvl="1"/>
            <a:r>
              <a:rPr lang="cs-CZ" sz="2400" dirty="0"/>
              <a:t>Sociální charakteristiky</a:t>
            </a:r>
          </a:p>
          <a:p>
            <a:pPr lvl="1"/>
            <a:r>
              <a:rPr lang="cs-CZ" sz="2400" dirty="0"/>
              <a:t>Taktická hlediska</a:t>
            </a:r>
          </a:p>
          <a:p>
            <a:pPr lvl="1"/>
            <a:r>
              <a:rPr lang="cs-CZ" sz="2400" dirty="0"/>
              <a:t>Následky trestné činnosti</a:t>
            </a:r>
          </a:p>
        </p:txBody>
      </p:sp>
    </p:spTree>
    <p:extLst>
      <p:ext uri="{BB962C8B-B14F-4D97-AF65-F5344CB8AC3E}">
        <p14:creationId xmlns:p14="http://schemas.microsoft.com/office/powerpoint/2010/main" val="4281544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F0724A-26F2-CF13-E7DB-B6B99E6A51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DE23DB-51D5-CBC5-BD12-E1F17030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Viktimologické výzkumy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E3F368-4B81-3B7F-5F63-46B4ABBA4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Výzkumy veřejného mínění pomocí dotazníkového šetření</a:t>
            </a:r>
          </a:p>
          <a:p>
            <a:r>
              <a:rPr lang="cs-CZ" dirty="0"/>
              <a:t>I mezinárodní – UNICRI (UN </a:t>
            </a:r>
            <a:r>
              <a:rPr lang="cs-CZ" dirty="0" err="1"/>
              <a:t>Interregional</a:t>
            </a:r>
            <a:r>
              <a:rPr lang="cs-CZ" dirty="0"/>
              <a:t> </a:t>
            </a:r>
            <a:r>
              <a:rPr lang="cs-CZ" dirty="0" err="1"/>
              <a:t>Crime</a:t>
            </a:r>
            <a:r>
              <a:rPr lang="cs-CZ" dirty="0"/>
              <a:t> and Justice </a:t>
            </a:r>
            <a:r>
              <a:rPr lang="cs-CZ" dirty="0" err="1"/>
              <a:t>Research</a:t>
            </a:r>
            <a:r>
              <a:rPr lang="cs-CZ" dirty="0"/>
              <a:t> Institute)</a:t>
            </a:r>
          </a:p>
          <a:p>
            <a:r>
              <a:rPr lang="cs-CZ" dirty="0"/>
              <a:t>Procento obyvatel, které oznámí, že byly obětí TČ (výzkum 2006):</a:t>
            </a:r>
          </a:p>
          <a:p>
            <a:pPr lvl="1"/>
            <a:r>
              <a:rPr lang="cs-CZ" sz="2400" dirty="0"/>
              <a:t>Krádeže aut 88%</a:t>
            </a:r>
          </a:p>
          <a:p>
            <a:pPr lvl="1"/>
            <a:r>
              <a:rPr lang="cs-CZ" sz="2400" dirty="0"/>
              <a:t>Vloupání 77%</a:t>
            </a:r>
          </a:p>
          <a:p>
            <a:pPr lvl="1"/>
            <a:r>
              <a:rPr lang="cs-CZ" sz="2400" dirty="0"/>
              <a:t>Loupež 65%</a:t>
            </a:r>
          </a:p>
          <a:p>
            <a:pPr lvl="1"/>
            <a:r>
              <a:rPr lang="cs-CZ" sz="2400" dirty="0"/>
              <a:t>Sexuální delikty 22%</a:t>
            </a:r>
          </a:p>
          <a:p>
            <a:pPr lvl="1"/>
            <a:r>
              <a:rPr lang="cs-CZ" sz="2400" dirty="0"/>
              <a:t>Fyzické napadení 27%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172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5431C9-DF93-721D-EC5F-FAEFA49E18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9D8C86-266E-DD56-2812-D68760E40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 obětem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88B8CC-E3AD-642B-818C-EF05F64DD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Krizové intervence</a:t>
            </a:r>
          </a:p>
          <a:p>
            <a:r>
              <a:rPr lang="cs-CZ" dirty="0"/>
              <a:t>Poradenství</a:t>
            </a:r>
          </a:p>
          <a:p>
            <a:r>
              <a:rPr lang="cs-CZ" dirty="0"/>
              <a:t>Obhajoba oběti</a:t>
            </a:r>
          </a:p>
          <a:p>
            <a:r>
              <a:rPr lang="cs-CZ" dirty="0"/>
              <a:t>Podpora v průběhu vyšetřování a řízení TČ</a:t>
            </a:r>
          </a:p>
          <a:p>
            <a:r>
              <a:rPr lang="cs-CZ" dirty="0"/>
              <a:t>Podpora následná</a:t>
            </a:r>
          </a:p>
          <a:p>
            <a:r>
              <a:rPr lang="cs-CZ" dirty="0"/>
              <a:t>Výcvik profesionálních pracovníků</a:t>
            </a:r>
          </a:p>
          <a:p>
            <a:r>
              <a:rPr lang="cs-CZ" dirty="0"/>
              <a:t>Prevence</a:t>
            </a:r>
          </a:p>
          <a:p>
            <a:r>
              <a:rPr lang="cs-CZ" dirty="0"/>
              <a:t>Výchova občanů</a:t>
            </a:r>
          </a:p>
        </p:txBody>
      </p:sp>
    </p:spTree>
    <p:extLst>
      <p:ext uri="{BB962C8B-B14F-4D97-AF65-F5344CB8AC3E}">
        <p14:creationId xmlns:p14="http://schemas.microsoft.com/office/powerpoint/2010/main" val="1523596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28797F-BB56-0C82-5B50-CEFBAADB57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7A8B34-7413-72F1-9213-9202603D2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Kompenzace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44CAAA-EE92-60F8-DFFB-3A430ACE3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Peněžitá pomoc na základě </a:t>
            </a:r>
            <a:r>
              <a:rPr lang="cs-CZ" dirty="0" err="1"/>
              <a:t>ZoOTČ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Právo na peněžitou pomoc má</a:t>
            </a:r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oběť, které bylo v důsledku trestného činu na ní spáchaného ublíženo na zdraví,</a:t>
            </a:r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oběť, které byla v důsledku trestného činu na ní spáchaného způsobena těžká újma na zdraví,</a:t>
            </a:r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osoba pozůstalá po oběti, která v důsledku trestného činu zemřela, byla-li rodičem, manželem, registrovaným partnerem, dítětem nebo sourozencem zemřelého a současně v době jeho smrti s ním žila v domácnosti, nebo osoba, které zemřelý poskytoval nebo byl povinen poskytovat výživu,</a:t>
            </a:r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oběť trestného činu proti lidské důstojnosti v sexuální oblasti na ní spáchaného a dítě, na kterém byl spáchán trestný čin týrání svěřené osob, kterým vznikla nemajetková újma.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747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DBCE5-6C67-E4C2-5FB0-F0E9333551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CC9D73-4DDE-89D6-744E-ED15E98F7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viktimologie pro trestní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A81745-D243-B68C-F5C0-4E1C75C4F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aspekty pro zhodnocení odpovědnosti pachatele (TPH)</a:t>
            </a:r>
          </a:p>
          <a:p>
            <a:pPr lvl="1"/>
            <a:r>
              <a:rPr lang="cs-CZ" sz="2600" dirty="0"/>
              <a:t>Otázka svolení oběti</a:t>
            </a:r>
          </a:p>
          <a:p>
            <a:pPr lvl="1"/>
            <a:r>
              <a:rPr lang="cs-CZ" sz="2600" dirty="0"/>
              <a:t>Polehčující x přitěžující okolnosti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Důležité aspekty pro trestní právo procesní</a:t>
            </a:r>
          </a:p>
          <a:p>
            <a:pPr lvl="1"/>
            <a:r>
              <a:rPr lang="cs-CZ" sz="2600" dirty="0"/>
              <a:t>Souhlas poškozeného k zahájení trestního stíhání</a:t>
            </a:r>
          </a:p>
          <a:p>
            <a:pPr lvl="1"/>
            <a:r>
              <a:rPr lang="cs-CZ" sz="2600" dirty="0"/>
              <a:t>Postavení poškozeného jako procesní strany (adhezní řízení)</a:t>
            </a:r>
          </a:p>
          <a:p>
            <a:pPr lvl="1"/>
            <a:r>
              <a:rPr lang="cs-CZ" sz="2600" dirty="0"/>
              <a:t>Snaha o zapojení obětí do alternativních způsobů řízení - odklony</a:t>
            </a:r>
          </a:p>
        </p:txBody>
      </p:sp>
    </p:spTree>
    <p:extLst>
      <p:ext uri="{BB962C8B-B14F-4D97-AF65-F5344CB8AC3E}">
        <p14:creationId xmlns:p14="http://schemas.microsoft.com/office/powerpoint/2010/main" val="139866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258598-005D-1BC1-D8EA-1D78F3FA1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F75803-31D6-26F1-7974-09197E9AE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Viktimologie jako věda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01514E-4658-1856-A5AF-95E5AEFA1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Počátky spadají do první poloviny 20. století </a:t>
            </a:r>
          </a:p>
          <a:p>
            <a:r>
              <a:rPr lang="cs-CZ" dirty="0"/>
              <a:t>Hans von </a:t>
            </a:r>
            <a:r>
              <a:rPr lang="cs-CZ" dirty="0" err="1"/>
              <a:t>Henting</a:t>
            </a:r>
            <a:r>
              <a:rPr lang="cs-CZ" dirty="0"/>
              <a:t>, Zločinec a jeho oběť, 1948</a:t>
            </a:r>
          </a:p>
          <a:p>
            <a:r>
              <a:rPr lang="cs-CZ" dirty="0"/>
              <a:t>Viktimologie = věda o obětech protiprávních činů</a:t>
            </a:r>
          </a:p>
          <a:p>
            <a:r>
              <a:rPr lang="cs-CZ" dirty="0"/>
              <a:t>Zločin = vzájemná dynamická interakce mezi pachatelem a obětí</a:t>
            </a:r>
          </a:p>
          <a:p>
            <a:r>
              <a:rPr lang="cs-CZ" dirty="0"/>
              <a:t>Dnes – pozitivistická viktimologie – snaha o nalezení faktorů</a:t>
            </a:r>
          </a:p>
          <a:p>
            <a:r>
              <a:rPr lang="cs-CZ" dirty="0"/>
              <a:t>Založená na empiristickém zkoumání</a:t>
            </a:r>
          </a:p>
          <a:p>
            <a:r>
              <a:rPr lang="cs-CZ" dirty="0"/>
              <a:t>Radikální viktimologie, kritická viktimologie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430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AAD003-FB07-04F6-C1E3-53535B0F8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C07F51-83BF-68ED-E04D-5D312E077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38" y="720000"/>
            <a:ext cx="10938600" cy="451576"/>
          </a:xfrm>
        </p:spPr>
        <p:txBody>
          <a:bodyPr/>
          <a:lstStyle/>
          <a:p>
            <a:r>
              <a:rPr lang="cs-CZ" dirty="0"/>
              <a:t>Význam viktimologie pro prevenci kriminality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B95D16-F713-8381-2554-7E214E571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Situační prevence – předcházení na základě zjištění nebezpečných situací </a:t>
            </a:r>
          </a:p>
          <a:p>
            <a:r>
              <a:rPr lang="cs-CZ" dirty="0"/>
              <a:t>Spolupráce kriminologů s OČTŘ, pojišťovnami, psychology atd.</a:t>
            </a:r>
          </a:p>
          <a:p>
            <a:r>
              <a:rPr lang="cs-CZ" dirty="0"/>
              <a:t>Doporučení, návody, osvěta, výcvik k sebeobraně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156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073668-6412-132B-AF9C-8BF98319E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F55FF8-866B-E012-C990-00D90B6BF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8199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BE9016-ECD3-D68C-651F-27106FBA32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02648D-AFA3-0460-BAC1-5497AA51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Oběti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71B8D6-35D0-3587-AF54-BA94E4709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Oběti (§ 2 odst. 3 ZoO)</a:t>
            </a:r>
          </a:p>
          <a:p>
            <a:r>
              <a:rPr lang="cs-CZ" dirty="0"/>
              <a:t>Zvlášť zranitelné oběti (§ 2 odst. 4 ZoO)</a:t>
            </a:r>
          </a:p>
          <a:p>
            <a:endParaRPr lang="cs-CZ" dirty="0"/>
          </a:p>
          <a:p>
            <a:r>
              <a:rPr lang="cs-CZ" dirty="0"/>
              <a:t>Poškozený (§ 43 TŘ)</a:t>
            </a:r>
          </a:p>
          <a:p>
            <a:endParaRPr lang="cs-CZ" dirty="0"/>
          </a:p>
          <a:p>
            <a:r>
              <a:rPr lang="cs-CZ" dirty="0"/>
              <a:t>Pouze fyzické osoby, nikoli právnické</a:t>
            </a:r>
          </a:p>
          <a:p>
            <a:r>
              <a:rPr lang="cs-CZ" dirty="0"/>
              <a:t>Osoba zasažená (+ osoby jí blízké?)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6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71372E-18C1-F2E0-24D2-4B46A6C852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CA5A08-EC26-1B24-41A0-61D76468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viktimologie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158876-3201-50E1-7514-4264A67E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Osoba oběti</a:t>
            </a:r>
          </a:p>
          <a:p>
            <a:r>
              <a:rPr lang="cs-CZ" dirty="0"/>
              <a:t>Vztahy mezi obětí a pachatelem</a:t>
            </a:r>
          </a:p>
          <a:p>
            <a:r>
              <a:rPr lang="cs-CZ" dirty="0"/>
              <a:t>Proces viktimizace</a:t>
            </a:r>
          </a:p>
          <a:p>
            <a:r>
              <a:rPr lang="cs-CZ" dirty="0"/>
              <a:t>Role oběti v procesu odhalování, vyšetřování a soudního projednávání věci</a:t>
            </a:r>
          </a:p>
          <a:p>
            <a:r>
              <a:rPr lang="cs-CZ" dirty="0"/>
              <a:t>Pomoc oběti, způsoby jejího odškodnění a rehabilitace</a:t>
            </a:r>
          </a:p>
          <a:p>
            <a:r>
              <a:rPr lang="cs-CZ" dirty="0"/>
              <a:t>Ochrana občanů před viktimizací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23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D1ACF2-BDBF-1AB4-A578-8164B707E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019E30-8F02-CC0B-4D5A-39241CE9C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Viktimnost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E474F4-1D9B-8D24-13BF-F3124EA39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= disponovanost jedince nebo skupiny stát se obětí trestné činnosti</a:t>
            </a:r>
          </a:p>
          <a:p>
            <a:r>
              <a:rPr lang="cs-CZ" dirty="0"/>
              <a:t>Náchylnost k viktimizaci = </a:t>
            </a:r>
            <a:r>
              <a:rPr lang="cs-CZ" dirty="0" err="1"/>
              <a:t>viktimogenní</a:t>
            </a:r>
            <a:r>
              <a:rPr lang="cs-CZ" dirty="0"/>
              <a:t> potenciál</a:t>
            </a:r>
          </a:p>
          <a:p>
            <a:r>
              <a:rPr lang="cs-CZ" dirty="0"/>
              <a:t>Faktory:</a:t>
            </a:r>
          </a:p>
          <a:p>
            <a:pPr lvl="1"/>
            <a:r>
              <a:rPr lang="cs-CZ" sz="2600" dirty="0"/>
              <a:t>Sociální třída</a:t>
            </a:r>
          </a:p>
          <a:p>
            <a:pPr lvl="1"/>
            <a:r>
              <a:rPr lang="cs-CZ" sz="2600" dirty="0"/>
              <a:t>Věk</a:t>
            </a:r>
          </a:p>
          <a:p>
            <a:pPr lvl="1"/>
            <a:r>
              <a:rPr lang="cs-CZ" sz="2600" dirty="0"/>
              <a:t>Pohlaví</a:t>
            </a:r>
          </a:p>
          <a:p>
            <a:pPr lvl="1"/>
            <a:r>
              <a:rPr lang="cs-CZ" sz="2600" dirty="0"/>
              <a:t>Životní styl</a:t>
            </a:r>
          </a:p>
          <a:p>
            <a:pPr lvl="1"/>
            <a:r>
              <a:rPr lang="cs-CZ" sz="2600" dirty="0"/>
              <a:t>Zaměstnaní</a:t>
            </a:r>
          </a:p>
          <a:p>
            <a:pPr lvl="1"/>
            <a:r>
              <a:rPr lang="cs-CZ" sz="2600" dirty="0"/>
              <a:t>Psychické vlastnosti</a:t>
            </a:r>
          </a:p>
          <a:p>
            <a:pPr lvl="2"/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47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1A0B5A-8964-198B-7EBB-69D479CE0F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90A2B6-FDB1-F1F3-D7AF-A396E0392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oběť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F116B09-EA48-89E5-E9B0-B159A066C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Nápadně slabší než pachatel</a:t>
            </a:r>
          </a:p>
          <a:p>
            <a:r>
              <a:rPr lang="cs-CZ" dirty="0"/>
              <a:t>Důvěřivá nebo naivní </a:t>
            </a:r>
          </a:p>
          <a:p>
            <a:r>
              <a:rPr lang="cs-CZ" dirty="0"/>
              <a:t>Oběť se sama chová v souladu se zákonem</a:t>
            </a:r>
          </a:p>
          <a:p>
            <a:r>
              <a:rPr lang="cs-CZ" dirty="0"/>
              <a:t>Nenese na činu vinu</a:t>
            </a:r>
          </a:p>
          <a:p>
            <a:r>
              <a:rPr lang="cs-CZ" dirty="0"/>
              <a:t>Mezi obětí a pachatelem existuje objektivní vztah</a:t>
            </a:r>
          </a:p>
          <a:p>
            <a:r>
              <a:rPr lang="cs-CZ" dirty="0"/>
              <a:t>Oběť je důvěryhodná a vyvolává přirozené sympatie</a:t>
            </a:r>
          </a:p>
        </p:txBody>
      </p:sp>
    </p:spTree>
    <p:extLst>
      <p:ext uri="{BB962C8B-B14F-4D97-AF65-F5344CB8AC3E}">
        <p14:creationId xmlns:p14="http://schemas.microsoft.com/office/powerpoint/2010/main" val="3385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8D2CCE-411C-4510-502C-99920D43A7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F7D5A1-D375-4676-2F0B-370207C1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Viktimizace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3468DD-86B3-F632-CE23-7415440CE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Proces, kdy se potenciální oběť stává obětí skutečnou</a:t>
            </a:r>
          </a:p>
          <a:p>
            <a:r>
              <a:rPr lang="cs-CZ" dirty="0"/>
              <a:t>Zabývá se následky protiprávního činu</a:t>
            </a:r>
          </a:p>
          <a:p>
            <a:r>
              <a:rPr lang="cs-CZ" dirty="0"/>
              <a:t>Tři elementy</a:t>
            </a:r>
          </a:p>
          <a:p>
            <a:pPr lvl="1"/>
            <a:r>
              <a:rPr lang="cs-CZ" sz="2400" dirty="0"/>
              <a:t>Chování oběti</a:t>
            </a:r>
          </a:p>
          <a:p>
            <a:pPr lvl="1"/>
            <a:r>
              <a:rPr lang="cs-CZ" sz="2400" dirty="0"/>
              <a:t>Vztah oběti a pachatele</a:t>
            </a:r>
          </a:p>
          <a:p>
            <a:pPr lvl="1"/>
            <a:r>
              <a:rPr lang="cs-CZ" sz="2400" dirty="0"/>
              <a:t>Míra viktimizace</a:t>
            </a:r>
          </a:p>
          <a:p>
            <a:pPr lvl="1"/>
            <a:endParaRPr lang="cs-CZ" sz="2400" dirty="0"/>
          </a:p>
          <a:p>
            <a:pPr marL="3240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057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43FBB4-27D7-82DF-37A1-B0A9DCB2E2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1F2BFD-BD81-2DD9-2D4A-FA06C9CD45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5CEFC7-D1AD-065A-B525-A1A4A84AD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Chování oběti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56F4C5-F9EF-8825-3900-C29A54A8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912162"/>
          </a:xfrm>
        </p:spPr>
        <p:txBody>
          <a:bodyPr/>
          <a:lstStyle/>
          <a:p>
            <a:r>
              <a:rPr lang="cs-CZ" dirty="0"/>
              <a:t>Míra jejího zavinění</a:t>
            </a:r>
          </a:p>
          <a:p>
            <a:pPr lvl="1"/>
            <a:r>
              <a:rPr lang="cs-CZ" sz="2400" dirty="0"/>
              <a:t>Zjišťování ze strany OČTŘ často vede k sekundární viktimizaci</a:t>
            </a:r>
          </a:p>
          <a:p>
            <a:r>
              <a:rPr lang="cs-CZ" dirty="0"/>
              <a:t>Jednání před činem</a:t>
            </a:r>
          </a:p>
          <a:p>
            <a:pPr lvl="1"/>
            <a:r>
              <a:rPr lang="cs-CZ" sz="2400" dirty="0"/>
              <a:t>Provokace </a:t>
            </a:r>
          </a:p>
          <a:p>
            <a:pPr lvl="1"/>
            <a:r>
              <a:rPr lang="cs-CZ" sz="2400" dirty="0"/>
              <a:t>Samotný trestný čin oběti</a:t>
            </a:r>
          </a:p>
          <a:p>
            <a:pPr lvl="1"/>
            <a:r>
              <a:rPr lang="cs-CZ" sz="2400" dirty="0"/>
              <a:t>Neopatrnost, podceňování nebezpečí</a:t>
            </a:r>
          </a:p>
          <a:p>
            <a:r>
              <a:rPr lang="cs-CZ" dirty="0"/>
              <a:t>Jednání během a po činu</a:t>
            </a:r>
          </a:p>
          <a:p>
            <a:pPr lvl="1"/>
            <a:r>
              <a:rPr lang="cs-CZ" sz="2400" dirty="0"/>
              <a:t>Paralyzovány</a:t>
            </a:r>
          </a:p>
          <a:p>
            <a:pPr lvl="1"/>
            <a:r>
              <a:rPr lang="cs-CZ" sz="2400" dirty="0"/>
              <a:t>Aktivní obrana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43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0FC6A0-7418-1C70-3376-3F877BD0A8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F30083-723D-7E1B-F2A1-F677E328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oběť-pachatel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3A4C94-738F-5538-E0B0-262D21C60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Objektivní vztah (soused)</a:t>
            </a:r>
          </a:p>
          <a:p>
            <a:r>
              <a:rPr lang="cs-CZ" dirty="0"/>
              <a:t>Subjektivní vztah (partner)</a:t>
            </a:r>
          </a:p>
          <a:p>
            <a:endParaRPr lang="cs-CZ" dirty="0"/>
          </a:p>
          <a:p>
            <a:r>
              <a:rPr lang="cs-CZ" dirty="0"/>
              <a:t>Vraždy – 75% obětí má předchozí vztah s pachatelem</a:t>
            </a:r>
          </a:p>
          <a:p>
            <a:r>
              <a:rPr lang="cs-CZ" dirty="0"/>
              <a:t>Loupež – 59% znají se, 23% subjektivní vztah</a:t>
            </a:r>
          </a:p>
          <a:p>
            <a:r>
              <a:rPr lang="cs-CZ" dirty="0"/>
              <a:t>Sexuální TČ – 70% subjektivní vztah</a:t>
            </a:r>
          </a:p>
          <a:p>
            <a:pPr marL="72000" indent="0" algn="r">
              <a:buNone/>
            </a:pPr>
            <a:r>
              <a:rPr lang="cs-CZ" sz="1800" dirty="0"/>
              <a:t>(Zdroj: výzkum kriminologického ústavu)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210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Kriminologie - viktimologie</Template>
  <TotalTime>236</TotalTime>
  <Words>868</Words>
  <Application>Microsoft Office PowerPoint</Application>
  <PresentationFormat>Širokoúhlá obrazovka</PresentationFormat>
  <Paragraphs>184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Viktimologie</vt:lpstr>
      <vt:lpstr>Viktimologie jako věda</vt:lpstr>
      <vt:lpstr>Oběti</vt:lpstr>
      <vt:lpstr>Předmět viktimologie</vt:lpstr>
      <vt:lpstr>Viktimnost</vt:lpstr>
      <vt:lpstr>Ideální oběť</vt:lpstr>
      <vt:lpstr>Viktimizace</vt:lpstr>
      <vt:lpstr>Chování oběti</vt:lpstr>
      <vt:lpstr>Vztah oběť-pachatel</vt:lpstr>
      <vt:lpstr>Míra viktimizace</vt:lpstr>
      <vt:lpstr>Újma způsobená oběti</vt:lpstr>
      <vt:lpstr>Typologie obětí</vt:lpstr>
      <vt:lpstr>Další typologie obětí</vt:lpstr>
      <vt:lpstr>Specifické typy oběti</vt:lpstr>
      <vt:lpstr>Kriminální statistiky</vt:lpstr>
      <vt:lpstr>Viktimologické výzkumy</vt:lpstr>
      <vt:lpstr>Pomoc obětem</vt:lpstr>
      <vt:lpstr>Kompenzace</vt:lpstr>
      <vt:lpstr>Význam viktimologie pro trestní právo</vt:lpstr>
      <vt:lpstr>Význam viktimologie pro prevenci kriminality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Viktimologie</dc:title>
  <dc:creator>Michaela Trtková</dc:creator>
  <cp:lastModifiedBy>Michaela Trtková</cp:lastModifiedBy>
  <cp:revision>12</cp:revision>
  <cp:lastPrinted>1601-01-01T00:00:00Z</cp:lastPrinted>
  <dcterms:created xsi:type="dcterms:W3CDTF">2022-10-13T21:09:51Z</dcterms:created>
  <dcterms:modified xsi:type="dcterms:W3CDTF">2022-10-17T18:39:40Z</dcterms:modified>
</cp:coreProperties>
</file>