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313" r:id="rId3"/>
    <p:sldId id="311" r:id="rId4"/>
    <p:sldId id="312" r:id="rId5"/>
    <p:sldId id="315" r:id="rId6"/>
    <p:sldId id="314" r:id="rId7"/>
    <p:sldId id="316" r:id="rId8"/>
    <p:sldId id="322" r:id="rId9"/>
    <p:sldId id="350" r:id="rId10"/>
    <p:sldId id="362" r:id="rId11"/>
    <p:sldId id="310" r:id="rId12"/>
    <p:sldId id="318" r:id="rId13"/>
    <p:sldId id="306" r:id="rId14"/>
    <p:sldId id="293" r:id="rId15"/>
    <p:sldId id="363" r:id="rId16"/>
    <p:sldId id="349" r:id="rId17"/>
    <p:sldId id="327" r:id="rId18"/>
    <p:sldId id="329" r:id="rId19"/>
    <p:sldId id="328" r:id="rId20"/>
    <p:sldId id="331" r:id="rId21"/>
    <p:sldId id="332" r:id="rId22"/>
    <p:sldId id="334" r:id="rId23"/>
    <p:sldId id="375" r:id="rId24"/>
    <p:sldId id="309" r:id="rId25"/>
    <p:sldId id="365" r:id="rId26"/>
    <p:sldId id="366" r:id="rId27"/>
    <p:sldId id="367" r:id="rId28"/>
    <p:sldId id="368" r:id="rId29"/>
    <p:sldId id="369" r:id="rId30"/>
    <p:sldId id="317" r:id="rId31"/>
    <p:sldId id="357" r:id="rId32"/>
    <p:sldId id="372" r:id="rId33"/>
    <p:sldId id="355" r:id="rId34"/>
    <p:sldId id="373" r:id="rId35"/>
    <p:sldId id="275" r:id="rId36"/>
    <p:sldId id="276" r:id="rId37"/>
    <p:sldId id="277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577" autoAdjust="0"/>
  </p:normalViewPr>
  <p:slideViewPr>
    <p:cSldViewPr snapToGrid="0">
      <p:cViewPr varScale="1">
        <p:scale>
          <a:sx n="112" d="100"/>
          <a:sy n="112" d="100"/>
        </p:scale>
        <p:origin x="1544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367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8C1E909-32AB-462F-9B90-82D5431092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2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908301"/>
            <a:ext cx="7518400" cy="1332229"/>
          </a:xfrm>
        </p:spPr>
        <p:txBody>
          <a:bodyPr/>
          <a:lstStyle/>
          <a:p>
            <a:r>
              <a:rPr lang="cs-CZ" altLang="cs-CZ" dirty="0"/>
              <a:t>Úprava podnikatelských smluvních závazků – unijní unifikace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8969FEA-ACC5-3FBA-ED64-8665C187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3997961"/>
            <a:ext cx="7518400" cy="1332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- jaká pravidla</a:t>
            </a:r>
          </a:p>
          <a:p>
            <a:r>
              <a:rPr lang="cs-CZ" altLang="cs-CZ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- kde žalovat?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úprava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zpět k tématu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752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Kolizní úprava smluvních závazků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dominantní předpis ve všech členských státech</a:t>
            </a:r>
          </a:p>
          <a:p>
            <a:r>
              <a:rPr lang="cs-CZ" altLang="cs-CZ" dirty="0"/>
              <a:t>Řím 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proč: široké vymezení zejména věcné působnosti ve spojení s časovou a osobní působností</a:t>
            </a:r>
          </a:p>
        </p:txBody>
      </p:sp>
    </p:spTree>
    <p:extLst>
      <p:ext uri="{BB962C8B-B14F-4D97-AF65-F5344CB8AC3E}">
        <p14:creationId xmlns:p14="http://schemas.microsoft.com/office/powerpoint/2010/main" val="140824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Aplikační předpoklady nařízení Řím I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23396" cy="4687887"/>
          </a:xfrm>
        </p:spPr>
        <p:txBody>
          <a:bodyPr/>
          <a:lstStyle/>
          <a:p>
            <a:r>
              <a:rPr lang="cs-CZ" altLang="cs-CZ" dirty="0"/>
              <a:t>personální působnost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univerzální – bez ohledu na bydliště, státní příslušnost</a:t>
            </a:r>
          </a:p>
          <a:p>
            <a:r>
              <a:rPr lang="cs-CZ" altLang="cs-CZ" u="sng" dirty="0"/>
              <a:t>časová působnost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smlouvy uzavřené od 17. prosince 2009</a:t>
            </a:r>
          </a:p>
        </p:txBody>
      </p:sp>
    </p:spTree>
    <p:extLst>
      <p:ext uri="{BB962C8B-B14F-4D97-AF65-F5344CB8AC3E}">
        <p14:creationId xmlns:p14="http://schemas.microsoft.com/office/powerpoint/2010/main" val="4027400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8101044" cy="4357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i="1" dirty="0">
                <a:latin typeface="+mj-lt"/>
              </a:rPr>
              <a:t>lex </a:t>
            </a:r>
            <a:r>
              <a:rPr lang="cs-CZ" i="1" dirty="0" err="1">
                <a:latin typeface="+mj-lt"/>
              </a:rPr>
              <a:t>specialis</a:t>
            </a:r>
            <a:r>
              <a:rPr lang="cs-CZ" i="1" dirty="0">
                <a:latin typeface="+mj-lt"/>
              </a:rPr>
              <a:t> </a:t>
            </a:r>
            <a:r>
              <a:rPr lang="cs-CZ" dirty="0">
                <a:latin typeface="+mj-lt"/>
              </a:rPr>
              <a:t>pravidla, u  nich je volba práva omezena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spotřebitelské věci – čl. 6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pojistné věci – čl. 7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pracovněprávní věci – čl. 8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přepravní smlouvy – čl. 5</a:t>
            </a:r>
          </a:p>
          <a:p>
            <a:pPr>
              <a:buFont typeface="Wingdings" pitchFamily="2" charset="2"/>
              <a:buChar char="§"/>
            </a:pPr>
            <a:r>
              <a:rPr lang="cs-CZ" i="1" dirty="0">
                <a:latin typeface="+mj-lt"/>
              </a:rPr>
              <a:t>lex </a:t>
            </a:r>
            <a:r>
              <a:rPr lang="cs-CZ" i="1" dirty="0" err="1">
                <a:latin typeface="+mj-lt"/>
              </a:rPr>
              <a:t>generalis</a:t>
            </a:r>
            <a:r>
              <a:rPr lang="cs-CZ" i="1" dirty="0">
                <a:latin typeface="+mj-lt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b="1" dirty="0">
                <a:solidFill>
                  <a:srgbClr val="00287D"/>
                </a:solidFill>
                <a:latin typeface="+mj-lt"/>
              </a:rPr>
              <a:t>autonomie vůle stran </a:t>
            </a:r>
            <a:r>
              <a:rPr lang="cs-CZ" sz="2000" dirty="0">
                <a:latin typeface="+mj-lt"/>
              </a:rPr>
              <a:t>= volba práva čl. 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náhradní kritéria (při neexistenci volby) – čl. 4</a:t>
            </a:r>
          </a:p>
        </p:txBody>
      </p:sp>
    </p:spTree>
    <p:extLst>
      <p:ext uri="{BB962C8B-B14F-4D97-AF65-F5344CB8AC3E}">
        <p14:creationId xmlns:p14="http://schemas.microsoft.com/office/powerpoint/2010/main" val="3122916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pilíř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696112" cy="4357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>
                <a:solidFill>
                  <a:srgbClr val="00287D"/>
                </a:solidFill>
                <a:latin typeface="+mj-lt"/>
              </a:rPr>
              <a:t>autonomie vůle stran </a:t>
            </a:r>
            <a:r>
              <a:rPr lang="cs-CZ" dirty="0">
                <a:latin typeface="+mj-lt"/>
              </a:rPr>
              <a:t>= volba práva čl. 3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+mj-lt"/>
              </a:rPr>
              <a:t>přístup k volbě není jednotný – více variant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neomezená (</a:t>
            </a:r>
            <a:r>
              <a:rPr lang="cs-CZ" sz="2000" dirty="0" err="1"/>
              <a:t>čl</a:t>
            </a:r>
            <a:r>
              <a:rPr lang="cs-CZ" sz="2000" dirty="0"/>
              <a:t> 3.1),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omezená kolizně (přepravní smlouvy, pojistné smlouvy)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omezená materiálně (čl. 3.3 a čl. 3.4, spotřebitelské smlouvy, </a:t>
            </a:r>
            <a:r>
              <a:rPr lang="cs-CZ" sz="2000" dirty="0" err="1"/>
              <a:t>individ</a:t>
            </a:r>
            <a:r>
              <a:rPr lang="cs-CZ" sz="2000" dirty="0"/>
              <a:t>. </a:t>
            </a:r>
            <a:r>
              <a:rPr lang="cs-CZ" sz="2000" dirty="0" err="1"/>
              <a:t>prac</a:t>
            </a:r>
            <a:r>
              <a:rPr lang="cs-CZ" sz="2000" dirty="0"/>
              <a:t>. smlouvy)</a:t>
            </a:r>
          </a:p>
          <a:p>
            <a:pPr lvl="1">
              <a:buFont typeface="Arial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kritéria (při nevyužití volby práva)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696112" cy="4357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>
                <a:solidFill>
                  <a:srgbClr val="00287D"/>
                </a:solidFill>
                <a:latin typeface="+mj-lt"/>
              </a:rPr>
              <a:t>nejužší spojení? 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+mj-lt"/>
              </a:rPr>
              <a:t>nejdříve pevná pravidla </a:t>
            </a:r>
          </a:p>
          <a:p>
            <a:pPr lvl="1"/>
            <a:r>
              <a:rPr lang="cs-CZ" sz="2000" dirty="0">
                <a:latin typeface="+mj-lt"/>
              </a:rPr>
              <a:t>právo prodávajícího</a:t>
            </a:r>
          </a:p>
          <a:p>
            <a:pPr lvl="1"/>
            <a:r>
              <a:rPr lang="cs-CZ" sz="2000" dirty="0">
                <a:latin typeface="+mj-lt"/>
              </a:rPr>
              <a:t>právo poskytovatele služby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latin typeface="+mj-lt"/>
              </a:rPr>
              <a:t>poskytovatel charakteristického plnění</a:t>
            </a:r>
          </a:p>
        </p:txBody>
      </p:sp>
    </p:spTree>
    <p:extLst>
      <p:ext uri="{BB962C8B-B14F-4D97-AF65-F5344CB8AC3E}">
        <p14:creationId xmlns:p14="http://schemas.microsoft.com/office/powerpoint/2010/main" val="2303005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prosazování veřejného zájmu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Imperativní normy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4749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Imperativní normy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3" y="2017715"/>
            <a:ext cx="8082321" cy="4687887"/>
          </a:xfrm>
        </p:spPr>
        <p:txBody>
          <a:bodyPr/>
          <a:lstStyle/>
          <a:p>
            <a:r>
              <a:rPr lang="cs-CZ" altLang="cs-CZ" sz="2200" dirty="0"/>
              <a:t>skupina norem, které si „vynucují“ svoji aplikaci  v určitých situacích bez ohledu na rozhodné právo</a:t>
            </a:r>
            <a:endParaRPr lang="cs-CZ" altLang="cs-CZ" sz="2000" dirty="0"/>
          </a:p>
          <a:p>
            <a:r>
              <a:rPr lang="cs-CZ" altLang="cs-CZ" sz="2200" dirty="0"/>
              <a:t>administrativně-správní metoda regulace – veřejnoprávní normy (porušení stíháno státem, vynucovány státem)</a:t>
            </a:r>
          </a:p>
          <a:p>
            <a:r>
              <a:rPr lang="cs-CZ" sz="2200" dirty="0"/>
              <a:t>konkrétní normy, velké množství</a:t>
            </a:r>
          </a:p>
          <a:p>
            <a:r>
              <a:rPr lang="cs-CZ" sz="2200" b="1" dirty="0"/>
              <a:t>PROSAZENÍ</a:t>
            </a:r>
            <a:r>
              <a:rPr lang="cs-CZ" sz="2200" dirty="0"/>
              <a:t> VEŘEJNÉHO (STÁTNÍHO) ZÁJMU</a:t>
            </a:r>
          </a:p>
          <a:p>
            <a:r>
              <a:rPr lang="cs-CZ" sz="2200" dirty="0"/>
              <a:t>imperativní norma nebo spíš </a:t>
            </a:r>
            <a:r>
              <a:rPr lang="cs-CZ" sz="2200" b="1" dirty="0"/>
              <a:t>imperativní situace</a:t>
            </a:r>
            <a:r>
              <a:rPr lang="cs-CZ" sz="2200" dirty="0"/>
              <a:t>?</a:t>
            </a:r>
          </a:p>
          <a:p>
            <a:r>
              <a:rPr lang="cs-CZ" altLang="cs-CZ" sz="2200" dirty="0"/>
              <a:t>„imperativnost“ je relevantní v propojení se soukromoprávním vztah </a:t>
            </a:r>
          </a:p>
          <a:p>
            <a:r>
              <a:rPr lang="cs-CZ" altLang="cs-CZ" sz="2200" dirty="0"/>
              <a:t>neregulují obsah soukromoprávního vztahu, ale </a:t>
            </a:r>
            <a:r>
              <a:rPr lang="cs-CZ" altLang="cs-CZ" sz="2200" b="1" dirty="0"/>
              <a:t>ovlivňují</a:t>
            </a:r>
            <a:r>
              <a:rPr lang="cs-CZ" altLang="cs-CZ" sz="2200" dirty="0"/>
              <a:t> plnění povinností</a:t>
            </a:r>
          </a:p>
          <a:p>
            <a:pPr lvl="1"/>
            <a:r>
              <a:rPr lang="cs-CZ" altLang="cs-CZ" sz="2000" dirty="0"/>
              <a:t>neplatnost právního jednání</a:t>
            </a:r>
          </a:p>
          <a:p>
            <a:pPr lvl="1"/>
            <a:r>
              <a:rPr lang="cs-CZ" altLang="cs-CZ" sz="2000" dirty="0"/>
              <a:t>nemožnost plnění</a:t>
            </a:r>
          </a:p>
        </p:txBody>
      </p:sp>
    </p:spTree>
    <p:extLst>
      <p:ext uri="{BB962C8B-B14F-4D97-AF65-F5344CB8AC3E}">
        <p14:creationId xmlns:p14="http://schemas.microsoft.com/office/powerpoint/2010/main" val="146109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Imperativní normy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3" y="2017715"/>
            <a:ext cx="8082321" cy="4687887"/>
          </a:xfrm>
        </p:spPr>
        <p:txBody>
          <a:bodyPr/>
          <a:lstStyle/>
          <a:p>
            <a:r>
              <a:rPr lang="cs-CZ" altLang="cs-CZ" dirty="0"/>
              <a:t>článek 9 nařízení Řím I</a:t>
            </a:r>
          </a:p>
          <a:p>
            <a:pPr lvl="1"/>
            <a:r>
              <a:rPr lang="cs-CZ" sz="2200" dirty="0"/>
              <a:t>ustanovení, jejichž dodržování je pro stát při ochraně (</a:t>
            </a:r>
            <a:r>
              <a:rPr lang="cs-CZ" sz="2200" b="1" dirty="0"/>
              <a:t>prosazování)</a:t>
            </a:r>
            <a:r>
              <a:rPr lang="cs-CZ" sz="2200" dirty="0"/>
              <a:t> jeho veřejných zájmů, jako např. jeho politického, společenského a hospodářského uspořádání natolik zásadní, že vyžaduje jejich použití bez ohledu na právo rozhodné určené kolizní normou</a:t>
            </a:r>
          </a:p>
        </p:txBody>
      </p:sp>
    </p:spTree>
    <p:extLst>
      <p:ext uri="{BB962C8B-B14F-4D97-AF65-F5344CB8AC3E}">
        <p14:creationId xmlns:p14="http://schemas.microsoft.com/office/powerpoint/2010/main" val="422067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Imperativní normy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3" y="2017715"/>
            <a:ext cx="8082321" cy="4687887"/>
          </a:xfrm>
        </p:spPr>
        <p:txBody>
          <a:bodyPr/>
          <a:lstStyle/>
          <a:p>
            <a:r>
              <a:rPr lang="cs-CZ" sz="2200" dirty="0"/>
              <a:t>antikorupční legislativa, </a:t>
            </a:r>
          </a:p>
          <a:p>
            <a:r>
              <a:rPr lang="cs-CZ" sz="2200" dirty="0"/>
              <a:t>úprava hospodářské soutěže, </a:t>
            </a:r>
          </a:p>
          <a:p>
            <a:r>
              <a:rPr lang="cs-CZ" sz="2200" dirty="0"/>
              <a:t>oblast veřejných zakázek, </a:t>
            </a:r>
          </a:p>
          <a:p>
            <a:r>
              <a:rPr lang="cs-CZ" sz="2200" dirty="0"/>
              <a:t>měnová a devizová opatření, </a:t>
            </a:r>
          </a:p>
          <a:p>
            <a:r>
              <a:rPr lang="cs-CZ" sz="2200" dirty="0"/>
              <a:t>daňové předpisy,</a:t>
            </a:r>
          </a:p>
          <a:p>
            <a:r>
              <a:rPr lang="cs-CZ" sz="2200" dirty="0"/>
              <a:t>úprava cel a dalších mechanismů regulace dovozu a vývozu</a:t>
            </a:r>
          </a:p>
          <a:p>
            <a:pPr lvl="1"/>
            <a:r>
              <a:rPr lang="cs-CZ" sz="2000" dirty="0"/>
              <a:t>včetně obchodu se zbraněmi, nebezpečnými látkami, předměty kulturních hodnot</a:t>
            </a:r>
          </a:p>
          <a:p>
            <a:r>
              <a:rPr lang="cs-CZ" sz="2200" dirty="0"/>
              <a:t>normy řešící energetickou bezpečnost,</a:t>
            </a:r>
          </a:p>
          <a:p>
            <a:r>
              <a:rPr lang="cs-CZ" sz="2200" dirty="0"/>
              <a:t>ochrana životního prostředí, </a:t>
            </a:r>
          </a:p>
          <a:p>
            <a:r>
              <a:rPr lang="cs-CZ" sz="2200" dirty="0"/>
              <a:t>sociální zabezpečení.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4878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Nejen kolizně je určován právní režim smluv s mezinárodním prvkem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4497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Použití imperativních norem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4771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Použití ano či ne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3" y="2017715"/>
            <a:ext cx="8082321" cy="4687887"/>
          </a:xfrm>
        </p:spPr>
        <p:txBody>
          <a:bodyPr/>
          <a:lstStyle/>
          <a:p>
            <a:r>
              <a:rPr lang="cs-CZ" altLang="cs-CZ" sz="2200" dirty="0"/>
              <a:t>historicky – ne</a:t>
            </a:r>
          </a:p>
          <a:p>
            <a:r>
              <a:rPr lang="cs-CZ" altLang="cs-CZ" sz="2200" dirty="0"/>
              <a:t>pro odmítání není praktické ani teoretické odůvodnění, navíc je problematické pro praxi</a:t>
            </a:r>
          </a:p>
          <a:p>
            <a:r>
              <a:rPr lang="cs-CZ" altLang="cs-CZ" sz="2200" dirty="0"/>
              <a:t>spíše než ano či ne – na základě čeho</a:t>
            </a:r>
          </a:p>
          <a:p>
            <a:pPr lvl="1"/>
            <a:r>
              <a:rPr lang="cs-CZ" altLang="cs-CZ" sz="2000" dirty="0"/>
              <a:t>zvláštní navázání (hraniční určovatel)</a:t>
            </a:r>
          </a:p>
          <a:p>
            <a:pPr lvl="1"/>
            <a:r>
              <a:rPr lang="cs-CZ" altLang="cs-CZ" sz="2000" dirty="0"/>
              <a:t>bezprostřední aplikace</a:t>
            </a:r>
          </a:p>
        </p:txBody>
      </p:sp>
    </p:spTree>
    <p:extLst>
      <p:ext uri="{BB962C8B-B14F-4D97-AF65-F5344CB8AC3E}">
        <p14:creationId xmlns:p14="http://schemas.microsoft.com/office/powerpoint/2010/main" val="2396431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Použití kdy a jak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93" y="2017715"/>
            <a:ext cx="8082321" cy="4687887"/>
          </a:xfrm>
        </p:spPr>
        <p:txBody>
          <a:bodyPr/>
          <a:lstStyle/>
          <a:p>
            <a:r>
              <a:rPr lang="cs-CZ" altLang="cs-CZ" sz="2200" dirty="0"/>
              <a:t>souběžně s aplikací rozhodného práva</a:t>
            </a:r>
            <a:endParaRPr lang="cs-CZ" altLang="cs-CZ" sz="2000" dirty="0"/>
          </a:p>
          <a:p>
            <a:pPr lvl="1"/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357271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úprava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9654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Brusel Ibis – hierarchie pravidel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výlučná příslušnost</a:t>
            </a:r>
          </a:p>
          <a:p>
            <a:r>
              <a:rPr lang="cs-CZ" altLang="cs-CZ" dirty="0"/>
              <a:t>prorogace (omezení u speciálních pravidel)</a:t>
            </a:r>
          </a:p>
          <a:p>
            <a:r>
              <a:rPr lang="cs-CZ" altLang="cs-CZ" dirty="0"/>
              <a:t>speciální příslušnost</a:t>
            </a:r>
          </a:p>
          <a:p>
            <a:r>
              <a:rPr lang="cs-CZ" altLang="cs-CZ" dirty="0"/>
              <a:t>alternativní příslušnost</a:t>
            </a:r>
          </a:p>
          <a:p>
            <a:r>
              <a:rPr lang="cs-CZ" altLang="cs-CZ" dirty="0"/>
              <a:t>obecná (základní) příslušnost</a:t>
            </a:r>
          </a:p>
        </p:txBody>
      </p:sp>
    </p:spTree>
    <p:extLst>
      <p:ext uri="{BB962C8B-B14F-4D97-AF65-F5344CB8AC3E}">
        <p14:creationId xmlns:p14="http://schemas.microsoft.com/office/powerpoint/2010/main" val="447960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none" dirty="0"/>
              <a:t>BRUSEL Ibis:</a:t>
            </a:r>
            <a:br>
              <a:rPr lang="cs-CZ" sz="2800" cap="none" dirty="0"/>
            </a:br>
            <a:r>
              <a:rPr lang="cs-CZ" sz="2800" cap="none" dirty="0"/>
              <a:t>OBECNÁ PŘÍSLUŠNOST (základní pravidlo)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8728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Brusel Ibis – obecná příslušnost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žalobce následuje žalovaného</a:t>
            </a:r>
          </a:p>
          <a:p>
            <a:r>
              <a:rPr lang="cs-CZ" altLang="cs-CZ" dirty="0"/>
              <a:t>osoba s bydlištěm v EU má být žalována ve státě svého bydliště</a:t>
            </a:r>
          </a:p>
          <a:p>
            <a:r>
              <a:rPr lang="cs-CZ" altLang="cs-CZ" dirty="0"/>
              <a:t>vnitrostátní soudní příslušnost uvnitř tohoto státu – dle </a:t>
            </a:r>
            <a:r>
              <a:rPr lang="cs-CZ" altLang="cs-CZ" i="1" dirty="0"/>
              <a:t>lex </a:t>
            </a:r>
            <a:r>
              <a:rPr lang="cs-CZ" altLang="cs-CZ" i="1" dirty="0" err="1"/>
              <a:t>fori</a:t>
            </a:r>
            <a:endParaRPr lang="cs-CZ" altLang="cs-CZ" dirty="0"/>
          </a:p>
          <a:p>
            <a:r>
              <a:rPr lang="cs-CZ" altLang="cs-CZ" dirty="0"/>
              <a:t>využije se vždy, kdy není možné využít jiný typ příslušnosti</a:t>
            </a:r>
          </a:p>
        </p:txBody>
      </p:sp>
    </p:spTree>
    <p:extLst>
      <p:ext uri="{BB962C8B-B14F-4D97-AF65-F5344CB8AC3E}">
        <p14:creationId xmlns:p14="http://schemas.microsoft.com/office/powerpoint/2010/main" val="469397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none" dirty="0"/>
              <a:t>BRUSEL Ibis:</a:t>
            </a:r>
            <a:br>
              <a:rPr lang="cs-CZ" sz="2800" cap="none" dirty="0"/>
            </a:br>
            <a:r>
              <a:rPr lang="cs-CZ" sz="2800" cap="none" dirty="0"/>
              <a:t>ALTERNATIVNÍ PŘÍSLUŠNOST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7672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Brusel Ibis – povaha alternativních pravidel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užší propojení sporu a sudiště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hmotněprávní i procesní charakter spojení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řádný výkon spravedlnosti, a nikoli zvláštní ochrana žalobce         (C-800/19)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2000" dirty="0"/>
          </a:p>
          <a:p>
            <a:r>
              <a:rPr lang="cs-CZ" altLang="cs-CZ" dirty="0"/>
              <a:t>výběr žalobce mezi obecnou a alternativní příslušností</a:t>
            </a:r>
          </a:p>
          <a:p>
            <a:r>
              <a:rPr lang="cs-CZ" altLang="cs-CZ" dirty="0"/>
              <a:t>kdy? – umožní setrvat ve státě žalobce</a:t>
            </a:r>
          </a:p>
          <a:p>
            <a:r>
              <a:rPr lang="cs-CZ" altLang="cs-CZ" dirty="0"/>
              <a:t>podmínka bydliště žalovaného v EU</a:t>
            </a:r>
          </a:p>
          <a:p>
            <a:r>
              <a:rPr lang="cs-CZ" altLang="cs-CZ" dirty="0"/>
              <a:t>nelze využít, pokud by pravidlo vedlo k soudu mimo EU (např. dle místa plnění smlouvy)</a:t>
            </a:r>
          </a:p>
          <a:p>
            <a:r>
              <a:rPr lang="cs-CZ" altLang="cs-CZ" dirty="0"/>
              <a:t>stanoví i vnitrostátní místní příslušnost (nikoliv věcnou a funkční)</a:t>
            </a:r>
          </a:p>
        </p:txBody>
      </p:sp>
    </p:spTree>
    <p:extLst>
      <p:ext uri="{BB962C8B-B14F-4D97-AF65-F5344CB8AC3E}">
        <p14:creationId xmlns:p14="http://schemas.microsoft.com/office/powerpoint/2010/main" val="2244227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none" dirty="0"/>
              <a:t>BRUSEL Ibis:</a:t>
            </a:r>
            <a:br>
              <a:rPr lang="cs-CZ" sz="2800" cap="none" dirty="0"/>
            </a:br>
            <a:r>
              <a:rPr lang="cs-CZ" sz="2800" cap="none" dirty="0"/>
              <a:t>ALTERNATIVNÍ PŘÍSLUŠNOST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PŘÍSLUŠNOST VE VĚCECH SMLUVNÍCH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088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režim smluvních závazků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metody řešení</a:t>
            </a:r>
          </a:p>
          <a:p>
            <a:r>
              <a:rPr lang="cs-CZ" dirty="0"/>
              <a:t>metoda přímá</a:t>
            </a:r>
          </a:p>
          <a:p>
            <a:r>
              <a:rPr lang="cs-CZ" dirty="0"/>
              <a:t>metoda kolizní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4187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Smluvní vztahy – pojem smlouva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994266"/>
            <a:ext cx="8634411" cy="4582379"/>
          </a:xfrm>
        </p:spPr>
        <p:txBody>
          <a:bodyPr/>
          <a:lstStyle/>
          <a:p>
            <a:r>
              <a:rPr lang="cs-CZ" altLang="cs-CZ" dirty="0"/>
              <a:t>autonomní výklad</a:t>
            </a:r>
          </a:p>
          <a:p>
            <a:r>
              <a:rPr lang="cs-CZ" altLang="cs-CZ" b="1" dirty="0"/>
              <a:t>dobrovolně převzatý závazek </a:t>
            </a:r>
            <a:r>
              <a:rPr lang="cs-CZ" altLang="cs-CZ" dirty="0"/>
              <a:t>jedné osoby vůči druhé osobě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2624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Smluvní vztahy – další kategorizace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994266"/>
            <a:ext cx="8634411" cy="4582379"/>
          </a:xfrm>
        </p:spPr>
        <p:txBody>
          <a:bodyPr/>
          <a:lstStyle/>
          <a:p>
            <a:r>
              <a:rPr lang="cs-CZ" altLang="cs-CZ" dirty="0"/>
              <a:t>prodej zboží</a:t>
            </a:r>
          </a:p>
          <a:p>
            <a:r>
              <a:rPr lang="cs-CZ" altLang="cs-CZ" dirty="0"/>
              <a:t>poskytnutí služby</a:t>
            </a:r>
          </a:p>
          <a:p>
            <a:r>
              <a:rPr lang="cs-CZ" altLang="cs-CZ" dirty="0"/>
              <a:t>vše ostatní</a:t>
            </a:r>
          </a:p>
          <a:p>
            <a:endParaRPr lang="cs-CZ" altLang="cs-CZ" dirty="0"/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0821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Smluvní vztahy – prodej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směna zboží za peníze, převod vlastnického práva</a:t>
            </a:r>
          </a:p>
          <a:p>
            <a:r>
              <a:rPr lang="cs-CZ" altLang="cs-CZ" dirty="0"/>
              <a:t>zboží: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ano: hmotné movité věci vč. určených k výrobě (i když kupující stanoví podmínky zpracování), software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ne: peníze, elektrická energie, práva, cenné papíry</a:t>
            </a:r>
          </a:p>
          <a:p>
            <a:r>
              <a:rPr lang="cs-CZ" altLang="cs-CZ" dirty="0"/>
              <a:t>souběh prodeje zboží a poskytnutí služby: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i="1" dirty="0"/>
              <a:t>C-381/08 Car </a:t>
            </a:r>
            <a:r>
              <a:rPr lang="cs-CZ" altLang="cs-CZ" sz="2000" i="1" dirty="0" err="1"/>
              <a:t>Trim</a:t>
            </a:r>
            <a:r>
              <a:rPr lang="cs-CZ" altLang="cs-CZ" sz="2000" dirty="0"/>
              <a:t>: určující je ten, který smlouvu nejvíce charakterizuje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2720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Smluvní vztahy – služby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446842" cy="4582379"/>
          </a:xfrm>
        </p:spPr>
        <p:txBody>
          <a:bodyPr/>
          <a:lstStyle/>
          <a:p>
            <a:r>
              <a:rPr lang="cs-CZ" altLang="cs-CZ" dirty="0"/>
              <a:t>služba – autonomní výklad (činnost za úplatu)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obchodní zastoupení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distribuce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advokacie, daňové poradenství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činnost architektů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doprava, skladování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cestovní kancelář, hotel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bankovní služby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poskytnutí licence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64729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none" dirty="0"/>
              <a:t>BRUSEL Ibis:</a:t>
            </a:r>
            <a:br>
              <a:rPr lang="cs-CZ" sz="2800" cap="none" dirty="0"/>
            </a:br>
            <a:r>
              <a:rPr lang="cs-CZ" sz="2800" cap="none" dirty="0"/>
              <a:t>ALTERNATIVNÍ PŘÍSLUŠNOST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PŘÍSLUŠNOST VE VĚCECH DELITŮ A KVAZIDELIKTŮ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1010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Alternativa pro spory z deliktů – čl. 7 odst. 2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ve věcech týkajících se deliktní nebo </a:t>
            </a:r>
            <a:r>
              <a:rPr lang="cs-CZ" altLang="cs-CZ" dirty="0" err="1"/>
              <a:t>kvazideliktní</a:t>
            </a:r>
            <a:r>
              <a:rPr lang="cs-CZ" altLang="cs-CZ" dirty="0"/>
              <a:t> odpovědnosti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i="1" dirty="0"/>
              <a:t>u soudu místa, kde došlo nebo může dojít ke škodné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i="1" dirty="0"/>
              <a:t>události;</a:t>
            </a:r>
          </a:p>
          <a:p>
            <a:r>
              <a:rPr lang="cs-CZ" altLang="cs-CZ" dirty="0"/>
              <a:t>delikt</a:t>
            </a:r>
          </a:p>
          <a:p>
            <a:r>
              <a:rPr lang="cs-CZ" altLang="cs-CZ" dirty="0"/>
              <a:t>škodná událost</a:t>
            </a:r>
          </a:p>
          <a:p>
            <a:r>
              <a:rPr lang="cs-CZ" altLang="cs-CZ" dirty="0"/>
              <a:t>účinky škodného jednání</a:t>
            </a:r>
          </a:p>
        </p:txBody>
      </p:sp>
    </p:spTree>
    <p:extLst>
      <p:ext uri="{BB962C8B-B14F-4D97-AF65-F5344CB8AC3E}">
        <p14:creationId xmlns:p14="http://schemas.microsoft.com/office/powerpoint/2010/main" val="2607271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Delikt, </a:t>
            </a:r>
            <a:r>
              <a:rPr lang="cs-CZ" altLang="cs-CZ" dirty="0" err="1"/>
              <a:t>kvazidelikt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687888"/>
          </a:xfrm>
        </p:spPr>
        <p:txBody>
          <a:bodyPr/>
          <a:lstStyle/>
          <a:p>
            <a:r>
              <a:rPr lang="cs-CZ" altLang="cs-CZ" dirty="0"/>
              <a:t>delikt je snadnější poznat, než definovat</a:t>
            </a:r>
          </a:p>
          <a:p>
            <a:r>
              <a:rPr lang="cs-CZ" altLang="cs-CZ" i="1" dirty="0"/>
              <a:t>C-189/87 </a:t>
            </a:r>
            <a:r>
              <a:rPr lang="cs-CZ" altLang="cs-CZ" i="1" dirty="0" err="1"/>
              <a:t>Kalfelis</a:t>
            </a:r>
            <a:endParaRPr lang="cs-CZ" altLang="cs-CZ" i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nezávislý koncept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dirty="0"/>
              <a:t>odpovědnost žalovaného, která nesouvisí se smlouvou</a:t>
            </a:r>
          </a:p>
          <a:p>
            <a:r>
              <a:rPr lang="cs-CZ" altLang="cs-CZ" dirty="0"/>
              <a:t>nekalá soutěž (</a:t>
            </a:r>
            <a:r>
              <a:rPr lang="cs-CZ" altLang="cs-CZ" i="1" dirty="0"/>
              <a:t>C-167/00 </a:t>
            </a:r>
            <a:r>
              <a:rPr lang="cs-CZ" altLang="cs-CZ" i="1" dirty="0" err="1"/>
              <a:t>Henkel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předsmluvní odpovědnost (</a:t>
            </a:r>
            <a:r>
              <a:rPr lang="cs-CZ" altLang="cs-CZ" i="1" dirty="0"/>
              <a:t>C-334/00 </a:t>
            </a:r>
            <a:r>
              <a:rPr lang="cs-CZ" altLang="cs-CZ" i="1" dirty="0" err="1"/>
              <a:t>Tacconi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nelegální stávka (</a:t>
            </a:r>
            <a:r>
              <a:rPr lang="cs-CZ" altLang="cs-CZ" i="1" dirty="0"/>
              <a:t>C-18/02 DFDS </a:t>
            </a:r>
            <a:r>
              <a:rPr lang="cs-CZ" altLang="cs-CZ" i="1" dirty="0" err="1"/>
              <a:t>Torline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ručení představenstva a.s. za závazky společnosti, jestli si byli vědomi nedostatku kapitálu a vhodnosti vstupu do likvidace (</a:t>
            </a:r>
            <a:r>
              <a:rPr lang="cs-CZ" altLang="cs-CZ" i="1" dirty="0"/>
              <a:t>C-147/1</a:t>
            </a:r>
            <a:r>
              <a:rPr lang="cs-CZ" altLang="cs-CZ" dirty="0"/>
              <a:t>2 </a:t>
            </a:r>
            <a:r>
              <a:rPr lang="cs-CZ" altLang="cs-CZ" i="1" dirty="0"/>
              <a:t>ÖFAB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negativní určovací žaloba (</a:t>
            </a:r>
            <a:r>
              <a:rPr lang="cs-CZ" altLang="cs-CZ" i="1" dirty="0"/>
              <a:t>C-133/11 Fischer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918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Místo škodné události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r>
              <a:rPr lang="cs-CZ" altLang="cs-CZ" dirty="0"/>
              <a:t>místo protiprávního (deliktního) jednání vs. místo účinků tohoto protiprávního (deliktního jednání)</a:t>
            </a:r>
          </a:p>
          <a:p>
            <a:r>
              <a:rPr lang="cs-CZ" altLang="cs-CZ" dirty="0"/>
              <a:t>obě varianty jsou možné, výběr je na žalobci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altLang="cs-CZ" sz="2000" i="1" dirty="0"/>
              <a:t>21/76 </a:t>
            </a:r>
            <a:r>
              <a:rPr lang="cs-CZ" altLang="cs-CZ" sz="2000" i="1" dirty="0" err="1"/>
              <a:t>Mines</a:t>
            </a:r>
            <a:r>
              <a:rPr lang="cs-CZ" altLang="cs-CZ" sz="2000" i="1" dirty="0"/>
              <a:t>, C-189/08 </a:t>
            </a:r>
            <a:r>
              <a:rPr lang="cs-CZ" altLang="cs-CZ" sz="2000" i="1" dirty="0" err="1"/>
              <a:t>Zuid</a:t>
            </a:r>
            <a:r>
              <a:rPr lang="cs-CZ" altLang="cs-CZ" sz="2000" i="1" dirty="0"/>
              <a:t> Chemie, C147/12 </a:t>
            </a:r>
            <a:r>
              <a:rPr lang="de-DE" altLang="cs-CZ" sz="2000" i="1" dirty="0"/>
              <a:t>Ö</a:t>
            </a:r>
            <a:r>
              <a:rPr lang="cs-CZ" altLang="cs-CZ" sz="2000" i="1" dirty="0"/>
              <a:t>FAB</a:t>
            </a:r>
          </a:p>
        </p:txBody>
      </p:sp>
    </p:spTree>
    <p:extLst>
      <p:ext uri="{BB962C8B-B14F-4D97-AF65-F5344CB8AC3E}">
        <p14:creationId xmlns:p14="http://schemas.microsoft.com/office/powerpoint/2010/main" val="332078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úmluvy</a:t>
            </a:r>
          </a:p>
          <a:p>
            <a:r>
              <a:rPr lang="cs-CZ" dirty="0"/>
              <a:t>Úmluva OSN o smlouvách o mezinárodní koupi zboží</a:t>
            </a:r>
          </a:p>
          <a:p>
            <a:r>
              <a:rPr lang="cs-CZ" dirty="0"/>
              <a:t>přímá úprava přepravních smluv (CMR, COTIF, aj.)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17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Kupní smlouva s mezinárodním prvkem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4" name="Obrázek 3" descr="Obsah obrázku mapa&#10;&#10;Popis byl vytvořen automaticky">
            <a:extLst>
              <a:ext uri="{FF2B5EF4-FFF2-40B4-BE49-F238E27FC236}">
                <a16:creationId xmlns:a16="http://schemas.microsoft.com/office/drawing/2014/main" id="{1E5A8754-30D9-A279-7297-529C6E50C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9" y="2043003"/>
            <a:ext cx="8841869" cy="409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8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úprava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709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kolizní úpravy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úprava v ZMPS</a:t>
            </a:r>
          </a:p>
          <a:p>
            <a:r>
              <a:rPr lang="cs-CZ" dirty="0"/>
              <a:t>unijní unifikace v nařízení Řím I (součást regulace v rámci Evropského justičního prostoru)</a:t>
            </a:r>
          </a:p>
          <a:p>
            <a:r>
              <a:rPr lang="cs-CZ" dirty="0"/>
              <a:t>mezinárodní unifikace v mezinárodních úmluvách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964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úprava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Jeden krok zpět: souvislosti, vývoj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619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justiční prostor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601142" y="3288030"/>
            <a:ext cx="1941715" cy="788670"/>
          </a:xfrm>
        </p:spPr>
        <p:txBody>
          <a:bodyPr/>
          <a:lstStyle/>
          <a:p>
            <a:pPr marL="0" indent="0" algn="ctr">
              <a:buNone/>
            </a:pPr>
            <a:r>
              <a:rPr lang="cs-CZ" sz="5000" b="1" dirty="0">
                <a:solidFill>
                  <a:srgbClr val="00287D"/>
                </a:solidFill>
              </a:rPr>
              <a:t>proč?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57467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1056</Words>
  <Application>Microsoft Macintosh PowerPoint</Application>
  <PresentationFormat>Předvádění na obrazovce (4:3)</PresentationFormat>
  <Paragraphs>204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Tahoma</vt:lpstr>
      <vt:lpstr>Wingdings</vt:lpstr>
      <vt:lpstr>Prezentace_MU_CZ</vt:lpstr>
      <vt:lpstr>Úprava podnikatelských smluvních závazků – unijní unifikace</vt:lpstr>
      <vt:lpstr>Prezentace aplikace PowerPoint</vt:lpstr>
      <vt:lpstr>Právní režim smluvních závazků</vt:lpstr>
      <vt:lpstr>Přímá metoda</vt:lpstr>
      <vt:lpstr>Kupní smlouva s mezinárodním prvkem</vt:lpstr>
      <vt:lpstr>kolizní úprava</vt:lpstr>
      <vt:lpstr>Prameny kolizní úpravy</vt:lpstr>
      <vt:lpstr>kolizní úprava</vt:lpstr>
      <vt:lpstr>Evropský justiční prostor</vt:lpstr>
      <vt:lpstr>Kolizní úprava</vt:lpstr>
      <vt:lpstr>Kolizní úprava smluvních závazků</vt:lpstr>
      <vt:lpstr>Aplikační předpoklady nařízení Řím I</vt:lpstr>
      <vt:lpstr>Struktura pravidel</vt:lpstr>
      <vt:lpstr>Základní pilíř</vt:lpstr>
      <vt:lpstr>Náhradní kritéria (při nevyužití volby práva)</vt:lpstr>
      <vt:lpstr>prosazování veřejného zájmu</vt:lpstr>
      <vt:lpstr>Imperativní normy</vt:lpstr>
      <vt:lpstr>Imperativní normy</vt:lpstr>
      <vt:lpstr>Imperativní normy</vt:lpstr>
      <vt:lpstr>Prezentace aplikace PowerPoint</vt:lpstr>
      <vt:lpstr>Použití ano či ne</vt:lpstr>
      <vt:lpstr>Použití kdy a jak</vt:lpstr>
      <vt:lpstr>procesní úprava</vt:lpstr>
      <vt:lpstr>Brusel Ibis – hierarchie pravidel</vt:lpstr>
      <vt:lpstr>BRUSEL Ibis: OBECNÁ PŘÍSLUŠNOST (základní pravidlo)</vt:lpstr>
      <vt:lpstr>Brusel Ibis – obecná příslušnost</vt:lpstr>
      <vt:lpstr>BRUSEL Ibis: ALTERNATIVNÍ PŘÍSLUŠNOST</vt:lpstr>
      <vt:lpstr>Brusel Ibis – povaha alternativních pravidel</vt:lpstr>
      <vt:lpstr>BRUSEL Ibis: ALTERNATIVNÍ PŘÍSLUŠNOST</vt:lpstr>
      <vt:lpstr>Smluvní vztahy – pojem smlouva</vt:lpstr>
      <vt:lpstr>Smluvní vztahy – další kategorizace</vt:lpstr>
      <vt:lpstr>Smluvní vztahy – prodej</vt:lpstr>
      <vt:lpstr>Smluvní vztahy – služby</vt:lpstr>
      <vt:lpstr>BRUSEL Ibis: ALTERNATIVNÍ PŘÍSLUŠNOST</vt:lpstr>
      <vt:lpstr>Alternativa pro spory z deliktů – čl. 7 odst. 2</vt:lpstr>
      <vt:lpstr>Delikt, kvazidelikt</vt:lpstr>
      <vt:lpstr>Místo škodné události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Valdhans</dc:creator>
  <cp:lastModifiedBy>Jiří Valdhans</cp:lastModifiedBy>
  <cp:revision>52</cp:revision>
  <cp:lastPrinted>1601-01-01T00:00:00Z</cp:lastPrinted>
  <dcterms:created xsi:type="dcterms:W3CDTF">2015-11-23T07:04:47Z</dcterms:created>
  <dcterms:modified xsi:type="dcterms:W3CDTF">2024-04-03T15:12:14Z</dcterms:modified>
</cp:coreProperties>
</file>