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96" r:id="rId3"/>
    <p:sldId id="297" r:id="rId4"/>
    <p:sldId id="298" r:id="rId5"/>
    <p:sldId id="299" r:id="rId6"/>
    <p:sldId id="300" r:id="rId7"/>
    <p:sldId id="301" r:id="rId8"/>
    <p:sldId id="302" r:id="rId9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4770681E-A2A1-4C50-A30B-1F3D4A938108}">
          <p14:sldIdLst>
            <p14:sldId id="256"/>
            <p14:sldId id="296"/>
          </p14:sldIdLst>
        </p14:section>
        <p14:section name="Abschnitt ohne Titel" id="{5BAEFF05-C21B-4CA2-A46F-A230B396D218}">
          <p14:sldIdLst>
            <p14:sldId id="297"/>
            <p14:sldId id="298"/>
            <p14:sldId id="299"/>
            <p14:sldId id="300"/>
            <p14:sldId id="301"/>
            <p14:sldId id="30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ülüstan Mürside Özcelik" initials="ocg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hiddenSlides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5656"/>
    <a:srgbClr val="E8E2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265" autoAdjust="0"/>
    <p:restoredTop sz="77943" autoAdjust="0"/>
  </p:normalViewPr>
  <p:slideViewPr>
    <p:cSldViewPr>
      <p:cViewPr varScale="1">
        <p:scale>
          <a:sx n="67" d="100"/>
          <a:sy n="67" d="100"/>
        </p:scale>
        <p:origin x="1325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B75AE-3385-3948-B1D3-55FCAA9BD916}" type="datetime1">
              <a:rPr lang="de-CH" smtClean="0"/>
              <a:pPr/>
              <a:t>28.08.2023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D4CF3-609E-4034-B267-CDDF35DC78FB}" type="slidenum">
              <a:rPr lang="de-CH" smtClean="0"/>
              <a:pPr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807587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8C363-8A06-C340-B0A3-C8D590DDF15C}" type="datetime1">
              <a:rPr lang="de-CH" smtClean="0"/>
              <a:pPr/>
              <a:t>28.08.2023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93051-E224-495D-B363-CA01709856E4}" type="slidenum">
              <a:rPr lang="de-CH" smtClean="0"/>
              <a:pPr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728755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rech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872" y="3793206"/>
            <a:ext cx="3048000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67544" y="2132856"/>
            <a:ext cx="7772400" cy="1470025"/>
          </a:xfrm>
        </p:spPr>
        <p:txBody>
          <a:bodyPr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lang="de-CH" sz="3000" b="1" kern="1200" dirty="0">
                <a:solidFill>
                  <a:srgbClr val="25406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DE" dirty="0"/>
              <a:t>Titel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53344" y="4941168"/>
            <a:ext cx="6400800" cy="625624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56565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Vortragender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2ACA2-17AA-4E99-9BF1-B0384C2C7FAD}" type="slidenum">
              <a:rPr lang="de-CH" smtClean="0"/>
              <a:pPr/>
              <a:t>‹#›</a:t>
            </a:fld>
            <a:endParaRPr lang="de-CH"/>
          </a:p>
        </p:txBody>
      </p:sp>
      <p:sp>
        <p:nvSpPr>
          <p:cNvPr id="7" name="Textfeld 3"/>
          <p:cNvSpPr txBox="1">
            <a:spLocks noChangeArrowheads="1"/>
          </p:cNvSpPr>
          <p:nvPr userDrawn="1"/>
        </p:nvSpPr>
        <p:spPr bwMode="auto">
          <a:xfrm>
            <a:off x="-36512" y="2771"/>
            <a:ext cx="9180512" cy="121315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ts val="1000"/>
              </a:lnSpc>
            </a:pPr>
            <a:endParaRPr lang="de-DE" sz="1000" dirty="0">
              <a:solidFill>
                <a:schemeClr val="bg1"/>
              </a:solidFill>
            </a:endParaRPr>
          </a:p>
          <a:p>
            <a:pPr eaLnBrk="1" hangingPunct="1">
              <a:lnSpc>
                <a:spcPts val="2075"/>
              </a:lnSpc>
              <a:spcBef>
                <a:spcPts val="600"/>
              </a:spcBef>
            </a:pPr>
            <a:r>
              <a:rPr lang="de-DE" sz="1400" dirty="0">
                <a:solidFill>
                  <a:schemeClr val="bg1"/>
                </a:solidFill>
                <a:latin typeface="Garamond" pitchFamily="18" charset="0"/>
              </a:rPr>
              <a:t>LORENZ  NESENSOHN  RABANSER RECHTSANWÄLTE</a:t>
            </a:r>
            <a:r>
              <a:rPr lang="de-DE" dirty="0">
                <a:solidFill>
                  <a:schemeClr val="bg1"/>
                </a:solidFill>
              </a:rPr>
              <a:t>	</a:t>
            </a:r>
          </a:p>
          <a:p>
            <a:pPr eaLnBrk="1" hangingPunct="1"/>
            <a:r>
              <a:rPr lang="de-DE" sz="3200" b="1" dirty="0">
                <a:solidFill>
                  <a:schemeClr val="bg1"/>
                </a:solidFill>
                <a:latin typeface="Engravers MT" pitchFamily="18" charset="0"/>
              </a:rPr>
              <a:t>LNR</a:t>
            </a:r>
          </a:p>
          <a:p>
            <a:pPr eaLnBrk="1" hangingPunct="1"/>
            <a:endParaRPr lang="de-DE" sz="1000" dirty="0">
              <a:solidFill>
                <a:srgbClr val="1C48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3236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2ACA2-17AA-4E99-9BF1-B0384C2C7FAD}" type="slidenum">
              <a:rPr lang="de-CH" smtClean="0"/>
              <a:pPr/>
              <a:t>‹#›</a:t>
            </a:fld>
            <a:endParaRPr lang="de-CH"/>
          </a:p>
        </p:txBody>
      </p:sp>
      <p:sp>
        <p:nvSpPr>
          <p:cNvPr id="7" name="Fußzeilenplatzhalter 4"/>
          <p:cNvSpPr txBox="1">
            <a:spLocks/>
          </p:cNvSpPr>
          <p:nvPr userDrawn="1"/>
        </p:nvSpPr>
        <p:spPr>
          <a:xfrm>
            <a:off x="2857950" y="6371825"/>
            <a:ext cx="33702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DE" sz="1200" dirty="0">
                <a:solidFill>
                  <a:srgbClr val="254061"/>
                </a:solidFill>
              </a:rPr>
              <a:t>LNR Rechtsanwälte, Landstrasse 33, FL-9490 Vaduz</a:t>
            </a:r>
          </a:p>
        </p:txBody>
      </p:sp>
      <p:sp>
        <p:nvSpPr>
          <p:cNvPr id="8" name="Fußzeilenplatzhalter 4"/>
          <p:cNvSpPr txBox="1">
            <a:spLocks/>
          </p:cNvSpPr>
          <p:nvPr userDrawn="1"/>
        </p:nvSpPr>
        <p:spPr>
          <a:xfrm>
            <a:off x="467544" y="6381328"/>
            <a:ext cx="18761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DE" sz="1200" dirty="0">
                <a:solidFill>
                  <a:srgbClr val="254061"/>
                </a:solidFill>
              </a:rPr>
              <a:t>Dr. Bernhard Lorenz, LL.M.</a:t>
            </a:r>
          </a:p>
        </p:txBody>
      </p:sp>
    </p:spTree>
    <p:extLst>
      <p:ext uri="{BB962C8B-B14F-4D97-AF65-F5344CB8AC3E}">
        <p14:creationId xmlns:p14="http://schemas.microsoft.com/office/powerpoint/2010/main" val="374864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2ACA2-17AA-4E99-9BF1-B0384C2C7FAD}" type="slidenum">
              <a:rPr lang="de-CH" smtClean="0"/>
              <a:pPr/>
              <a:t>‹#›</a:t>
            </a:fld>
            <a:endParaRPr lang="de-CH"/>
          </a:p>
        </p:txBody>
      </p:sp>
      <p:sp>
        <p:nvSpPr>
          <p:cNvPr id="7" name="Fußzeilenplatzhalter 4"/>
          <p:cNvSpPr txBox="1">
            <a:spLocks/>
          </p:cNvSpPr>
          <p:nvPr userDrawn="1"/>
        </p:nvSpPr>
        <p:spPr>
          <a:xfrm>
            <a:off x="2857950" y="6371825"/>
            <a:ext cx="33702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DE" sz="1200" dirty="0">
                <a:solidFill>
                  <a:srgbClr val="254061"/>
                </a:solidFill>
              </a:rPr>
              <a:t>LNR Rechtsanwälte, Landstrasse 33, FL-9490 Vaduz</a:t>
            </a:r>
          </a:p>
        </p:txBody>
      </p:sp>
      <p:sp>
        <p:nvSpPr>
          <p:cNvPr id="8" name="Fußzeilenplatzhalter 4"/>
          <p:cNvSpPr txBox="1">
            <a:spLocks/>
          </p:cNvSpPr>
          <p:nvPr userDrawn="1"/>
        </p:nvSpPr>
        <p:spPr>
          <a:xfrm>
            <a:off x="467544" y="6381328"/>
            <a:ext cx="18761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DE" sz="1200" dirty="0">
                <a:solidFill>
                  <a:srgbClr val="254061"/>
                </a:solidFill>
              </a:rPr>
              <a:t>Dr. Bernhard Lorenz, LL.M.</a:t>
            </a:r>
          </a:p>
        </p:txBody>
      </p:sp>
    </p:spTree>
    <p:extLst>
      <p:ext uri="{BB962C8B-B14F-4D97-AF65-F5344CB8AC3E}">
        <p14:creationId xmlns:p14="http://schemas.microsoft.com/office/powerpoint/2010/main" val="1924566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de-CH" sz="1200" kern="1200" smtClean="0">
                <a:solidFill>
                  <a:srgbClr val="25406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1B2ACA2-17AA-4E99-9BF1-B0384C2C7FAD}" type="slidenum">
              <a:rPr lang="de-CH" smtClean="0"/>
              <a:pPr/>
              <a:t>‹#›</a:t>
            </a:fld>
            <a:endParaRPr lang="de-CH" dirty="0"/>
          </a:p>
        </p:txBody>
      </p:sp>
      <p:sp>
        <p:nvSpPr>
          <p:cNvPr id="10" name="Fußzeilenplatzhalter 4"/>
          <p:cNvSpPr txBox="1">
            <a:spLocks/>
          </p:cNvSpPr>
          <p:nvPr userDrawn="1"/>
        </p:nvSpPr>
        <p:spPr>
          <a:xfrm>
            <a:off x="2857950" y="6371825"/>
            <a:ext cx="33702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DE" sz="1200" dirty="0">
                <a:solidFill>
                  <a:srgbClr val="254061"/>
                </a:solidFill>
              </a:rPr>
              <a:t>LNR Rechtsanwälte, Landstrasse 33, FL-9490 Vaduz</a:t>
            </a:r>
          </a:p>
        </p:txBody>
      </p:sp>
      <p:sp>
        <p:nvSpPr>
          <p:cNvPr id="11" name="Titelplatzhalter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12" name="Textplatzhalt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065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7" name="Fußzeilenplatzhalter 4"/>
          <p:cNvSpPr txBox="1">
            <a:spLocks/>
          </p:cNvSpPr>
          <p:nvPr userDrawn="1"/>
        </p:nvSpPr>
        <p:spPr>
          <a:xfrm>
            <a:off x="467544" y="6381328"/>
            <a:ext cx="18761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DE" sz="1200" dirty="0">
                <a:solidFill>
                  <a:srgbClr val="254061"/>
                </a:solidFill>
              </a:rPr>
              <a:t>Dr. Bernhard Lorenz, LL.M.</a:t>
            </a:r>
          </a:p>
        </p:txBody>
      </p:sp>
    </p:spTree>
    <p:extLst>
      <p:ext uri="{BB962C8B-B14F-4D97-AF65-F5344CB8AC3E}">
        <p14:creationId xmlns:p14="http://schemas.microsoft.com/office/powerpoint/2010/main" val="1341539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2ACA2-17AA-4E99-9BF1-B0384C2C7FAD}" type="slidenum">
              <a:rPr lang="de-CH" smtClean="0"/>
              <a:pPr/>
              <a:t>‹#›</a:t>
            </a:fld>
            <a:endParaRPr lang="de-CH"/>
          </a:p>
        </p:txBody>
      </p:sp>
      <p:sp>
        <p:nvSpPr>
          <p:cNvPr id="7" name="Fußzeilenplatzhalter 4"/>
          <p:cNvSpPr txBox="1">
            <a:spLocks/>
          </p:cNvSpPr>
          <p:nvPr userDrawn="1"/>
        </p:nvSpPr>
        <p:spPr>
          <a:xfrm>
            <a:off x="2857950" y="6371825"/>
            <a:ext cx="33702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DE" sz="1200" dirty="0">
                <a:solidFill>
                  <a:srgbClr val="254061"/>
                </a:solidFill>
              </a:rPr>
              <a:t>LNR Rechtsanwälte, Landstrasse 33, FL-9490 Vaduz</a:t>
            </a:r>
          </a:p>
        </p:txBody>
      </p:sp>
      <p:sp>
        <p:nvSpPr>
          <p:cNvPr id="8" name="Fußzeilenplatzhalter 4"/>
          <p:cNvSpPr txBox="1">
            <a:spLocks/>
          </p:cNvSpPr>
          <p:nvPr userDrawn="1"/>
        </p:nvSpPr>
        <p:spPr>
          <a:xfrm>
            <a:off x="467544" y="6381328"/>
            <a:ext cx="18761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DE" sz="1200" dirty="0">
                <a:solidFill>
                  <a:srgbClr val="254061"/>
                </a:solidFill>
              </a:rPr>
              <a:t>Dr. Bernhard Lorenz, LL.M.</a:t>
            </a:r>
          </a:p>
        </p:txBody>
      </p:sp>
    </p:spTree>
    <p:extLst>
      <p:ext uri="{BB962C8B-B14F-4D97-AF65-F5344CB8AC3E}">
        <p14:creationId xmlns:p14="http://schemas.microsoft.com/office/powerpoint/2010/main" val="2910388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2ACA2-17AA-4E99-9BF1-B0384C2C7FAD}" type="slidenum">
              <a:rPr lang="de-CH" smtClean="0"/>
              <a:pPr/>
              <a:t>‹#›</a:t>
            </a:fld>
            <a:endParaRPr lang="de-CH"/>
          </a:p>
        </p:txBody>
      </p:sp>
      <p:sp>
        <p:nvSpPr>
          <p:cNvPr id="8" name="Fußzeilenplatzhalter 4"/>
          <p:cNvSpPr txBox="1">
            <a:spLocks/>
          </p:cNvSpPr>
          <p:nvPr userDrawn="1"/>
        </p:nvSpPr>
        <p:spPr>
          <a:xfrm>
            <a:off x="2857950" y="6371825"/>
            <a:ext cx="33702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DE" sz="1200" dirty="0">
                <a:solidFill>
                  <a:srgbClr val="254061"/>
                </a:solidFill>
              </a:rPr>
              <a:t>LNR Rechtsanwälte, Landstrasse 33, FL-9490 Vaduz</a:t>
            </a:r>
          </a:p>
        </p:txBody>
      </p:sp>
      <p:sp>
        <p:nvSpPr>
          <p:cNvPr id="9" name="Fußzeilenplatzhalter 4"/>
          <p:cNvSpPr txBox="1">
            <a:spLocks/>
          </p:cNvSpPr>
          <p:nvPr userDrawn="1"/>
        </p:nvSpPr>
        <p:spPr>
          <a:xfrm>
            <a:off x="467544" y="6381328"/>
            <a:ext cx="18761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DE" sz="1200" dirty="0">
                <a:solidFill>
                  <a:srgbClr val="254061"/>
                </a:solidFill>
              </a:rPr>
              <a:t>Dr. Bernhard Lorenz, LL.M.</a:t>
            </a:r>
          </a:p>
        </p:txBody>
      </p:sp>
    </p:spTree>
    <p:extLst>
      <p:ext uri="{BB962C8B-B14F-4D97-AF65-F5344CB8AC3E}">
        <p14:creationId xmlns:p14="http://schemas.microsoft.com/office/powerpoint/2010/main" val="562404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algn="r" defTabSz="914400" rtl="0" eaLnBrk="1" latinLnBrk="0" hangingPunct="1">
              <a:defRPr lang="de-CH" sz="1200" kern="1200" smtClean="0">
                <a:solidFill>
                  <a:srgbClr val="25406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1B2ACA2-17AA-4E99-9BF1-B0384C2C7FAD}" type="slidenum">
              <a:rPr lang="de-CH" smtClean="0"/>
              <a:pPr/>
              <a:t>‹#›</a:t>
            </a:fld>
            <a:endParaRPr lang="de-CH" dirty="0"/>
          </a:p>
        </p:txBody>
      </p:sp>
      <p:sp>
        <p:nvSpPr>
          <p:cNvPr id="10" name="Fußzeilenplatzhalter 4"/>
          <p:cNvSpPr txBox="1">
            <a:spLocks/>
          </p:cNvSpPr>
          <p:nvPr userDrawn="1"/>
        </p:nvSpPr>
        <p:spPr>
          <a:xfrm>
            <a:off x="2857950" y="6371825"/>
            <a:ext cx="33702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DE" sz="1200" dirty="0">
                <a:solidFill>
                  <a:srgbClr val="254061"/>
                </a:solidFill>
              </a:rPr>
              <a:t>LNR Rechtsanwälte, Landstrasse 33, FL-9490 Vaduz</a:t>
            </a:r>
          </a:p>
        </p:txBody>
      </p:sp>
      <p:sp>
        <p:nvSpPr>
          <p:cNvPr id="11" name="Fußzeilenplatzhalter 4"/>
          <p:cNvSpPr txBox="1">
            <a:spLocks/>
          </p:cNvSpPr>
          <p:nvPr userDrawn="1"/>
        </p:nvSpPr>
        <p:spPr>
          <a:xfrm>
            <a:off x="467544" y="6381328"/>
            <a:ext cx="18761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DE" sz="1200" dirty="0">
                <a:solidFill>
                  <a:srgbClr val="254061"/>
                </a:solidFill>
              </a:rPr>
              <a:t>Dr. Bernhard Lorenz, LL.M.</a:t>
            </a:r>
          </a:p>
        </p:txBody>
      </p:sp>
    </p:spTree>
    <p:extLst>
      <p:ext uri="{BB962C8B-B14F-4D97-AF65-F5344CB8AC3E}">
        <p14:creationId xmlns:p14="http://schemas.microsoft.com/office/powerpoint/2010/main" val="1425868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2ACA2-17AA-4E99-9BF1-B0384C2C7FAD}" type="slidenum">
              <a:rPr lang="de-CH" smtClean="0"/>
              <a:pPr/>
              <a:t>‹#›</a:t>
            </a:fld>
            <a:endParaRPr lang="de-CH"/>
          </a:p>
        </p:txBody>
      </p:sp>
      <p:sp>
        <p:nvSpPr>
          <p:cNvPr id="6" name="Fußzeilenplatzhalter 4"/>
          <p:cNvSpPr txBox="1">
            <a:spLocks/>
          </p:cNvSpPr>
          <p:nvPr userDrawn="1"/>
        </p:nvSpPr>
        <p:spPr>
          <a:xfrm>
            <a:off x="2857950" y="6371825"/>
            <a:ext cx="33702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DE" sz="1200" dirty="0">
                <a:solidFill>
                  <a:srgbClr val="254061"/>
                </a:solidFill>
              </a:rPr>
              <a:t>LNR Rechtsanwälte, Landstrasse 33, FL-9490 Vaduz</a:t>
            </a:r>
          </a:p>
        </p:txBody>
      </p:sp>
      <p:sp>
        <p:nvSpPr>
          <p:cNvPr id="7" name="Fußzeilenplatzhalter 4"/>
          <p:cNvSpPr txBox="1">
            <a:spLocks/>
          </p:cNvSpPr>
          <p:nvPr userDrawn="1"/>
        </p:nvSpPr>
        <p:spPr>
          <a:xfrm>
            <a:off x="467544" y="6381328"/>
            <a:ext cx="18761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DE" sz="1200" dirty="0">
                <a:solidFill>
                  <a:srgbClr val="254061"/>
                </a:solidFill>
              </a:rPr>
              <a:t>Dr. Bernhard Lorenz, LL.M.</a:t>
            </a:r>
          </a:p>
        </p:txBody>
      </p:sp>
    </p:spTree>
    <p:extLst>
      <p:ext uri="{BB962C8B-B14F-4D97-AF65-F5344CB8AC3E}">
        <p14:creationId xmlns:p14="http://schemas.microsoft.com/office/powerpoint/2010/main" val="31427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2ACA2-17AA-4E99-9BF1-B0384C2C7FAD}" type="slidenum">
              <a:rPr lang="de-CH" smtClean="0"/>
              <a:pPr/>
              <a:t>‹#›</a:t>
            </a:fld>
            <a:endParaRPr lang="de-CH"/>
          </a:p>
        </p:txBody>
      </p:sp>
      <p:sp>
        <p:nvSpPr>
          <p:cNvPr id="5" name="Fußzeilenplatzhalter 4"/>
          <p:cNvSpPr txBox="1">
            <a:spLocks/>
          </p:cNvSpPr>
          <p:nvPr userDrawn="1"/>
        </p:nvSpPr>
        <p:spPr>
          <a:xfrm>
            <a:off x="2857950" y="6371825"/>
            <a:ext cx="33702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DE" sz="1200" dirty="0">
                <a:solidFill>
                  <a:srgbClr val="254061"/>
                </a:solidFill>
              </a:rPr>
              <a:t>LNR Rechtsanwälte, Landstrasse 33, FL-9490 Vaduz</a:t>
            </a:r>
          </a:p>
        </p:txBody>
      </p:sp>
      <p:sp>
        <p:nvSpPr>
          <p:cNvPr id="7" name="Fußzeilenplatzhalter 4"/>
          <p:cNvSpPr txBox="1">
            <a:spLocks/>
          </p:cNvSpPr>
          <p:nvPr userDrawn="1"/>
        </p:nvSpPr>
        <p:spPr>
          <a:xfrm>
            <a:off x="467544" y="6381328"/>
            <a:ext cx="18761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DE" sz="1200" dirty="0">
                <a:solidFill>
                  <a:srgbClr val="254061"/>
                </a:solidFill>
              </a:rPr>
              <a:t>Dr. Bernhard Lorenz, LL.M.</a:t>
            </a:r>
          </a:p>
        </p:txBody>
      </p:sp>
    </p:spTree>
    <p:extLst>
      <p:ext uri="{BB962C8B-B14F-4D97-AF65-F5344CB8AC3E}">
        <p14:creationId xmlns:p14="http://schemas.microsoft.com/office/powerpoint/2010/main" val="368141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2ACA2-17AA-4E99-9BF1-B0384C2C7FAD}" type="slidenum">
              <a:rPr lang="de-CH" smtClean="0"/>
              <a:pPr/>
              <a:t>‹#›</a:t>
            </a:fld>
            <a:endParaRPr lang="de-CH"/>
          </a:p>
        </p:txBody>
      </p:sp>
      <p:sp>
        <p:nvSpPr>
          <p:cNvPr id="8" name="Fußzeilenplatzhalter 4"/>
          <p:cNvSpPr txBox="1">
            <a:spLocks/>
          </p:cNvSpPr>
          <p:nvPr userDrawn="1"/>
        </p:nvSpPr>
        <p:spPr>
          <a:xfrm>
            <a:off x="2857950" y="6371825"/>
            <a:ext cx="33702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DE" sz="1200" dirty="0">
                <a:solidFill>
                  <a:srgbClr val="254061"/>
                </a:solidFill>
              </a:rPr>
              <a:t>LNR Rechtsanwälte, Landstrasse 33, FL-9490 Vaduz</a:t>
            </a:r>
          </a:p>
        </p:txBody>
      </p:sp>
      <p:sp>
        <p:nvSpPr>
          <p:cNvPr id="9" name="Fußzeilenplatzhalter 4"/>
          <p:cNvSpPr txBox="1">
            <a:spLocks/>
          </p:cNvSpPr>
          <p:nvPr userDrawn="1"/>
        </p:nvSpPr>
        <p:spPr>
          <a:xfrm>
            <a:off x="463560" y="6381328"/>
            <a:ext cx="18761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DE" sz="1200" dirty="0">
                <a:solidFill>
                  <a:srgbClr val="254061"/>
                </a:solidFill>
              </a:rPr>
              <a:t>Dr. Bernhard Lorenz, LL.M.</a:t>
            </a:r>
          </a:p>
        </p:txBody>
      </p:sp>
    </p:spTree>
    <p:extLst>
      <p:ext uri="{BB962C8B-B14F-4D97-AF65-F5344CB8AC3E}">
        <p14:creationId xmlns:p14="http://schemas.microsoft.com/office/powerpoint/2010/main" val="879990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2ACA2-17AA-4E99-9BF1-B0384C2C7FAD}" type="slidenum">
              <a:rPr lang="de-CH" smtClean="0"/>
              <a:pPr/>
              <a:t>‹#›</a:t>
            </a:fld>
            <a:endParaRPr lang="de-CH"/>
          </a:p>
        </p:txBody>
      </p:sp>
      <p:sp>
        <p:nvSpPr>
          <p:cNvPr id="8" name="Fußzeilenplatzhalter 4"/>
          <p:cNvSpPr txBox="1">
            <a:spLocks/>
          </p:cNvSpPr>
          <p:nvPr userDrawn="1"/>
        </p:nvSpPr>
        <p:spPr>
          <a:xfrm>
            <a:off x="2857950" y="6371825"/>
            <a:ext cx="33702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DE" sz="1200" dirty="0">
                <a:solidFill>
                  <a:srgbClr val="254061"/>
                </a:solidFill>
              </a:rPr>
              <a:t>LNR Rechtsanwälte, Landstrasse 33, FL-9490 Vaduz</a:t>
            </a:r>
          </a:p>
        </p:txBody>
      </p:sp>
      <p:sp>
        <p:nvSpPr>
          <p:cNvPr id="9" name="Fußzeilenplatzhalter 4"/>
          <p:cNvSpPr txBox="1">
            <a:spLocks/>
          </p:cNvSpPr>
          <p:nvPr userDrawn="1"/>
        </p:nvSpPr>
        <p:spPr>
          <a:xfrm>
            <a:off x="467544" y="6381328"/>
            <a:ext cx="18761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DE" sz="1200" dirty="0">
                <a:solidFill>
                  <a:srgbClr val="254061"/>
                </a:solidFill>
              </a:rPr>
              <a:t>Dr. Bernhard Lorenz, LL.M.</a:t>
            </a:r>
          </a:p>
        </p:txBody>
      </p:sp>
    </p:spTree>
    <p:extLst>
      <p:ext uri="{BB962C8B-B14F-4D97-AF65-F5344CB8AC3E}">
        <p14:creationId xmlns:p14="http://schemas.microsoft.com/office/powerpoint/2010/main" val="3309382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8E2D4"/>
            </a:gs>
            <a:gs pos="94000">
              <a:srgbClr val="F0EBD5">
                <a:alpha val="28000"/>
                <a:lumMod val="96000"/>
                <a:lumOff val="4000"/>
              </a:srgbClr>
            </a:gs>
            <a:gs pos="100000">
              <a:srgbClr val="D1C39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2060848"/>
            <a:ext cx="8229600" cy="4065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48466" y="6364703"/>
            <a:ext cx="18472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CH" sz="1200" kern="1200" dirty="0" smtClean="0">
                <a:solidFill>
                  <a:srgbClr val="25406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de-CH" sz="1200" kern="1200" smtClean="0">
                <a:solidFill>
                  <a:srgbClr val="25406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1B2ACA2-17AA-4E99-9BF1-B0384C2C7FAD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94553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marL="0" algn="ctr" defTabSz="914400" rtl="0" eaLnBrk="1" latinLnBrk="0" hangingPunct="1">
        <a:spcBef>
          <a:spcPct val="0"/>
        </a:spcBef>
        <a:buNone/>
        <a:defRPr lang="de-CH" sz="4400" b="0" kern="1200" dirty="0">
          <a:solidFill>
            <a:srgbClr val="25406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sz="3000" b="1" dirty="0"/>
              <a:t>Status </a:t>
            </a:r>
            <a:r>
              <a:rPr lang="de-CH" sz="3000" b="1" dirty="0" err="1"/>
              <a:t>of</a:t>
            </a:r>
            <a:r>
              <a:rPr lang="de-CH" sz="3000" b="1" dirty="0"/>
              <a:t> </a:t>
            </a:r>
            <a:r>
              <a:rPr lang="de-CH" sz="3000" b="1" dirty="0" err="1"/>
              <a:t>Beneficiaries</a:t>
            </a:r>
            <a:r>
              <a:rPr lang="de-CH" sz="3000" b="1" dirty="0"/>
              <a:t> </a:t>
            </a:r>
            <a:r>
              <a:rPr lang="de-CH" sz="3000" b="1" dirty="0" err="1"/>
              <a:t>of</a:t>
            </a:r>
            <a:r>
              <a:rPr lang="de-CH" sz="3000" b="1" dirty="0"/>
              <a:t> Trusts and Foundations in Liechtenstein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de-CH" dirty="0">
                <a:solidFill>
                  <a:srgbClr val="565656"/>
                </a:solidFill>
              </a:rPr>
              <a:t>Dr. Bernhard Lorenz, LL.M.</a:t>
            </a:r>
          </a:p>
        </p:txBody>
      </p:sp>
    </p:spTree>
    <p:extLst>
      <p:ext uri="{BB962C8B-B14F-4D97-AF65-F5344CB8AC3E}">
        <p14:creationId xmlns:p14="http://schemas.microsoft.com/office/powerpoint/2010/main" val="3948500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1B2ACA2-17AA-4E99-9BF1-B0384C2C7FAD}" type="slidenum">
              <a:rPr lang="de-CH" smtClean="0"/>
              <a:pPr/>
              <a:t>2</a:t>
            </a:fld>
            <a:endParaRPr lang="de-CH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Introductory</a:t>
            </a:r>
            <a:r>
              <a:rPr lang="de-DE" dirty="0"/>
              <a:t> </a:t>
            </a:r>
            <a:r>
              <a:rPr lang="de-DE" dirty="0" err="1"/>
              <a:t>Remarks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r>
              <a:rPr lang="de-DE" dirty="0"/>
              <a:t>Foundations and Trusts</a:t>
            </a:r>
          </a:p>
          <a:p>
            <a:r>
              <a:rPr lang="de-DE" dirty="0"/>
              <a:t>Key </a:t>
            </a:r>
            <a:r>
              <a:rPr lang="de-DE" dirty="0" err="1"/>
              <a:t>difference</a:t>
            </a:r>
            <a:r>
              <a:rPr lang="de-DE" dirty="0"/>
              <a:t>: form</a:t>
            </a:r>
          </a:p>
          <a:p>
            <a:r>
              <a:rPr lang="de-DE" dirty="0" err="1"/>
              <a:t>Similarities</a:t>
            </a:r>
            <a:r>
              <a:rPr lang="de-DE" dirty="0"/>
              <a:t>: </a:t>
            </a:r>
            <a:r>
              <a:rPr lang="de-DE" dirty="0" err="1"/>
              <a:t>equivalent</a:t>
            </a:r>
            <a:r>
              <a:rPr lang="de-DE" dirty="0"/>
              <a:t> </a:t>
            </a:r>
            <a:r>
              <a:rPr lang="de-DE" dirty="0" err="1"/>
              <a:t>function</a:t>
            </a:r>
            <a:r>
              <a:rPr lang="de-DE" dirty="0"/>
              <a:t>; </a:t>
            </a:r>
            <a:r>
              <a:rPr lang="de-DE" dirty="0" err="1"/>
              <a:t>beneficiaries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objects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structure</a:t>
            </a:r>
            <a:endParaRPr lang="de-DE" dirty="0"/>
          </a:p>
          <a:p>
            <a:r>
              <a:rPr lang="de-DE" dirty="0"/>
              <a:t>Individual </a:t>
            </a:r>
            <a:r>
              <a:rPr lang="de-DE" dirty="0" err="1"/>
              <a:t>rights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beneficiaries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foundations</a:t>
            </a:r>
            <a:r>
              <a:rPr lang="de-DE" dirty="0"/>
              <a:t> </a:t>
            </a:r>
            <a:r>
              <a:rPr lang="de-DE" dirty="0" err="1"/>
              <a:t>inspired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trust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175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2A81D683-DF72-C2B1-79CF-C707B64FB9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1B2ACA2-17AA-4E99-9BF1-B0384C2C7FAD}" type="slidenum">
              <a:rPr lang="de-CH" smtClean="0"/>
              <a:pPr/>
              <a:t>3</a:t>
            </a:fld>
            <a:endParaRPr lang="de-CH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D4748DF-D381-7831-E0BD-5AEDEDA88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Foundations: </a:t>
            </a:r>
            <a:r>
              <a:rPr lang="de-DE" dirty="0" err="1"/>
              <a:t>Beneficiaries</a:t>
            </a:r>
            <a:endParaRPr lang="de-DE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B6124E94-3225-D8F8-374F-FB0EBF9D1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Four</a:t>
            </a:r>
            <a:r>
              <a:rPr lang="de-DE" dirty="0"/>
              <a:t> </a:t>
            </a:r>
            <a:r>
              <a:rPr lang="de-DE" dirty="0" err="1"/>
              <a:t>categories</a:t>
            </a:r>
            <a:r>
              <a:rPr lang="de-DE" dirty="0"/>
              <a:t> </a:t>
            </a:r>
            <a:r>
              <a:rPr lang="de-DE" dirty="0" err="1"/>
              <a:t>specified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:</a:t>
            </a:r>
          </a:p>
          <a:p>
            <a:pPr lvl="1"/>
            <a:r>
              <a:rPr lang="de-DE" dirty="0" err="1"/>
              <a:t>Strict</a:t>
            </a:r>
            <a:r>
              <a:rPr lang="de-DE" dirty="0"/>
              <a:t> </a:t>
            </a:r>
            <a:r>
              <a:rPr lang="de-DE" dirty="0" err="1"/>
              <a:t>beneficiaries</a:t>
            </a:r>
            <a:endParaRPr lang="de-DE" dirty="0"/>
          </a:p>
          <a:p>
            <a:pPr lvl="1"/>
            <a:r>
              <a:rPr lang="de-DE" dirty="0" err="1"/>
              <a:t>Strict</a:t>
            </a:r>
            <a:r>
              <a:rPr lang="de-DE" dirty="0"/>
              <a:t> </a:t>
            </a:r>
            <a:r>
              <a:rPr lang="de-DE" dirty="0" err="1"/>
              <a:t>contingent</a:t>
            </a:r>
            <a:r>
              <a:rPr lang="de-DE" dirty="0"/>
              <a:t> </a:t>
            </a:r>
            <a:r>
              <a:rPr lang="de-DE" dirty="0" err="1"/>
              <a:t>beneficiaries</a:t>
            </a:r>
            <a:endParaRPr lang="de-DE" dirty="0"/>
          </a:p>
          <a:p>
            <a:pPr lvl="1"/>
            <a:r>
              <a:rPr lang="de-DE" dirty="0" err="1"/>
              <a:t>Discrectionary</a:t>
            </a:r>
            <a:r>
              <a:rPr lang="de-DE" dirty="0"/>
              <a:t> </a:t>
            </a:r>
            <a:r>
              <a:rPr lang="de-DE" dirty="0" err="1"/>
              <a:t>beneficiaries</a:t>
            </a:r>
            <a:endParaRPr lang="de-DE" dirty="0"/>
          </a:p>
          <a:p>
            <a:pPr lvl="2"/>
            <a:r>
              <a:rPr lang="de-DE" dirty="0"/>
              <a:t>But: </a:t>
            </a:r>
            <a:r>
              <a:rPr lang="de-DE" dirty="0" err="1"/>
              <a:t>prospective</a:t>
            </a:r>
            <a:r>
              <a:rPr lang="de-DE" dirty="0"/>
              <a:t> </a:t>
            </a:r>
            <a:r>
              <a:rPr lang="de-DE" dirty="0" err="1"/>
              <a:t>discretionary</a:t>
            </a:r>
            <a:r>
              <a:rPr lang="de-DE" dirty="0"/>
              <a:t> </a:t>
            </a:r>
            <a:r>
              <a:rPr lang="de-DE" dirty="0" err="1"/>
              <a:t>beneficiaries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not </a:t>
            </a:r>
            <a:r>
              <a:rPr lang="de-DE" dirty="0" err="1"/>
              <a:t>beneficiaries</a:t>
            </a:r>
            <a:endParaRPr lang="de-DE" dirty="0"/>
          </a:p>
          <a:p>
            <a:pPr lvl="1"/>
            <a:r>
              <a:rPr lang="de-DE" dirty="0"/>
              <a:t>Liquidation </a:t>
            </a:r>
            <a:r>
              <a:rPr lang="de-DE" dirty="0" err="1"/>
              <a:t>beneficia</a:t>
            </a:r>
            <a:r>
              <a:rPr lang="de-CH"/>
              <a:t>ries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1171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20400650-8285-CCDE-7810-C37C43CB6A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1B2ACA2-17AA-4E99-9BF1-B0384C2C7FAD}" type="slidenum">
              <a:rPr lang="de-CH" smtClean="0"/>
              <a:pPr/>
              <a:t>4</a:t>
            </a:fld>
            <a:endParaRPr lang="de-CH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BF2458A-5A51-CBE4-7FEE-E660B21F5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Foundations: </a:t>
            </a:r>
            <a:r>
              <a:rPr lang="de-DE" dirty="0" err="1"/>
              <a:t>Beneficiaries</a:t>
            </a:r>
            <a:r>
              <a:rPr lang="de-DE" dirty="0"/>
              <a:t> </a:t>
            </a:r>
            <a:r>
              <a:rPr lang="de-DE" dirty="0" err="1"/>
              <a:t>standing</a:t>
            </a:r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26A4677-EC43-7920-71D9-F644DA825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Debts</a:t>
            </a:r>
            <a:endParaRPr lang="de-DE" dirty="0"/>
          </a:p>
          <a:p>
            <a:r>
              <a:rPr lang="de-DE" dirty="0" err="1"/>
              <a:t>Policing</a:t>
            </a:r>
            <a:endParaRPr lang="de-DE" dirty="0"/>
          </a:p>
          <a:p>
            <a:pPr lvl="1"/>
            <a:r>
              <a:rPr lang="de-DE" dirty="0"/>
              <a:t>Information</a:t>
            </a:r>
          </a:p>
          <a:p>
            <a:pPr lvl="1"/>
            <a:r>
              <a:rPr lang="de-DE" dirty="0"/>
              <a:t>Court </a:t>
            </a:r>
            <a:r>
              <a:rPr lang="de-DE" dirty="0" err="1"/>
              <a:t>oversight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614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5A3D9DDD-174E-EFE2-D48D-8503628FE9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1B2ACA2-17AA-4E99-9BF1-B0384C2C7FAD}" type="slidenum">
              <a:rPr lang="de-CH" smtClean="0"/>
              <a:pPr/>
              <a:t>5</a:t>
            </a:fld>
            <a:endParaRPr lang="de-CH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13C2F72-A000-3584-9BE0-22349C632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Foundations: </a:t>
            </a:r>
            <a:r>
              <a:rPr lang="de-DE" dirty="0" err="1"/>
              <a:t>Beneficiaries</a:t>
            </a:r>
            <a:r>
              <a:rPr lang="de-DE" dirty="0"/>
              <a:t> / Information (1/2)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0FFA207-C611-F8E1-49F4-40E819385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Who: </a:t>
            </a:r>
          </a:p>
          <a:p>
            <a:pPr lvl="1"/>
            <a:r>
              <a:rPr lang="de-DE" dirty="0"/>
              <a:t>not </a:t>
            </a:r>
            <a:r>
              <a:rPr lang="de-DE" dirty="0" err="1"/>
              <a:t>prospective</a:t>
            </a:r>
            <a:r>
              <a:rPr lang="de-DE" dirty="0"/>
              <a:t> </a:t>
            </a:r>
            <a:r>
              <a:rPr lang="de-DE" dirty="0" err="1"/>
              <a:t>beneficiary</a:t>
            </a:r>
            <a:r>
              <a:rPr lang="de-DE" dirty="0"/>
              <a:t> </a:t>
            </a:r>
          </a:p>
          <a:p>
            <a:pPr lvl="1"/>
            <a:r>
              <a:rPr lang="de-DE" dirty="0" err="1"/>
              <a:t>liquidation</a:t>
            </a:r>
            <a:r>
              <a:rPr lang="de-DE" dirty="0"/>
              <a:t> </a:t>
            </a:r>
            <a:r>
              <a:rPr lang="de-DE" dirty="0" err="1"/>
              <a:t>beneficiary</a:t>
            </a:r>
            <a:r>
              <a:rPr lang="de-DE" dirty="0"/>
              <a:t> </a:t>
            </a:r>
            <a:r>
              <a:rPr lang="de-DE" dirty="0" err="1"/>
              <a:t>later</a:t>
            </a:r>
            <a:endParaRPr lang="de-DE" dirty="0"/>
          </a:p>
          <a:p>
            <a:r>
              <a:rPr lang="de-DE" dirty="0" err="1"/>
              <a:t>What</a:t>
            </a:r>
            <a:endParaRPr lang="de-DE" dirty="0"/>
          </a:p>
          <a:p>
            <a:pPr lvl="1"/>
            <a:r>
              <a:rPr lang="de-DE" dirty="0" err="1"/>
              <a:t>Inspection</a:t>
            </a:r>
            <a:endParaRPr lang="de-DE" dirty="0"/>
          </a:p>
          <a:p>
            <a:pPr lvl="2"/>
            <a:r>
              <a:rPr lang="de-DE" dirty="0" err="1"/>
              <a:t>Governing</a:t>
            </a:r>
            <a:r>
              <a:rPr lang="de-DE" dirty="0"/>
              <a:t> </a:t>
            </a:r>
            <a:r>
              <a:rPr lang="de-DE" dirty="0" err="1"/>
              <a:t>documents</a:t>
            </a:r>
            <a:endParaRPr lang="de-DE" dirty="0"/>
          </a:p>
          <a:p>
            <a:pPr lvl="2"/>
            <a:r>
              <a:rPr lang="de-DE" dirty="0"/>
              <a:t>Books and </a:t>
            </a:r>
            <a:r>
              <a:rPr lang="de-DE" dirty="0" err="1"/>
              <a:t>papers</a:t>
            </a:r>
            <a:endParaRPr lang="de-DE" dirty="0"/>
          </a:p>
          <a:p>
            <a:pPr lvl="1"/>
            <a:r>
              <a:rPr lang="de-DE" dirty="0" err="1"/>
              <a:t>Organized</a:t>
            </a:r>
            <a:r>
              <a:rPr lang="de-DE" dirty="0"/>
              <a:t> </a:t>
            </a:r>
            <a:r>
              <a:rPr lang="de-DE" dirty="0" err="1"/>
              <a:t>information</a:t>
            </a:r>
            <a:endParaRPr lang="de-DE" dirty="0"/>
          </a:p>
          <a:p>
            <a:pPr lvl="2"/>
            <a:r>
              <a:rPr lang="de-DE" dirty="0" err="1"/>
              <a:t>Explanations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74340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F5C077D5-2CE7-A6DD-1B04-84103883B7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1B2ACA2-17AA-4E99-9BF1-B0384C2C7FAD}" type="slidenum">
              <a:rPr lang="de-CH" smtClean="0"/>
              <a:pPr/>
              <a:t>6</a:t>
            </a:fld>
            <a:endParaRPr lang="de-CH" dirty="0"/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93781FC5-6564-22E5-AB8F-E4C8C9A2A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Foundations: </a:t>
            </a:r>
            <a:r>
              <a:rPr lang="de-DE" dirty="0" err="1"/>
              <a:t>Beneficiaries</a:t>
            </a:r>
            <a:r>
              <a:rPr lang="de-DE" dirty="0"/>
              <a:t> / Information (2/2)</a:t>
            </a:r>
          </a:p>
        </p:txBody>
      </p:sp>
      <p:sp>
        <p:nvSpPr>
          <p:cNvPr id="13" name="Inhaltsplatzhalter 12">
            <a:extLst>
              <a:ext uri="{FF2B5EF4-FFF2-40B4-BE49-F238E27FC236}">
                <a16:creationId xmlns:a16="http://schemas.microsoft.com/office/drawing/2014/main" id="{02A306A7-7C4C-12D5-B587-09278BD40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err="1"/>
              <a:t>Restrictions</a:t>
            </a:r>
            <a:r>
              <a:rPr lang="de-DE" dirty="0"/>
              <a:t> at </a:t>
            </a:r>
            <a:r>
              <a:rPr lang="de-DE" dirty="0" err="1"/>
              <a:t>law</a:t>
            </a:r>
            <a:endParaRPr lang="de-DE" dirty="0"/>
          </a:p>
          <a:p>
            <a:pPr lvl="1"/>
            <a:r>
              <a:rPr lang="de-DE" dirty="0"/>
              <a:t>Information </a:t>
            </a:r>
            <a:r>
              <a:rPr lang="de-DE" dirty="0" err="1"/>
              <a:t>interest</a:t>
            </a:r>
            <a:endParaRPr lang="de-DE" dirty="0"/>
          </a:p>
          <a:p>
            <a:pPr lvl="1"/>
            <a:r>
              <a:rPr lang="de-DE" dirty="0" err="1"/>
              <a:t>Abuse</a:t>
            </a:r>
            <a:endParaRPr lang="de-DE" dirty="0"/>
          </a:p>
          <a:p>
            <a:pPr lvl="1"/>
            <a:r>
              <a:rPr lang="de-DE" dirty="0" err="1"/>
              <a:t>Competing</a:t>
            </a:r>
            <a:r>
              <a:rPr lang="de-DE" dirty="0"/>
              <a:t> </a:t>
            </a:r>
            <a:r>
              <a:rPr lang="de-DE" dirty="0" err="1"/>
              <a:t>interests</a:t>
            </a:r>
            <a:endParaRPr lang="de-DE" dirty="0"/>
          </a:p>
          <a:p>
            <a:pPr lvl="2"/>
            <a:r>
              <a:rPr lang="de-DE" dirty="0"/>
              <a:t>Disclosure v </a:t>
            </a:r>
            <a:r>
              <a:rPr lang="de-DE" dirty="0" err="1"/>
              <a:t>confidentiality</a:t>
            </a:r>
            <a:endParaRPr lang="de-DE" dirty="0"/>
          </a:p>
          <a:p>
            <a:pPr lvl="1"/>
            <a:r>
              <a:rPr lang="de-DE" dirty="0"/>
              <a:t>Liquidation </a:t>
            </a:r>
            <a:r>
              <a:rPr lang="de-DE" dirty="0" err="1"/>
              <a:t>beneficiary</a:t>
            </a:r>
            <a:endParaRPr lang="de-DE" dirty="0"/>
          </a:p>
          <a:p>
            <a:r>
              <a:rPr lang="de-DE" dirty="0" err="1"/>
              <a:t>Restrictions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articles</a:t>
            </a:r>
            <a:endParaRPr lang="de-DE" dirty="0"/>
          </a:p>
          <a:p>
            <a:pPr lvl="1"/>
            <a:r>
              <a:rPr lang="de-DE" dirty="0" err="1"/>
              <a:t>Revocation</a:t>
            </a:r>
            <a:endParaRPr lang="de-DE" dirty="0"/>
          </a:p>
          <a:p>
            <a:pPr lvl="1"/>
            <a:r>
              <a:rPr lang="de-DE" dirty="0"/>
              <a:t>Special </a:t>
            </a:r>
            <a:r>
              <a:rPr lang="de-DE" dirty="0" err="1"/>
              <a:t>controlling</a:t>
            </a:r>
            <a:r>
              <a:rPr lang="de-DE" dirty="0"/>
              <a:t> </a:t>
            </a:r>
            <a:r>
              <a:rPr lang="de-DE" dirty="0" err="1"/>
              <a:t>body</a:t>
            </a:r>
            <a:endParaRPr lang="de-DE" dirty="0"/>
          </a:p>
          <a:p>
            <a:pPr lvl="1"/>
            <a:r>
              <a:rPr lang="de-DE" dirty="0"/>
              <a:t>Public Supervision</a:t>
            </a:r>
          </a:p>
          <a:p>
            <a:pPr marL="457200" lvl="1" indent="0">
              <a:buNone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5776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B7D0A621-E10F-1941-0D89-38700611F5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1B2ACA2-17AA-4E99-9BF1-B0384C2C7FAD}" type="slidenum">
              <a:rPr lang="de-CH" smtClean="0"/>
              <a:pPr/>
              <a:t>7</a:t>
            </a:fld>
            <a:endParaRPr lang="de-CH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782A22CF-D04F-689C-23BB-17D3B34DE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Foundations: </a:t>
            </a:r>
            <a:r>
              <a:rPr lang="de-DE" dirty="0" err="1"/>
              <a:t>Enforcement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Beneficiaries</a:t>
            </a:r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CAD2B58-2866-68C1-5502-159288720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Litigation and </a:t>
            </a:r>
            <a:r>
              <a:rPr lang="de-DE" dirty="0" err="1"/>
              <a:t>supervisory</a:t>
            </a:r>
            <a:r>
              <a:rPr lang="de-DE" dirty="0"/>
              <a:t> </a:t>
            </a:r>
            <a:r>
              <a:rPr lang="de-DE" dirty="0" err="1"/>
              <a:t>proceedings</a:t>
            </a:r>
            <a:endParaRPr lang="de-DE" dirty="0"/>
          </a:p>
          <a:p>
            <a:r>
              <a:rPr lang="de-DE" dirty="0"/>
              <a:t>Litigation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strict</a:t>
            </a:r>
            <a:r>
              <a:rPr lang="de-DE" dirty="0"/>
              <a:t> </a:t>
            </a:r>
            <a:r>
              <a:rPr lang="de-DE" dirty="0" err="1"/>
              <a:t>claims</a:t>
            </a:r>
            <a:endParaRPr lang="de-DE" dirty="0"/>
          </a:p>
          <a:p>
            <a:r>
              <a:rPr lang="de-DE" dirty="0" err="1"/>
              <a:t>Supervisory</a:t>
            </a:r>
            <a:r>
              <a:rPr lang="de-DE" dirty="0"/>
              <a:t> </a:t>
            </a:r>
            <a:r>
              <a:rPr lang="de-DE" dirty="0" err="1"/>
              <a:t>proceedings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policing</a:t>
            </a:r>
            <a:r>
              <a:rPr lang="de-DE" dirty="0"/>
              <a:t> </a:t>
            </a:r>
            <a:r>
              <a:rPr lang="de-DE" dirty="0" err="1"/>
              <a:t>rights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5522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0E0562F-FF83-6D0C-5F64-EF3DF74947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1B2ACA2-17AA-4E99-9BF1-B0384C2C7FAD}" type="slidenum">
              <a:rPr lang="de-CH" smtClean="0"/>
              <a:pPr/>
              <a:t>8</a:t>
            </a:fld>
            <a:endParaRPr lang="de-CH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AB0426F0-9A6C-A1DC-7513-566713C10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Trusts / Treuhänderschaft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9A3C438-2B22-14AF-E627-E8D4AE267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/>
              <a:t>Common </a:t>
            </a:r>
            <a:r>
              <a:rPr lang="de-DE" dirty="0" err="1"/>
              <a:t>law</a:t>
            </a:r>
            <a:r>
              <a:rPr lang="de-DE" dirty="0"/>
              <a:t> </a:t>
            </a:r>
            <a:r>
              <a:rPr lang="de-DE" dirty="0" err="1"/>
              <a:t>trust</a:t>
            </a:r>
            <a:r>
              <a:rPr lang="de-DE" dirty="0"/>
              <a:t> but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split</a:t>
            </a:r>
            <a:r>
              <a:rPr lang="de-DE" dirty="0"/>
              <a:t> </a:t>
            </a:r>
            <a:r>
              <a:rPr lang="de-DE" dirty="0" err="1"/>
              <a:t>ownership</a:t>
            </a:r>
            <a:endParaRPr lang="de-DE" dirty="0"/>
          </a:p>
          <a:p>
            <a:r>
              <a:rPr lang="de-DE" dirty="0"/>
              <a:t>Legal </a:t>
            </a:r>
            <a:r>
              <a:rPr lang="de-DE" dirty="0" err="1"/>
              <a:t>personality</a:t>
            </a:r>
            <a:r>
              <a:rPr lang="de-DE" dirty="0"/>
              <a:t>? </a:t>
            </a:r>
          </a:p>
          <a:p>
            <a:pPr lvl="1"/>
            <a:r>
              <a:rPr lang="de-DE" dirty="0" err="1"/>
              <a:t>No</a:t>
            </a:r>
            <a:r>
              <a:rPr lang="de-DE" dirty="0"/>
              <a:t>, but </a:t>
            </a:r>
            <a:r>
              <a:rPr lang="de-DE" dirty="0" err="1"/>
              <a:t>right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sue</a:t>
            </a:r>
            <a:r>
              <a:rPr lang="de-DE" dirty="0"/>
              <a:t> and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sued</a:t>
            </a:r>
            <a:r>
              <a:rPr lang="de-DE" dirty="0"/>
              <a:t> </a:t>
            </a:r>
            <a:r>
              <a:rPr lang="de-DE" dirty="0" err="1"/>
              <a:t>under</a:t>
            </a:r>
            <a:r>
              <a:rPr lang="de-DE" dirty="0"/>
              <a:t> </a:t>
            </a:r>
            <a:r>
              <a:rPr lang="de-DE" dirty="0" err="1"/>
              <a:t>trust</a:t>
            </a:r>
            <a:r>
              <a:rPr lang="de-DE" dirty="0"/>
              <a:t> </a:t>
            </a:r>
            <a:r>
              <a:rPr lang="de-DE" dirty="0" err="1"/>
              <a:t>name</a:t>
            </a:r>
            <a:r>
              <a:rPr lang="de-DE" dirty="0"/>
              <a:t> </a:t>
            </a:r>
            <a:r>
              <a:rPr lang="de-DE" dirty="0" err="1"/>
              <a:t>debatable</a:t>
            </a:r>
            <a:endParaRPr lang="de-DE" dirty="0"/>
          </a:p>
          <a:p>
            <a:r>
              <a:rPr lang="en-US" dirty="0"/>
              <a:t>right to information, not for the discretionary beneficiaries</a:t>
            </a:r>
          </a:p>
          <a:p>
            <a:r>
              <a:rPr lang="en-US" dirty="0"/>
              <a:t>standing to bring supervisory proceedings, by recent court cases restricted to strict beneficiaries/excluded for discretionary beneficiaries</a:t>
            </a:r>
          </a:p>
          <a:p>
            <a:r>
              <a:rPr lang="en-US" dirty="0"/>
              <a:t>notify court of important reasons for discharging a trustee</a:t>
            </a:r>
          </a:p>
          <a:p>
            <a:r>
              <a:rPr lang="en-US" dirty="0"/>
              <a:t>Derivative action/tracing/enforcement of liability claims/protect trust assets in the event of insolvency of the trustee </a:t>
            </a:r>
          </a:p>
          <a:p>
            <a:pPr lvl="1"/>
            <a:r>
              <a:rPr lang="en-US" dirty="0"/>
              <a:t>Cf </a:t>
            </a:r>
            <a:r>
              <a:rPr lang="en-US" i="1" dirty="0" err="1"/>
              <a:t>actio</a:t>
            </a:r>
            <a:r>
              <a:rPr lang="en-US" i="1" dirty="0"/>
              <a:t> pro socio </a:t>
            </a:r>
            <a:r>
              <a:rPr lang="en-US" dirty="0"/>
              <a:t>in partnership law</a:t>
            </a:r>
          </a:p>
        </p:txBody>
      </p:sp>
    </p:spTree>
    <p:extLst>
      <p:ext uri="{BB962C8B-B14F-4D97-AF65-F5344CB8AC3E}">
        <p14:creationId xmlns:p14="http://schemas.microsoft.com/office/powerpoint/2010/main" val="409809158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 marL="342900" indent="-342900">
          <a:lnSpc>
            <a:spcPct val="80000"/>
          </a:lnSpc>
          <a:buFont typeface="Arial" pitchFamily="34" charset="0"/>
          <a:buChar char="•"/>
          <a:tabLst>
            <a:tab pos="539750" algn="l"/>
          </a:tabLst>
          <a:defRPr sz="3100"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</Words>
  <Application>Microsoft Office PowerPoint</Application>
  <PresentationFormat>Předvádění na obrazovce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Engravers MT</vt:lpstr>
      <vt:lpstr>Garamond</vt:lpstr>
      <vt:lpstr>Larissa</vt:lpstr>
      <vt:lpstr>Status of Beneficiaries of Trusts and Foundations in Liechtenstein</vt:lpstr>
      <vt:lpstr>Introductory Remarks</vt:lpstr>
      <vt:lpstr>Foundations: Beneficiaries</vt:lpstr>
      <vt:lpstr>Foundations: Beneficiaries standing</vt:lpstr>
      <vt:lpstr>Foundations: Beneficiaries / Information (1/2)</vt:lpstr>
      <vt:lpstr>Foundations: Beneficiaries / Information (2/2)</vt:lpstr>
      <vt:lpstr>Foundations: Enforcement by Beneficiaries</vt:lpstr>
      <vt:lpstr>Trusts / Treuhänderschaft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cher</dc:creator>
  <cp:lastModifiedBy>Kateřina Ronovská</cp:lastModifiedBy>
  <cp:revision>246</cp:revision>
  <cp:lastPrinted>2013-06-20T12:50:54Z</cp:lastPrinted>
  <dcterms:created xsi:type="dcterms:W3CDTF">2013-06-21T05:19:26Z</dcterms:created>
  <dcterms:modified xsi:type="dcterms:W3CDTF">2023-08-28T14:49:23Z</dcterms:modified>
</cp:coreProperties>
</file>