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7" r:id="rId1"/>
  </p:sldMasterIdLst>
  <p:notesMasterIdLst>
    <p:notesMasterId r:id="rId23"/>
  </p:notesMasterIdLst>
  <p:handoutMasterIdLst>
    <p:handoutMasterId r:id="rId24"/>
  </p:handoutMasterIdLst>
  <p:sldIdLst>
    <p:sldId id="256" r:id="rId2"/>
    <p:sldId id="296" r:id="rId3"/>
    <p:sldId id="290" r:id="rId4"/>
    <p:sldId id="258" r:id="rId5"/>
    <p:sldId id="295" r:id="rId6"/>
    <p:sldId id="259" r:id="rId7"/>
    <p:sldId id="297" r:id="rId8"/>
    <p:sldId id="298" r:id="rId9"/>
    <p:sldId id="299" r:id="rId10"/>
    <p:sldId id="300" r:id="rId11"/>
    <p:sldId id="301" r:id="rId12"/>
    <p:sldId id="302" r:id="rId13"/>
    <p:sldId id="303" r:id="rId14"/>
    <p:sldId id="304" r:id="rId15"/>
    <p:sldId id="278" r:id="rId16"/>
    <p:sldId id="279" r:id="rId17"/>
    <p:sldId id="280" r:id="rId18"/>
    <p:sldId id="305" r:id="rId19"/>
    <p:sldId id="283" r:id="rId20"/>
    <p:sldId id="284" r:id="rId21"/>
    <p:sldId id="306" r:id="rId2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321" userDrawn="1">
          <p15:clr>
            <a:srgbClr val="A4A3A4"/>
          </p15:clr>
        </p15:guide>
        <p15:guide id="7" pos="5418" userDrawn="1">
          <p15:clr>
            <a:srgbClr val="A4A3A4"/>
          </p15:clr>
        </p15:guide>
        <p15:guide id="8" pos="682" userDrawn="1">
          <p15:clr>
            <a:srgbClr val="A4A3A4"/>
          </p15:clr>
        </p15:guide>
        <p15:guide id="9" pos="2766" userDrawn="1">
          <p15:clr>
            <a:srgbClr val="A4A3A4"/>
          </p15:clr>
        </p15:guide>
        <p15:guide id="10" pos="297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100DC"/>
    <a:srgbClr val="00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1967" autoAdjust="0"/>
    <p:restoredTop sz="96270" autoAdjust="0"/>
  </p:normalViewPr>
  <p:slideViewPr>
    <p:cSldViewPr snapToGrid="0">
      <p:cViewPr varScale="1">
        <p:scale>
          <a:sx n="128" d="100"/>
          <a:sy n="128" d="100"/>
        </p:scale>
        <p:origin x="800" y="176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321"/>
        <p:guide pos="5418"/>
        <p:guide pos="682"/>
        <p:guide pos="2766"/>
        <p:guide pos="297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g56f92cfef7_1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3" name="Google Shape;43;g56f92cfef7_1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g21a2411aaa_1_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7" name="Google Shape;37;g21a2411aaa_1_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g21a2411aaa_1_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7" name="Google Shape;37;g21a2411aaa_1_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6409340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g56f92cfef7_1_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9" name="Google Shape;49;g56f92cfef7_1_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g56f92cfef7_1_9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1" name="Google Shape;161;g56f92cfef7_1_9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g56f92cfef7_1_10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7" name="Google Shape;167;g56f92cfef7_1_10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g56f92cfef7_1_10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3" name="Google Shape;173;g56f92cfef7_1_10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g56f92cfef7_1_12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1" name="Google Shape;191;g56f92cfef7_1_12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Google Shape;196;g5173e7868_0_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7" name="Google Shape;197;g5173e7868_0_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Jak napsat závěrečnou práci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98877" y="2900365"/>
            <a:ext cx="8521200" cy="1171580"/>
          </a:xfrm>
        </p:spPr>
        <p:txBody>
          <a:bodyPr anchor="t"/>
          <a:lstStyle>
            <a:lvl1pPr algn="l">
              <a:lnSpc>
                <a:spcPts val="3300"/>
              </a:lnSpc>
              <a:defRPr sz="3300"/>
            </a:lvl1pPr>
          </a:lstStyle>
          <a:p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298877" y="4116403"/>
            <a:ext cx="8521200" cy="698497"/>
          </a:xfrm>
        </p:spPr>
        <p:txBody>
          <a:bodyPr anchor="t"/>
          <a:lstStyle>
            <a:lvl1pPr marL="0" indent="0" algn="l">
              <a:buNone/>
              <a:defRPr lang="cs-CZ" sz="18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6" name="Grafický objekt 5">
            <a:extLst>
              <a:ext uri="{FF2B5EF4-FFF2-40B4-BE49-F238E27FC236}">
                <a16:creationId xmlns:a16="http://schemas.microsoft.com/office/drawing/2014/main" id="{601D3E6C-8A25-405E-A952-4F92A22C63D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81541" y="414000"/>
            <a:ext cx="1555861" cy="10663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176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539998" y="718713"/>
            <a:ext cx="3915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Jak napsat závěrečnou práci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39999" y="4500000"/>
            <a:ext cx="3915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40543" y="4068000"/>
            <a:ext cx="3915000" cy="360000"/>
          </a:xfrm>
        </p:spPr>
        <p:txBody>
          <a:bodyPr/>
          <a:lstStyle>
            <a:lvl1pPr algn="l">
              <a:lnSpc>
                <a:spcPts val="825"/>
              </a:lnSpc>
              <a:defRPr sz="825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688459" y="4500000"/>
            <a:ext cx="3915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4689002" y="4068000"/>
            <a:ext cx="3915000" cy="360000"/>
          </a:xfrm>
        </p:spPr>
        <p:txBody>
          <a:bodyPr/>
          <a:lstStyle>
            <a:lvl1pPr algn="l">
              <a:lnSpc>
                <a:spcPts val="825"/>
              </a:lnSpc>
              <a:defRPr sz="825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4688459" y="718713"/>
            <a:ext cx="3915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pic>
        <p:nvPicPr>
          <p:cNvPr id="14" name="Grafický objekt 5">
            <a:extLst>
              <a:ext uri="{FF2B5EF4-FFF2-40B4-BE49-F238E27FC236}">
                <a16:creationId xmlns:a16="http://schemas.microsoft.com/office/drawing/2014/main" id="{8C6E3D09-3519-B743-AE64-CE4063AD372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6" y="6048000"/>
            <a:ext cx="876596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Jak napsat závěrečnou práci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Grafický objekt 5">
            <a:extLst>
              <a:ext uri="{FF2B5EF4-FFF2-40B4-BE49-F238E27FC236}">
                <a16:creationId xmlns:a16="http://schemas.microsoft.com/office/drawing/2014/main" id="{55F562C7-770A-4DC7-96BB-3CD0DDDE67F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6" y="6048000"/>
            <a:ext cx="876596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98876" y="2900365"/>
            <a:ext cx="3934889" cy="1171580"/>
          </a:xfrm>
        </p:spPr>
        <p:txBody>
          <a:bodyPr anchor="t"/>
          <a:lstStyle>
            <a:lvl1pPr algn="l">
              <a:lnSpc>
                <a:spcPts val="3300"/>
              </a:lnSpc>
              <a:defRPr sz="3300"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298876" y="4116403"/>
            <a:ext cx="3934889" cy="698497"/>
          </a:xfrm>
        </p:spPr>
        <p:txBody>
          <a:bodyPr anchor="t"/>
          <a:lstStyle>
            <a:lvl1pPr marL="0" indent="0" algn="l">
              <a:buNone/>
              <a:defRPr lang="cs-CZ" sz="18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4572000" y="1"/>
            <a:ext cx="4572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40000" y="6228000"/>
            <a:ext cx="3693765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Jak napsat závěrečnou práci</a:t>
            </a:r>
            <a:endParaRPr lang="cs-CZ" dirty="0"/>
          </a:p>
        </p:txBody>
      </p:sp>
      <p:pic>
        <p:nvPicPr>
          <p:cNvPr id="10" name="Grafický objekt 8">
            <a:extLst>
              <a:ext uri="{FF2B5EF4-FFF2-40B4-BE49-F238E27FC236}">
                <a16:creationId xmlns:a16="http://schemas.microsoft.com/office/drawing/2014/main" id="{186904FF-55B2-814C-8503-8F750F237D8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81541" y="414000"/>
            <a:ext cx="1558799" cy="1068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176" userDrawn="1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- inverzní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Jak napsat závěrečnou práci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98877" y="2900365"/>
            <a:ext cx="8521200" cy="1171580"/>
          </a:xfrm>
        </p:spPr>
        <p:txBody>
          <a:bodyPr anchor="t"/>
          <a:lstStyle>
            <a:lvl1pPr algn="l">
              <a:lnSpc>
                <a:spcPts val="3300"/>
              </a:lnSpc>
              <a:defRPr sz="33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298877" y="4116403"/>
            <a:ext cx="8521200" cy="698497"/>
          </a:xfrm>
        </p:spPr>
        <p:txBody>
          <a:bodyPr anchor="t"/>
          <a:lstStyle>
            <a:lvl1pPr marL="0" indent="0" algn="l">
              <a:buNone/>
              <a:defRPr lang="cs-CZ" sz="18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Grafický objekt 8">
            <a:extLst>
              <a:ext uri="{FF2B5EF4-FFF2-40B4-BE49-F238E27FC236}">
                <a16:creationId xmlns:a16="http://schemas.microsoft.com/office/drawing/2014/main" id="{AB06BA8E-C2CC-A147-A23D-5662724DC62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81541" y="414000"/>
            <a:ext cx="1558800" cy="1068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176" userDrawn="1">
          <p15:clr>
            <a:srgbClr val="FBAE40"/>
          </p15:clr>
        </p15:guide>
        <p15:guide id="3" orient="horz" pos="255" userDrawn="1">
          <p15:clr>
            <a:srgbClr val="FBAE40"/>
          </p15:clr>
        </p15:guide>
        <p15:guide id="4" pos="1156" userDrawn="1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98876" y="2900365"/>
            <a:ext cx="3934889" cy="1171580"/>
          </a:xfrm>
        </p:spPr>
        <p:txBody>
          <a:bodyPr anchor="t"/>
          <a:lstStyle>
            <a:lvl1pPr algn="l">
              <a:lnSpc>
                <a:spcPts val="3300"/>
              </a:lnSpc>
              <a:defRPr sz="33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298876" y="4116403"/>
            <a:ext cx="3934889" cy="698497"/>
          </a:xfrm>
        </p:spPr>
        <p:txBody>
          <a:bodyPr anchor="t"/>
          <a:lstStyle>
            <a:lvl1pPr marL="0" indent="0" algn="l">
              <a:buNone/>
              <a:defRPr lang="cs-CZ" sz="18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4572000" y="1"/>
            <a:ext cx="4572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40000" y="6228000"/>
            <a:ext cx="3693765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Jak napsat závěrečnou práci</a:t>
            </a:r>
            <a:endParaRPr lang="cs-CZ" dirty="0"/>
          </a:p>
        </p:txBody>
      </p:sp>
      <p:pic>
        <p:nvPicPr>
          <p:cNvPr id="11" name="Grafický objekt 8">
            <a:extLst>
              <a:ext uri="{FF2B5EF4-FFF2-40B4-BE49-F238E27FC236}">
                <a16:creationId xmlns:a16="http://schemas.microsoft.com/office/drawing/2014/main" id="{635A6DBC-DB80-9647-B267-17E9A9A8AC0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81541" y="414000"/>
            <a:ext cx="1558800" cy="1068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176" userDrawn="1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9144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40000" y="6040796"/>
            <a:ext cx="6416982" cy="510831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pic>
        <p:nvPicPr>
          <p:cNvPr id="9" name="Grafický objekt 5">
            <a:extLst>
              <a:ext uri="{FF2B5EF4-FFF2-40B4-BE49-F238E27FC236}">
                <a16:creationId xmlns:a16="http://schemas.microsoft.com/office/drawing/2014/main" id="{38E54EF0-AC4F-BE42-B3C9-EBE082A37F4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7" y="6048000"/>
            <a:ext cx="876594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5556" userDrawn="1">
          <p15:clr>
            <a:srgbClr val="FBAE40"/>
          </p15:clr>
        </p15:guide>
        <p15:guide id="2" orient="horz" pos="4201" userDrawn="1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LAW slide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cký objekt 1">
            <a:extLst>
              <a:ext uri="{FF2B5EF4-FFF2-40B4-BE49-F238E27FC236}">
                <a16:creationId xmlns:a16="http://schemas.microsoft.com/office/drawing/2014/main" id="{99DDF373-DAF6-45FC-9BE7-AC33B6CEFD7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505600" y="2012703"/>
            <a:ext cx="4132800" cy="28325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id="{5ECF17BA-4CC0-425F-84EE-ED5FF94C78F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1017" y="2731338"/>
            <a:ext cx="5381966" cy="13953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 slid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/>
          <p:nvPr/>
        </p:nvSpPr>
        <p:spPr>
          <a:xfrm rot="10800000" flipH="1">
            <a:off x="0" y="4124513"/>
            <a:ext cx="8458200" cy="9498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685800" y="1734343"/>
            <a:ext cx="7772400" cy="2245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200"/>
              <a:buNone/>
              <a:defRPr sz="720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200"/>
              <a:buNone/>
              <a:defRPr sz="7200">
                <a:solidFill>
                  <a:schemeClr val="dk2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200"/>
              <a:buNone/>
              <a:defRPr sz="7200">
                <a:solidFill>
                  <a:schemeClr val="dk2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200"/>
              <a:buNone/>
              <a:defRPr sz="7200">
                <a:solidFill>
                  <a:schemeClr val="dk2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200"/>
              <a:buNone/>
              <a:defRPr sz="7200">
                <a:solidFill>
                  <a:schemeClr val="dk2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200"/>
              <a:buNone/>
              <a:defRPr sz="7200">
                <a:solidFill>
                  <a:schemeClr val="dk2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200"/>
              <a:buNone/>
              <a:defRPr sz="7200">
                <a:solidFill>
                  <a:schemeClr val="dk2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200"/>
              <a:buNone/>
              <a:defRPr sz="7200">
                <a:solidFill>
                  <a:schemeClr val="dk2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200"/>
              <a:buNone/>
              <a:defRPr sz="72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685800" y="4124476"/>
            <a:ext cx="7772400" cy="94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000"/>
              <a:buNone/>
              <a:defRPr b="1">
                <a:solidFill>
                  <a:schemeClr val="lt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000"/>
              <a:buNone/>
              <a:defRPr sz="3000" b="1">
                <a:solidFill>
                  <a:schemeClr val="lt2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000"/>
              <a:buNone/>
              <a:defRPr sz="3000" b="1">
                <a:solidFill>
                  <a:schemeClr val="lt2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000"/>
              <a:buNone/>
              <a:defRPr sz="3000" b="1">
                <a:solidFill>
                  <a:schemeClr val="lt2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000"/>
              <a:buNone/>
              <a:defRPr sz="3000" b="1">
                <a:solidFill>
                  <a:schemeClr val="lt2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000"/>
              <a:buNone/>
              <a:defRPr sz="3000" b="1">
                <a:solidFill>
                  <a:schemeClr val="lt2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000"/>
              <a:buNone/>
              <a:defRPr sz="3000" b="1">
                <a:solidFill>
                  <a:schemeClr val="lt2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000"/>
              <a:buNone/>
              <a:defRPr sz="3000" b="1">
                <a:solidFill>
                  <a:schemeClr val="lt2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000"/>
              <a:buNone/>
              <a:defRPr sz="3000" b="1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11168586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Google Shape;13;p3"/>
          <p:cNvSpPr/>
          <p:nvPr/>
        </p:nvSpPr>
        <p:spPr>
          <a:xfrm>
            <a:off x="0" y="274636"/>
            <a:ext cx="8686800" cy="15543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522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body" idx="1"/>
          </p:nvPr>
        </p:nvSpPr>
        <p:spPr>
          <a:xfrm>
            <a:off x="457200" y="1947332"/>
            <a:ext cx="8229600" cy="4620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419100">
              <a:spcBef>
                <a:spcPts val="600"/>
              </a:spcBef>
              <a:spcAft>
                <a:spcPts val="0"/>
              </a:spcAft>
              <a:buSzPts val="3000"/>
              <a:buChar char="●"/>
              <a:defRPr/>
            </a:lvl1pPr>
            <a:lvl2pPr marL="914400" lvl="1" indent="-381000"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2pPr>
            <a:lvl3pPr marL="1371600" lvl="2" indent="-381000"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3pPr>
            <a:lvl4pPr marL="1828800" lvl="3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marL="2286000" lvl="4" indent="-3429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marL="2743200" lvl="5" indent="-3429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marL="3200400" lvl="6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marL="4114800" lvl="8" indent="-3429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1670657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540000" y="6228000"/>
            <a:ext cx="5940000" cy="252000"/>
          </a:xfrm>
        </p:spPr>
        <p:txBody>
          <a:bodyPr/>
          <a:lstStyle>
            <a:lvl1pPr>
              <a:defRPr sz="900"/>
            </a:lvl1pPr>
          </a:lstStyle>
          <a:p>
            <a:r>
              <a:rPr lang="cs-CZ"/>
              <a:t>Jak napsat závěrečnou práci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40000" y="1692002"/>
            <a:ext cx="8064900" cy="413999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7" name="Grafický objekt 5">
            <a:extLst>
              <a:ext uri="{FF2B5EF4-FFF2-40B4-BE49-F238E27FC236}">
                <a16:creationId xmlns:a16="http://schemas.microsoft.com/office/drawing/2014/main" id="{544C2213-2481-1D43-98DB-CC9BFF14003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6" y="6048000"/>
            <a:ext cx="876596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329" userDrawn="1">
          <p15:clr>
            <a:srgbClr val="FBAE40"/>
          </p15:clr>
        </p15:guide>
      </p15:sldGuideLst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091835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 and two columns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/>
          <p:nvPr/>
        </p:nvSpPr>
        <p:spPr>
          <a:xfrm>
            <a:off x="0" y="274636"/>
            <a:ext cx="8686800" cy="15543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522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body" idx="1"/>
          </p:nvPr>
        </p:nvSpPr>
        <p:spPr>
          <a:xfrm>
            <a:off x="457200" y="1947332"/>
            <a:ext cx="4030200" cy="4620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419100">
              <a:spcBef>
                <a:spcPts val="600"/>
              </a:spcBef>
              <a:spcAft>
                <a:spcPts val="0"/>
              </a:spcAft>
              <a:buSzPts val="3000"/>
              <a:buChar char="●"/>
              <a:defRPr/>
            </a:lvl1pPr>
            <a:lvl2pPr marL="914400" lvl="1" indent="-381000"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2pPr>
            <a:lvl3pPr marL="1371600" lvl="2" indent="-381000"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3pPr>
            <a:lvl4pPr marL="1828800" lvl="3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marL="2286000" lvl="4" indent="-3429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marL="2743200" lvl="5" indent="-3429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marL="3200400" lvl="6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marL="4114800" lvl="8" indent="-3429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>
            <a:endParaRPr/>
          </a:p>
        </p:txBody>
      </p:sp>
      <p:sp>
        <p:nvSpPr>
          <p:cNvPr id="20" name="Google Shape;20;p4"/>
          <p:cNvSpPr txBox="1">
            <a:spLocks noGrp="1"/>
          </p:cNvSpPr>
          <p:nvPr>
            <p:ph type="body" idx="2"/>
          </p:nvPr>
        </p:nvSpPr>
        <p:spPr>
          <a:xfrm>
            <a:off x="4656667" y="1949212"/>
            <a:ext cx="4030200" cy="4620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419100">
              <a:spcBef>
                <a:spcPts val="600"/>
              </a:spcBef>
              <a:spcAft>
                <a:spcPts val="0"/>
              </a:spcAft>
              <a:buSzPts val="3000"/>
              <a:buChar char="●"/>
              <a:defRPr/>
            </a:lvl1pPr>
            <a:lvl2pPr marL="914400" lvl="1" indent="-381000"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2pPr>
            <a:lvl3pPr marL="1371600" lvl="2" indent="-381000"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3pPr>
            <a:lvl4pPr marL="1828800" lvl="3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marL="2286000" lvl="4" indent="-3429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marL="2743200" lvl="5" indent="-3429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marL="3200400" lvl="6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marL="4114800" lvl="8" indent="-3429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374942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900"/>
            </a:lvl1pPr>
          </a:lstStyle>
          <a:p>
            <a:r>
              <a:rPr lang="cs-CZ"/>
              <a:t>Jak napsat závěrečnou práci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40544" y="1296001"/>
            <a:ext cx="80641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1725"/>
              </a:lnSpc>
              <a:defRPr sz="15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40000" y="1692002"/>
            <a:ext cx="8064900" cy="413999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8" name="Grafický objekt 5">
            <a:extLst>
              <a:ext uri="{FF2B5EF4-FFF2-40B4-BE49-F238E27FC236}">
                <a16:creationId xmlns:a16="http://schemas.microsoft.com/office/drawing/2014/main" id="{D49FFDCA-C8A4-9C43-94DC-BD85513F8B5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6" y="6048000"/>
            <a:ext cx="876596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Jak napsat závěrečnou práci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540000" y="1701505"/>
            <a:ext cx="3914999" cy="413999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4688460" y="1701505"/>
            <a:ext cx="3914999" cy="413999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Grafický objekt 5">
            <a:extLst>
              <a:ext uri="{FF2B5EF4-FFF2-40B4-BE49-F238E27FC236}">
                <a16:creationId xmlns:a16="http://schemas.microsoft.com/office/drawing/2014/main" id="{9085A33C-E2A8-2B4A-ABEF-13AC9022912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6" y="6048000"/>
            <a:ext cx="876596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543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Jak napsat závěrečnou práci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540544" y="1296001"/>
            <a:ext cx="3915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1725"/>
              </a:lnSpc>
              <a:defRPr sz="15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0000" y="720000"/>
            <a:ext cx="80649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4688459" y="1290515"/>
            <a:ext cx="3915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1725"/>
              </a:lnSpc>
              <a:defRPr sz="15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540000" y="1701505"/>
            <a:ext cx="3914999" cy="413999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4688460" y="1701505"/>
            <a:ext cx="3914999" cy="413999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Grafický objekt 5">
            <a:extLst>
              <a:ext uri="{FF2B5EF4-FFF2-40B4-BE49-F238E27FC236}">
                <a16:creationId xmlns:a16="http://schemas.microsoft.com/office/drawing/2014/main" id="{4F14868E-9357-2149-9826-21E4B1F001F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6" y="6048000"/>
            <a:ext cx="876596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Jak napsat závěrečnou práci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510802" y="2596846"/>
            <a:ext cx="3094099" cy="3208441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1500"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547132" y="1665288"/>
            <a:ext cx="4655843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40544" y="1296001"/>
            <a:ext cx="80641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1725"/>
              </a:lnSpc>
              <a:defRPr sz="15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Grafický objekt 5">
            <a:extLst>
              <a:ext uri="{FF2B5EF4-FFF2-40B4-BE49-F238E27FC236}">
                <a16:creationId xmlns:a16="http://schemas.microsoft.com/office/drawing/2014/main" id="{7C4A102E-C117-5D4F-801B-32314FDCBE5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6" y="6048000"/>
            <a:ext cx="876596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3330000" y="1692003"/>
            <a:ext cx="2483644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Jak napsat závěrečnou práci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39999" y="4414271"/>
            <a:ext cx="2484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330000" y="4414271"/>
            <a:ext cx="2484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120900" y="4414270"/>
            <a:ext cx="2484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40544" y="4025136"/>
            <a:ext cx="2483644" cy="216000"/>
          </a:xfrm>
        </p:spPr>
        <p:txBody>
          <a:bodyPr anchor="ctr"/>
          <a:lstStyle>
            <a:lvl1pPr>
              <a:lnSpc>
                <a:spcPts val="825"/>
              </a:lnSpc>
              <a:defRPr sz="75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3330357" y="4025136"/>
            <a:ext cx="2483644" cy="216000"/>
          </a:xfrm>
        </p:spPr>
        <p:txBody>
          <a:bodyPr anchor="ctr"/>
          <a:lstStyle>
            <a:lvl1pPr>
              <a:lnSpc>
                <a:spcPts val="825"/>
              </a:lnSpc>
              <a:defRPr sz="75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6121077" y="4025136"/>
            <a:ext cx="2483644" cy="216000"/>
          </a:xfrm>
        </p:spPr>
        <p:txBody>
          <a:bodyPr anchor="ctr"/>
          <a:lstStyle>
            <a:lvl1pPr>
              <a:lnSpc>
                <a:spcPts val="825"/>
              </a:lnSpc>
              <a:defRPr sz="75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540000" y="1692003"/>
            <a:ext cx="2483644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6120001" y="1692003"/>
            <a:ext cx="2483644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40544" y="1296001"/>
            <a:ext cx="80641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1725"/>
              </a:lnSpc>
              <a:defRPr sz="15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0000" y="720000"/>
            <a:ext cx="80649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17" name="Grafický objekt 5">
            <a:extLst>
              <a:ext uri="{FF2B5EF4-FFF2-40B4-BE49-F238E27FC236}">
                <a16:creationId xmlns:a16="http://schemas.microsoft.com/office/drawing/2014/main" id="{31507063-B714-4E4A-A268-6808A93CD90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6" y="6048000"/>
            <a:ext cx="876596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Jak napsat závěrečnou práci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540000" y="692150"/>
            <a:ext cx="8064900" cy="5139850"/>
          </a:xfrm>
          <a:prstGeom prst="rect">
            <a:avLst/>
          </a:prstGeom>
        </p:spPr>
        <p:txBody>
          <a:bodyPr/>
          <a:lstStyle>
            <a:lvl1pPr marL="54000" indent="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pic>
        <p:nvPicPr>
          <p:cNvPr id="6" name="Grafický objekt 5">
            <a:extLst>
              <a:ext uri="{FF2B5EF4-FFF2-40B4-BE49-F238E27FC236}">
                <a16:creationId xmlns:a16="http://schemas.microsoft.com/office/drawing/2014/main" id="{56370FE5-E941-DD4F-A403-B3E9D0A4CF1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6" y="6048000"/>
            <a:ext cx="876596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329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Jak napsat závěrečnou práci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0000" y="720000"/>
            <a:ext cx="80649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7" name="Grafický objekt 5">
            <a:extLst>
              <a:ext uri="{FF2B5EF4-FFF2-40B4-BE49-F238E27FC236}">
                <a16:creationId xmlns:a16="http://schemas.microsoft.com/office/drawing/2014/main" id="{34FBF024-0FA0-E043-BC0B-15ACCEA233A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6" y="6048000"/>
            <a:ext cx="876596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image" Target="../media/image1.emf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0000" y="6228000"/>
            <a:ext cx="594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9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Jak napsat závěrečnou práci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10500" y="6228000"/>
            <a:ext cx="189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9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720000"/>
            <a:ext cx="80649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9100" y="1872000"/>
            <a:ext cx="80649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cs-CZ" noProof="0" dirty="0"/>
              <a:t>Kliknutím vložíte text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  <p:sldLayoutId id="2147483699" r:id="rId18"/>
    <p:sldLayoutId id="2147483700" r:id="rId19"/>
    <p:sldLayoutId id="2147483701" r:id="rId20"/>
    <p:sldLayoutId id="2147483702" r:id="rId21"/>
  </p:sldLayoutIdLst>
  <p:hf hdr="0" dt="0"/>
  <p:txStyles>
    <p:titleStyle>
      <a:lvl1pPr algn="l" rtl="0" eaLnBrk="1" fontAlgn="base" hangingPunct="1">
        <a:lnSpc>
          <a:spcPts val="3000"/>
        </a:lnSpc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9pPr>
    </p:titleStyle>
    <p:bodyStyle>
      <a:lvl1pPr marL="0" marR="0" indent="0" algn="l" defTabSz="914400" rtl="0" eaLnBrk="1" fontAlgn="base" latinLnBrk="0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tabLst/>
        <a:defRPr sz="21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125" b="0">
          <a:solidFill>
            <a:schemeClr val="tx1"/>
          </a:solidFill>
          <a:latin typeface="+mn-lt"/>
        </a:defRPr>
      </a:lvl2pPr>
      <a:lvl3pPr marL="6858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125" b="0">
          <a:solidFill>
            <a:schemeClr val="tx1"/>
          </a:solidFill>
          <a:latin typeface="+mn-lt"/>
        </a:defRPr>
      </a:lvl3pPr>
      <a:lvl4pPr marL="10287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125" b="0">
          <a:solidFill>
            <a:schemeClr val="tx1"/>
          </a:solidFill>
          <a:latin typeface="+mn-lt"/>
        </a:defRPr>
      </a:lvl4pPr>
      <a:lvl5pPr marL="13716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125" b="0">
          <a:solidFill>
            <a:schemeClr val="tx1"/>
          </a:solidFill>
          <a:latin typeface="+mn-lt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23"/>
        </a:buBlip>
        <a:defRPr>
          <a:solidFill>
            <a:schemeClr val="tx1"/>
          </a:solidFill>
          <a:latin typeface="+mn-lt"/>
        </a:defRPr>
      </a:lvl6pPr>
      <a:lvl7pPr marL="20574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24003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27432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32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jurisprudence.cz/cz/casopis/vydani/6-2016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epravo.cz/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is.muni.cz/auth/www/koukal/jak_psat_zaverecnou_praci/jak-psat-zaverecnou-praci.qwarp?prejit=7975887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kvalita.muni.cz/kvalita-vyuky/doporuceni-k-vyuzivani-umele-inteligence-ve-vyuce" TargetMode="External"/><Relationship Id="rId2" Type="http://schemas.openxmlformats.org/officeDocument/2006/relationships/hyperlink" Target="https://www.muni.cz/o-univerzite/uredni-deska/stanovisko-k-vyuzivani-ai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>
            <a:extLst>
              <a:ext uri="{FF2B5EF4-FFF2-40B4-BE49-F238E27FC236}">
                <a16:creationId xmlns:a16="http://schemas.microsoft.com/office/drawing/2014/main" id="{B2925DAD-86AD-C130-7FB6-F079EE5700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Jak napsat závěrečnou práci</a:t>
            </a:r>
          </a:p>
        </p:txBody>
      </p:sp>
      <p:sp>
        <p:nvSpPr>
          <p:cNvPr id="7" name="Podnadpis 6">
            <a:extLst>
              <a:ext uri="{FF2B5EF4-FFF2-40B4-BE49-F238E27FC236}">
                <a16:creationId xmlns:a16="http://schemas.microsoft.com/office/drawing/2014/main" id="{B5D144BA-48FD-5747-F9FA-11EA2A6732D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589398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95B37CB9-8054-67C7-77D0-FB834DDAB19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40000" y="6228000"/>
            <a:ext cx="5940000" cy="252000"/>
          </a:xfrm>
        </p:spPr>
        <p:txBody>
          <a:bodyPr/>
          <a:lstStyle/>
          <a:p>
            <a:r>
              <a:rPr lang="cs-CZ"/>
              <a:t>Jak napsat závěrečnou práci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92BA75A-E3B2-6E64-9457-25A5C7994D3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310500" y="6228000"/>
            <a:ext cx="189000" cy="252000"/>
          </a:xfrm>
        </p:spPr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7AE3ADB-9263-202A-FFC9-7FC6A025E6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720000"/>
            <a:ext cx="8064900" cy="451576"/>
          </a:xfrm>
        </p:spPr>
        <p:txBody>
          <a:bodyPr/>
          <a:lstStyle/>
          <a:p>
            <a:r>
              <a:rPr lang="cs-CZ" dirty="0"/>
              <a:t>Obsah práce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F4D4D9AA-EABE-3A5C-171D-DFA1C1ACF8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1692002"/>
            <a:ext cx="8064900" cy="4139998"/>
          </a:xfrm>
        </p:spPr>
        <p:txBody>
          <a:bodyPr/>
          <a:lstStyle/>
          <a:p>
            <a:r>
              <a:rPr lang="cs-CZ" dirty="0"/>
              <a:t>Metodologie</a:t>
            </a:r>
          </a:p>
          <a:p>
            <a:r>
              <a:rPr lang="cs-CZ" dirty="0"/>
              <a:t>chcete psát o metodě? Ne psát obecné popisy typu - použijeme metody syntetické, analytické</a:t>
            </a:r>
          </a:p>
          <a:p>
            <a:r>
              <a:rPr lang="cs-CZ" dirty="0"/>
              <a:t>(Právo není exaktní, ale hermeneutická ("přesvědčovací" věda) - pokud se chcete o metodologii výzkumu dozvědět více, doporučujeme časopis Jurisprudence č. 6/2016, dostupný </a:t>
            </a:r>
            <a:r>
              <a:rPr lang="cs-CZ" dirty="0">
                <a:hlinkClick r:id="rId2"/>
              </a:rPr>
              <a:t>zde</a:t>
            </a:r>
            <a:r>
              <a:rPr lang="cs-CZ" dirty="0"/>
              <a:t>.</a:t>
            </a:r>
          </a:p>
          <a:p>
            <a:r>
              <a:rPr lang="cs-CZ" dirty="0"/>
              <a:t>jasně deklarovat o čem a jak píšete</a:t>
            </a:r>
          </a:p>
          <a:p>
            <a:r>
              <a:rPr lang="cs-CZ" dirty="0"/>
              <a:t>včetně analyzovaného právního rámce (nelze "skákat" po jurisdikcích)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068080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3718AB3F-8745-24A8-506B-6F6865F0DC6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40000" y="6228000"/>
            <a:ext cx="5940000" cy="252000"/>
          </a:xfrm>
        </p:spPr>
        <p:txBody>
          <a:bodyPr/>
          <a:lstStyle/>
          <a:p>
            <a:r>
              <a:rPr lang="cs-CZ"/>
              <a:t>Jak napsat závěrečnou práci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863D02A-9B12-0B6D-8F23-6FD21C149E4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310500" y="6228000"/>
            <a:ext cx="189000" cy="252000"/>
          </a:xfrm>
        </p:spPr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4053A72-60BC-5D1F-A827-4B8A43B1C2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720000"/>
            <a:ext cx="8064900" cy="451576"/>
          </a:xfrm>
        </p:spPr>
        <p:txBody>
          <a:bodyPr/>
          <a:lstStyle/>
          <a:p>
            <a:r>
              <a:rPr lang="cs-CZ" dirty="0"/>
              <a:t>Obsah práce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5BDEF187-6E1C-B56C-2A61-19F5AAA11F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1692002"/>
            <a:ext cx="8064900" cy="4139998"/>
          </a:xfrm>
        </p:spPr>
        <p:txBody>
          <a:bodyPr/>
          <a:lstStyle/>
          <a:p>
            <a:r>
              <a:rPr lang="cs-CZ" dirty="0"/>
              <a:t>Postupovat od obecného po zvláštní</a:t>
            </a:r>
          </a:p>
          <a:p>
            <a:r>
              <a:rPr lang="cs-CZ" dirty="0"/>
              <a:t>Obecná – ukazuje obecný přehled, mapa oblasti, o které se píše, postupovat od obecných ke zvláštním tématu</a:t>
            </a:r>
          </a:p>
          <a:p>
            <a:r>
              <a:rPr lang="cs-CZ" dirty="0"/>
              <a:t>Zvláštní – řeší se konkrétní problém do důsledku - nutno demonstrovat schopnost řešit vysoce specifické a praktické problémy -  dá se „uříznout“, ve chvíli kdy jedno zvláštní téma práce saturuje zadání</a:t>
            </a:r>
          </a:p>
          <a:p>
            <a:r>
              <a:rPr lang="cs-CZ" dirty="0"/>
              <a:t>Ideálně ne víc než dvě úrovně podkapitol, nedrobit do "podkapitol", které mají dvě věty</a:t>
            </a:r>
          </a:p>
          <a:p>
            <a:r>
              <a:rPr lang="cs-CZ" dirty="0"/>
              <a:t>Nepsat tzv. v odrážkách, ale souvislý text</a:t>
            </a:r>
          </a:p>
          <a:p>
            <a:r>
              <a:rPr lang="cs-CZ" dirty="0"/>
              <a:t>Držet jednotný styl – „autor práce se domnívá“,“ domnívám se“, „domníváme se“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586017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29388145-4DB3-DBAD-E33C-D83EA81CC38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Jak napsat závěrečnou práci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40BC047-0974-65F9-7A6C-EE0D889A401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71EDFCE-F9FF-4D30-5AF3-7C5F41CAB8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Zdroje a práce s nimi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4E618231-F3E3-5A97-E394-AEFB3659F8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Rešerše - zdroje knihovny &gt; </a:t>
            </a:r>
            <a:r>
              <a:rPr lang="cs-CZ" dirty="0" err="1"/>
              <a:t>www.library.law.muni.cz</a:t>
            </a:r>
            <a:r>
              <a:rPr lang="cs-CZ" dirty="0"/>
              <a:t> záložka "E-zdroje"</a:t>
            </a:r>
            <a:br>
              <a:rPr lang="cs-CZ" dirty="0"/>
            </a:br>
            <a:endParaRPr lang="cs-CZ" dirty="0"/>
          </a:p>
          <a:p>
            <a:r>
              <a:rPr lang="cs-CZ" dirty="0"/>
              <a:t>Zdroje &gt; nutno používat odborné zdroje - nikoliv popularizační typu </a:t>
            </a:r>
            <a:r>
              <a:rPr lang="cs-CZ" dirty="0">
                <a:hlinkClick r:id="rId2"/>
              </a:rPr>
              <a:t>epravo.cz</a:t>
            </a:r>
            <a:endParaRPr lang="cs-CZ" dirty="0"/>
          </a:p>
          <a:p>
            <a:r>
              <a:rPr lang="cs-CZ" dirty="0"/>
              <a:t>Nutno rozlišovat primární a sekundární (ideálně ne citace z citovaného)</a:t>
            </a:r>
            <a:br>
              <a:rPr lang="cs-CZ" dirty="0"/>
            </a:br>
            <a:endParaRPr lang="cs-CZ" dirty="0"/>
          </a:p>
          <a:p>
            <a:r>
              <a:rPr lang="cs-CZ" dirty="0"/>
              <a:t>Hodnověrnost a kvalita zdrojů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6257375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36C9D589-3916-50E2-CBE9-4D5F57FE571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Jak napsat závěrečnou práci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9C25F95-AA96-E98C-1516-BD55B2184DB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00EB36-6975-FF47-04F7-425C02D188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Citace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8EC5DB2B-968E-F7AB-A2F8-AA5CB93BB8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54000" indent="0">
              <a:buNone/>
            </a:pPr>
            <a:r>
              <a:rPr lang="cs-CZ" dirty="0"/>
              <a:t>Funkce citace (z </a:t>
            </a:r>
            <a:r>
              <a:rPr lang="cs-CZ" dirty="0">
                <a:hlinkClick r:id="rId2"/>
              </a:rPr>
              <a:t>https://is.muni.cz/auth/www/koukal/jak_psat_zaverecnou_praci/jak-psat-zaverecnou-praci.qwarp?prejit=7975887</a:t>
            </a:r>
            <a:r>
              <a:rPr lang="cs-CZ" dirty="0"/>
              <a:t>):</a:t>
            </a:r>
          </a:p>
          <a:p>
            <a:pPr>
              <a:buFont typeface="+mj-lt"/>
              <a:buAutoNum type="arabicPeriod"/>
            </a:pPr>
            <a:r>
              <a:rPr lang="cs-CZ" dirty="0"/>
              <a:t>Odlišuje vaše myšlenky od myšlenek, které zformulovaly jiné osoby.</a:t>
            </a:r>
          </a:p>
          <a:p>
            <a:pPr>
              <a:buFont typeface="+mj-lt"/>
              <a:buAutoNum type="arabicPeriod"/>
            </a:pPr>
            <a:r>
              <a:rPr lang="cs-CZ" dirty="0"/>
              <a:t>Odlišuje pasáže, jejichž autorem jste vy, od pasáží, které jste přebrali z prací jiných.</a:t>
            </a:r>
          </a:p>
          <a:p>
            <a:pPr>
              <a:buFont typeface="+mj-lt"/>
              <a:buAutoNum type="arabicPeriod"/>
            </a:pPr>
            <a:r>
              <a:rPr lang="cs-CZ" dirty="0"/>
              <a:t>Osvědčuje vaši orientaci v pramenech, které se týkají problematiky, jíž se zabýváte.</a:t>
            </a:r>
          </a:p>
          <a:p>
            <a:pPr>
              <a:buFont typeface="+mj-lt"/>
              <a:buAutoNum type="arabicPeriod"/>
            </a:pPr>
            <a:r>
              <a:rPr lang="cs-CZ" dirty="0"/>
              <a:t>Vypovídá o tematickém zaměření vaší práce.</a:t>
            </a:r>
          </a:p>
          <a:p>
            <a:pPr>
              <a:buFont typeface="+mj-lt"/>
              <a:buAutoNum type="arabicPeriod"/>
            </a:pPr>
            <a:r>
              <a:rPr lang="cs-CZ" dirty="0"/>
              <a:t>Jednoznačně identifikuje okruh použitých zdrojů.</a:t>
            </a:r>
          </a:p>
          <a:p>
            <a:pPr>
              <a:buFont typeface="+mj-lt"/>
              <a:buAutoNum type="arabicPeriod"/>
            </a:pPr>
            <a:r>
              <a:rPr lang="cs-CZ" dirty="0"/>
              <a:t>Usnadňuje vznik  navazujících odborných prací.</a:t>
            </a:r>
          </a:p>
          <a:p>
            <a:pPr>
              <a:buFont typeface="+mj-lt"/>
              <a:buAutoNum type="arabicPeriod"/>
            </a:pPr>
            <a:r>
              <a:rPr lang="cs-CZ" dirty="0"/>
              <a:t>Představuje projev úcty autorům, z jejichž práce čerpáte.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9830506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7344C2A4-A2EF-AF2B-E4AF-561A285DB04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Jak napsat závěrečnou práci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F3EB7F6-D491-A7DB-26A7-390C0BB42EE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9702B5D-76B4-E5D1-6C70-B9F37F2CE0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Citace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4150C0EC-FC62-EDC8-BC7A-17B3A57848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 autorskoprávním smyslu – kopírování textu cizího díla – obecně nemá smysl kopírovat celý odstavec, jen pokud je formulačně zajímavé &gt; dovolená je odůvodněná míra (§ 31 </a:t>
            </a:r>
            <a:r>
              <a:rPr lang="cs-CZ" dirty="0" err="1"/>
              <a:t>AutZ</a:t>
            </a:r>
            <a:r>
              <a:rPr lang="cs-CZ" dirty="0"/>
              <a:t>)</a:t>
            </a:r>
          </a:p>
          <a:p>
            <a:r>
              <a:rPr lang="cs-CZ" dirty="0"/>
              <a:t>Dále nemá smysl citovat zákon – stačí citovat obecný paragraf, citovat podle Legislativních pravidel vlády – na </a:t>
            </a:r>
            <a:r>
              <a:rPr lang="cs-CZ" dirty="0" err="1"/>
              <a:t>vlada.cz</a:t>
            </a:r>
            <a:r>
              <a:rPr lang="cs-CZ" dirty="0"/>
              <a:t> (dají se zavést zkratky)</a:t>
            </a:r>
          </a:p>
          <a:p>
            <a:r>
              <a:rPr lang="cs-CZ" dirty="0"/>
              <a:t>Rozdíl mezi citací a parafrází</a:t>
            </a:r>
          </a:p>
          <a:p>
            <a:r>
              <a:rPr lang="cs-CZ" b="1" dirty="0"/>
              <a:t>Text práce (či kapitoly) nelze "poskládat" z přímých citací.</a:t>
            </a:r>
            <a:br>
              <a:rPr lang="cs-CZ" dirty="0"/>
            </a:br>
            <a:endParaRPr lang="cs-CZ" dirty="0"/>
          </a:p>
          <a:p>
            <a:r>
              <a:rPr lang="cs-CZ" dirty="0"/>
              <a:t>Přílohy – nedávat text zákona, ale pokud budete psát o návrhu zákona – dává smysl, obdobně vzory (nepočítají se do rozsahu práce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4999683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p30"/>
          <p:cNvSpPr txBox="1">
            <a:spLocks noGrp="1"/>
          </p:cNvSpPr>
          <p:nvPr>
            <p:ph type="title"/>
          </p:nvPr>
        </p:nvSpPr>
        <p:spPr>
          <a:xfrm>
            <a:off x="540000" y="720000"/>
            <a:ext cx="8064900" cy="451576"/>
          </a:xfr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lvl="0"/>
            <a:r>
              <a:rPr lang="cs-CZ"/>
              <a:t>DOs</a:t>
            </a:r>
          </a:p>
        </p:txBody>
      </p:sp>
      <p:sp>
        <p:nvSpPr>
          <p:cNvPr id="164" name="Google Shape;164;p30"/>
          <p:cNvSpPr txBox="1">
            <a:spLocks noGrp="1"/>
          </p:cNvSpPr>
          <p:nvPr>
            <p:ph idx="1"/>
          </p:nvPr>
        </p:nvSpPr>
        <p:spPr>
          <a:xfrm>
            <a:off x="540000" y="1692002"/>
            <a:ext cx="8064900" cy="4139998"/>
          </a:xfr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/>
            <a:r>
              <a:rPr lang="cs-CZ"/>
              <a:t>odlišovat a odkazovat přímé citace</a:t>
            </a:r>
          </a:p>
          <a:p>
            <a:pPr lvl="0"/>
            <a:r>
              <a:rPr lang="cs-CZ"/>
              <a:t>odkazovat nepřímé citace (parafráze)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4E03A533-E5E9-2AF6-94C2-5AF1C13F847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Jak napsat závěrečnou práci</a:t>
            </a:r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341E50C3-D0C6-8408-CD3A-01EF713CF57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31"/>
          <p:cNvSpPr txBox="1">
            <a:spLocks noGrp="1"/>
          </p:cNvSpPr>
          <p:nvPr>
            <p:ph type="title"/>
          </p:nvPr>
        </p:nvSpPr>
        <p:spPr>
          <a:xfrm>
            <a:off x="540000" y="720000"/>
            <a:ext cx="8064900" cy="451576"/>
          </a:xfr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lvl="0"/>
            <a:r>
              <a:rPr lang="cs-CZ"/>
              <a:t>DON’Ts - autorské právo</a:t>
            </a:r>
          </a:p>
        </p:txBody>
      </p:sp>
      <p:sp>
        <p:nvSpPr>
          <p:cNvPr id="170" name="Google Shape;170;p31"/>
          <p:cNvSpPr txBox="1">
            <a:spLocks noGrp="1"/>
          </p:cNvSpPr>
          <p:nvPr>
            <p:ph idx="1"/>
          </p:nvPr>
        </p:nvSpPr>
        <p:spPr>
          <a:xfrm>
            <a:off x="540000" y="1692002"/>
            <a:ext cx="8064900" cy="4139998"/>
          </a:xfr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/>
            <a:r>
              <a:rPr lang="cs-CZ" dirty="0"/>
              <a:t>kopírování pasáží, kopírování vět bez označení původu</a:t>
            </a:r>
          </a:p>
          <a:p>
            <a:pPr lvl="0"/>
            <a:r>
              <a:rPr lang="cs-CZ" dirty="0"/>
              <a:t>ctrl+cizí, ctrl+vlastní</a:t>
            </a:r>
          </a:p>
          <a:p>
            <a:pPr lvl="0"/>
            <a:r>
              <a:rPr lang="cs-CZ" dirty="0"/>
              <a:t>neúplné citační údaje (§ 31 AutZ)</a:t>
            </a:r>
          </a:p>
          <a:p>
            <a:pPr lvl="0"/>
            <a:r>
              <a:rPr lang="cs-CZ" dirty="0"/>
              <a:t>ChatGPT?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650C4A32-C2E1-C53D-6B05-245C150F9AF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Jak napsat závěrečnou práci</a:t>
            </a:r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8C112058-03DD-CA49-17AC-70A5857CC1B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p32"/>
          <p:cNvSpPr txBox="1">
            <a:spLocks noGrp="1"/>
          </p:cNvSpPr>
          <p:nvPr>
            <p:ph type="title"/>
          </p:nvPr>
        </p:nvSpPr>
        <p:spPr>
          <a:xfrm>
            <a:off x="540000" y="720000"/>
            <a:ext cx="8064900" cy="451576"/>
          </a:xfr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lvl="0"/>
            <a:r>
              <a:rPr lang="cs-CZ"/>
              <a:t>DON’Ts - citační etika</a:t>
            </a:r>
          </a:p>
        </p:txBody>
      </p:sp>
      <p:sp>
        <p:nvSpPr>
          <p:cNvPr id="176" name="Google Shape;176;p32"/>
          <p:cNvSpPr txBox="1">
            <a:spLocks noGrp="1"/>
          </p:cNvSpPr>
          <p:nvPr>
            <p:ph idx="1"/>
          </p:nvPr>
        </p:nvSpPr>
        <p:spPr>
          <a:xfrm>
            <a:off x="540000" y="1692002"/>
            <a:ext cx="8064900" cy="4139998"/>
          </a:xfr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/>
            <a:r>
              <a:rPr lang="cs-CZ" dirty="0"/>
              <a:t>parafrázování bez označení původu („myšlenkový plagiát“)</a:t>
            </a:r>
          </a:p>
          <a:p>
            <a:pPr lvl="0"/>
            <a:r>
              <a:rPr lang="cs-CZ" dirty="0"/>
              <a:t>nadměrné používání přímých citací s označením původu</a:t>
            </a:r>
          </a:p>
          <a:p>
            <a:pPr lvl="0"/>
            <a:r>
              <a:rPr lang="cs-CZ" dirty="0"/>
              <a:t>neúplné citační údaje (směrnice)</a:t>
            </a:r>
          </a:p>
          <a:p>
            <a:pPr lvl="0"/>
            <a:r>
              <a:rPr lang="cs-CZ" dirty="0">
                <a:sym typeface="Verdana"/>
              </a:rPr>
              <a:t>Např. zjednodušené Duševní vlastnictví v akademické praxi. Radim </a:t>
            </a:r>
            <a:r>
              <a:rPr lang="cs-CZ" dirty="0" err="1">
                <a:sym typeface="Verdana"/>
              </a:rPr>
              <a:t>Polčák</a:t>
            </a:r>
            <a:r>
              <a:rPr lang="cs-CZ" dirty="0">
                <a:sym typeface="Verdana"/>
              </a:rPr>
              <a:t>. Zdroj - Internet. [etika]</a:t>
            </a:r>
          </a:p>
          <a:p>
            <a:pPr lvl="0"/>
            <a:r>
              <a:rPr lang="cs-CZ" dirty="0">
                <a:sym typeface="Verdana"/>
              </a:rPr>
              <a:t>Např. </a:t>
            </a:r>
            <a:r>
              <a:rPr lang="cs-CZ" dirty="0" err="1">
                <a:sym typeface="Verdana"/>
              </a:rPr>
              <a:t>onderkovské</a:t>
            </a:r>
            <a:r>
              <a:rPr lang="cs-CZ" dirty="0">
                <a:sym typeface="Verdana"/>
              </a:rPr>
              <a:t> Zdroj - Internet. [zákon]</a:t>
            </a:r>
          </a:p>
          <a:p>
            <a:pPr lvl="0"/>
            <a:r>
              <a:rPr lang="cs-CZ" dirty="0"/>
              <a:t>“všeobjímající” citace </a:t>
            </a:r>
          </a:p>
          <a:p>
            <a:pPr lvl="0"/>
            <a:r>
              <a:rPr lang="cs-CZ" dirty="0"/>
              <a:t>Např. u názvu kapitoly bez určení strany</a:t>
            </a:r>
            <a:endParaRPr lang="cs-CZ" dirty="0">
              <a:sym typeface="Verdana"/>
            </a:endParaRPr>
          </a:p>
          <a:p>
            <a:pPr lvl="0"/>
            <a:endParaRPr lang="cs-CZ" dirty="0">
              <a:sym typeface="Verdana"/>
            </a:endParaRP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0818E889-4D34-CE28-1C59-FB8994996E3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Jak napsat závěrečnou práci</a:t>
            </a:r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5FC9E034-5B45-CEBC-4E4B-B6A187E8395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17</a:t>
            </a:fld>
            <a:endParaRPr lang="cs-CZ" altLang="cs-CZ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A89CFD1A-D04F-1F7F-B773-FCD5B8E37EA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40000" y="6228000"/>
            <a:ext cx="5940000" cy="252000"/>
          </a:xfrm>
        </p:spPr>
        <p:txBody>
          <a:bodyPr/>
          <a:lstStyle/>
          <a:p>
            <a:r>
              <a:rPr lang="cs-CZ"/>
              <a:t>Jak napsat závěrečnou práci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0509DED-9A6F-1FAD-ECAF-5998244BC77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310500" y="6228000"/>
            <a:ext cx="189000" cy="252000"/>
          </a:xfrm>
        </p:spPr>
        <p:txBody>
          <a:bodyPr/>
          <a:lstStyle/>
          <a:p>
            <a:fld id="{0970407D-EE58-4A0B-824B-1D3AE42DD9CF}" type="slidenum">
              <a:rPr lang="cs-CZ" altLang="cs-CZ" smtClean="0"/>
              <a:pPr/>
              <a:t>18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5FF89F0-EE7B-E627-594A-9F41BCBED5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720000"/>
            <a:ext cx="8064900" cy="451576"/>
          </a:xfrm>
        </p:spPr>
        <p:txBody>
          <a:bodyPr/>
          <a:lstStyle/>
          <a:p>
            <a:r>
              <a:rPr lang="cs-CZ" dirty="0"/>
              <a:t>AI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EF73BBC4-790A-79E0-ADEC-F25BF07D56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1692002"/>
            <a:ext cx="8064900" cy="4139998"/>
          </a:xfrm>
        </p:spPr>
        <p:txBody>
          <a:bodyPr/>
          <a:lstStyle/>
          <a:p>
            <a:r>
              <a:rPr lang="cs-CZ" dirty="0"/>
              <a:t>Odevzdaná práce musí být originální (původní) - původní není práce, kterou generuje nástroj generativní AI (včetně formulace výzkumných otázek apod.)</a:t>
            </a:r>
          </a:p>
          <a:p>
            <a:r>
              <a:rPr lang="cs-CZ" dirty="0"/>
              <a:t>Problematika "halucinování".</a:t>
            </a:r>
          </a:p>
          <a:p>
            <a:r>
              <a:rPr lang="cs-CZ" dirty="0"/>
              <a:t>Používání AI na MUNI upravuje:</a:t>
            </a:r>
          </a:p>
          <a:p>
            <a:r>
              <a:rPr lang="cs-CZ" dirty="0"/>
              <a:t>Stanovisko k využívání umělé inteligence ve výuce na Masarykově univerzitě (</a:t>
            </a:r>
            <a:r>
              <a:rPr lang="cs-CZ" dirty="0">
                <a:hlinkClick r:id="rId2"/>
              </a:rPr>
              <a:t>https://www.muni.cz/o-univerzite/uredni-deska/stanovisko-k-vyuzivani-ai</a:t>
            </a:r>
            <a:r>
              <a:rPr lang="cs-CZ" dirty="0"/>
              <a:t>)</a:t>
            </a:r>
          </a:p>
          <a:p>
            <a:r>
              <a:rPr lang="cs-CZ" dirty="0"/>
              <a:t>Doporučení k využití nástrojů umělé inteligence při plnění studijních povinností (</a:t>
            </a:r>
            <a:r>
              <a:rPr lang="cs-CZ" dirty="0">
                <a:hlinkClick r:id="rId3"/>
              </a:rPr>
              <a:t>https://kvalita.muni.cz/kvalita-vyuky/doporuceni-k-vyuzivani-umele-inteligence-ve-vyuce</a:t>
            </a:r>
            <a:r>
              <a:rPr lang="cs-CZ" dirty="0"/>
              <a:t>)</a:t>
            </a:r>
            <a:br>
              <a:rPr lang="cs-CZ" dirty="0"/>
            </a:b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569883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Google Shape;193;p35"/>
          <p:cNvSpPr txBox="1"/>
          <p:nvPr/>
        </p:nvSpPr>
        <p:spPr>
          <a:xfrm>
            <a:off x="0" y="6462600"/>
            <a:ext cx="9144000" cy="39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https://rachelhandforth.files.wordpress.com/2016/10/phd-journey.png</a:t>
            </a:r>
            <a:endParaRPr/>
          </a:p>
        </p:txBody>
      </p:sp>
      <p:pic>
        <p:nvPicPr>
          <p:cNvPr id="194" name="Google Shape;194;p35"/>
          <p:cNvPicPr preferRelativeResize="0"/>
          <p:nvPr/>
        </p:nvPicPr>
        <p:blipFill rotWithShape="1">
          <a:blip r:embed="rId3">
            <a:alphaModFix/>
          </a:blip>
          <a:srcRect b="-25454"/>
          <a:stretch/>
        </p:blipFill>
        <p:spPr>
          <a:xfrm>
            <a:off x="499650" y="309875"/>
            <a:ext cx="8239125" cy="6607550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Nadpis 3">
            <a:extLst>
              <a:ext uri="{FF2B5EF4-FFF2-40B4-BE49-F238E27FC236}">
                <a16:creationId xmlns:a16="http://schemas.microsoft.com/office/drawing/2014/main" id="{E9A870A2-E93F-7F81-51F7-AC773062B0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11ABDF14-DED6-B85E-3D8E-D15CBB925F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E022291F-373F-F0B9-01A8-B7A259CC525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Jak napsat závěrečnou práci</a:t>
            </a:r>
            <a:endParaRPr lang="cs-CZ" dirty="0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7A15B61F-124F-947A-B953-C4B6C23EEB3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19</a:t>
            </a:fld>
            <a:endParaRPr lang="cs-CZ" alt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>
            <a:extLst>
              <a:ext uri="{FF2B5EF4-FFF2-40B4-BE49-F238E27FC236}">
                <a16:creationId xmlns:a16="http://schemas.microsoft.com/office/drawing/2014/main" id="{B2925DAD-86AD-C130-7FB6-F079EE5700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Harmonogram práce</a:t>
            </a:r>
          </a:p>
        </p:txBody>
      </p:sp>
      <p:sp>
        <p:nvSpPr>
          <p:cNvPr id="7" name="Podnadpis 6">
            <a:extLst>
              <a:ext uri="{FF2B5EF4-FFF2-40B4-BE49-F238E27FC236}">
                <a16:creationId xmlns:a16="http://schemas.microsoft.com/office/drawing/2014/main" id="{B5D144BA-48FD-5747-F9FA-11EA2A6732D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0298929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p36"/>
          <p:cNvSpPr txBox="1">
            <a:spLocks noGrp="1"/>
          </p:cNvSpPr>
          <p:nvPr>
            <p:ph type="title"/>
          </p:nvPr>
        </p:nvSpPr>
        <p:spPr>
          <a:xfrm>
            <a:off x="540000" y="720000"/>
            <a:ext cx="8064900" cy="451576"/>
          </a:xfr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lvl="0"/>
            <a:r>
              <a:rPr lang="cs-CZ"/>
              <a:t>Závěrem</a:t>
            </a:r>
          </a:p>
        </p:txBody>
      </p:sp>
      <p:sp>
        <p:nvSpPr>
          <p:cNvPr id="200" name="Google Shape;200;p36"/>
          <p:cNvSpPr txBox="1">
            <a:spLocks noGrp="1"/>
          </p:cNvSpPr>
          <p:nvPr>
            <p:ph idx="1"/>
          </p:nvPr>
        </p:nvSpPr>
        <p:spPr>
          <a:xfrm>
            <a:off x="540000" y="1692002"/>
            <a:ext cx="8064900" cy="4139998"/>
          </a:xfr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/>
            <a:r>
              <a:rPr lang="cs-CZ" dirty="0"/>
              <a:t>Nebojte se konzultovat!</a:t>
            </a:r>
          </a:p>
          <a:p>
            <a:pPr lvl="0"/>
            <a:r>
              <a:rPr lang="cs-CZ" dirty="0"/>
              <a:t>Pište!</a:t>
            </a:r>
          </a:p>
          <a:p>
            <a:pPr lvl="0"/>
            <a:r>
              <a:rPr lang="cs-CZ" dirty="0"/>
              <a:t>Je to projekt…na více měsíců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98BAA059-FC5D-7454-835B-EA1C082DE52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Jak napsat závěrečnou práci</a:t>
            </a:r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093AF453-0E56-E4E7-F225-99CE70C01C9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20</a:t>
            </a:fld>
            <a:endParaRPr lang="cs-CZ" altLang="cs-CZ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E4290BD9-DE6C-BC01-7272-C3E314BDA04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Jak napsat závěrečnou práci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CE0AC96-5573-D9BE-C244-EE29E57879B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21</a:t>
            </a:fld>
            <a:endParaRPr lang="cs-CZ" altLang="cs-CZ" dirty="0"/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id="{FD234CE3-9E49-B9EB-6B07-9AF792EA58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Díky za pozornost a studium a hodně zdaru!</a:t>
            </a:r>
          </a:p>
        </p:txBody>
      </p:sp>
      <p:sp>
        <p:nvSpPr>
          <p:cNvPr id="7" name="Podnadpis 6">
            <a:extLst>
              <a:ext uri="{FF2B5EF4-FFF2-40B4-BE49-F238E27FC236}">
                <a16:creationId xmlns:a16="http://schemas.microsoft.com/office/drawing/2014/main" id="{CF48A5F3-A63A-CCDC-880A-8EDA9EDB2B4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A nebojte se ozvat!</a:t>
            </a:r>
          </a:p>
        </p:txBody>
      </p:sp>
    </p:spTree>
    <p:extLst>
      <p:ext uri="{BB962C8B-B14F-4D97-AF65-F5344CB8AC3E}">
        <p14:creationId xmlns:p14="http://schemas.microsoft.com/office/powerpoint/2010/main" val="35691353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0"/>
          <p:cNvSpPr txBox="1"/>
          <p:nvPr/>
        </p:nvSpPr>
        <p:spPr>
          <a:xfrm>
            <a:off x="0" y="6462600"/>
            <a:ext cx="9144000" cy="39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 sz="1800" dirty="0"/>
              <a:t>https://rachelhandforth.files.wordpress.com/2016/10/phd-journey.png</a:t>
            </a:r>
            <a:endParaRPr sz="1800" dirty="0"/>
          </a:p>
        </p:txBody>
      </p:sp>
      <p:pic>
        <p:nvPicPr>
          <p:cNvPr id="46" name="Google Shape;46;p10"/>
          <p:cNvPicPr preferRelativeResize="0"/>
          <p:nvPr/>
        </p:nvPicPr>
        <p:blipFill rotWithShape="1">
          <a:blip r:embed="rId3">
            <a:alphaModFix/>
          </a:blip>
          <a:srcRect b="50335"/>
          <a:stretch/>
        </p:blipFill>
        <p:spPr>
          <a:xfrm>
            <a:off x="499650" y="1650350"/>
            <a:ext cx="8239125" cy="2615875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Nadpis 3">
            <a:extLst>
              <a:ext uri="{FF2B5EF4-FFF2-40B4-BE49-F238E27FC236}">
                <a16:creationId xmlns:a16="http://schemas.microsoft.com/office/drawing/2014/main" id="{F5595E19-675E-7B07-854D-E12C4B8CC7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A4B126DD-6D50-AA2A-8822-A1BE1C1D417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Jak napsat závěrečnou práci</a:t>
            </a:r>
            <a:endParaRPr lang="cs-CZ" dirty="0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BE3AACB1-14B0-8E5B-2A54-5C86A6B870C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9"/>
          <p:cNvSpPr txBox="1">
            <a:spLocks noGrp="1"/>
          </p:cNvSpPr>
          <p:nvPr>
            <p:ph type="title"/>
          </p:nvPr>
        </p:nvSpPr>
        <p:spPr>
          <a:xfrm>
            <a:off x="540000" y="720000"/>
            <a:ext cx="8064900" cy="451576"/>
          </a:xfr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lvl="0"/>
            <a:r>
              <a:rPr lang="cs-CZ"/>
              <a:t>Harmonogram práce</a:t>
            </a:r>
          </a:p>
        </p:txBody>
      </p:sp>
      <p:sp>
        <p:nvSpPr>
          <p:cNvPr id="40" name="Google Shape;40;p9"/>
          <p:cNvSpPr txBox="1">
            <a:spLocks noGrp="1"/>
          </p:cNvSpPr>
          <p:nvPr>
            <p:ph idx="1"/>
          </p:nvPr>
        </p:nvSpPr>
        <p:spPr>
          <a:xfrm>
            <a:off x="540000" y="1692002"/>
            <a:ext cx="8064900" cy="4139998"/>
          </a:xfrm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cs-CZ" dirty="0"/>
              <a:t>Od 15. 5. 2024 &gt; přihlašování témat (individuálně domluvená témata jsou již u přihlašování reflektována)</a:t>
            </a:r>
          </a:p>
          <a:p>
            <a:r>
              <a:rPr lang="cs-CZ" b="1" dirty="0">
                <a:solidFill>
                  <a:srgbClr val="C91717"/>
                </a:solidFill>
                <a:effectLst/>
              </a:rPr>
              <a:t>DO 30. 6. 2024 &gt; nutno vyplnit oficiální zadání</a:t>
            </a:r>
            <a:endParaRPr lang="cs-CZ" dirty="0"/>
          </a:p>
          <a:p>
            <a:r>
              <a:rPr lang="cs-CZ" dirty="0"/>
              <a:t>(vypíše vedoucí práce po konzultaci se studentem)</a:t>
            </a:r>
          </a:p>
          <a:p>
            <a:r>
              <a:rPr lang="cs-CZ" b="1" dirty="0"/>
              <a:t>2. 1. 2025 DATUM ODEVZDÁNÍ PRÁCE</a:t>
            </a:r>
            <a:endParaRPr 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91434230-F1D8-BBD1-C880-0F958C28181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Jak napsat závěrečnou práci</a:t>
            </a:r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6A9809D9-6CA1-1597-A0E7-6646423A44D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9"/>
          <p:cNvSpPr txBox="1">
            <a:spLocks noGrp="1"/>
          </p:cNvSpPr>
          <p:nvPr>
            <p:ph type="title"/>
          </p:nvPr>
        </p:nvSpPr>
        <p:spPr>
          <a:xfrm>
            <a:off x="540000" y="720000"/>
            <a:ext cx="8064900" cy="451576"/>
          </a:xfr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lvl="0"/>
            <a:r>
              <a:rPr lang="cs-CZ"/>
              <a:t>Harmonogram práce</a:t>
            </a:r>
          </a:p>
        </p:txBody>
      </p:sp>
      <p:sp>
        <p:nvSpPr>
          <p:cNvPr id="40" name="Google Shape;40;p9"/>
          <p:cNvSpPr txBox="1">
            <a:spLocks noGrp="1"/>
          </p:cNvSpPr>
          <p:nvPr>
            <p:ph idx="1"/>
          </p:nvPr>
        </p:nvSpPr>
        <p:spPr>
          <a:xfrm>
            <a:off x="540000" y="1692002"/>
            <a:ext cx="8064900" cy="4139998"/>
          </a:xfrm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cs-CZ" b="1" dirty="0"/>
              <a:t>Doporučený (maximálně "natažený") průběh:</a:t>
            </a:r>
          </a:p>
          <a:p>
            <a:pPr lvl="1"/>
            <a:r>
              <a:rPr lang="cs-CZ" dirty="0"/>
              <a:t>vše se řeší individuálně s vedoucím práce, práci lze odevzdat dříve</a:t>
            </a:r>
          </a:p>
          <a:p>
            <a:pPr lvl="1"/>
            <a:r>
              <a:rPr lang="cs-CZ" dirty="0"/>
              <a:t>důrazně se doporučujeme snažit se maximum práce odvést na práci během léta</a:t>
            </a:r>
            <a:br>
              <a:rPr lang="cs-CZ" dirty="0"/>
            </a:br>
            <a:endParaRPr lang="cs-CZ" dirty="0"/>
          </a:p>
          <a:p>
            <a:r>
              <a:rPr lang="cs-CZ" dirty="0"/>
              <a:t>1. 9. 2024 - podrobná osnova práce, soupis tištěných zdrojů a elektronické zdroje z časopiseckých databází</a:t>
            </a:r>
          </a:p>
          <a:p>
            <a:r>
              <a:rPr lang="cs-CZ" dirty="0"/>
              <a:t>1. 10. 2024 - koncept kapitol (první texty kapitol ke konzultaci)</a:t>
            </a:r>
          </a:p>
          <a:p>
            <a:r>
              <a:rPr lang="cs-CZ" dirty="0"/>
              <a:t>1. 11. 2024 - koncept práce ("nahrubo" napsaná práce)</a:t>
            </a:r>
          </a:p>
          <a:p>
            <a:r>
              <a:rPr lang="cs-CZ" dirty="0"/>
              <a:t>1. 12. 2024 - finální verze práce k odeslání pro vedoucího práce &gt; prostor pro konzultace a finální revize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6671EE93-2550-C24A-518D-3605BBC5CC9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Jak napsat závěrečnou práci</a:t>
            </a:r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7C9A3EA6-B848-E2F1-7BA2-F53171E8FCB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801089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1"/>
          <p:cNvSpPr txBox="1"/>
          <p:nvPr/>
        </p:nvSpPr>
        <p:spPr>
          <a:xfrm>
            <a:off x="0" y="6462600"/>
            <a:ext cx="9144000" cy="39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 sz="1600" dirty="0"/>
              <a:t>https://rachelhandforth.files.wordpress.com/2016/10/phd-journey.png</a:t>
            </a:r>
            <a:endParaRPr sz="1600" dirty="0"/>
          </a:p>
        </p:txBody>
      </p:sp>
      <p:pic>
        <p:nvPicPr>
          <p:cNvPr id="52" name="Google Shape;52;p11"/>
          <p:cNvPicPr preferRelativeResize="0"/>
          <p:nvPr/>
        </p:nvPicPr>
        <p:blipFill rotWithShape="1">
          <a:blip r:embed="rId3">
            <a:alphaModFix/>
          </a:blip>
          <a:srcRect t="50394" b="896"/>
          <a:stretch/>
        </p:blipFill>
        <p:spPr>
          <a:xfrm>
            <a:off x="499650" y="1942625"/>
            <a:ext cx="8239125" cy="2565725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Nadpis 3">
            <a:extLst>
              <a:ext uri="{FF2B5EF4-FFF2-40B4-BE49-F238E27FC236}">
                <a16:creationId xmlns:a16="http://schemas.microsoft.com/office/drawing/2014/main" id="{A178920B-82D4-6C8E-5F75-BB8FE37A72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Realita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CBFB27DF-90DF-E124-0AE6-EC0FE7609A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7ACB3AA2-9B0A-13BD-B18C-2707C1EA052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Jak napsat závěrečnou práci</a:t>
            </a:r>
            <a:endParaRPr lang="cs-CZ" dirty="0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590B5D14-71E2-BAEF-0516-F5E44346961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90CD501A-01AA-69A2-FC0F-E33C41E92CC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Jak napsat závěrečnou práci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88E10FF-5FA3-850E-1486-B7BCBB1877E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9FA6015-C076-38C9-64B1-08629A838B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Formální požadavky na práci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689B7511-2267-CB86-8517-7D1FED9AAB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Minimální rozsah je </a:t>
            </a:r>
            <a:r>
              <a:rPr lang="cs-CZ" b="1" dirty="0"/>
              <a:t>60 normostran (tj. 108 000 znaků)</a:t>
            </a:r>
            <a:r>
              <a:rPr lang="cs-CZ" dirty="0"/>
              <a:t>, maximální 90 normostran (tj. 162 000 znaků).</a:t>
            </a:r>
          </a:p>
          <a:p>
            <a:r>
              <a:rPr lang="cs-CZ" dirty="0"/>
              <a:t>Součástí práce je abstrakt a klíčová slova v českém a anglickém jazyce. Do rozsahu se počítá samotný text od úvodu po závěr včetně. Ostatní součásti práce se do minimálního rozsahu nezapočítávají.</a:t>
            </a:r>
          </a:p>
          <a:p>
            <a:r>
              <a:rPr lang="cs-CZ" dirty="0"/>
              <a:t>Práce je psána česky ve spisovném jazyce. O přijetí práce v jiném jazyce (např. slovenštině) rozhoduje na žádost garant programu.</a:t>
            </a:r>
          </a:p>
          <a:p>
            <a:r>
              <a:rPr lang="cs-CZ" dirty="0"/>
              <a:t>Práce se odevzdává </a:t>
            </a:r>
            <a:r>
              <a:rPr lang="cs-CZ" b="1" dirty="0"/>
              <a:t>pouze elektronicky</a:t>
            </a:r>
            <a:r>
              <a:rPr lang="cs-CZ" dirty="0"/>
              <a:t> (nikoliv v tištěné podobě) prostřednictvím IS MUNI.</a:t>
            </a:r>
            <a:br>
              <a:rPr lang="cs-CZ" dirty="0"/>
            </a:br>
            <a:endParaRPr lang="cs-CZ" dirty="0"/>
          </a:p>
          <a:p>
            <a:r>
              <a:rPr lang="cs-CZ" dirty="0"/>
              <a:t>Na použité zdroje musí být odkazováno v souladu se Směrnicí Právnické fakulty MU č. 3/2020 (</a:t>
            </a:r>
            <a:r>
              <a:rPr lang="cs-CZ" b="1" dirty="0"/>
              <a:t>"citační norma"</a:t>
            </a:r>
            <a:r>
              <a:rPr lang="cs-CZ" dirty="0"/>
              <a:t>). </a:t>
            </a:r>
            <a:br>
              <a:rPr lang="cs-CZ" dirty="0"/>
            </a:b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052287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CC69630-0FE6-E43A-8BA6-EFE6F65C4BD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40000" y="6228000"/>
            <a:ext cx="5940000" cy="252000"/>
          </a:xfrm>
        </p:spPr>
        <p:txBody>
          <a:bodyPr/>
          <a:lstStyle/>
          <a:p>
            <a:r>
              <a:rPr lang="cs-CZ"/>
              <a:t>Jak napsat závěrečnou práci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E8DFECC-F5C4-FB37-5D1C-E5AC714707A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310500" y="6228000"/>
            <a:ext cx="189000" cy="252000"/>
          </a:xfrm>
        </p:spPr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A0D2A48-0F68-270E-5F1F-B1E4310024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720000"/>
            <a:ext cx="8064900" cy="451576"/>
          </a:xfrm>
        </p:spPr>
        <p:txBody>
          <a:bodyPr/>
          <a:lstStyle/>
          <a:p>
            <a:r>
              <a:rPr lang="cs-CZ" dirty="0"/>
              <a:t>Vymezení tématu a motivace</a:t>
            </a:r>
            <a:br>
              <a:rPr lang="cs-CZ" dirty="0"/>
            </a:b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3336E80F-BF2C-0DD4-48A9-D8552300ED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1692002"/>
            <a:ext cx="8064900" cy="4139998"/>
          </a:xfrm>
        </p:spPr>
        <p:txBody>
          <a:bodyPr/>
          <a:lstStyle/>
          <a:p>
            <a:r>
              <a:rPr lang="cs-CZ" dirty="0"/>
              <a:t>Interní faktory</a:t>
            </a:r>
          </a:p>
          <a:p>
            <a:pPr lvl="1"/>
            <a:r>
              <a:rPr lang="cs-CZ" dirty="0"/>
              <a:t>motivace - zpracovávat ideálně vlastní téma, co Vás zajímá a obohatí a kterému se budete chtít/potřebujete věnovat</a:t>
            </a:r>
          </a:p>
          <a:p>
            <a:r>
              <a:rPr lang="cs-CZ" dirty="0"/>
              <a:t>Externí faktory:</a:t>
            </a:r>
          </a:p>
          <a:p>
            <a:pPr lvl="1"/>
            <a:r>
              <a:rPr lang="cs-CZ" dirty="0"/>
              <a:t>přínos pro praxi a akademii – možnost publikace základních myšlenek práce (Revue pro právo a technologie)</a:t>
            </a:r>
          </a:p>
          <a:p>
            <a:pPr lvl="1"/>
            <a:r>
              <a:rPr lang="cs-CZ" dirty="0"/>
              <a:t>míra </a:t>
            </a:r>
            <a:r>
              <a:rPr lang="cs-CZ" dirty="0" err="1"/>
              <a:t>zpracovanosti</a:t>
            </a:r>
            <a:r>
              <a:rPr lang="cs-CZ" dirty="0"/>
              <a:t> tématu – zdroje/judikatura  problém "německé dizertace" (vždy se, a samozřejmě zejména ke konci tvůrčího procesu, se objeví zdroj, zpracovávající obdobné téma)</a:t>
            </a:r>
          </a:p>
          <a:p>
            <a:r>
              <a:rPr lang="cs-CZ" dirty="0"/>
              <a:t>Pozor na "případové studie klientů" - soupis a okomentování případů, které jste řešili není vhodná závěrečná práce + práce je zveřejňována (problematické </a:t>
            </a:r>
            <a:r>
              <a:rPr lang="cs-CZ" dirty="0" err="1"/>
              <a:t>zveřejnňování</a:t>
            </a:r>
            <a:r>
              <a:rPr lang="cs-CZ" dirty="0"/>
              <a:t> osobních údajů, know-how, obchodního tajemství)</a:t>
            </a:r>
          </a:p>
          <a:p>
            <a:br>
              <a:rPr lang="cs-CZ" dirty="0"/>
            </a:b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175921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CC69630-0FE6-E43A-8BA6-EFE6F65C4BD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40000" y="6228000"/>
            <a:ext cx="5940000" cy="252000"/>
          </a:xfrm>
        </p:spPr>
        <p:txBody>
          <a:bodyPr/>
          <a:lstStyle/>
          <a:p>
            <a:r>
              <a:rPr lang="cs-CZ"/>
              <a:t>Jak napsat závěrečnou práci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E8DFECC-F5C4-FB37-5D1C-E5AC714707A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310500" y="6228000"/>
            <a:ext cx="189000" cy="252000"/>
          </a:xfrm>
        </p:spPr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A0D2A48-0F68-270E-5F1F-B1E4310024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720000"/>
            <a:ext cx="8064900" cy="451576"/>
          </a:xfrm>
        </p:spPr>
        <p:txBody>
          <a:bodyPr/>
          <a:lstStyle/>
          <a:p>
            <a:r>
              <a:rPr lang="cs-CZ" dirty="0"/>
              <a:t>Vymezení tématu a motivace</a:t>
            </a:r>
            <a:br>
              <a:rPr lang="cs-CZ" dirty="0"/>
            </a:b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3336E80F-BF2C-0DD4-48A9-D8552300ED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1692002"/>
            <a:ext cx="8064900" cy="4139998"/>
          </a:xfrm>
        </p:spPr>
        <p:txBody>
          <a:bodyPr/>
          <a:lstStyle/>
          <a:p>
            <a:r>
              <a:rPr lang="cs-CZ" dirty="0"/>
              <a:t>Zužování tématu</a:t>
            </a:r>
          </a:p>
          <a:p>
            <a:r>
              <a:rPr lang="cs-CZ" dirty="0"/>
              <a:t>nutné a vhodné</a:t>
            </a:r>
          </a:p>
          <a:p>
            <a:pPr lvl="1"/>
            <a:r>
              <a:rPr lang="cs-CZ" dirty="0"/>
              <a:t>lokální - vymezení regulatorního rámce (vždy nejspíše EU + národní transpozice) - pozor na "náhodné" používání zahraničních judikátů</a:t>
            </a:r>
          </a:p>
          <a:p>
            <a:pPr lvl="1"/>
            <a:r>
              <a:rPr lang="cs-CZ" dirty="0"/>
              <a:t>temporální - zkoumání změny úpravy, nebo určitého časového období</a:t>
            </a:r>
          </a:p>
          <a:p>
            <a:pPr lvl="1"/>
            <a:r>
              <a:rPr lang="cs-CZ" dirty="0"/>
              <a:t>materiální - např. téma "softwarové právo" skutečně již není vhodným tématem - naopak analýza podmínek </a:t>
            </a:r>
            <a:r>
              <a:rPr lang="cs-CZ" dirty="0" err="1"/>
              <a:t>dekompliace</a:t>
            </a:r>
            <a:r>
              <a:rPr lang="cs-CZ" dirty="0"/>
              <a:t> už například ano</a:t>
            </a:r>
          </a:p>
        </p:txBody>
      </p:sp>
    </p:spTree>
    <p:extLst>
      <p:ext uri="{BB962C8B-B14F-4D97-AF65-F5344CB8AC3E}">
        <p14:creationId xmlns:p14="http://schemas.microsoft.com/office/powerpoint/2010/main" val="469147847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uni-law-prezentace-4-3-cz.potx" id="{68A68DFD-0BCB-4A92-B944-686A15132EB6}" vid="{6A659D80-735C-4978-B1B3-68A4B27105F3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Prezentace_MU_CZ</Template>
  <TotalTime>16</TotalTime>
  <Words>1258</Words>
  <Application>Microsoft Macintosh PowerPoint</Application>
  <PresentationFormat>Předvádění na obrazovce (4:3)</PresentationFormat>
  <Paragraphs>138</Paragraphs>
  <Slides>21</Slides>
  <Notes>9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6" baseType="lpstr">
      <vt:lpstr>Arial</vt:lpstr>
      <vt:lpstr>Tahoma</vt:lpstr>
      <vt:lpstr>Verdana</vt:lpstr>
      <vt:lpstr>Wingdings</vt:lpstr>
      <vt:lpstr>Prezentace_MU_CZ</vt:lpstr>
      <vt:lpstr>Jak napsat závěrečnou práci</vt:lpstr>
      <vt:lpstr>Harmonogram práce</vt:lpstr>
      <vt:lpstr>Prezentace aplikace PowerPoint</vt:lpstr>
      <vt:lpstr>Harmonogram práce</vt:lpstr>
      <vt:lpstr>Harmonogram práce</vt:lpstr>
      <vt:lpstr>Realita</vt:lpstr>
      <vt:lpstr>Formální požadavky na práci</vt:lpstr>
      <vt:lpstr>Vymezení tématu a motivace </vt:lpstr>
      <vt:lpstr>Vymezení tématu a motivace </vt:lpstr>
      <vt:lpstr>Obsah práce</vt:lpstr>
      <vt:lpstr>Obsah práce</vt:lpstr>
      <vt:lpstr>Zdroje a práce s nimi</vt:lpstr>
      <vt:lpstr>Citace</vt:lpstr>
      <vt:lpstr>Citace</vt:lpstr>
      <vt:lpstr>DOs</vt:lpstr>
      <vt:lpstr>DON’Ts - autorské právo</vt:lpstr>
      <vt:lpstr>DON’Ts - citační etika</vt:lpstr>
      <vt:lpstr>AI</vt:lpstr>
      <vt:lpstr>Prezentace aplikace PowerPoint</vt:lpstr>
      <vt:lpstr>Závěrem</vt:lpstr>
      <vt:lpstr>Díky za pozornost a studium a hodně zdaru!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Jak napsat závěrečnou práci</dc:title>
  <dc:creator>Matěj Myška</dc:creator>
  <cp:lastModifiedBy>Matěj Myška</cp:lastModifiedBy>
  <cp:revision>1</cp:revision>
  <dcterms:created xsi:type="dcterms:W3CDTF">2024-05-10T12:45:59Z</dcterms:created>
  <dcterms:modified xsi:type="dcterms:W3CDTF">2024-05-10T13:02:48Z</dcterms:modified>
</cp:coreProperties>
</file>