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6" r:id="rId3"/>
    <p:sldId id="290" r:id="rId4"/>
    <p:sldId id="258" r:id="rId5"/>
    <p:sldId id="295" r:id="rId6"/>
    <p:sldId id="259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278" r:id="rId16"/>
    <p:sldId id="279" r:id="rId17"/>
    <p:sldId id="280" r:id="rId18"/>
    <p:sldId id="305" r:id="rId19"/>
    <p:sldId id="283" r:id="rId20"/>
    <p:sldId id="284" r:id="rId21"/>
    <p:sldId id="30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7" autoAdjust="0"/>
    <p:restoredTop sz="96270" autoAdjust="0"/>
  </p:normalViewPr>
  <p:slideViewPr>
    <p:cSldViewPr snapToGrid="0">
      <p:cViewPr varScale="1">
        <p:scale>
          <a:sx n="128" d="100"/>
          <a:sy n="128" d="100"/>
        </p:scale>
        <p:origin x="800" y="1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56f92cfef7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56f92cfef7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1a2411aaa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1a2411aaa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1a2411aaa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1a2411aaa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0934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6f92cfef7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6f92cfef7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6f92cfef7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6f92cfef7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6f92cfef7_1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6f92cfef7_1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6f92cfef7_1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56f92cfef7_1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6f92cfef7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6f92cfef7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173e786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173e786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8C6E3D09-3519-B743-AE64-CE4063AD3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B06BA8E-C2CC-A147-A23D-5662724DC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800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800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0" y="4124513"/>
            <a:ext cx="8458200" cy="949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734343"/>
            <a:ext cx="7772400" cy="224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 b="1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 b="1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 b="1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 b="1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 b="1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 b="1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 b="1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1685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706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18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4656667" y="1949212"/>
            <a:ext cx="4030200" cy="46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49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49FFDCA-C8A4-9C43-94DC-BD85513F8B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9085A33C-E2A8-2B4A-ABEF-13AC902291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14868E-9357-2149-9826-21E4B1F001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C4A102E-C117-5D4F-801B-32314FDCBE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Grafický objekt 5">
            <a:extLst>
              <a:ext uri="{FF2B5EF4-FFF2-40B4-BE49-F238E27FC236}">
                <a16:creationId xmlns:a16="http://schemas.microsoft.com/office/drawing/2014/main" id="{31507063-B714-4E4A-A268-6808A93CD9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6370FE5-E941-DD4F-A403-B3E9D0A4C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34FBF024-0FA0-E043-BC0B-15ACCEA23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risprudence.cz/cz/casopis/vydani/6-20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pravo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www/koukal/jak_psat_zaverecnou_praci/jak-psat-zaverecnou-praci.qwarp?prejit=797588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kvalita.muni.cz/kvalita-vyuky/doporuceni-k-vyuzivani-umele-inteligence-ve-vyuce" TargetMode="External"/><Relationship Id="rId2" Type="http://schemas.openxmlformats.org/officeDocument/2006/relationships/hyperlink" Target="https://www.muni.cz/o-univerzite/uredni-deska/stanovisko-k-vyuzivani-a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B2925DAD-86AD-C130-7FB6-F079EE570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závěrečnou práci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B5D144BA-48FD-5747-F9FA-11EA2A6732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B37CB9-8054-67C7-77D0-FB834DDAB1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2BA75A-E3B2-6E64-9457-25A5C7994D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AE3ADB-9263-202A-FFC9-7FC6A025E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Obsah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4D4D9AA-EABE-3A5C-171D-DFA1C1ACF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/>
          <a:lstStyle/>
          <a:p>
            <a:r>
              <a:rPr lang="cs-CZ" dirty="0"/>
              <a:t>Metodologie</a:t>
            </a:r>
          </a:p>
          <a:p>
            <a:r>
              <a:rPr lang="cs-CZ" dirty="0"/>
              <a:t>chcete psát o metodě? Ne psát obecné popisy typu - použijeme metody syntetické, analytické</a:t>
            </a:r>
          </a:p>
          <a:p>
            <a:r>
              <a:rPr lang="cs-CZ" dirty="0"/>
              <a:t>(Právo není exaktní, ale hermeneutická ("přesvědčovací" věda) - pokud se chcete o metodologii výzkumu dozvědět více, doporučujeme časopis Jurisprudence č. 6/2016, dostupný </a:t>
            </a:r>
            <a:r>
              <a:rPr lang="cs-CZ" dirty="0">
                <a:hlinkClick r:id="rId2"/>
              </a:rPr>
              <a:t>zde</a:t>
            </a:r>
            <a:r>
              <a:rPr lang="cs-CZ" dirty="0"/>
              <a:t>.</a:t>
            </a:r>
          </a:p>
          <a:p>
            <a:r>
              <a:rPr lang="cs-CZ" dirty="0"/>
              <a:t>jasně deklarovat o čem a jak píšete</a:t>
            </a:r>
          </a:p>
          <a:p>
            <a:r>
              <a:rPr lang="cs-CZ" dirty="0"/>
              <a:t>včetně analyzovaného právního rámce (nelze "skákat" po jurisdikcích)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80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18AB3F-8745-24A8-506B-6F6865F0DC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63D02A-9B12-0B6D-8F23-6FD21C149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053A72-60BC-5D1F-A827-4B8A43B1C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Obsah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DEF187-6E1C-B56C-2A61-19F5AAA1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/>
          <a:lstStyle/>
          <a:p>
            <a:r>
              <a:rPr lang="cs-CZ" dirty="0"/>
              <a:t>Postupovat od obecného po zvláštní</a:t>
            </a:r>
          </a:p>
          <a:p>
            <a:r>
              <a:rPr lang="cs-CZ" dirty="0"/>
              <a:t>Obecná – ukazuje obecný přehled, mapa oblasti, o které se píše, postupovat od obecných ke zvláštním tématu</a:t>
            </a:r>
          </a:p>
          <a:p>
            <a:r>
              <a:rPr lang="cs-CZ" dirty="0"/>
              <a:t>Zvláštní – řeší se konkrétní problém do důsledku - nutno demonstrovat schopnost řešit vysoce specifické a praktické problémy -  dá se „uříznout“, ve chvíli kdy jedno zvláštní téma práce saturuje zadání</a:t>
            </a:r>
          </a:p>
          <a:p>
            <a:r>
              <a:rPr lang="cs-CZ" dirty="0"/>
              <a:t>Ideálně ne víc než dvě úrovně podkapitol, nedrobit do "podkapitol", které mají dvě věty</a:t>
            </a:r>
          </a:p>
          <a:p>
            <a:r>
              <a:rPr lang="cs-CZ" dirty="0"/>
              <a:t>Nepsat tzv. v odrážkách, ale souvislý text</a:t>
            </a:r>
          </a:p>
          <a:p>
            <a:r>
              <a:rPr lang="cs-CZ" dirty="0"/>
              <a:t>Držet jednotný styl – „autor práce se domnívá“,“ domnívám se“, „domníváme se“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60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388145-4DB3-DBAD-E33C-D83EA81CC3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0BC047-0974-65F9-7A6C-EE0D889A40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1EDFCE-F9FF-4D30-5AF3-7C5F41CA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a práce s nimi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618231-F3E3-5A97-E394-AEFB3659F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Rešerše - zdroje knihovny &gt; </a:t>
            </a:r>
            <a:r>
              <a:rPr lang="cs-CZ" dirty="0" err="1"/>
              <a:t>www.library.law.muni.cz</a:t>
            </a:r>
            <a:r>
              <a:rPr lang="cs-CZ" dirty="0"/>
              <a:t> záložka "E-zdroje"</a:t>
            </a:r>
            <a:br>
              <a:rPr lang="cs-CZ" dirty="0"/>
            </a:br>
            <a:endParaRPr lang="cs-CZ" dirty="0"/>
          </a:p>
          <a:p>
            <a:r>
              <a:rPr lang="cs-CZ" dirty="0"/>
              <a:t>Zdroje &gt; nutno používat odborné zdroje - nikoliv popularizační typu </a:t>
            </a:r>
            <a:r>
              <a:rPr lang="cs-CZ" dirty="0">
                <a:hlinkClick r:id="rId2"/>
              </a:rPr>
              <a:t>epravo.cz</a:t>
            </a:r>
            <a:endParaRPr lang="cs-CZ" dirty="0"/>
          </a:p>
          <a:p>
            <a:r>
              <a:rPr lang="cs-CZ" dirty="0"/>
              <a:t>Nutno rozlišovat primární a sekundární (ideálně ne citace z citovaného)</a:t>
            </a:r>
            <a:br>
              <a:rPr lang="cs-CZ" dirty="0"/>
            </a:br>
            <a:endParaRPr lang="cs-CZ" dirty="0"/>
          </a:p>
          <a:p>
            <a:r>
              <a:rPr lang="cs-CZ" dirty="0"/>
              <a:t>Hodnověrnost a kvalita zdrojů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573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C9D589-3916-50E2-CBE9-4D5F57FE57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C25F95-AA96-E98C-1516-BD55B2184D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00EB36-6975-FF47-04F7-425C02D1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C5DB2B-968E-F7AB-A2F8-AA5CB93BB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000" indent="0">
              <a:buNone/>
            </a:pPr>
            <a:r>
              <a:rPr lang="cs-CZ" dirty="0"/>
              <a:t>Funkce citace (z </a:t>
            </a:r>
            <a:r>
              <a:rPr lang="cs-CZ" dirty="0">
                <a:hlinkClick r:id="rId2"/>
              </a:rPr>
              <a:t>https://is.muni.cz/auth/www/koukal/jak_psat_zaverecnou_praci/jak-psat-zaverecnou-praci.qwarp?prejit=7975887</a:t>
            </a:r>
            <a:r>
              <a:rPr lang="cs-CZ" dirty="0"/>
              <a:t>):</a:t>
            </a:r>
          </a:p>
          <a:p>
            <a:pPr>
              <a:buFont typeface="+mj-lt"/>
              <a:buAutoNum type="arabicPeriod"/>
            </a:pPr>
            <a:r>
              <a:rPr lang="cs-CZ" dirty="0"/>
              <a:t>Odlišuje vaše myšlenky od myšlenek, které zformulovaly jiné osoby.</a:t>
            </a:r>
          </a:p>
          <a:p>
            <a:pPr>
              <a:buFont typeface="+mj-lt"/>
              <a:buAutoNum type="arabicPeriod"/>
            </a:pPr>
            <a:r>
              <a:rPr lang="cs-CZ" dirty="0"/>
              <a:t>Odlišuje pasáže, jejichž autorem jste vy, od pasáží, které jste přebrali z prací jiných.</a:t>
            </a:r>
          </a:p>
          <a:p>
            <a:pPr>
              <a:buFont typeface="+mj-lt"/>
              <a:buAutoNum type="arabicPeriod"/>
            </a:pPr>
            <a:r>
              <a:rPr lang="cs-CZ" dirty="0"/>
              <a:t>Osvědčuje vaši orientaci v pramenech, které se týkají problematiky, jíž se zabýváte.</a:t>
            </a:r>
          </a:p>
          <a:p>
            <a:pPr>
              <a:buFont typeface="+mj-lt"/>
              <a:buAutoNum type="arabicPeriod"/>
            </a:pPr>
            <a:r>
              <a:rPr lang="cs-CZ" dirty="0"/>
              <a:t>Vypovídá o tematickém zaměření vaší práce.</a:t>
            </a:r>
          </a:p>
          <a:p>
            <a:pPr>
              <a:buFont typeface="+mj-lt"/>
              <a:buAutoNum type="arabicPeriod"/>
            </a:pPr>
            <a:r>
              <a:rPr lang="cs-CZ" dirty="0"/>
              <a:t>Jednoznačně identifikuje okruh použitých zdrojů.</a:t>
            </a:r>
          </a:p>
          <a:p>
            <a:pPr>
              <a:buFont typeface="+mj-lt"/>
              <a:buAutoNum type="arabicPeriod"/>
            </a:pPr>
            <a:r>
              <a:rPr lang="cs-CZ" dirty="0"/>
              <a:t>Usnadňuje vznik  navazujících odborných prací.</a:t>
            </a:r>
          </a:p>
          <a:p>
            <a:pPr>
              <a:buFont typeface="+mj-lt"/>
              <a:buAutoNum type="arabicPeriod"/>
            </a:pPr>
            <a:r>
              <a:rPr lang="cs-CZ" dirty="0"/>
              <a:t>Představuje projev úcty autorům, z jejichž práce čerpáte.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305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44C2A4-A2EF-AF2B-E4AF-561A285DB0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3EB7F6-D491-A7DB-26A7-390C0BB42E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702B5D-76B4-E5D1-6C70-B9F37F2C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50C0EC-FC62-EDC8-BC7A-17B3A5784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autorskoprávním smyslu – kopírování textu cizího díla – obecně nemá smysl kopírovat celý odstavec, jen pokud je formulačně zajímavé &gt; dovolená je odůvodněná míra (§ 31 </a:t>
            </a:r>
            <a:r>
              <a:rPr lang="cs-CZ" dirty="0" err="1"/>
              <a:t>AutZ</a:t>
            </a:r>
            <a:r>
              <a:rPr lang="cs-CZ" dirty="0"/>
              <a:t>)</a:t>
            </a:r>
          </a:p>
          <a:p>
            <a:r>
              <a:rPr lang="cs-CZ" dirty="0"/>
              <a:t>Dále nemá smysl citovat zákon – stačí citovat obecný paragraf, citovat podle Legislativních pravidel vlády – na </a:t>
            </a:r>
            <a:r>
              <a:rPr lang="cs-CZ" dirty="0" err="1"/>
              <a:t>vlada.cz</a:t>
            </a:r>
            <a:r>
              <a:rPr lang="cs-CZ" dirty="0"/>
              <a:t> (dají se zavést zkratky)</a:t>
            </a:r>
          </a:p>
          <a:p>
            <a:r>
              <a:rPr lang="cs-CZ" dirty="0"/>
              <a:t>Rozdíl mezi citací a parafrází</a:t>
            </a:r>
          </a:p>
          <a:p>
            <a:r>
              <a:rPr lang="cs-CZ" b="1" dirty="0"/>
              <a:t>Text práce (či kapitoly) nelze "poskládat" z přímých citací.</a:t>
            </a:r>
            <a:br>
              <a:rPr lang="cs-CZ" dirty="0"/>
            </a:br>
            <a:endParaRPr lang="cs-CZ" dirty="0"/>
          </a:p>
          <a:p>
            <a:r>
              <a:rPr lang="cs-CZ" dirty="0"/>
              <a:t>Přílohy – nedávat text zákona, ale pokud budete psát o návrhu zákona – dává smysl, obdobně vzory (nepočítají se do rozsahu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996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cs-CZ"/>
              <a:t>DOs</a:t>
            </a:r>
          </a:p>
        </p:txBody>
      </p:sp>
      <p:sp>
        <p:nvSpPr>
          <p:cNvPr id="164" name="Google Shape;164;p30"/>
          <p:cNvSpPr txBox="1"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/>
              <a:t>odlišovat a odkazovat přímé citace</a:t>
            </a:r>
          </a:p>
          <a:p>
            <a:pPr lvl="0"/>
            <a:r>
              <a:rPr lang="cs-CZ"/>
              <a:t>odkazovat nepřímé citace (parafráze)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03A533-E5E9-2AF6-94C2-5AF1C13F8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1E50C3-D0C6-8408-CD3A-01EF713CF5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cs-CZ"/>
              <a:t>DON’Ts - autorské právo</a:t>
            </a:r>
          </a:p>
        </p:txBody>
      </p:sp>
      <p:sp>
        <p:nvSpPr>
          <p:cNvPr id="170" name="Google Shape;170;p31"/>
          <p:cNvSpPr txBox="1"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dirty="0"/>
              <a:t>kopírování pasáží, kopírování vět bez označení původu</a:t>
            </a:r>
          </a:p>
          <a:p>
            <a:pPr lvl="0"/>
            <a:r>
              <a:rPr lang="cs-CZ" dirty="0"/>
              <a:t>ctrl+cizí, ctrl+vlastní</a:t>
            </a:r>
          </a:p>
          <a:p>
            <a:pPr lvl="0"/>
            <a:r>
              <a:rPr lang="cs-CZ" dirty="0"/>
              <a:t>neúplné citační údaje (§ 31 AutZ)</a:t>
            </a:r>
          </a:p>
          <a:p>
            <a:pPr lvl="0"/>
            <a:r>
              <a:rPr lang="cs-CZ" dirty="0"/>
              <a:t>ChatGPT?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0C4A32-C2E1-C53D-6B05-245C150F9A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112058-03DD-CA49-17AC-70A5857CC1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cs-CZ"/>
              <a:t>DON’Ts - citační etika</a:t>
            </a:r>
          </a:p>
        </p:txBody>
      </p:sp>
      <p:sp>
        <p:nvSpPr>
          <p:cNvPr id="176" name="Google Shape;176;p32"/>
          <p:cNvSpPr txBox="1"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dirty="0"/>
              <a:t>parafrázování bez označení původu („myšlenkový plagiát“)</a:t>
            </a:r>
          </a:p>
          <a:p>
            <a:pPr lvl="0"/>
            <a:r>
              <a:rPr lang="cs-CZ" dirty="0"/>
              <a:t>nadměrné používání přímých citací s označením původu</a:t>
            </a:r>
          </a:p>
          <a:p>
            <a:pPr lvl="0"/>
            <a:r>
              <a:rPr lang="cs-CZ" dirty="0"/>
              <a:t>neúplné citační údaje (směrnice)</a:t>
            </a:r>
          </a:p>
          <a:p>
            <a:pPr lvl="0"/>
            <a:r>
              <a:rPr lang="cs-CZ" dirty="0">
                <a:sym typeface="Verdana"/>
              </a:rPr>
              <a:t>Např. zjednodušené Duševní vlastnictví v akademické praxi. Radim </a:t>
            </a:r>
            <a:r>
              <a:rPr lang="cs-CZ" dirty="0" err="1">
                <a:sym typeface="Verdana"/>
              </a:rPr>
              <a:t>Polčák</a:t>
            </a:r>
            <a:r>
              <a:rPr lang="cs-CZ" dirty="0">
                <a:sym typeface="Verdana"/>
              </a:rPr>
              <a:t>. Zdroj - Internet. [etika]</a:t>
            </a:r>
          </a:p>
          <a:p>
            <a:pPr lvl="0"/>
            <a:r>
              <a:rPr lang="cs-CZ" dirty="0">
                <a:sym typeface="Verdana"/>
              </a:rPr>
              <a:t>Např. </a:t>
            </a:r>
            <a:r>
              <a:rPr lang="cs-CZ" dirty="0" err="1">
                <a:sym typeface="Verdana"/>
              </a:rPr>
              <a:t>onderkovské</a:t>
            </a:r>
            <a:r>
              <a:rPr lang="cs-CZ" dirty="0">
                <a:sym typeface="Verdana"/>
              </a:rPr>
              <a:t> Zdroj - Internet. [zákon]</a:t>
            </a:r>
          </a:p>
          <a:p>
            <a:pPr lvl="0"/>
            <a:r>
              <a:rPr lang="cs-CZ" dirty="0"/>
              <a:t>“všeobjímající” citace </a:t>
            </a:r>
          </a:p>
          <a:p>
            <a:pPr lvl="0"/>
            <a:r>
              <a:rPr lang="cs-CZ" dirty="0"/>
              <a:t>Např. u názvu kapitoly bez určení strany</a:t>
            </a:r>
            <a:endParaRPr lang="cs-CZ" dirty="0">
              <a:sym typeface="Verdana"/>
            </a:endParaRPr>
          </a:p>
          <a:p>
            <a:pPr lvl="0"/>
            <a:endParaRPr lang="cs-CZ" dirty="0">
              <a:sym typeface="Verdana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18E889-4D34-CE28-1C59-FB8994996E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C9E034-5B45-CEBC-4E4B-B6A187E839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9CFD1A-D04F-1F7F-B773-FCD5B8E37E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509DED-9A6F-1FAD-ECAF-5998244BC7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FF89F0-EE7B-E627-594A-9F41BCBE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AI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73BBC4-790A-79E0-ADEC-F25BF07D5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/>
          <a:lstStyle/>
          <a:p>
            <a:r>
              <a:rPr lang="cs-CZ" dirty="0"/>
              <a:t>Odevzdaná práce musí být originální (původní) - původní není práce, kterou generuje nástroj generativní AI (včetně formulace výzkumných otázek apod.)</a:t>
            </a:r>
          </a:p>
          <a:p>
            <a:r>
              <a:rPr lang="cs-CZ" dirty="0"/>
              <a:t>Problematika "halucinování".</a:t>
            </a:r>
          </a:p>
          <a:p>
            <a:r>
              <a:rPr lang="cs-CZ" dirty="0"/>
              <a:t>Používání AI na MUNI upravuje:</a:t>
            </a:r>
          </a:p>
          <a:p>
            <a:r>
              <a:rPr lang="cs-CZ" dirty="0"/>
              <a:t>Stanovisko k využívání umělé inteligence ve výuce na Masarykově univerzitě (</a:t>
            </a:r>
            <a:r>
              <a:rPr lang="cs-CZ" dirty="0">
                <a:hlinkClick r:id="rId2"/>
              </a:rPr>
              <a:t>https://www.muni.cz/o-univerzite/uredni-deska/stanovisko-k-vyuzivani-ai</a:t>
            </a:r>
            <a:r>
              <a:rPr lang="cs-CZ" dirty="0"/>
              <a:t>)</a:t>
            </a:r>
          </a:p>
          <a:p>
            <a:r>
              <a:rPr lang="cs-CZ" dirty="0"/>
              <a:t>Doporučení k využití nástrojů umělé inteligence při plnění studijních povinností (</a:t>
            </a:r>
            <a:r>
              <a:rPr lang="cs-CZ" dirty="0">
                <a:hlinkClick r:id="rId3"/>
              </a:rPr>
              <a:t>https://kvalita.muni.cz/kvalita-vyuky/doporuceni-k-vyuzivani-umele-inteligence-ve-vyuce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98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/>
          <p:nvPr/>
        </p:nvSpPr>
        <p:spPr>
          <a:xfrm>
            <a:off x="0" y="6462600"/>
            <a:ext cx="91440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https://rachelhandforth.files.wordpress.com/2016/10/phd-journey.png</a:t>
            </a:r>
            <a:endParaRPr/>
          </a:p>
        </p:txBody>
      </p:sp>
      <p:pic>
        <p:nvPicPr>
          <p:cNvPr id="194" name="Google Shape;194;p35"/>
          <p:cNvPicPr preferRelativeResize="0"/>
          <p:nvPr/>
        </p:nvPicPr>
        <p:blipFill rotWithShape="1">
          <a:blip r:embed="rId3">
            <a:alphaModFix/>
          </a:blip>
          <a:srcRect b="-25454"/>
          <a:stretch/>
        </p:blipFill>
        <p:spPr>
          <a:xfrm>
            <a:off x="499650" y="309875"/>
            <a:ext cx="8239125" cy="66075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E9A870A2-E93F-7F81-51F7-AC773062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BDF14-DED6-B85E-3D8E-D15CBB925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22291F-373F-F0B9-01A8-B7A259CC52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15B61F-124F-947A-B953-C4B6C23EE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B2925DAD-86AD-C130-7FB6-F079EE570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práce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B5D144BA-48FD-5747-F9FA-11EA2A6732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89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6"/>
          <p:cNvSpPr txBox="1"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cs-CZ"/>
              <a:t>Závěrem</a:t>
            </a:r>
          </a:p>
        </p:txBody>
      </p:sp>
      <p:sp>
        <p:nvSpPr>
          <p:cNvPr id="200" name="Google Shape;200;p36"/>
          <p:cNvSpPr txBox="1"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dirty="0"/>
              <a:t>Nebojte se konzultovat!</a:t>
            </a:r>
          </a:p>
          <a:p>
            <a:pPr lvl="0"/>
            <a:r>
              <a:rPr lang="cs-CZ" dirty="0"/>
              <a:t>Pište!</a:t>
            </a:r>
          </a:p>
          <a:p>
            <a:pPr lvl="0"/>
            <a:r>
              <a:rPr lang="cs-CZ" dirty="0"/>
              <a:t>Je to projekt…na více měsíců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BAA059-FC5D-7454-835B-EA1C082DE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3AF453-0E56-E4E7-F225-99CE70C01C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290BD9-DE6C-BC01-7272-C3E314BDA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E0AC96-5573-D9BE-C244-EE29E5787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D234CE3-9E49-B9EB-6B07-9AF792EA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Díky za pozornost a studium a hodně zdaru!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F48A5F3-A63A-CCDC-880A-8EDA9EDB2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 nebojte se ozvat!</a:t>
            </a:r>
          </a:p>
        </p:txBody>
      </p:sp>
    </p:spTree>
    <p:extLst>
      <p:ext uri="{BB962C8B-B14F-4D97-AF65-F5344CB8AC3E}">
        <p14:creationId xmlns:p14="http://schemas.microsoft.com/office/powerpoint/2010/main" val="356913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/>
        </p:nvSpPr>
        <p:spPr>
          <a:xfrm>
            <a:off x="0" y="6462600"/>
            <a:ext cx="91440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dirty="0"/>
              <a:t>https://rachelhandforth.files.wordpress.com/2016/10/phd-journey.png</a:t>
            </a:r>
            <a:endParaRPr sz="1800" dirty="0"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3">
            <a:alphaModFix/>
          </a:blip>
          <a:srcRect b="50335"/>
          <a:stretch/>
        </p:blipFill>
        <p:spPr>
          <a:xfrm>
            <a:off x="499650" y="1650350"/>
            <a:ext cx="8239125" cy="26158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F5595E19-675E-7B07-854D-E12C4B8C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B126DD-6D50-AA2A-8822-A1BE1C1D41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3AACB1-14B0-8E5B-2A54-5C86A6B870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cs-CZ"/>
              <a:t>Harmonogram práce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cs-CZ" dirty="0"/>
              <a:t>Od 15. 5. 2024 &gt; přihlašování témat (individuálně domluvená témata jsou již u přihlašování reflektována)</a:t>
            </a:r>
          </a:p>
          <a:p>
            <a:r>
              <a:rPr lang="cs-CZ" b="1" dirty="0">
                <a:solidFill>
                  <a:srgbClr val="C91717"/>
                </a:solidFill>
                <a:effectLst/>
              </a:rPr>
              <a:t>DO 30. 6. 2024 &gt; nutno vyplnit oficiální zadání</a:t>
            </a:r>
            <a:endParaRPr lang="cs-CZ" dirty="0"/>
          </a:p>
          <a:p>
            <a:r>
              <a:rPr lang="cs-CZ" dirty="0"/>
              <a:t>(vypíše vedoucí práce po konzultaci se studentem)</a:t>
            </a:r>
          </a:p>
          <a:p>
            <a:r>
              <a:rPr lang="cs-CZ" b="1" dirty="0"/>
              <a:t>2. 1. 2025 DATUM ODEVZDÁNÍ PRÁCE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1434230-F1D8-BBD1-C880-0F958C281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9809D9-6CA1-1597-A0E7-6646423A44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cs-CZ"/>
              <a:t>Harmonogram práce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cs-CZ" b="1" dirty="0"/>
              <a:t>Doporučený (maximálně "natažený") průběh:</a:t>
            </a:r>
          </a:p>
          <a:p>
            <a:pPr lvl="1"/>
            <a:r>
              <a:rPr lang="cs-CZ" dirty="0"/>
              <a:t>vše se řeší individuálně s vedoucím práce, práci lze odevzdat dříve</a:t>
            </a:r>
          </a:p>
          <a:p>
            <a:pPr lvl="1"/>
            <a:r>
              <a:rPr lang="cs-CZ" dirty="0"/>
              <a:t>důrazně se doporučujeme snažit se maximum práce odvést na práci během léta</a:t>
            </a:r>
            <a:br>
              <a:rPr lang="cs-CZ" dirty="0"/>
            </a:br>
            <a:endParaRPr lang="cs-CZ" dirty="0"/>
          </a:p>
          <a:p>
            <a:r>
              <a:rPr lang="cs-CZ" dirty="0"/>
              <a:t>1. 9. 2024 - podrobná osnova práce, soupis tištěných zdrojů a elektronické zdroje z časopiseckých databází</a:t>
            </a:r>
          </a:p>
          <a:p>
            <a:r>
              <a:rPr lang="cs-CZ" dirty="0"/>
              <a:t>1. 10. 2024 - koncept kapitol (první texty kapitol ke konzultaci)</a:t>
            </a:r>
          </a:p>
          <a:p>
            <a:r>
              <a:rPr lang="cs-CZ" dirty="0"/>
              <a:t>1. 11. 2024 - koncept práce ("nahrubo" napsaná práce)</a:t>
            </a:r>
          </a:p>
          <a:p>
            <a:r>
              <a:rPr lang="cs-CZ" dirty="0"/>
              <a:t>1. 12. 2024 - finální verze práce k odeslání pro vedoucího práce &gt; prostor pro konzultace a finální revize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71EE93-2550-C24A-518D-3605BBC5CC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9A3EA6-B848-E2F1-7BA2-F53171E8FC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010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0" y="6462600"/>
            <a:ext cx="91440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 dirty="0"/>
              <a:t>https://rachelhandforth.files.wordpress.com/2016/10/phd-journey.png</a:t>
            </a:r>
            <a:endParaRPr sz="1600" dirty="0"/>
          </a:p>
        </p:txBody>
      </p:sp>
      <p:pic>
        <p:nvPicPr>
          <p:cNvPr id="52" name="Google Shape;52;p11"/>
          <p:cNvPicPr preferRelativeResize="0"/>
          <p:nvPr/>
        </p:nvPicPr>
        <p:blipFill rotWithShape="1">
          <a:blip r:embed="rId3">
            <a:alphaModFix/>
          </a:blip>
          <a:srcRect t="50394" b="896"/>
          <a:stretch/>
        </p:blipFill>
        <p:spPr>
          <a:xfrm>
            <a:off x="499650" y="1942625"/>
            <a:ext cx="8239125" cy="25657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A178920B-82D4-6C8E-5F75-BB8FE37A7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FB27DF-90DF-E124-0AE6-EC0FE7609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CB3AA2-9B0A-13BD-B18C-2707C1EA05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0B5D14-71E2-BAEF-0516-F5E443469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CD501A-01AA-69A2-FC0F-E33C41E92C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8E10FF-5FA3-850E-1486-B7BCBB1877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FA6015-C076-38C9-64B1-08629A83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požadavky na práci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9B7511-2267-CB86-8517-7D1FED9A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rozsah je </a:t>
            </a:r>
            <a:r>
              <a:rPr lang="cs-CZ" b="1" dirty="0"/>
              <a:t>60 normostran (tj. 108 000 znaků)</a:t>
            </a:r>
            <a:r>
              <a:rPr lang="cs-CZ" dirty="0"/>
              <a:t>, maximální 90 normostran (tj. 162 000 znaků).</a:t>
            </a:r>
          </a:p>
          <a:p>
            <a:r>
              <a:rPr lang="cs-CZ" dirty="0"/>
              <a:t>Součástí práce je abstrakt a klíčová slova v českém a anglickém jazyce. Do rozsahu se počítá samotný text od úvodu po závěr včetně. Ostatní součásti práce se do minimálního rozsahu nezapočítávají.</a:t>
            </a:r>
          </a:p>
          <a:p>
            <a:r>
              <a:rPr lang="cs-CZ" dirty="0"/>
              <a:t>Práce je psána česky ve spisovném jazyce. O přijetí práce v jiném jazyce (např. slovenštině) rozhoduje na žádost garant programu.</a:t>
            </a:r>
          </a:p>
          <a:p>
            <a:r>
              <a:rPr lang="cs-CZ" dirty="0"/>
              <a:t>Práce se odevzdává </a:t>
            </a:r>
            <a:r>
              <a:rPr lang="cs-CZ" b="1" dirty="0"/>
              <a:t>pouze elektronicky</a:t>
            </a:r>
            <a:r>
              <a:rPr lang="cs-CZ" dirty="0"/>
              <a:t> (nikoliv v tištěné podobě) prostřednictvím IS MUNI.</a:t>
            </a:r>
            <a:br>
              <a:rPr lang="cs-CZ" dirty="0"/>
            </a:br>
            <a:endParaRPr lang="cs-CZ" dirty="0"/>
          </a:p>
          <a:p>
            <a:r>
              <a:rPr lang="cs-CZ" dirty="0"/>
              <a:t>Na použité zdroje musí být odkazováno v souladu se Směrnicí Právnické fakulty MU č. 3/2020 (</a:t>
            </a:r>
            <a:r>
              <a:rPr lang="cs-CZ" b="1" dirty="0"/>
              <a:t>"citační norma"</a:t>
            </a:r>
            <a:r>
              <a:rPr lang="cs-CZ" dirty="0"/>
              <a:t>). 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22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C69630-0FE6-E43A-8BA6-EFE6F65C4B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DFECC-F5C4-FB37-5D1C-E5AC71470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0D2A48-0F68-270E-5F1F-B1E43100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Vymezení tématu a motivace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36E80F-BF2C-0DD4-48A9-D8552300E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/>
          <a:lstStyle/>
          <a:p>
            <a:r>
              <a:rPr lang="cs-CZ" dirty="0"/>
              <a:t>Interní faktory</a:t>
            </a:r>
          </a:p>
          <a:p>
            <a:pPr lvl="1"/>
            <a:r>
              <a:rPr lang="cs-CZ" dirty="0"/>
              <a:t>motivace - zpracovávat ideálně vlastní téma, co Vás zajímá a obohatí a kterému se budete chtít/potřebujete věnovat</a:t>
            </a:r>
          </a:p>
          <a:p>
            <a:r>
              <a:rPr lang="cs-CZ" dirty="0"/>
              <a:t>Externí faktory:</a:t>
            </a:r>
          </a:p>
          <a:p>
            <a:pPr lvl="1"/>
            <a:r>
              <a:rPr lang="cs-CZ" dirty="0"/>
              <a:t>přínos pro praxi a akademii – možnost publikace základních myšlenek práce (Revue pro právo a technologie)</a:t>
            </a:r>
          </a:p>
          <a:p>
            <a:pPr lvl="1"/>
            <a:r>
              <a:rPr lang="cs-CZ" dirty="0"/>
              <a:t>míra </a:t>
            </a:r>
            <a:r>
              <a:rPr lang="cs-CZ" dirty="0" err="1"/>
              <a:t>zpracovanosti</a:t>
            </a:r>
            <a:r>
              <a:rPr lang="cs-CZ" dirty="0"/>
              <a:t> tématu – zdroje/judikatura  problém "německé dizertace" (vždy se, a samozřejmě zejména ke konci tvůrčího procesu, se objeví zdroj, zpracovávající obdobné téma)</a:t>
            </a:r>
          </a:p>
          <a:p>
            <a:r>
              <a:rPr lang="cs-CZ" dirty="0"/>
              <a:t>Pozor na "případové studie klientů" - soupis a okomentování případů, které jste řešili není vhodná závěrečná práce + práce je zveřejňována (problematické </a:t>
            </a:r>
            <a:r>
              <a:rPr lang="cs-CZ" dirty="0" err="1"/>
              <a:t>zveřejnňování</a:t>
            </a:r>
            <a:r>
              <a:rPr lang="cs-CZ" dirty="0"/>
              <a:t> osobních údajů, know-how, obchodního tajemství)</a:t>
            </a:r>
          </a:p>
          <a:p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59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C69630-0FE6-E43A-8BA6-EFE6F65C4B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/>
          <a:p>
            <a:r>
              <a:rPr lang="cs-CZ"/>
              <a:t>Jak napsat závěrečnou práci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DFECC-F5C4-FB37-5D1C-E5AC71470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0D2A48-0F68-270E-5F1F-B1E43100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Vymezení tématu a motivace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36E80F-BF2C-0DD4-48A9-D8552300E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</p:spPr>
        <p:txBody>
          <a:bodyPr/>
          <a:lstStyle/>
          <a:p>
            <a:r>
              <a:rPr lang="cs-CZ" dirty="0"/>
              <a:t>Zužování tématu</a:t>
            </a:r>
          </a:p>
          <a:p>
            <a:r>
              <a:rPr lang="cs-CZ" dirty="0"/>
              <a:t>nutné a vhodné</a:t>
            </a:r>
          </a:p>
          <a:p>
            <a:pPr lvl="1"/>
            <a:r>
              <a:rPr lang="cs-CZ" dirty="0"/>
              <a:t>lokální - vymezení regulatorního rámce (vždy nejspíše EU + národní transpozice) - pozor na "náhodné" používání zahraničních judikátů</a:t>
            </a:r>
          </a:p>
          <a:p>
            <a:pPr lvl="1"/>
            <a:r>
              <a:rPr lang="cs-CZ" dirty="0"/>
              <a:t>temporální - zkoumání změny úpravy, nebo určitého časového období</a:t>
            </a:r>
          </a:p>
          <a:p>
            <a:pPr lvl="1"/>
            <a:r>
              <a:rPr lang="cs-CZ" dirty="0"/>
              <a:t>materiální - např. téma "softwarové právo" skutečně již není vhodným tématem - naopak analýza podmínek </a:t>
            </a:r>
            <a:r>
              <a:rPr lang="cs-CZ" dirty="0" err="1"/>
              <a:t>dekompliace</a:t>
            </a:r>
            <a:r>
              <a:rPr lang="cs-CZ" dirty="0"/>
              <a:t> už například ano</a:t>
            </a:r>
          </a:p>
        </p:txBody>
      </p:sp>
    </p:spTree>
    <p:extLst>
      <p:ext uri="{BB962C8B-B14F-4D97-AF65-F5344CB8AC3E}">
        <p14:creationId xmlns:p14="http://schemas.microsoft.com/office/powerpoint/2010/main" val="4691478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4-3-cz.potx" id="{68A68DFD-0BCB-4A92-B944-686A15132EB6}" vid="{6A659D80-735C-4978-B1B3-68A4B27105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16</TotalTime>
  <Words>1258</Words>
  <Application>Microsoft Macintosh PowerPoint</Application>
  <PresentationFormat>Předvádění na obrazovce (4:3)</PresentationFormat>
  <Paragraphs>138</Paragraphs>
  <Slides>21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Tahoma</vt:lpstr>
      <vt:lpstr>Verdana</vt:lpstr>
      <vt:lpstr>Wingdings</vt:lpstr>
      <vt:lpstr>Prezentace_MU_CZ</vt:lpstr>
      <vt:lpstr>Jak napsat závěrečnou práci</vt:lpstr>
      <vt:lpstr>Harmonogram práce</vt:lpstr>
      <vt:lpstr>Prezentace aplikace PowerPoint</vt:lpstr>
      <vt:lpstr>Harmonogram práce</vt:lpstr>
      <vt:lpstr>Harmonogram práce</vt:lpstr>
      <vt:lpstr>Realita</vt:lpstr>
      <vt:lpstr>Formální požadavky na práci</vt:lpstr>
      <vt:lpstr>Vymezení tématu a motivace </vt:lpstr>
      <vt:lpstr>Vymezení tématu a motivace </vt:lpstr>
      <vt:lpstr>Obsah práce</vt:lpstr>
      <vt:lpstr>Obsah práce</vt:lpstr>
      <vt:lpstr>Zdroje a práce s nimi</vt:lpstr>
      <vt:lpstr>Citace</vt:lpstr>
      <vt:lpstr>Citace</vt:lpstr>
      <vt:lpstr>DOs</vt:lpstr>
      <vt:lpstr>DON’Ts - autorské právo</vt:lpstr>
      <vt:lpstr>DON’Ts - citační etika</vt:lpstr>
      <vt:lpstr>AI</vt:lpstr>
      <vt:lpstr>Prezentace aplikace PowerPoint</vt:lpstr>
      <vt:lpstr>Závěrem</vt:lpstr>
      <vt:lpstr>Díky za pozornost a studium a hodně zdaru!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napsat závěrečnou práci</dc:title>
  <dc:creator>Matěj Myška</dc:creator>
  <cp:lastModifiedBy>Matěj Myška</cp:lastModifiedBy>
  <cp:revision>1</cp:revision>
  <dcterms:created xsi:type="dcterms:W3CDTF">2024-05-10T12:45:59Z</dcterms:created>
  <dcterms:modified xsi:type="dcterms:W3CDTF">2024-05-10T13:02:48Z</dcterms:modified>
</cp:coreProperties>
</file>