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48"/>
  </p:notesMasterIdLst>
  <p:handoutMasterIdLst>
    <p:handoutMasterId r:id="rId49"/>
  </p:handoutMasterIdLst>
  <p:sldIdLst>
    <p:sldId id="309" r:id="rId4"/>
    <p:sldId id="333" r:id="rId5"/>
    <p:sldId id="376" r:id="rId6"/>
    <p:sldId id="377" r:id="rId7"/>
    <p:sldId id="362" r:id="rId8"/>
    <p:sldId id="378" r:id="rId9"/>
    <p:sldId id="330" r:id="rId10"/>
    <p:sldId id="379" r:id="rId11"/>
    <p:sldId id="331" r:id="rId12"/>
    <p:sldId id="380" r:id="rId13"/>
    <p:sldId id="332" r:id="rId14"/>
    <p:sldId id="305" r:id="rId15"/>
    <p:sldId id="385" r:id="rId16"/>
    <p:sldId id="327" r:id="rId17"/>
    <p:sldId id="322" r:id="rId18"/>
    <p:sldId id="361" r:id="rId19"/>
    <p:sldId id="363" r:id="rId20"/>
    <p:sldId id="323" r:id="rId21"/>
    <p:sldId id="324" r:id="rId22"/>
    <p:sldId id="337" r:id="rId23"/>
    <p:sldId id="370" r:id="rId24"/>
    <p:sldId id="371" r:id="rId25"/>
    <p:sldId id="338" r:id="rId26"/>
    <p:sldId id="373" r:id="rId27"/>
    <p:sldId id="374" r:id="rId28"/>
    <p:sldId id="375" r:id="rId29"/>
    <p:sldId id="372" r:id="rId30"/>
    <p:sldId id="320" r:id="rId31"/>
    <p:sldId id="367" r:id="rId32"/>
    <p:sldId id="384" r:id="rId33"/>
    <p:sldId id="364" r:id="rId34"/>
    <p:sldId id="336" r:id="rId35"/>
    <p:sldId id="326" r:id="rId36"/>
    <p:sldId id="365" r:id="rId37"/>
    <p:sldId id="381" r:id="rId38"/>
    <p:sldId id="328" r:id="rId39"/>
    <p:sldId id="339" r:id="rId40"/>
    <p:sldId id="341" r:id="rId41"/>
    <p:sldId id="342" r:id="rId42"/>
    <p:sldId id="348" r:id="rId43"/>
    <p:sldId id="352" r:id="rId44"/>
    <p:sldId id="353" r:id="rId45"/>
    <p:sldId id="356" r:id="rId46"/>
    <p:sldId id="359" r:id="rId47"/>
  </p:sldIdLst>
  <p:sldSz cx="9144000" cy="6858000" type="screen4x3"/>
  <p:notesSz cx="6791325" cy="99218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100" d="100"/>
          <a:sy n="100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847" y="0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4059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847" y="9424059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350B70-614F-4878-9E8B-5AAE98B4C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604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847" y="0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3" y="4712891"/>
            <a:ext cx="5433060" cy="4464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4059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847" y="9424059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826043-C603-48C8-B8EA-BCD115573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669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2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2AA9B-C684-4E18-B414-418061CE63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7B35A-3DD6-40F0-BDE2-04AD95CB6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38470-BAD2-41EC-B98F-4C69E2955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90E1E-8E8E-42E2-A3F8-C371BB7125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13C75A64-15BB-4EBC-8EB6-61341B1AB6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754640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4472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2EAEA-C711-43B6-885A-CE33BA02FB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607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BFEDA-C035-465C-87E7-63C537ECF8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6183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3A115-C1A4-4A22-A988-D69C74AE7B1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6673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75A64-15BB-4EBC-8EB6-61341B1AB6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7278628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56F7-56D3-493A-B06F-3DE27AD3C3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73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2EAEA-C711-43B6-885A-CE33BA02FB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417C2-BE73-4B2A-965F-EAE5A0904D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5299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03C0B-FBCF-4DB7-85BF-683B57E4D15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6078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7B35A-3DD6-40F0-BDE2-04AD95CB65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2393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38470-BAD2-41EC-B98F-4C69E29551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5032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21EE4-0D17-4196-ACA5-7977F767F2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4139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2AA9B-C684-4E18-B414-418061CE63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34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BFEDA-C035-465C-87E7-63C537ECF8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A115-C1A4-4A22-A988-D69C74AE7B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21EE4-0D17-4196-ACA5-7977F767F2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156F7-56D3-493A-B06F-3DE27AD3C3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17C2-BE73-4B2A-965F-EAE5A0904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3C0B-FBCF-4DB7-85BF-683B57E4D1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6.emf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13C75A64-15BB-4EBC-8EB6-61341B1AB6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13C75A64-15BB-4EBC-8EB6-61341B1AB6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94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547664" y="1844825"/>
            <a:ext cx="5969000" cy="3240360"/>
          </a:xfrm>
        </p:spPr>
        <p:txBody>
          <a:bodyPr/>
          <a:lstStyle/>
          <a:p>
            <a:pPr algn="ctr" eaLnBrk="1" hangingPunct="1"/>
            <a:r>
              <a:rPr lang="cs-CZ" sz="4800" dirty="0"/>
              <a:t>Právnické osoby </a:t>
            </a:r>
            <a:br>
              <a:rPr lang="cs-CZ" sz="4800" dirty="0"/>
            </a:br>
            <a:r>
              <a:rPr lang="cs-CZ" sz="4800" dirty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sz="1800" dirty="0"/>
              <a:t>Prof. JUDr. Kateřina Ronovská, Ph.D.</a:t>
            </a:r>
            <a:r>
              <a:rPr lang="cs-CZ" dirty="0"/>
              <a:t/>
            </a:r>
            <a:br>
              <a:rPr lang="cs-CZ" dirty="0"/>
            </a:b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100F1-C352-4EC6-BD21-CDFEB169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/>
          <a:lstStyle/>
          <a:p>
            <a:r>
              <a:rPr lang="cs-CZ" dirty="0"/>
              <a:t>Právnické osoby veřejného práva?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1E6D0-AC4D-439E-8A72-78BDBE02D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43" y="1628800"/>
            <a:ext cx="8082321" cy="4114800"/>
          </a:xfrm>
        </p:spPr>
        <p:txBody>
          <a:bodyPr/>
          <a:lstStyle/>
          <a:p>
            <a:r>
              <a:rPr lang="cs-CZ" dirty="0"/>
              <a:t>Neexistuje legální definice</a:t>
            </a:r>
          </a:p>
          <a:p>
            <a:r>
              <a:rPr lang="cs-CZ" dirty="0"/>
              <a:t>Význam pro použitelnost úpravy OZ pro PO veřejného práva</a:t>
            </a:r>
          </a:p>
          <a:p>
            <a:r>
              <a:rPr lang="cs-CZ" dirty="0"/>
              <a:t>Kritéria členění: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Způsob založení (přítomnost vůle)/vzniku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Osoba zakladatele/zřizovatele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Účel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Přítomnost dohledu ze strany státu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Způsob financování atd.</a:t>
            </a:r>
          </a:p>
          <a:p>
            <a:pPr lvl="2"/>
            <a:r>
              <a:rPr lang="cs-CZ" sz="2000" i="1" dirty="0"/>
              <a:t>Viz též např. I. ÚS 260/06 (výběr ÚS 3353/2007), či NSS 2 </a:t>
            </a:r>
            <a:r>
              <a:rPr lang="cs-CZ" sz="2000" i="1" dirty="0" err="1"/>
              <a:t>Ans</a:t>
            </a:r>
            <a:r>
              <a:rPr lang="cs-CZ" sz="2000" i="1" dirty="0"/>
              <a:t> 4/2009-93, či nález IV. ÚS 1146/16 (ČEZ)</a:t>
            </a:r>
          </a:p>
          <a:p>
            <a:pPr lvl="2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D42269-7D0C-453E-A147-6F33D17F9E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76BAB0-AF0C-424E-AF44-ECAFF38651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208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08721"/>
            <a:ext cx="8086635" cy="648072"/>
          </a:xfrm>
        </p:spPr>
        <p:txBody>
          <a:bodyPr>
            <a:normAutofit/>
          </a:bodyPr>
          <a:lstStyle/>
          <a:p>
            <a:r>
              <a:rPr lang="cs-CZ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§ 20 odst. 2: „Právnické osoby veřejného práva podléhají zákonům, podle nichž byly zřízeny; stanovení občanského zákoníku se </a:t>
            </a:r>
            <a:r>
              <a:rPr lang="cs-CZ" sz="2400" u="sng" dirty="0"/>
              <a:t>použijí jen tehdy, slučuje-li se o s jejich povahou.“</a:t>
            </a:r>
          </a:p>
          <a:p>
            <a:r>
              <a:rPr lang="cs-CZ" sz="2400" dirty="0"/>
              <a:t>§ 3029/ 2: nestanoví-li OZ jinak, </a:t>
            </a:r>
            <a:r>
              <a:rPr lang="cs-CZ" sz="2400" u="sng" dirty="0"/>
              <a:t>nejsou dotčena ustanovení právních předpisů z oboru práva veřejného</a:t>
            </a:r>
            <a:r>
              <a:rPr lang="cs-CZ" sz="2400" dirty="0"/>
              <a:t>, jakožto i ustanovení jiných právních předpisů upravujících zvláštní soukromá práva.</a:t>
            </a:r>
          </a:p>
          <a:p>
            <a:r>
              <a:rPr lang="cs-CZ" sz="2400" dirty="0"/>
              <a:t>§ 21: „Stát se v oblasti soukromého práva </a:t>
            </a:r>
            <a:r>
              <a:rPr lang="cs-CZ" sz="2400" u="sng" dirty="0"/>
              <a:t>považuje za právnickou osobu</a:t>
            </a:r>
            <a:r>
              <a:rPr lang="cs-CZ" sz="2400" dirty="0"/>
              <a:t>. Jiný právní předpis stanoví, jak stát právně jedná.“ (není PO, fikce)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Struktura úpravy právnických osob v OZ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dirty="0"/>
              <a:t>Obecná charakteristika PO (§ 118-209)</a:t>
            </a:r>
          </a:p>
          <a:p>
            <a:pPr eaLnBrk="1" hangingPunct="1"/>
            <a:r>
              <a:rPr lang="cs-CZ" dirty="0"/>
              <a:t>Korporace (§ 210-302)</a:t>
            </a:r>
          </a:p>
          <a:p>
            <a:pPr eaLnBrk="1" hangingPunct="1">
              <a:buNone/>
            </a:pPr>
            <a:r>
              <a:rPr lang="cs-CZ" dirty="0"/>
              <a:t>	- Spolky </a:t>
            </a:r>
          </a:p>
          <a:p>
            <a:pPr eaLnBrk="1" hangingPunct="1">
              <a:buNone/>
            </a:pPr>
            <a:r>
              <a:rPr lang="cs-CZ" dirty="0"/>
              <a:t>	- SVJ  (§1200 a násl.)</a:t>
            </a:r>
          </a:p>
          <a:p>
            <a:pPr eaLnBrk="1" hangingPunct="1">
              <a:buNone/>
            </a:pPr>
            <a:r>
              <a:rPr lang="cs-CZ" dirty="0"/>
              <a:t>	- OO, OZ  (§3025)</a:t>
            </a:r>
          </a:p>
          <a:p>
            <a:pPr eaLnBrk="1" hangingPunct="1">
              <a:buNone/>
            </a:pPr>
            <a:r>
              <a:rPr lang="cs-CZ" dirty="0"/>
              <a:t>	- obchodní korporace (ZOK)</a:t>
            </a:r>
          </a:p>
          <a:p>
            <a:pPr eaLnBrk="1" hangingPunct="1"/>
            <a:r>
              <a:rPr lang="cs-CZ" dirty="0"/>
              <a:t>Fundace (§ 303 – 401)</a:t>
            </a:r>
          </a:p>
          <a:p>
            <a:pPr eaLnBrk="1" hangingPunct="1">
              <a:buNone/>
            </a:pPr>
            <a:r>
              <a:rPr lang="cs-CZ" dirty="0"/>
              <a:t>	- Nadace (§ 306-393) </a:t>
            </a:r>
          </a:p>
          <a:p>
            <a:pPr eaLnBrk="1" hangingPunct="1">
              <a:buNone/>
            </a:pPr>
            <a:r>
              <a:rPr lang="cs-CZ" dirty="0"/>
              <a:t>	- Nadační fondy (§ 394-401)</a:t>
            </a:r>
          </a:p>
          <a:p>
            <a:pPr eaLnBrk="1" hangingPunct="1"/>
            <a:r>
              <a:rPr lang="cs-CZ" dirty="0"/>
              <a:t>Ústavy (§ 402-418)</a:t>
            </a:r>
          </a:p>
          <a:p>
            <a:pPr eaLnBrk="1" hangingPunct="1"/>
            <a:r>
              <a:rPr lang="cs-CZ" dirty="0"/>
              <a:t>Důležitá přechodná ustanovení - §3041 a násl.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(historické právnické osoby – OPS, ZSPO, atd.)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4B4677-F19E-4E87-BD9F-4FAE0EC9DE66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229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7464E-3C4A-45D3-AD19-B373547B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osoby: obecná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E71971-B86E-4421-A34E-F5874DDDB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916832"/>
            <a:ext cx="8082321" cy="42156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Obecná pravidla</a:t>
            </a:r>
            <a:r>
              <a:rPr lang="cs-CZ" i="1" dirty="0"/>
              <a:t>, lex </a:t>
            </a:r>
            <a:r>
              <a:rPr lang="cs-CZ" i="1" dirty="0" err="1"/>
              <a:t>generalis</a:t>
            </a:r>
            <a:r>
              <a:rPr lang="cs-CZ" dirty="0"/>
              <a:t>, užití, pokud zvláštní úprava nestanoví jinak (OZ, ZOK atd.)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Problém </a:t>
            </a:r>
            <a:r>
              <a:rPr lang="cs-CZ" i="1" dirty="0" err="1"/>
              <a:t>kogence</a:t>
            </a:r>
            <a:r>
              <a:rPr lang="cs-CZ" i="1" dirty="0"/>
              <a:t> a </a:t>
            </a:r>
            <a:r>
              <a:rPr lang="cs-CZ" i="1" dirty="0" err="1"/>
              <a:t>dispozivitivy</a:t>
            </a:r>
            <a:r>
              <a:rPr lang="cs-CZ" i="1" dirty="0"/>
              <a:t> </a:t>
            </a:r>
            <a:r>
              <a:rPr lang="cs-CZ" dirty="0"/>
              <a:t>úpravy právnických osob soukromého práva (změna paradigmatu oproti </a:t>
            </a:r>
            <a:r>
              <a:rPr lang="cs-CZ" dirty="0" err="1"/>
              <a:t>ObchZ</a:t>
            </a:r>
            <a:r>
              <a:rPr lang="cs-CZ" dirty="0"/>
              <a:t> a OZ1964)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In </a:t>
            </a:r>
            <a:r>
              <a:rPr lang="cs-CZ" i="1" dirty="0" err="1"/>
              <a:t>dubio</a:t>
            </a:r>
            <a:r>
              <a:rPr lang="cs-CZ" i="1" dirty="0"/>
              <a:t> pro </a:t>
            </a:r>
            <a:r>
              <a:rPr lang="cs-CZ" i="1" dirty="0" err="1"/>
              <a:t>libertate</a:t>
            </a:r>
            <a:r>
              <a:rPr lang="cs-CZ" i="1" dirty="0"/>
              <a:t> </a:t>
            </a:r>
            <a:r>
              <a:rPr lang="cs-CZ" dirty="0"/>
              <a:t>– ve prospěch méně invazivního řešení (preference vůle zakladatele při úpravě poměrů PO)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„status“ osoby? Co je? X „statusové otázky PO v ZŘS“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Otázka, jaké jsou následky nepřípustného odchýlení se od zákona?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DEECBB-7505-4CE9-90EB-9F723DB01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A4ACD5-7965-4B9C-9180-C8468A2B71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296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ZÁJEM, ÚČEL a ČINNOST PRÁVNICKÉ OSOBY § 144 a násl.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98663"/>
            <a:ext cx="7772400" cy="43576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 lze ustavit ve veřejném i soukromém zájmu (dle hlavní činnosti)</a:t>
            </a:r>
          </a:p>
          <a:p>
            <a:r>
              <a:rPr lang="cs-CZ" dirty="0"/>
              <a:t>Význam pro volbu právní formy</a:t>
            </a:r>
          </a:p>
          <a:p>
            <a:r>
              <a:rPr lang="cs-CZ" dirty="0"/>
              <a:t>Účel: dává smysl existenci PO, pojmový znak, je konkretizací určitého zájmu, ekvivalentem obecného cíle (vize)</a:t>
            </a:r>
          </a:p>
          <a:p>
            <a:r>
              <a:rPr lang="cs-CZ" dirty="0"/>
              <a:t>u některých PO limity – podnikání atd. </a:t>
            </a:r>
          </a:p>
          <a:p>
            <a:r>
              <a:rPr lang="cs-CZ" dirty="0"/>
              <a:t>§ 145 – zakázané účely</a:t>
            </a:r>
          </a:p>
          <a:p>
            <a:r>
              <a:rPr lang="cs-CZ" dirty="0"/>
              <a:t>Nutno rozlišovat mezi účelem a činností (vztah cíle a prostředku)</a:t>
            </a:r>
          </a:p>
          <a:p>
            <a:r>
              <a:rPr lang="cs-CZ" dirty="0"/>
              <a:t>Činnost: soubor aktivit, kterými je dosahováno účelu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916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USTAVENÍ PRÁVNICKÉ OSOBY § 122 a násl.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844824"/>
            <a:ext cx="7772400" cy="4357687"/>
          </a:xfrm>
        </p:spPr>
        <p:txBody>
          <a:bodyPr>
            <a:normAutofit fontScale="92500"/>
          </a:bodyPr>
          <a:lstStyle/>
          <a:p>
            <a:pPr lvl="1"/>
            <a:r>
              <a:rPr lang="cs-CZ" sz="2400" u="sng" dirty="0"/>
              <a:t>zakladatelské právní jednání </a:t>
            </a:r>
            <a:r>
              <a:rPr lang="cs-CZ" sz="2400" dirty="0"/>
              <a:t>– min. obsahu (§ 123) </a:t>
            </a:r>
          </a:p>
          <a:p>
            <a:pPr lvl="1">
              <a:buNone/>
            </a:pPr>
            <a:r>
              <a:rPr lang="cs-CZ" sz="2400" dirty="0"/>
              <a:t>Obecné: název, sídlo, předmět, statutární orgán a určí, kdo jsou jeho první členové (lex </a:t>
            </a:r>
            <a:r>
              <a:rPr lang="cs-CZ" sz="2400" dirty="0" err="1"/>
              <a:t>specialis</a:t>
            </a:r>
            <a:r>
              <a:rPr lang="cs-CZ" sz="2400" dirty="0"/>
              <a:t> zejména ZOK)</a:t>
            </a:r>
          </a:p>
          <a:p>
            <a:pPr lvl="2"/>
            <a:r>
              <a:rPr lang="cs-CZ" sz="2400" dirty="0"/>
              <a:t>přijetí stanov nebo uzavření jiné smlouvy (více osob) - § 125</a:t>
            </a:r>
          </a:p>
          <a:p>
            <a:pPr lvl="2"/>
            <a:r>
              <a:rPr lang="cs-CZ" sz="2400" dirty="0"/>
              <a:t>zakladatelská listina (když to připustí zákon – 1 osoba  - nadace, jednočlenná obchodní společnost)</a:t>
            </a:r>
          </a:p>
          <a:p>
            <a:pPr lvl="2"/>
            <a:r>
              <a:rPr lang="cs-CZ" sz="2400" dirty="0"/>
              <a:t>ZOK - pravidla doplňuje, modifikuje</a:t>
            </a:r>
          </a:p>
          <a:p>
            <a:pPr lvl="1"/>
            <a:r>
              <a:rPr lang="cs-CZ" sz="2400" u="sng" dirty="0"/>
              <a:t>Zákon</a:t>
            </a:r>
            <a:r>
              <a:rPr lang="cs-CZ" sz="2400" dirty="0"/>
              <a:t> (ČT, ČTK, VZP, AK ČR)</a:t>
            </a:r>
          </a:p>
          <a:p>
            <a:pPr lvl="1"/>
            <a:r>
              <a:rPr lang="cs-CZ" sz="2400" u="sng" dirty="0"/>
              <a:t>jiný způsob stanovený jiným předpisem </a:t>
            </a:r>
            <a:r>
              <a:rPr lang="cs-CZ" sz="2400" dirty="0"/>
              <a:t>(§ 122)- příspěvková organizace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00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Zakladatelské právní jednání právnické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Autonomie vůle – </a:t>
            </a:r>
            <a:r>
              <a:rPr lang="cs-CZ" u="sng" dirty="0"/>
              <a:t>svoboda ustavování </a:t>
            </a:r>
          </a:p>
          <a:p>
            <a:pPr algn="just"/>
            <a:r>
              <a:rPr lang="cs-CZ" u="sng" dirty="0"/>
              <a:t>Projev vůle zakladatele/zakladatelů  </a:t>
            </a:r>
            <a:r>
              <a:rPr lang="cs-CZ" dirty="0"/>
              <a:t>(právní jednání) k ustavení právnické osoby k realizaci zákonem nezakázaného účelu</a:t>
            </a:r>
          </a:p>
          <a:p>
            <a:pPr algn="just"/>
            <a:r>
              <a:rPr lang="cs-CZ" dirty="0"/>
              <a:t>Nutné, </a:t>
            </a:r>
            <a:r>
              <a:rPr lang="cs-CZ" u="sng" dirty="0"/>
              <a:t>nejdůležitější, nezastupitelné, jedinečné, podmínka existence, předpoklad pro nabytí právní osobnosti</a:t>
            </a:r>
          </a:p>
          <a:p>
            <a:pPr algn="just"/>
            <a:r>
              <a:rPr lang="cs-CZ" dirty="0"/>
              <a:t>zákonem stanovený </a:t>
            </a:r>
            <a:r>
              <a:rPr lang="cs-CZ" u="sng" dirty="0"/>
              <a:t>minimální forma a obsah </a:t>
            </a:r>
          </a:p>
          <a:p>
            <a:pPr algn="just"/>
            <a:r>
              <a:rPr lang="cs-CZ" u="sng" dirty="0"/>
              <a:t>numerus clausus právnických </a:t>
            </a:r>
            <a:r>
              <a:rPr lang="cs-CZ" dirty="0"/>
              <a:t>osob</a:t>
            </a:r>
          </a:p>
          <a:p>
            <a:pPr algn="just"/>
            <a:r>
              <a:rPr lang="cs-CZ" dirty="0"/>
              <a:t>Různě nastavené zákonné požadavky u jednotlivých právnických osob (právních forem)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194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4745"/>
            <a:ext cx="8086635" cy="1008111"/>
          </a:xfrm>
        </p:spPr>
        <p:txBody>
          <a:bodyPr>
            <a:noAutofit/>
          </a:bodyPr>
          <a:lstStyle/>
          <a:p>
            <a:r>
              <a:rPr lang="cs-CZ" dirty="0"/>
              <a:t>Jednání mezi založením a vznikem právnické osoby</a:t>
            </a:r>
            <a:br>
              <a:rPr lang="cs-CZ" dirty="0"/>
            </a:br>
            <a:r>
              <a:rPr lang="cs-CZ" dirty="0"/>
              <a:t>§ 127 OZ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endParaRPr lang="cs-CZ" dirty="0"/>
          </a:p>
          <a:p>
            <a:pPr marL="0" indent="0" eaLnBrk="1" hangingPunct="1">
              <a:buNone/>
            </a:pPr>
            <a:endParaRPr lang="cs-CZ" dirty="0"/>
          </a:p>
          <a:p>
            <a:pPr eaLnBrk="1" hangingPunct="1">
              <a:buFontTx/>
              <a:buChar char="-"/>
            </a:pPr>
            <a:r>
              <a:rPr lang="cs-CZ" dirty="0"/>
              <a:t>Lze jednat „jménem“ (lépe „za“) PO</a:t>
            </a:r>
            <a:r>
              <a:rPr lang="cs-CZ" dirty="0">
                <a:latin typeface="Arial" charset="0"/>
              </a:rPr>
              <a:t>;</a:t>
            </a:r>
            <a:r>
              <a:rPr lang="cs-CZ" dirty="0"/>
              <a:t> kdo jedná, je zavázán sám, více osob  zavázáno solidárně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- Možnost PO převzít účinky jednání do 3 měsíců po vzniku a dát to najevo zúčastněným (nutný projev vůle PO)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B35F6E-A572-4FFF-9C1A-8067369352A2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081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9239" y="692697"/>
            <a:ext cx="7772400" cy="648072"/>
          </a:xfrm>
        </p:spPr>
        <p:txBody>
          <a:bodyPr>
            <a:normAutofit/>
          </a:bodyPr>
          <a:lstStyle/>
          <a:p>
            <a:r>
              <a:rPr lang="cs-CZ" dirty="0"/>
              <a:t>VZNIK PRÁVNICKÉ OSOBY § 126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8318824" cy="596028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Pravidlem </a:t>
            </a:r>
            <a:r>
              <a:rPr lang="cs-CZ" u="sng" dirty="0"/>
              <a:t>registrační princip; vznik dnem zápisu do veřejného rejstříku </a:t>
            </a:r>
          </a:p>
          <a:p>
            <a:pPr>
              <a:buFontTx/>
              <a:buChar char="-"/>
            </a:pPr>
            <a:r>
              <a:rPr lang="cs-CZ" dirty="0"/>
              <a:t>výjimky:</a:t>
            </a:r>
          </a:p>
          <a:p>
            <a:pPr lvl="1">
              <a:buFontTx/>
              <a:buChar char="-"/>
            </a:pPr>
            <a:r>
              <a:rPr lang="cs-CZ" dirty="0"/>
              <a:t>vznik zákonem (účinností stanovením dne pozdějšího)</a:t>
            </a:r>
          </a:p>
          <a:p>
            <a:pPr lvl="1">
              <a:buFontTx/>
              <a:buChar char="-"/>
            </a:pPr>
            <a:r>
              <a:rPr lang="cs-CZ" dirty="0"/>
              <a:t>zákonné výjimky (odborové organizace, organizace zaměstnavatelů, § 3025/2 – </a:t>
            </a:r>
            <a:r>
              <a:rPr lang="cs-CZ" u="sng" dirty="0"/>
              <a:t>princip evidenční</a:t>
            </a:r>
            <a:r>
              <a:rPr lang="cs-CZ" dirty="0"/>
              <a:t>)</a:t>
            </a:r>
          </a:p>
          <a:p>
            <a:pPr lvl="1">
              <a:buNone/>
            </a:pPr>
            <a:r>
              <a:rPr lang="cs-CZ" dirty="0"/>
              <a:t>- v zákonem stanovených případech </a:t>
            </a:r>
            <a:r>
              <a:rPr lang="cs-CZ" u="sng" dirty="0"/>
              <a:t>i princip koncesní </a:t>
            </a:r>
          </a:p>
          <a:p>
            <a:pPr marL="0" indent="0">
              <a:buNone/>
            </a:pPr>
            <a:r>
              <a:rPr lang="cs-CZ" dirty="0"/>
              <a:t>Po vzniku PO:</a:t>
            </a:r>
          </a:p>
          <a:p>
            <a:pPr lvl="1">
              <a:buFontTx/>
              <a:buChar char="-"/>
            </a:pPr>
            <a:r>
              <a:rPr lang="cs-CZ" dirty="0"/>
              <a:t> se </a:t>
            </a:r>
            <a:r>
              <a:rPr lang="cs-CZ" u="sng" dirty="0"/>
              <a:t>nelze domáhat určení, že nevznikla </a:t>
            </a:r>
            <a:r>
              <a:rPr lang="cs-CZ" dirty="0"/>
              <a:t>(ochrana práv 3 osob- § 128)</a:t>
            </a:r>
          </a:p>
          <a:p>
            <a:pPr lvl="1">
              <a:buFontTx/>
              <a:buChar char="-"/>
            </a:pPr>
            <a:r>
              <a:rPr lang="cs-CZ" dirty="0"/>
              <a:t>lze prohlásit PO </a:t>
            </a:r>
            <a:r>
              <a:rPr lang="cs-CZ" u="sng" dirty="0"/>
              <a:t>za neplatnou </a:t>
            </a:r>
            <a:r>
              <a:rPr lang="cs-CZ" dirty="0"/>
              <a:t>= vstup do likvidace (důvody v § 129)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79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VEŘEJNÉ REJSTŘÍKY – OZ, </a:t>
            </a:r>
            <a:r>
              <a:rPr lang="cs-CZ" dirty="0" err="1"/>
              <a:t>VeřRej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/>
            <a:r>
              <a:rPr lang="cs-CZ" u="sng" dirty="0"/>
              <a:t>Veřejný zájem na transparentnosti PO</a:t>
            </a:r>
          </a:p>
          <a:p>
            <a:pPr marL="342900" lvl="1" indent="-342900"/>
            <a:r>
              <a:rPr lang="cs-CZ" u="sng" dirty="0"/>
              <a:t>Co se zapisuje: min. standard § 120 </a:t>
            </a:r>
          </a:p>
          <a:p>
            <a:pPr marL="342900" lvl="1" indent="-342900"/>
            <a:r>
              <a:rPr lang="cs-CZ" u="sng" dirty="0"/>
              <a:t>Princip materiální i formální publicity</a:t>
            </a:r>
            <a:r>
              <a:rPr lang="cs-CZ" b="1" dirty="0"/>
              <a:t> </a:t>
            </a:r>
            <a:r>
              <a:rPr lang="cs-CZ" dirty="0"/>
              <a:t>(§ 121) </a:t>
            </a:r>
          </a:p>
          <a:p>
            <a:pPr marL="342900" lvl="1" indent="-342900"/>
            <a:r>
              <a:rPr lang="cs-CZ" dirty="0"/>
              <a:t>ZÁKON  č. 304/2013 Sb., O VEŘEJNÝCH REJSTŘÍCÍCH PRÁVNICKÝCH A FYZICKÝCH OSOB a EVIDENCI SVĚŘENSKÝCH FONDŮ (co dříve v </a:t>
            </a:r>
            <a:r>
              <a:rPr lang="cs-CZ" dirty="0" err="1"/>
              <a:t>ObchZ</a:t>
            </a:r>
            <a:r>
              <a:rPr lang="cs-CZ" dirty="0"/>
              <a:t> a OSŘ)</a:t>
            </a:r>
          </a:p>
          <a:p>
            <a:pPr marL="342900" lvl="1" indent="-342900"/>
            <a:r>
              <a:rPr lang="cs-CZ" dirty="0"/>
              <a:t>VEŘEJNÉ REJSTŘÍKY (v režimu </a:t>
            </a:r>
            <a:r>
              <a:rPr lang="cs-CZ" dirty="0" err="1"/>
              <a:t>ZoVR</a:t>
            </a:r>
            <a:r>
              <a:rPr lang="cs-CZ" dirty="0"/>
              <a:t>):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Obchodní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Spolkový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Nadační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Obecně prospěšných společností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Ústavů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Společenství vlastníků jednotek</a:t>
            </a:r>
          </a:p>
          <a:p>
            <a:pPr marL="342900" lvl="1" indent="-342900">
              <a:buFontTx/>
              <a:buChar char="-"/>
            </a:pPr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71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(právnické osoby I.-III.):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132856"/>
            <a:ext cx="7772400" cy="399806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Základní koncepce, historické souvislosti, </a:t>
            </a:r>
          </a:p>
          <a:p>
            <a:pPr>
              <a:buFontTx/>
              <a:buChar char="-"/>
            </a:pPr>
            <a:r>
              <a:rPr lang="cs-CZ" dirty="0"/>
              <a:t>Právnické osoby de lege lata v ČR </a:t>
            </a:r>
          </a:p>
          <a:p>
            <a:pPr>
              <a:buFontTx/>
              <a:buChar char="-"/>
            </a:pPr>
            <a:r>
              <a:rPr lang="cs-CZ" dirty="0"/>
              <a:t>Prameny, systematika</a:t>
            </a:r>
          </a:p>
          <a:p>
            <a:pPr>
              <a:buFontTx/>
              <a:buChar char="-"/>
            </a:pPr>
            <a:r>
              <a:rPr lang="cs-CZ" dirty="0"/>
              <a:t>Právnické osoby soukromého a veřejného práva</a:t>
            </a:r>
          </a:p>
          <a:p>
            <a:pPr>
              <a:buFontTx/>
              <a:buChar char="-"/>
            </a:pPr>
            <a:r>
              <a:rPr lang="cs-CZ" dirty="0"/>
              <a:t>Obecná část právnických osob: ustavení, vznik, účel, vnitřní poměry, zrušení, likvidace, zánik</a:t>
            </a:r>
          </a:p>
          <a:p>
            <a:pPr>
              <a:buFontTx/>
              <a:buChar char="-"/>
            </a:pPr>
            <a:r>
              <a:rPr lang="cs-CZ" dirty="0"/>
              <a:t>Korporace</a:t>
            </a:r>
          </a:p>
          <a:p>
            <a:pPr>
              <a:buFontTx/>
              <a:buChar char="-"/>
            </a:pPr>
            <a:r>
              <a:rPr lang="cs-CZ" dirty="0"/>
              <a:t>Fundace (nadace a nadační fondy)</a:t>
            </a:r>
          </a:p>
          <a:p>
            <a:pPr>
              <a:buFontTx/>
              <a:buChar char="-"/>
            </a:pPr>
            <a:r>
              <a:rPr lang="cs-CZ" dirty="0"/>
              <a:t>Ústavy soukromého práva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6713"/>
            <a:ext cx="8086635" cy="764380"/>
          </a:xfrm>
        </p:spPr>
        <p:txBody>
          <a:bodyPr>
            <a:normAutofit/>
          </a:bodyPr>
          <a:lstStyle/>
          <a:p>
            <a:r>
              <a:rPr lang="cs-CZ" dirty="0"/>
              <a:t>ORGÁNY PRÁVNICKÉ OSOBY § 151 OZ</a:t>
            </a:r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3238"/>
            <a:ext cx="7772400" cy="4796729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cs-CZ" dirty="0"/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cs-CZ" dirty="0"/>
              <a:t>§ 151 odst. 1: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cs-CZ" dirty="0"/>
              <a:t> </a:t>
            </a:r>
            <a:r>
              <a:rPr lang="cs-CZ" i="1" dirty="0"/>
              <a:t>„Zákon stanoví, popř. zakladatelské právní jednání určí, jakým způsobem a v jakém rozsahu  členové orgánů právnické osoby </a:t>
            </a:r>
            <a:r>
              <a:rPr lang="cs-CZ" i="1" u="sng" dirty="0"/>
              <a:t>za ni rozhodují a nahrazují její vůli.“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Orgány:</a:t>
            </a:r>
          </a:p>
          <a:p>
            <a:pPr marL="0" indent="0" eaLnBrk="1" hangingPunct="1">
              <a:buNone/>
            </a:pPr>
            <a:r>
              <a:rPr lang="cs-CZ" dirty="0"/>
              <a:t> - statutární a jiné (nejvyšší, kontrolní…)</a:t>
            </a:r>
          </a:p>
          <a:p>
            <a:pPr marL="0" indent="0" eaLnBrk="1" hangingPunct="1">
              <a:buNone/>
            </a:pPr>
            <a:r>
              <a:rPr lang="cs-CZ" dirty="0"/>
              <a:t>- jednočlenné  a kolektivní (§ 152 odst. 1)</a:t>
            </a:r>
          </a:p>
          <a:p>
            <a:pPr eaLnBrk="1" hangingPunct="1">
              <a:buFontTx/>
              <a:buChar char="-"/>
            </a:pPr>
            <a:r>
              <a:rPr lang="cs-CZ" dirty="0"/>
              <a:t>Volené, jmenované, jinak sestavované</a:t>
            </a:r>
          </a:p>
          <a:p>
            <a:pPr marL="0" indent="0" eaLnBrk="1" hangingPunct="1">
              <a:buNone/>
            </a:pPr>
            <a:r>
              <a:rPr lang="cs-CZ" dirty="0"/>
              <a:t>- </a:t>
            </a:r>
            <a:r>
              <a:rPr lang="cs-CZ" u="sng" dirty="0"/>
              <a:t>„Člen orgánu“ x „člen voleného orgánu“</a:t>
            </a:r>
          </a:p>
          <a:p>
            <a:pPr marL="0" indent="0" eaLnBrk="1" hangingPunct="1">
              <a:buNone/>
            </a:pPr>
            <a:r>
              <a:rPr lang="cs-CZ" dirty="0"/>
              <a:t>- i individuální orgán (předseda) – „člen voleného orgánu“</a:t>
            </a:r>
          </a:p>
          <a:p>
            <a:pPr eaLnBrk="1" hangingPunct="1">
              <a:buFontTx/>
              <a:buChar char="-"/>
            </a:pPr>
            <a:r>
              <a:rPr lang="cs-CZ" u="sng" dirty="0"/>
              <a:t>členem orgánu může být i právnická osoba § 154 </a:t>
            </a:r>
          </a:p>
          <a:p>
            <a:pPr eaLnBrk="1" hangingPunct="1">
              <a:buFontTx/>
              <a:buChar char="-"/>
            </a:pPr>
            <a:r>
              <a:rPr lang="cs-CZ" u="sng" dirty="0"/>
              <a:t>Dobrá víra členů orgánů se přičítá PO </a:t>
            </a:r>
            <a:r>
              <a:rPr lang="cs-CZ" dirty="0"/>
              <a:t>(§ 151 odst. 2)</a:t>
            </a:r>
          </a:p>
          <a:p>
            <a:pPr marL="0" indent="0" eaLnBrk="1" hangingPunct="1">
              <a:buFontTx/>
              <a:buChar char="-"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Příkazní smlouva x smlouva o výkonu funkce 59 </a:t>
            </a:r>
            <a:r>
              <a:rPr lang="cs-CZ" dirty="0" smtClean="0"/>
              <a:t>ZOK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478588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FA1FF2-882E-41FB-A522-7176B9F1B881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orgán právnické osoby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Nezbytný  </a:t>
            </a:r>
            <a:r>
              <a:rPr lang="cs-CZ" dirty="0"/>
              <a:t>pro každou právnickou osobu</a:t>
            </a:r>
          </a:p>
          <a:p>
            <a:r>
              <a:rPr lang="cs-CZ" dirty="0"/>
              <a:t>Kolektivní vs. individuální orgány</a:t>
            </a:r>
          </a:p>
          <a:p>
            <a:r>
              <a:rPr lang="cs-CZ" dirty="0"/>
              <a:t>Tzv. </a:t>
            </a:r>
            <a:r>
              <a:rPr lang="cs-CZ" u="sng" dirty="0"/>
              <a:t>zbytková působnost </a:t>
            </a:r>
            <a:r>
              <a:rPr lang="cs-CZ" dirty="0"/>
              <a:t>(§ 163 OZ)</a:t>
            </a:r>
          </a:p>
          <a:p>
            <a:r>
              <a:rPr lang="cs-CZ" dirty="0"/>
              <a:t>Neomezené a neomezitelné </a:t>
            </a:r>
            <a:r>
              <a:rPr lang="cs-CZ" dirty="0" err="1"/>
              <a:t>zástupčí</a:t>
            </a:r>
            <a:r>
              <a:rPr lang="cs-CZ" dirty="0"/>
              <a:t> oprávnění (§ 164/1 OZ)</a:t>
            </a:r>
          </a:p>
          <a:p>
            <a:r>
              <a:rPr lang="cs-CZ" u="sng" dirty="0"/>
              <a:t>Zastupování právnické osoby vůči 3 osobám</a:t>
            </a:r>
            <a:r>
              <a:rPr lang="cs-CZ" dirty="0"/>
              <a:t> (§ 161 OZ)</a:t>
            </a:r>
          </a:p>
          <a:p>
            <a:r>
              <a:rPr lang="cs-CZ" dirty="0"/>
              <a:t>Zápis do veřejného rejstříku, </a:t>
            </a:r>
            <a:r>
              <a:rPr lang="cs-CZ" u="sng" dirty="0"/>
              <a:t>princip materiální publicity</a:t>
            </a:r>
            <a:r>
              <a:rPr lang="cs-CZ" dirty="0"/>
              <a:t>, neúčinnost vnitřních omezení (§ 162 OZ)</a:t>
            </a:r>
          </a:p>
          <a:p>
            <a:r>
              <a:rPr lang="cs-CZ" dirty="0"/>
              <a:t>Zastupování </a:t>
            </a:r>
            <a:r>
              <a:rPr lang="cs-CZ" u="sng" dirty="0"/>
              <a:t>„ve všech záležitostech</a:t>
            </a:r>
            <a:r>
              <a:rPr lang="cs-CZ" dirty="0"/>
              <a:t>“ (§ 164 OZ)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908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řádného hospodáře (§159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Cílem je motivace </a:t>
            </a:r>
            <a:r>
              <a:rPr lang="cs-CZ" sz="2000" b="1" u="sng" dirty="0"/>
              <a:t>k zajištění řádného, tj. odpovědného a efektivního řízení/výkonu funkcí členů volených orgánů směřujícího ke sledování zvoleného účelu, za současného respektu práv třetích osob. </a:t>
            </a:r>
            <a:endParaRPr lang="cs-CZ" sz="2000" u="sng" dirty="0"/>
          </a:p>
          <a:p>
            <a:pPr algn="just"/>
            <a:r>
              <a:rPr lang="cs-CZ" sz="2000" dirty="0"/>
              <a:t>V občanském zákoníku byl v § 159 </a:t>
            </a:r>
            <a:r>
              <a:rPr lang="cs-CZ" sz="2000" dirty="0" err="1"/>
              <a:t>ObčZ</a:t>
            </a:r>
            <a:r>
              <a:rPr lang="cs-CZ" sz="2000" dirty="0"/>
              <a:t> nastaven základní - </a:t>
            </a:r>
            <a:r>
              <a:rPr lang="cs-CZ" sz="2000" b="1" dirty="0"/>
              <a:t>a pro všechny právnické osoby společný - </a:t>
            </a:r>
            <a:r>
              <a:rPr lang="cs-CZ" sz="2000" b="1" u="sng" dirty="0"/>
              <a:t>objektivizující standard </a:t>
            </a:r>
            <a:r>
              <a:rPr lang="cs-CZ" sz="2000" b="1" i="1" u="sng" dirty="0"/>
              <a:t>péče řádného hospodáře</a:t>
            </a:r>
            <a:r>
              <a:rPr lang="cs-CZ" sz="2000" b="1" u="sng" dirty="0"/>
              <a:t>, který klade důraz na plnění povinností členů (statutárních) orgánů právnických osob.</a:t>
            </a:r>
            <a:endParaRPr lang="cs-CZ" sz="2000" u="sng" dirty="0"/>
          </a:p>
          <a:p>
            <a:pPr algn="just"/>
            <a:r>
              <a:rPr lang="cs-CZ" sz="2000" dirty="0"/>
              <a:t>Zároveň je ale vytvořen prostor pro zohledňování rozdílů u jednotlivých typů právnických osob, a  to zejména s ohledem na účel, který ve společnosti sehrávají.</a:t>
            </a:r>
            <a:r>
              <a:rPr lang="cs-CZ" sz="2000" b="1" dirty="0"/>
              <a:t> </a:t>
            </a:r>
          </a:p>
          <a:p>
            <a:pPr algn="just"/>
            <a:r>
              <a:rPr lang="cs-CZ" sz="2000" b="1" u="sng" dirty="0"/>
              <a:t>Nelze však v žádném případě paušalizovat, neboť vždy bude třeba zkoumat konkrétní situaci v daném místě a čase. </a:t>
            </a:r>
            <a:endParaRPr lang="cs-CZ" sz="2000" u="sng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882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7772400" cy="864071"/>
          </a:xfrm>
        </p:spPr>
        <p:txBody>
          <a:bodyPr>
            <a:normAutofit/>
          </a:bodyPr>
          <a:lstStyle/>
          <a:p>
            <a:r>
              <a:rPr lang="cs-CZ" dirty="0"/>
              <a:t>PÉČE ŘÁDNÉHO HOSPODÁŘE § 159 OZ</a:t>
            </a:r>
            <a:br>
              <a:rPr lang="cs-CZ" dirty="0"/>
            </a:br>
            <a:r>
              <a:rPr lang="cs-CZ" dirty="0"/>
              <a:t>(loajalita, pečlivost, znalost)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(1) Kdo přijme funkci </a:t>
            </a:r>
            <a:r>
              <a:rPr lang="cs-CZ" sz="2000" u="sng" dirty="0"/>
              <a:t>člena voleného orgánu</a:t>
            </a:r>
            <a:r>
              <a:rPr lang="cs-CZ" sz="2000" dirty="0"/>
              <a:t>, zavazuje se, že ji bude vykonávat s </a:t>
            </a:r>
            <a:r>
              <a:rPr lang="cs-CZ" sz="2000" u="sng" dirty="0"/>
              <a:t>nezbytnou loajalitou i s potřebnými znalostmi a pečlivostí</a:t>
            </a:r>
            <a:r>
              <a:rPr lang="cs-CZ" sz="2000" dirty="0"/>
              <a:t>. Má se za to, že jedná </a:t>
            </a:r>
            <a:r>
              <a:rPr lang="cs-CZ" sz="2000" u="sng" dirty="0"/>
              <a:t>nedbale</a:t>
            </a:r>
            <a:r>
              <a:rPr lang="cs-CZ" sz="2000" dirty="0"/>
              <a:t>, kdo není této </a:t>
            </a:r>
            <a:r>
              <a:rPr lang="cs-CZ" sz="2000" u="sng" dirty="0"/>
              <a:t>péče řádného hospodáře schopen</a:t>
            </a:r>
            <a:r>
              <a:rPr lang="cs-CZ" sz="2000" dirty="0"/>
              <a:t>, ač to musel zjistit při přijetí funkce nebo při jejím výkonu, a </a:t>
            </a:r>
            <a:r>
              <a:rPr lang="cs-CZ" sz="2000" u="sng" dirty="0"/>
              <a:t>nevyvodí z toho pro sebe důsledky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 (2) Člen voleného orgánu vykonává funkci </a:t>
            </a:r>
            <a:r>
              <a:rPr lang="cs-CZ" sz="2000" u="sng" dirty="0"/>
              <a:t>osobně</a:t>
            </a:r>
            <a:r>
              <a:rPr lang="cs-CZ" sz="2000" dirty="0"/>
              <a:t>; to však nebrání tomu, aby </a:t>
            </a:r>
            <a:r>
              <a:rPr lang="cs-CZ" sz="2000" u="sng" dirty="0"/>
              <a:t>člen zmocnil pro jednotlivý případ </a:t>
            </a:r>
            <a:r>
              <a:rPr lang="cs-CZ" sz="2000" dirty="0"/>
              <a:t>jiného člena téhož orgánu, aby za něho při jeho neúčasti hlasoval.</a:t>
            </a:r>
          </a:p>
          <a:p>
            <a:pPr algn="just"/>
            <a:r>
              <a:rPr lang="cs-CZ" sz="2000" dirty="0"/>
              <a:t> (3) </a:t>
            </a:r>
            <a:r>
              <a:rPr lang="cs-CZ" sz="2000" u="sng" dirty="0"/>
              <a:t>Nenahradil-li člen voleného orgánu právnické osobě škodu</a:t>
            </a:r>
            <a:r>
              <a:rPr lang="cs-CZ" sz="2000" dirty="0"/>
              <a:t>, kterou jí způsobil porušením povinnosti při výkonu funkce, ačkoli byl povinen škodu nahradit, </a:t>
            </a:r>
            <a:r>
              <a:rPr lang="cs-CZ" sz="2000" u="sng" dirty="0"/>
              <a:t>ručí věřiteli právnické osoby</a:t>
            </a:r>
            <a:r>
              <a:rPr lang="cs-CZ" sz="2000" dirty="0"/>
              <a:t> za její dluh v rozsahu, v jakém škodu nenahradil, pokud se věřitel plnění na právnické osobě nemůže domoci.</a:t>
            </a:r>
          </a:p>
          <a:p>
            <a:pPr algn="just"/>
            <a:r>
              <a:rPr lang="cs-CZ" sz="2000" dirty="0"/>
              <a:t>Pro obchodní společnosti a družstva modifikace tzv</a:t>
            </a:r>
            <a:r>
              <a:rPr lang="cs-CZ" sz="2000" u="sng" dirty="0"/>
              <a:t>. pravidlem podnikatelského úsudku § 51 ZOK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068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Loajalita člena voleného orgánu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u="sng" dirty="0"/>
              <a:t>Loajalita je povinnost „věrnosti“ zájmům právnické osoby, tj. při výkonu funkce preferovat zájmy právnické osoby před zájmy jinými (vlastními, 3 osob).</a:t>
            </a:r>
          </a:p>
          <a:p>
            <a:pPr algn="just"/>
            <a:r>
              <a:rPr lang="cs-CZ" dirty="0"/>
              <a:t>Lze ji blíže vymezit ve smlouvě o výkonu funkce či ve vnitřních dokumentech. </a:t>
            </a:r>
          </a:p>
          <a:p>
            <a:pPr algn="just"/>
            <a:r>
              <a:rPr lang="cs-CZ" u="sng" dirty="0"/>
              <a:t>Jde o tzv. fiduciární vztah, který je vytvořen na bázi vzájemné důvěry, která by neměla být zklamána.</a:t>
            </a:r>
          </a:p>
          <a:p>
            <a:pPr algn="just"/>
            <a:r>
              <a:rPr lang="cs-CZ" dirty="0"/>
              <a:t>Při rozhodování členů orgánů je dán určitý </a:t>
            </a:r>
            <a:r>
              <a:rPr lang="cs-CZ" u="sng" dirty="0"/>
              <a:t>manévrovací prostor (je součástí výkon funkce s péčí řádného hospodáře)</a:t>
            </a:r>
            <a:r>
              <a:rPr lang="cs-CZ" dirty="0"/>
              <a:t>, ve kterém se mohou členové orgánů při rozhodování pohybovat.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369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Soudný intelekt vs. odborník (§ 4 a § 5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u="sng" dirty="0"/>
              <a:t>Obecně není vyžadován výkon funkce s „odbornou“ péči, ale „běžnou“ péčí</a:t>
            </a:r>
            <a:r>
              <a:rPr lang="cs-CZ" dirty="0"/>
              <a:t>, tj. takovou, kterou by vynaložila osoba s rozumem průměrného člověka jednající v obdobném postavení. </a:t>
            </a:r>
          </a:p>
          <a:p>
            <a:pPr algn="just"/>
            <a:r>
              <a:rPr lang="cs-CZ" dirty="0"/>
              <a:t>Pokud lze ovšem člena orgánu považovat za „odborníka“ ve smyslu § 5 </a:t>
            </a:r>
            <a:r>
              <a:rPr lang="cs-CZ" dirty="0" err="1"/>
              <a:t>ObčZ</a:t>
            </a:r>
            <a:r>
              <a:rPr lang="cs-CZ" dirty="0"/>
              <a:t> (tj. že se přihlásí veřejně nebo ve styku s jinou osobou k určitému povolání nebo stavu), musí tento </a:t>
            </a:r>
            <a:r>
              <a:rPr lang="cs-CZ" u="sng" dirty="0"/>
              <a:t>jednat s odbornou péčí. </a:t>
            </a:r>
          </a:p>
          <a:p>
            <a:pPr algn="just"/>
            <a:r>
              <a:rPr lang="cs-CZ" u="sng" dirty="0"/>
              <a:t>Toto rozlišení má dopady v oblasti deliktního práva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3158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 NS: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082321" cy="4230688"/>
          </a:xfrm>
        </p:spPr>
        <p:txBody>
          <a:bodyPr/>
          <a:lstStyle/>
          <a:p>
            <a:pPr algn="just"/>
            <a:r>
              <a:rPr lang="cs-CZ" i="1" dirty="0"/>
              <a:t>Plnění povinnosti péče řádného hospodáře je nezbytné posuzovat z pohledu </a:t>
            </a:r>
            <a:r>
              <a:rPr lang="cs-CZ" i="1" u="sng" dirty="0"/>
              <a:t>ex ante, tj. úhlem pohledu skutečností, které byly jednajícímu byly známy </a:t>
            </a:r>
            <a:r>
              <a:rPr lang="cs-CZ" i="1" dirty="0"/>
              <a:t>(či při vynaložení příslušné péče mohly a měly být) v okamžiku, v němž určitá rozhodnutí čini</a:t>
            </a:r>
            <a:r>
              <a:rPr lang="cs-CZ" dirty="0"/>
              <a:t>l (viz 29 </a:t>
            </a:r>
            <a:r>
              <a:rPr lang="cs-CZ" dirty="0" err="1"/>
              <a:t>Cdo</a:t>
            </a:r>
            <a:r>
              <a:rPr lang="cs-CZ" dirty="0"/>
              <a:t> 5036/2015, R 131/2017, zobecněné). </a:t>
            </a:r>
          </a:p>
          <a:p>
            <a:pPr algn="just"/>
            <a:r>
              <a:rPr lang="cs-CZ" i="1" dirty="0"/>
              <a:t>Odpovědnost člena orgánu je odpovědností </a:t>
            </a:r>
            <a:r>
              <a:rPr lang="cs-CZ" i="1" u="sng" dirty="0"/>
              <a:t>za výkon funkce, nikoli za výsledek.</a:t>
            </a:r>
            <a:r>
              <a:rPr lang="cs-CZ" i="1" dirty="0"/>
              <a:t> Zároveň nelze učinit závěr, že by určité jednání bylo vždy (per se) v rozporu s péčí řádného hospodáře</a:t>
            </a:r>
            <a:r>
              <a:rPr lang="cs-CZ" dirty="0"/>
              <a:t> (viz 29 </a:t>
            </a:r>
            <a:r>
              <a:rPr lang="cs-CZ" dirty="0" err="1"/>
              <a:t>Cdo</a:t>
            </a:r>
            <a:r>
              <a:rPr lang="cs-CZ" dirty="0"/>
              <a:t> 3235/2016).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654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268759"/>
            <a:ext cx="8086635" cy="864097"/>
          </a:xfrm>
        </p:spPr>
        <p:txBody>
          <a:bodyPr/>
          <a:lstStyle/>
          <a:p>
            <a:r>
              <a:rPr lang="cs-CZ" dirty="0"/>
              <a:t>Povinnost k náhradě újmy při porušení péče řádného hospodáře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44824"/>
            <a:ext cx="8082321" cy="4287689"/>
          </a:xfrm>
        </p:spPr>
        <p:txBody>
          <a:bodyPr/>
          <a:lstStyle/>
          <a:p>
            <a:pPr algn="just"/>
            <a:r>
              <a:rPr lang="cs-CZ" dirty="0"/>
              <a:t>Při porušení péče řádného hospodáře vzniká každému členu orgánu </a:t>
            </a:r>
            <a:r>
              <a:rPr lang="cs-CZ" u="sng" dirty="0"/>
              <a:t>individuálně povinnost k náhradě újmy</a:t>
            </a:r>
            <a:r>
              <a:rPr lang="cs-CZ" dirty="0"/>
              <a:t>, která vznikla v příčinné souvislosti s jejich zaviněným protiprávním jednáním (porušení péče řádného hospodáře) vznikla. </a:t>
            </a:r>
          </a:p>
          <a:p>
            <a:pPr algn="just"/>
            <a:r>
              <a:rPr lang="cs-CZ" dirty="0"/>
              <a:t>Jde primárně </a:t>
            </a:r>
            <a:r>
              <a:rPr lang="cs-CZ" u="sng" dirty="0"/>
              <a:t>o „vnitřní“ vztah mezi PO a členem jejího orgánu</a:t>
            </a:r>
            <a:r>
              <a:rPr lang="cs-CZ" dirty="0"/>
              <a:t>. Pokud je způsobena újma třetí osobě, odpovídá za ni PO jako taková.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3259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/>
              <a:t> </a:t>
            </a:r>
            <a:r>
              <a:rPr lang="cs-CZ" sz="2800" b="1" dirty="0"/>
              <a:t>JEDNÁNÍ ZA PRÁVNICKOU OSOBU § 161-166 OZ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cs-CZ" dirty="0"/>
              <a:t>Kdo zastupuje, dá najevo, co ho k tomu opravňuje, pravidla pro podepisování (§ 161)</a:t>
            </a:r>
          </a:p>
          <a:p>
            <a:pPr eaLnBrk="1" hangingPunct="1">
              <a:buNone/>
            </a:pPr>
            <a:r>
              <a:rPr lang="cs-CZ" dirty="0"/>
              <a:t>Jednání za: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Statutární orgán (§ 163) </a:t>
            </a:r>
            <a:r>
              <a:rPr lang="cs-CZ" u="sng" dirty="0"/>
              <a:t>– tvoří vůli v roli zástupce </a:t>
            </a:r>
            <a:r>
              <a:rPr lang="cs-CZ" dirty="0"/>
              <a:t>(§ 436)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Členové jiných orgánů, zapisovaných do VR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Opatrovník (§165/2)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Zaměstnanci, obdobně člen nebo člen jiného orgánu </a:t>
            </a:r>
            <a:r>
              <a:rPr lang="cs-CZ" u="sng" dirty="0"/>
              <a:t>nezapsaného</a:t>
            </a:r>
            <a:r>
              <a:rPr lang="cs-CZ" dirty="0"/>
              <a:t> do VR (§ 166)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Smluvní zastoupení – zmocněnec (§ 441 až 449)</a:t>
            </a:r>
          </a:p>
          <a:p>
            <a:pPr eaLnBrk="1" hangingPunct="1">
              <a:buNone/>
            </a:pPr>
            <a:r>
              <a:rPr lang="cs-CZ" dirty="0"/>
              <a:t>				    -  prokurista (§ 450 až 456)</a:t>
            </a:r>
          </a:p>
          <a:p>
            <a:pPr eaLnBrk="1" hangingPunct="1">
              <a:buFontTx/>
              <a:buChar char="-"/>
            </a:pPr>
            <a:endParaRPr lang="cs-CZ" dirty="0"/>
          </a:p>
          <a:p>
            <a:pPr eaLnBrk="1" hangingPunct="1">
              <a:buFontTx/>
              <a:buChar char="-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1A82417-1D1E-4E2E-B024-AC1CD6FC19B9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Přímé jednání  PO vs. zastoupení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Do 31. 12. 2013 - jednání statutárního orgánu právnické osoby bylo jejím jednáním </a:t>
            </a:r>
            <a:r>
              <a:rPr lang="cs-CZ" b="1" dirty="0"/>
              <a:t>přímým</a:t>
            </a:r>
            <a:r>
              <a:rPr lang="cs-CZ" dirty="0"/>
              <a:t> (osobním)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Od 1. 1. 2014 - rozlišování mezi přímým jednáním právnické osoby (členy statutárního orgánu) a jejím zastoupením bylo opuštěno; členové statutárního orgánu právnické osoby jsou nadále považováni za její </a:t>
            </a:r>
            <a:r>
              <a:rPr lang="cs-CZ" b="1" dirty="0"/>
              <a:t>zástupce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Vede se diskuse, zda se jedná o zastoupení smluvní, zákonné nebo „</a:t>
            </a:r>
            <a:r>
              <a:rPr lang="cs-CZ" i="1" dirty="0" err="1"/>
              <a:t>sui</a:t>
            </a:r>
            <a:r>
              <a:rPr lang="cs-CZ" i="1" dirty="0"/>
              <a:t> </a:t>
            </a:r>
            <a:r>
              <a:rPr lang="cs-CZ" i="1" dirty="0" err="1"/>
              <a:t>generis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59088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B6330-8FD0-4773-B577-43EB002A6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980729"/>
            <a:ext cx="8086635" cy="676624"/>
          </a:xfrm>
        </p:spPr>
        <p:txBody>
          <a:bodyPr/>
          <a:lstStyle/>
          <a:p>
            <a:r>
              <a:rPr lang="cs-CZ" dirty="0"/>
              <a:t>Historický kontext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585A7-C29A-4A57-B2BA-1CDCD2F51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359274"/>
          </a:xfrm>
        </p:spPr>
        <p:txBody>
          <a:bodyPr/>
          <a:lstStyle/>
          <a:p>
            <a:r>
              <a:rPr lang="cs-CZ" sz="2000" dirty="0"/>
              <a:t>Římské právo ani středověké právo neznalo právnické osoby jako obecnou kategorii, později  byla za autonomní entitu považována </a:t>
            </a:r>
            <a:r>
              <a:rPr lang="cs-CZ" sz="2000" u="sng" dirty="0"/>
              <a:t>církev, ve středověku cechy, první „akciové společnosti“, </a:t>
            </a:r>
            <a:r>
              <a:rPr lang="cs-CZ" sz="2000" dirty="0"/>
              <a:t>např. britská Východoindická společnost (r.1600) apod.</a:t>
            </a:r>
          </a:p>
          <a:p>
            <a:r>
              <a:rPr lang="cs-CZ" sz="2000" dirty="0"/>
              <a:t>Pojem právnické osoby se utváří </a:t>
            </a:r>
            <a:r>
              <a:rPr lang="cs-CZ" sz="2000" u="sng" dirty="0"/>
              <a:t>s nástupem novověku </a:t>
            </a:r>
            <a:r>
              <a:rPr lang="cs-CZ" sz="2000" dirty="0"/>
              <a:t>(teoretický koncept až produkt německé právní doktríny, </a:t>
            </a:r>
            <a:r>
              <a:rPr lang="cs-CZ" sz="2000" dirty="0" err="1"/>
              <a:t>Savigny</a:t>
            </a:r>
            <a:r>
              <a:rPr lang="cs-CZ" sz="2000" dirty="0"/>
              <a:t>)</a:t>
            </a:r>
          </a:p>
          <a:p>
            <a:r>
              <a:rPr lang="cs-CZ" sz="2000" dirty="0"/>
              <a:t>Právnické osoby jako typy a obecný pojem vznikají po několika liniích: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u="sng" dirty="0"/>
              <a:t>Korporativní povahy </a:t>
            </a:r>
            <a:r>
              <a:rPr lang="cs-CZ" sz="2000" dirty="0"/>
              <a:t>(personální základ) </a:t>
            </a:r>
          </a:p>
          <a:p>
            <a:pPr marL="457200" lvl="1" indent="0">
              <a:buNone/>
            </a:pPr>
            <a:r>
              <a:rPr lang="cs-CZ" sz="2000" dirty="0"/>
              <a:t>	- obchodní společnosti jako nositelé ekonomické aktivity (lex </a:t>
            </a:r>
            <a:r>
              <a:rPr lang="cs-CZ" sz="2000" dirty="0" err="1"/>
              <a:t>mercatoria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r>
              <a:rPr lang="cs-CZ" sz="2000" dirty="0"/>
              <a:t>	- spolky jako výraz  spolčovací aktivity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u="sng" dirty="0"/>
              <a:t>Fundační povahy </a:t>
            </a:r>
            <a:r>
              <a:rPr lang="cs-CZ" sz="2000" dirty="0"/>
              <a:t>(legáty, fideikomisy, </a:t>
            </a:r>
            <a:r>
              <a:rPr lang="cs-CZ" sz="2000" dirty="0" err="1"/>
              <a:t>fiducia</a:t>
            </a:r>
            <a:r>
              <a:rPr lang="cs-CZ" sz="2000" dirty="0"/>
              <a:t>, nadace, fondy..)</a:t>
            </a:r>
          </a:p>
          <a:p>
            <a:r>
              <a:rPr lang="cs-CZ" sz="2000" dirty="0"/>
              <a:t>samosprávné typy (obce, univerzity, cechy, profesní komory..)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84D533-7F7E-47E6-AD7C-EC5617FB84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CFD708-E545-4AA5-83EE-878D1F93F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0258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BAE84F-9308-40ED-828B-12318BCDE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908721"/>
            <a:ext cx="8086635" cy="576064"/>
          </a:xfrm>
        </p:spPr>
        <p:txBody>
          <a:bodyPr/>
          <a:lstStyle/>
          <a:p>
            <a:r>
              <a:rPr lang="cs-CZ" dirty="0"/>
              <a:t>Zastoupení „</a:t>
            </a:r>
            <a:r>
              <a:rPr lang="cs-CZ" dirty="0" err="1"/>
              <a:t>sui</a:t>
            </a:r>
            <a:r>
              <a:rPr lang="cs-CZ" dirty="0"/>
              <a:t> generis“ v judikatuře 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8792C-34B7-4AF7-A281-C1888E12D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575721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/>
              <a:t>Rozsudek Nejvyššího soudu ze dne 23. 7. 2019, </a:t>
            </a:r>
            <a:r>
              <a:rPr lang="cs-CZ" sz="2000" dirty="0" err="1"/>
              <a:t>sp</a:t>
            </a:r>
            <a:r>
              <a:rPr lang="cs-CZ" sz="2000" dirty="0"/>
              <a:t>. zn. 27 </a:t>
            </a:r>
            <a:r>
              <a:rPr lang="cs-CZ" sz="2000" dirty="0" err="1"/>
              <a:t>Cdo</a:t>
            </a:r>
            <a:r>
              <a:rPr lang="cs-CZ" sz="2000" dirty="0"/>
              <a:t> 4593/2017, uveřejněný pod číslem 37/2020 Sbírky soudních rozhodnutí a stanovisek</a:t>
            </a:r>
          </a:p>
          <a:p>
            <a:pPr marL="0" indent="0" algn="just">
              <a:buNone/>
            </a:pPr>
            <a:r>
              <a:rPr lang="cs-CZ" sz="2000" dirty="0"/>
              <a:t>„</a:t>
            </a:r>
            <a:r>
              <a:rPr lang="cs-CZ" sz="2000" i="1" dirty="0"/>
              <a:t>S účinností od 1. 1. 2014 jsou členové statutárního orgánu právnické osoby jejími </a:t>
            </a:r>
            <a:r>
              <a:rPr lang="cs-CZ" sz="2000" i="1" u="sng" dirty="0"/>
              <a:t>zástupci </a:t>
            </a:r>
            <a:r>
              <a:rPr lang="cs-CZ" sz="2000" i="1" u="sng" dirty="0" err="1"/>
              <a:t>sui</a:t>
            </a:r>
            <a:r>
              <a:rPr lang="cs-CZ" sz="2000" i="1" u="sng" dirty="0"/>
              <a:t> generis</a:t>
            </a:r>
            <a:r>
              <a:rPr lang="cs-CZ" sz="2000" i="1" dirty="0"/>
              <a:t>“.</a:t>
            </a:r>
          </a:p>
          <a:p>
            <a:pPr marL="0" indent="0" algn="just">
              <a:buNone/>
            </a:pPr>
            <a:r>
              <a:rPr lang="cs-CZ" sz="2000" dirty="0"/>
              <a:t>Usnesení Nejvyššího soudu ze dne 17. 12. 2019, </a:t>
            </a:r>
            <a:r>
              <a:rPr lang="cs-CZ" sz="2000" dirty="0" err="1"/>
              <a:t>sp</a:t>
            </a:r>
            <a:r>
              <a:rPr lang="cs-CZ" sz="2000" dirty="0"/>
              <a:t>. zn. 27 </a:t>
            </a:r>
            <a:r>
              <a:rPr lang="cs-CZ" sz="2000" dirty="0" err="1"/>
              <a:t>Cdo</a:t>
            </a:r>
            <a:r>
              <a:rPr lang="cs-CZ" sz="2000" dirty="0"/>
              <a:t> 1382/2019, uveřejněné pod číslem 51/2020 Sbírky soudních rozhodnutí a stanovisek</a:t>
            </a:r>
          </a:p>
          <a:p>
            <a:pPr marL="0" indent="0" algn="just">
              <a:buNone/>
            </a:pPr>
            <a:r>
              <a:rPr lang="cs-CZ" sz="2000" i="1" dirty="0"/>
              <a:t>„Ustanovení § 54 a násl. z. o. k., řešící střet mezi zájmy členů statutárních (a případně i jiných volených) orgánů obchodní korporace a samotnou obchodní korporací, představují (do značné míry) </a:t>
            </a:r>
            <a:r>
              <a:rPr lang="cs-CZ" sz="2000" i="1" u="sng" dirty="0"/>
              <a:t>lex </a:t>
            </a:r>
            <a:r>
              <a:rPr lang="cs-CZ" sz="2000" i="1" u="sng" dirty="0" err="1"/>
              <a:t>specialis</a:t>
            </a:r>
            <a:r>
              <a:rPr lang="cs-CZ" sz="2000" i="1" u="sng" dirty="0"/>
              <a:t> k obecné úpravě střetu mezi zájmy zástupce a zastoupeného </a:t>
            </a:r>
            <a:r>
              <a:rPr lang="cs-CZ" sz="2000" i="1" dirty="0"/>
              <a:t>(§ 437 o. z.); srov..“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5D6E80-BED0-4BAA-8C4A-4374C2C587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2E8187-1E9A-4FF7-876F-854992ADBC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450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Zastoupení zaměstnancem § 166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Právnickou osobu zastupují </a:t>
            </a:r>
            <a:r>
              <a:rPr lang="cs-CZ" u="sng" dirty="0"/>
              <a:t>její zaměstnanci v rozsahu obvyklém</a:t>
            </a:r>
            <a:r>
              <a:rPr lang="cs-CZ" dirty="0"/>
              <a:t> vzhledem k jejich zařazení nebo funkci; přitom rozhoduje stav, jak se jeví veřejnosti.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Omezení </a:t>
            </a:r>
            <a:r>
              <a:rPr lang="cs-CZ" dirty="0" err="1"/>
              <a:t>zástupčího</a:t>
            </a:r>
            <a:r>
              <a:rPr lang="cs-CZ" dirty="0"/>
              <a:t> oprávnění vnitřním předpisem právnické osoby má účinky vůči třetí osobě, jen muselo-li jí být známo.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4950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980728"/>
            <a:ext cx="8229600" cy="1440160"/>
          </a:xfrm>
        </p:spPr>
        <p:txBody>
          <a:bodyPr>
            <a:normAutofit/>
          </a:bodyPr>
          <a:lstStyle/>
          <a:p>
            <a:r>
              <a:rPr lang="cs-CZ" sz="3100" dirty="0"/>
              <a:t>§ 167 OZ: podmínky přičitatelnosti deliktu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Právnickou osobu zavazuje :</a:t>
            </a:r>
          </a:p>
          <a:p>
            <a:pPr>
              <a:buNone/>
            </a:pPr>
            <a:r>
              <a:rPr lang="cs-CZ" u="sng" dirty="0"/>
              <a:t>1) protiprávní čin</a:t>
            </a:r>
            <a:r>
              <a:rPr lang="cs-CZ" dirty="0"/>
              <a:t>, kterého se </a:t>
            </a:r>
          </a:p>
          <a:p>
            <a:pPr>
              <a:buNone/>
            </a:pPr>
            <a:r>
              <a:rPr lang="cs-CZ" dirty="0"/>
              <a:t>2) při </a:t>
            </a:r>
            <a:r>
              <a:rPr lang="cs-CZ" u="sng" dirty="0"/>
              <a:t>plnění svých úkolů </a:t>
            </a:r>
          </a:p>
          <a:p>
            <a:pPr>
              <a:buNone/>
            </a:pPr>
            <a:r>
              <a:rPr lang="cs-CZ" dirty="0"/>
              <a:t>3) dopustil a)člen voleného orgánu, </a:t>
            </a:r>
          </a:p>
          <a:p>
            <a:pPr>
              <a:buNone/>
            </a:pPr>
            <a:r>
              <a:rPr lang="cs-CZ" dirty="0"/>
              <a:t>	     </a:t>
            </a:r>
            <a:r>
              <a:rPr lang="cs-CZ" dirty="0">
                <a:latin typeface="Arial" charset="0"/>
              </a:rPr>
              <a:t>	     </a:t>
            </a:r>
            <a:r>
              <a:rPr lang="cs-CZ" dirty="0"/>
              <a:t> b)zaměstnanec nebo </a:t>
            </a:r>
          </a:p>
          <a:p>
            <a:pPr>
              <a:buNone/>
            </a:pPr>
            <a:r>
              <a:rPr lang="cs-CZ" dirty="0"/>
              <a:t>	      </a:t>
            </a:r>
            <a:r>
              <a:rPr lang="cs-CZ" dirty="0">
                <a:latin typeface="Arial" charset="0"/>
              </a:rPr>
              <a:t>       </a:t>
            </a:r>
            <a:r>
              <a:rPr lang="cs-CZ" dirty="0"/>
              <a:t>c) jiný její zástupce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PRÁVNICKÉ OSOBY (§ 168)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PO se zrušuje: </a:t>
            </a:r>
          </a:p>
          <a:p>
            <a:pPr>
              <a:buFontTx/>
              <a:buChar char="-"/>
            </a:pPr>
            <a:r>
              <a:rPr lang="cs-CZ" dirty="0"/>
              <a:t>Právním jednáním (dobrovolně)</a:t>
            </a:r>
          </a:p>
          <a:p>
            <a:pPr>
              <a:buFontTx/>
              <a:buChar char="-"/>
            </a:pPr>
            <a:r>
              <a:rPr lang="cs-CZ" dirty="0"/>
              <a:t>Rozhodnutím orgánu veřejné moci (soudu) </a:t>
            </a:r>
          </a:p>
          <a:p>
            <a:pPr>
              <a:buFontTx/>
              <a:buChar char="-"/>
            </a:pPr>
            <a:r>
              <a:rPr lang="cs-CZ" dirty="0"/>
              <a:t>Dosažením účelu</a:t>
            </a:r>
          </a:p>
          <a:p>
            <a:pPr>
              <a:buFontTx/>
              <a:buChar char="-"/>
            </a:pPr>
            <a:r>
              <a:rPr lang="cs-CZ" dirty="0"/>
              <a:t>z dalších důvodů stanovených zákonem (ex lege)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ZRUŠENÍ S LIKVIDACÍ (§ 186 a násl.)  NEBO BEZ LIKVIDACE S PRÁVNÍM NÁSTUPCEM) – PŘEMĚNY (FÚZE, ROZDĚLENÍ), ZMĚNA PRÁVNÍ FORMY - § 174 a násl.</a:t>
            </a:r>
          </a:p>
          <a:p>
            <a:pPr marL="0" indent="0">
              <a:buNone/>
            </a:pPr>
            <a:r>
              <a:rPr lang="cs-CZ" dirty="0"/>
              <a:t>- Autoritativní zrušení soudem – důvody  § 172, vždy lhůtu ke zjednání nápravy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3822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Přeměny právnických osob – obecná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Fúze – sloučení, splynutí -  §178</a:t>
            </a:r>
          </a:p>
          <a:p>
            <a:r>
              <a:rPr lang="cs-CZ" dirty="0"/>
              <a:t>Rozdělení </a:t>
            </a:r>
          </a:p>
          <a:p>
            <a:r>
              <a:rPr lang="cs-CZ" dirty="0"/>
              <a:t>Změna právní formy (transformace) - 183</a:t>
            </a:r>
          </a:p>
          <a:p>
            <a:endParaRPr lang="cs-CZ" dirty="0"/>
          </a:p>
          <a:p>
            <a:r>
              <a:rPr lang="cs-CZ" dirty="0"/>
              <a:t>Účinnost přeměny PO zapisované do veřejného rejstříku nastává dnem zápisu do rejstříku (konstitutivní účinek)</a:t>
            </a:r>
          </a:p>
          <a:p>
            <a:r>
              <a:rPr lang="cs-CZ" dirty="0"/>
              <a:t>Fúzovat a rozdělovat se mohou právnické osoby o různé právní formě, stanoví-li tak zákon. </a:t>
            </a:r>
          </a:p>
          <a:p>
            <a:r>
              <a:rPr lang="cs-CZ" dirty="0"/>
              <a:t>Zvláštní úprava u jednotlivých typů PO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991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26988-9A91-445B-8A07-A34BE26F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Likvidace právnických osob  - exkurs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5E0E2E-E2C8-4C68-8F48-FDC142B78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Obligatorní (poměrně složitý) proces, pokud právnická osoba zaniká bez právního nástupce </a:t>
            </a:r>
          </a:p>
          <a:p>
            <a:r>
              <a:rPr lang="cs-CZ" dirty="0"/>
              <a:t>Nutno provést u všech typů právnických osob (mohou být i pravidla lex </a:t>
            </a:r>
            <a:r>
              <a:rPr lang="cs-CZ" dirty="0" err="1"/>
              <a:t>specialis</a:t>
            </a:r>
            <a:r>
              <a:rPr lang="cs-CZ" dirty="0"/>
              <a:t>, např. nadace)</a:t>
            </a:r>
          </a:p>
          <a:p>
            <a:r>
              <a:rPr lang="cs-CZ" dirty="0"/>
              <a:t>Účelem je majetkové vypořádání zrušení PO (likvidační podstatu) – vyrovnat dluhy věřitelů</a:t>
            </a:r>
          </a:p>
          <a:p>
            <a:r>
              <a:rPr lang="cs-CZ" dirty="0"/>
              <a:t>Pravidla pro naložení s likvidačním zůstatkem</a:t>
            </a:r>
          </a:p>
          <a:p>
            <a:r>
              <a:rPr lang="cs-CZ" dirty="0"/>
              <a:t>Likvidátor (péče řádného hospodáře, oznámení vstupu do likvidace, může vykonávat pouze činnost směřující k povaze a cíli likvidace)</a:t>
            </a:r>
          </a:p>
          <a:p>
            <a:r>
              <a:rPr lang="cs-CZ" dirty="0"/>
              <a:t>Zajistí výmaz z veřejného rejstříku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320E54-A8A7-4E74-9E7F-48B34A50A3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F225E8-E7A7-4E08-84A9-90CC90FBC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6133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PRÁVNICKÉ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zapsaná do veřejného rejstříku – dnem výmazu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PO, která nepodléhá zápisu – skončením likvidace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8633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FUNDACE, SPOLKY, ÚSTAVY V OZ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7382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 de lege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OBECNÁ ÚPRAVA PRÁVNICKÝCH OSOB – LEX GENERALIS</a:t>
            </a:r>
          </a:p>
          <a:p>
            <a:r>
              <a:rPr lang="cs-CZ" dirty="0"/>
              <a:t>KORPORACE § 210</a:t>
            </a:r>
          </a:p>
          <a:p>
            <a:pPr>
              <a:buNone/>
            </a:pPr>
            <a:r>
              <a:rPr lang="cs-CZ" dirty="0"/>
              <a:t>- SPOLEK - §214 (zrušuje se zákon č. 83/1990 Sb.) – podrobná dispozitivní úprava</a:t>
            </a:r>
          </a:p>
          <a:p>
            <a:r>
              <a:rPr lang="cs-CZ" dirty="0"/>
              <a:t>FUNDACE - § 303 (zrušuje se zákon č. 227/1997 Sb.)</a:t>
            </a:r>
          </a:p>
          <a:p>
            <a:pPr>
              <a:buNone/>
            </a:pPr>
            <a:r>
              <a:rPr lang="cs-CZ" dirty="0"/>
              <a:t>-NADACE - § 306</a:t>
            </a:r>
          </a:p>
          <a:p>
            <a:pPr>
              <a:buNone/>
            </a:pPr>
            <a:r>
              <a:rPr lang="cs-CZ" dirty="0"/>
              <a:t>-NADAČNÍ FOND - § 394</a:t>
            </a:r>
          </a:p>
          <a:p>
            <a:r>
              <a:rPr lang="cs-CZ" dirty="0"/>
              <a:t>ÚSTAV § 402 – samostatný oddíl 4 – přiblížení k fundacím</a:t>
            </a:r>
          </a:p>
          <a:p>
            <a:r>
              <a:rPr lang="cs-CZ" dirty="0"/>
              <a:t>Zrušuje se zákon č. 248/1995 Sb., o obecně prospěšných společnostech</a:t>
            </a:r>
          </a:p>
          <a:p>
            <a:r>
              <a:rPr lang="cs-CZ" dirty="0"/>
              <a:t>1220 SVJ</a:t>
            </a:r>
          </a:p>
          <a:p>
            <a:r>
              <a:rPr lang="cs-CZ"/>
              <a:t>§ 3025 OO, 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714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Sdružení osob (i jednočlenné </a:t>
            </a:r>
            <a:r>
              <a:rPr lang="cs-CZ" dirty="0" err="1"/>
              <a:t>p.o</a:t>
            </a:r>
            <a:r>
              <a:rPr lang="cs-CZ" dirty="0"/>
              <a:t>. –  fikce, že korporace -  pouze, pokud to připustí zákon)</a:t>
            </a:r>
          </a:p>
          <a:p>
            <a:r>
              <a:rPr lang="cs-CZ" dirty="0"/>
              <a:t>SPOLEK – dle DZ obecný typ korporace  X § 3 odst. 1 ZOK (delegace, tedy spíše pro civilní korporace)</a:t>
            </a:r>
          </a:p>
          <a:p>
            <a:r>
              <a:rPr lang="cs-CZ" dirty="0"/>
              <a:t>Obecný princip „chovat se čestně a dodržovat vnitřní řád“ – zákaz zneužití členských práv, </a:t>
            </a:r>
            <a:r>
              <a:rPr lang="cs-CZ" u="sng" dirty="0"/>
              <a:t>tzv. korporační loajalita</a:t>
            </a:r>
          </a:p>
          <a:p>
            <a:r>
              <a:rPr lang="cs-CZ" dirty="0"/>
              <a:t>Možnost autoritativní zrušení soudem</a:t>
            </a:r>
            <a:r>
              <a:rPr lang="cs-CZ" u="sng" dirty="0"/>
              <a:t>, klesne-li počet členů pod zákonem stanovený počet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834D9-3AE6-4819-B3BD-14E8B855C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/>
          <a:lstStyle/>
          <a:p>
            <a:r>
              <a:rPr lang="cs-CZ" dirty="0"/>
              <a:t>Vytvoření teoretického konceptu právnické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69DB3-85B9-4624-8029-CAF425C1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72816"/>
            <a:ext cx="8082321" cy="4359697"/>
          </a:xfrm>
        </p:spPr>
        <p:txBody>
          <a:bodyPr/>
          <a:lstStyle/>
          <a:p>
            <a:r>
              <a:rPr lang="cs-CZ" dirty="0"/>
              <a:t>Koncept/institut právnické </a:t>
            </a:r>
            <a:r>
              <a:rPr lang="cs-CZ" u="sng" dirty="0"/>
              <a:t>osoby vznikal jako obecný pojem v podmínkách </a:t>
            </a:r>
            <a:r>
              <a:rPr lang="cs-CZ" i="1" u="sng" dirty="0"/>
              <a:t>přirozenoprávního myšlení</a:t>
            </a:r>
            <a:r>
              <a:rPr lang="cs-CZ" dirty="0"/>
              <a:t>, </a:t>
            </a:r>
          </a:p>
          <a:p>
            <a:r>
              <a:rPr lang="cs-CZ" dirty="0"/>
              <a:t>To </a:t>
            </a:r>
            <a:r>
              <a:rPr lang="cs-CZ" u="sng" dirty="0"/>
              <a:t>bránilo připustit existenci subjektu práva, odlišného od člověka (přirozená osoba)</a:t>
            </a:r>
          </a:p>
          <a:p>
            <a:r>
              <a:rPr lang="cs-CZ" dirty="0"/>
              <a:t>Řešení </a:t>
            </a:r>
            <a:r>
              <a:rPr lang="cs-CZ" u="sng" dirty="0"/>
              <a:t>– pol. 19 stol. - teorie fikce (</a:t>
            </a:r>
            <a:r>
              <a:rPr lang="cs-CZ" i="1" u="sng" dirty="0" err="1"/>
              <a:t>Savigni</a:t>
            </a:r>
            <a:r>
              <a:rPr lang="cs-CZ" u="sng" dirty="0"/>
              <a:t>) </a:t>
            </a:r>
            <a:r>
              <a:rPr lang="cs-CZ" dirty="0"/>
              <a:t>– právnická osoba (PO), normativní konstrukce, nemá oporu v reálném světě</a:t>
            </a:r>
          </a:p>
          <a:p>
            <a:r>
              <a:rPr lang="cs-CZ" dirty="0"/>
              <a:t>Reakce na teorii fikce byla </a:t>
            </a:r>
            <a:r>
              <a:rPr lang="cs-CZ" u="sng" dirty="0"/>
              <a:t>teorie reality (</a:t>
            </a:r>
            <a:r>
              <a:rPr lang="cs-CZ" i="1" u="sng" dirty="0" err="1"/>
              <a:t>Gierke</a:t>
            </a:r>
            <a:r>
              <a:rPr lang="cs-CZ" u="sng" dirty="0"/>
              <a:t>) – PO přijata </a:t>
            </a:r>
            <a:r>
              <a:rPr lang="cs-CZ" dirty="0"/>
              <a:t>jako reálně existující (mající „duši a tělo“, orgány)</a:t>
            </a:r>
          </a:p>
          <a:p>
            <a:r>
              <a:rPr lang="cs-CZ" dirty="0"/>
              <a:t>Množství </a:t>
            </a:r>
            <a:r>
              <a:rPr lang="cs-CZ" u="sng" dirty="0"/>
              <a:t>dalších teorií a pohledů </a:t>
            </a:r>
            <a:r>
              <a:rPr lang="cs-CZ" dirty="0"/>
              <a:t>na to, co je právnická osoba (důležité při vytváření právního rámce – ZBG, NBW, OZ)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92CC06-4910-4E79-A820-520CE4DB96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773F2B-3F44-4542-8DF3-667F2ED90C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7602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dirty="0"/>
              <a:t>KONCEPCE:</a:t>
            </a:r>
          </a:p>
          <a:p>
            <a:pPr marL="514350" indent="-514350">
              <a:buNone/>
            </a:pPr>
            <a:r>
              <a:rPr lang="cs-CZ" dirty="0"/>
              <a:t>- Začlenění do OZ, Oddíl 3  - Fundace – značný rozsah cca 300 paragrafů (+ obsáhlá úprava právnických osob)</a:t>
            </a:r>
          </a:p>
          <a:p>
            <a:pPr marL="0" indent="0">
              <a:buFontTx/>
              <a:buChar char="-"/>
            </a:pPr>
            <a:r>
              <a:rPr lang="cs-CZ" u="sng" dirty="0"/>
              <a:t>Oddělení úprava nadací a nadačních fondů</a:t>
            </a:r>
          </a:p>
          <a:p>
            <a:pPr marL="0" indent="0">
              <a:buFontTx/>
              <a:buChar char="-"/>
            </a:pPr>
            <a:r>
              <a:rPr lang="cs-CZ" u="sng" dirty="0"/>
              <a:t>Vyšší respekt vůli zakladatele</a:t>
            </a:r>
            <a:r>
              <a:rPr lang="cs-CZ" dirty="0"/>
              <a:t>, rozšíření účelu</a:t>
            </a:r>
          </a:p>
          <a:p>
            <a:pPr marL="0" indent="0">
              <a:buFontTx/>
              <a:buChar char="-"/>
            </a:pPr>
            <a:r>
              <a:rPr lang="cs-CZ" dirty="0"/>
              <a:t> Inspirován zákonem o nadacích a nadačních fondech (zrušen OZ) ALE!  mnohé jinak, </a:t>
            </a:r>
            <a:r>
              <a:rPr lang="cs-CZ" u="sng" dirty="0"/>
              <a:t>liberalizace</a:t>
            </a:r>
          </a:p>
          <a:p>
            <a:pPr marL="0" indent="0">
              <a:buFontTx/>
              <a:buChar char="-"/>
            </a:pPr>
            <a:r>
              <a:rPr lang="cs-CZ" dirty="0"/>
              <a:t>Rozšíření možné využitelnosti = </a:t>
            </a:r>
            <a:r>
              <a:rPr lang="cs-CZ" u="sng" dirty="0"/>
              <a:t>využití nadačního potenciálu</a:t>
            </a:r>
          </a:p>
          <a:p>
            <a:pPr marL="0" indent="0">
              <a:buFontTx/>
              <a:buChar char="-"/>
            </a:pPr>
            <a:r>
              <a:rPr lang="cs-CZ" u="sng" dirty="0"/>
              <a:t>Funkční podobnost se </a:t>
            </a:r>
            <a:r>
              <a:rPr lang="cs-CZ" u="sng" dirty="0" err="1"/>
              <a:t>svěřenským</a:t>
            </a:r>
            <a:r>
              <a:rPr lang="cs-CZ" u="sng" dirty="0"/>
              <a:t> fondem</a:t>
            </a:r>
          </a:p>
        </p:txBody>
      </p:sp>
    </p:spTree>
    <p:extLst>
      <p:ext uri="{BB962C8B-B14F-4D97-AF65-F5344CB8AC3E}">
        <p14:creationId xmlns:p14="http://schemas.microsoft.com/office/powerpoint/2010/main" val="13570564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Ústav: právnická osoba ustavená za účelem provozování činnost užitečné společensky nebo hospodářky s využitím své osobní a majetkové složky. </a:t>
            </a:r>
          </a:p>
          <a:p>
            <a:r>
              <a:rPr lang="cs-CZ" dirty="0"/>
              <a:t>Ústav provozuje činnost, jejíž výsledky jsou každému rovnocenně dostupné za podmínek předem stanovených</a:t>
            </a:r>
          </a:p>
          <a:p>
            <a:r>
              <a:rPr lang="cs-CZ" dirty="0"/>
              <a:t>„obdobná použitelnost“ úpravy nadací</a:t>
            </a:r>
          </a:p>
        </p:txBody>
      </p:sp>
    </p:spTree>
    <p:extLst>
      <p:ext uri="{BB962C8B-B14F-4D97-AF65-F5344CB8AC3E}">
        <p14:creationId xmlns:p14="http://schemas.microsoft.com/office/powerpoint/2010/main" val="758314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Nadále se řídí dosavadními předpisy § 3050 OZ</a:t>
            </a:r>
          </a:p>
          <a:p>
            <a:r>
              <a:rPr lang="cs-CZ" dirty="0"/>
              <a:t>Možnost transformace dnešních obecně </a:t>
            </a:r>
          </a:p>
          <a:p>
            <a:pPr marL="0" indent="0">
              <a:buNone/>
            </a:pPr>
            <a:r>
              <a:rPr lang="cs-CZ" dirty="0"/>
              <a:t>prospěšných společností na ústav, nadaci nebo nadační fond</a:t>
            </a:r>
          </a:p>
        </p:txBody>
      </p:sp>
    </p:spTree>
    <p:extLst>
      <p:ext uri="{BB962C8B-B14F-4D97-AF65-F5344CB8AC3E}">
        <p14:creationId xmlns:p14="http://schemas.microsoft.com/office/powerpoint/2010/main" val="30865615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92696"/>
            <a:ext cx="8086635" cy="864095"/>
          </a:xfrm>
        </p:spPr>
        <p:txBody>
          <a:bodyPr/>
          <a:lstStyle/>
          <a:p>
            <a:r>
              <a:rPr lang="cs-CZ" dirty="0"/>
              <a:t>Přechodná ustanovení OZ k právnickým osobám– ochrana statusu osob a nabytých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00808"/>
            <a:ext cx="8258204" cy="4425355"/>
          </a:xfrm>
        </p:spPr>
        <p:txBody>
          <a:bodyPr>
            <a:noAutofit/>
          </a:bodyPr>
          <a:lstStyle/>
          <a:p>
            <a:pPr lvl="0"/>
            <a:r>
              <a:rPr lang="cs-CZ" sz="2000" dirty="0"/>
              <a:t>Kontinuita existence!</a:t>
            </a:r>
          </a:p>
          <a:p>
            <a:pPr lvl="0"/>
            <a:r>
              <a:rPr lang="cs-CZ" sz="2000" dirty="0"/>
              <a:t>nová zákonná úprava osobního statusu právnických osob dopadá ode dne účinnosti nového zákona i na právní poměry dosud trvající</a:t>
            </a:r>
          </a:p>
          <a:p>
            <a:pPr lvl="0"/>
            <a:r>
              <a:rPr lang="cs-CZ" sz="2000" dirty="0"/>
              <a:t>občanská sdružení, nadace a nadační fondy se ex </a:t>
            </a:r>
            <a:r>
              <a:rPr lang="cs-CZ" sz="2000" dirty="0" err="1"/>
              <a:t>lege</a:t>
            </a:r>
            <a:r>
              <a:rPr lang="cs-CZ" sz="2000" dirty="0"/>
              <a:t> podřizují nové úpravě, ostatní nikoliv</a:t>
            </a:r>
          </a:p>
          <a:p>
            <a:pPr lvl="0"/>
            <a:r>
              <a:rPr lang="cs-CZ" sz="2000" dirty="0"/>
              <a:t>Organizační složky sdružení se stávají pobočnými spolky (§ 3045) </a:t>
            </a:r>
          </a:p>
          <a:p>
            <a:pPr lvl="0"/>
            <a:r>
              <a:rPr lang="cs-CZ" sz="2000" dirty="0"/>
              <a:t>nutnost přizpůsobit společenskou smlouvu či statut (§ 3041 odst. 2)</a:t>
            </a:r>
          </a:p>
          <a:p>
            <a:pPr lvl="1"/>
            <a:r>
              <a:rPr lang="cs-CZ" sz="2000" dirty="0"/>
              <a:t>rozpor s kogentním pravidlem – pozbývá závaznost účinností</a:t>
            </a:r>
          </a:p>
          <a:p>
            <a:pPr lvl="1"/>
            <a:r>
              <a:rPr lang="cs-CZ" sz="2000" dirty="0"/>
              <a:t>lhůta 3 roky k nápravě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A to je vše….</a:t>
            </a:r>
          </a:p>
          <a:p>
            <a:pPr>
              <a:buNone/>
            </a:pPr>
            <a:r>
              <a:rPr lang="cs-CZ" dirty="0"/>
              <a:t>			</a:t>
            </a:r>
          </a:p>
          <a:p>
            <a:pPr>
              <a:buNone/>
            </a:pPr>
            <a:r>
              <a:rPr lang="cs-CZ" dirty="0"/>
              <a:t>			Děkuji za pozornost!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dirty="0"/>
              <a:t>			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dirty="0"/>
              <a:t>	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 (obecně): různost pohledů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u="sng" dirty="0"/>
              <a:t>Organizovaný útvar </a:t>
            </a:r>
            <a:r>
              <a:rPr lang="cs-CZ" dirty="0"/>
              <a:t>(„personifikovaný“ </a:t>
            </a:r>
            <a:r>
              <a:rPr lang="cs-CZ" u="sng" dirty="0"/>
              <a:t>účel</a:t>
            </a:r>
            <a:r>
              <a:rPr lang="cs-CZ" dirty="0"/>
              <a:t>)?, který je silou zákona nadán právní osobností (výtvor práva)</a:t>
            </a:r>
          </a:p>
          <a:p>
            <a:pPr algn="just"/>
            <a:r>
              <a:rPr lang="cs-CZ" u="sng" dirty="0"/>
              <a:t>Osoba v právním smyslu </a:t>
            </a:r>
            <a:r>
              <a:rPr lang="cs-CZ" dirty="0"/>
              <a:t>- svébytný subjekt práva (majetková samostatnost a odpovědnost), mající hlubší </a:t>
            </a:r>
            <a:r>
              <a:rPr lang="cs-CZ" u="sng" dirty="0"/>
              <a:t>sociální podstatu</a:t>
            </a:r>
            <a:r>
              <a:rPr lang="cs-CZ" dirty="0"/>
              <a:t>? </a:t>
            </a:r>
          </a:p>
          <a:p>
            <a:pPr algn="just"/>
            <a:r>
              <a:rPr lang="cs-CZ" dirty="0"/>
              <a:t>Druh </a:t>
            </a:r>
            <a:r>
              <a:rPr lang="cs-CZ" u="sng" dirty="0"/>
              <a:t>vlastnické struktury</a:t>
            </a:r>
            <a:r>
              <a:rPr lang="cs-CZ" dirty="0"/>
              <a:t>? – forma správy majetku</a:t>
            </a:r>
          </a:p>
          <a:p>
            <a:pPr algn="just"/>
            <a:r>
              <a:rPr lang="cs-CZ" dirty="0"/>
              <a:t> </a:t>
            </a:r>
            <a:r>
              <a:rPr lang="cs-CZ" u="sng" dirty="0"/>
              <a:t>Nexus obligací </a:t>
            </a:r>
            <a:r>
              <a:rPr lang="cs-CZ" dirty="0"/>
              <a:t>(konstituuje ji/ je jejím důsledkem)</a:t>
            </a:r>
          </a:p>
          <a:p>
            <a:pPr algn="just"/>
            <a:r>
              <a:rPr lang="cs-CZ" dirty="0"/>
              <a:t> </a:t>
            </a:r>
            <a:r>
              <a:rPr lang="cs-CZ" u="sng" dirty="0"/>
              <a:t>Nástroj financování?</a:t>
            </a:r>
          </a:p>
          <a:p>
            <a:pPr algn="just"/>
            <a:r>
              <a:rPr lang="cs-CZ" dirty="0"/>
              <a:t>Mix smluvního a majetkového práva a zastoupení?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3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00ACD-4539-455C-AB93-879275A0E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 a její právně-organizační podstata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8CB00-DAC3-46F4-A614-854701478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Zpravidla </a:t>
            </a:r>
            <a:r>
              <a:rPr lang="cs-CZ" u="sng" dirty="0"/>
              <a:t>jde o výsledek procesu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u="sng" dirty="0"/>
              <a:t>separace</a:t>
            </a:r>
            <a:r>
              <a:rPr lang="cs-CZ" dirty="0"/>
              <a:t> (oddělení od existující osoby) ke zvolenému </a:t>
            </a:r>
            <a:r>
              <a:rPr lang="cs-CZ" u="sng" dirty="0"/>
              <a:t>účelu</a:t>
            </a:r>
          </a:p>
          <a:p>
            <a:r>
              <a:rPr lang="cs-CZ" u="sng" dirty="0"/>
              <a:t>institucionalizace</a:t>
            </a:r>
            <a:r>
              <a:rPr lang="cs-CZ" dirty="0"/>
              <a:t> (vznik nového útvaru s alespoň minimální organizační strukturou)</a:t>
            </a:r>
          </a:p>
          <a:p>
            <a:r>
              <a:rPr lang="cs-CZ" u="sng" dirty="0"/>
              <a:t>personifikace</a:t>
            </a:r>
            <a:r>
              <a:rPr lang="cs-CZ" dirty="0"/>
              <a:t> (vznik nové osoby), vázáno na existenci zákonné úpravy (§ 20/1 OZ)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43ED2F-D391-48BD-8EE6-AE158377B2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5D1087-CF44-4093-8568-EF086EFAAD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735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504056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Koncepce právnické osoby de lege lata v ČR I.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04056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None/>
            </a:pPr>
            <a:endParaRPr lang="cs-CZ" dirty="0"/>
          </a:p>
          <a:p>
            <a:pPr algn="just" eaLnBrk="1" hangingPunct="1"/>
            <a:r>
              <a:rPr lang="cs-CZ" dirty="0"/>
              <a:t>§ 20 odst. 1 OZ: Právnická osoba je </a:t>
            </a:r>
            <a:r>
              <a:rPr lang="cs-CZ" u="sng" dirty="0"/>
              <a:t>organizovaný útvar</a:t>
            </a:r>
            <a:r>
              <a:rPr lang="cs-CZ" dirty="0"/>
              <a:t>, o které </a:t>
            </a:r>
            <a:r>
              <a:rPr lang="cs-CZ" u="sng" dirty="0"/>
              <a:t>zákon</a:t>
            </a:r>
            <a:r>
              <a:rPr lang="cs-CZ" dirty="0"/>
              <a:t> stanoví, že má </a:t>
            </a:r>
            <a:r>
              <a:rPr lang="cs-CZ" b="1" u="sng" dirty="0"/>
              <a:t>právní osobnost</a:t>
            </a:r>
            <a:r>
              <a:rPr lang="cs-CZ" dirty="0"/>
              <a:t>, nebo jehož právní osobnost </a:t>
            </a:r>
            <a:r>
              <a:rPr lang="cs-CZ" u="sng" dirty="0"/>
              <a:t>zákon</a:t>
            </a:r>
            <a:r>
              <a:rPr lang="cs-CZ" dirty="0"/>
              <a:t> uzná.</a:t>
            </a:r>
          </a:p>
          <a:p>
            <a:pPr algn="just" eaLnBrk="1" hangingPunct="1"/>
            <a:r>
              <a:rPr lang="cs-CZ" dirty="0"/>
              <a:t>Vychází z konceptu, že právnická osoby je </a:t>
            </a:r>
            <a:r>
              <a:rPr lang="cs-CZ" u="sng" dirty="0"/>
              <a:t>juristická fikce</a:t>
            </a:r>
            <a:r>
              <a:rPr lang="cs-CZ" dirty="0"/>
              <a:t>, nemající oporu v reálném světě (rozhodnutí zákonodárce, které „entitě“ přizná/uzná zákon právní osobnost).</a:t>
            </a:r>
          </a:p>
          <a:p>
            <a:pPr algn="just" eaLnBrk="1" hangingPunct="1"/>
            <a:r>
              <a:rPr lang="cs-CZ" dirty="0"/>
              <a:t>Právnická osoba není postavena „na roveň“ člověku (fyzické osobě), </a:t>
            </a:r>
            <a:r>
              <a:rPr lang="cs-CZ" u="sng" dirty="0"/>
              <a:t>je nástrojem k dosažení účelu</a:t>
            </a:r>
            <a:r>
              <a:rPr lang="cs-CZ" dirty="0"/>
              <a:t>.</a:t>
            </a:r>
          </a:p>
          <a:p>
            <a:pPr marL="0" indent="0" algn="just" eaLnBrk="1" hangingPunct="1">
              <a:buNone/>
            </a:pPr>
            <a:r>
              <a:rPr lang="cs-CZ" sz="1900" dirty="0"/>
              <a:t>Viz  též Nejvyšší soud se v rozsudku ze dne 30. 11. 2021, </a:t>
            </a:r>
            <a:r>
              <a:rPr lang="cs-CZ" sz="1900" dirty="0" err="1"/>
              <a:t>sp</a:t>
            </a:r>
            <a:r>
              <a:rPr lang="cs-CZ" sz="1900" dirty="0"/>
              <a:t>. zn. 23 </a:t>
            </a:r>
            <a:r>
              <a:rPr lang="cs-CZ" sz="1900" dirty="0" err="1"/>
              <a:t>Cdo</a:t>
            </a:r>
            <a:r>
              <a:rPr lang="cs-CZ" sz="1900" dirty="0"/>
              <a:t> 327/2021 (právnická osoba nemá právo na odčinění nemajetkové újmy způsobené neoprávněným zásahem do své pověsti podle § 135 odst. 2 o. z., není-li výslovně ujednáno jinak).</a:t>
            </a:r>
          </a:p>
          <a:p>
            <a:pPr algn="just"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zániku.</a:t>
            </a:r>
          </a:p>
          <a:p>
            <a:pPr algn="just"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marL="0" indent="0" algn="just" eaLnBrk="1" hangingPunct="1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0E662-F324-434B-80F9-0E6F44A14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57200"/>
          </a:xfrm>
        </p:spPr>
        <p:txBody>
          <a:bodyPr/>
          <a:lstStyle/>
          <a:p>
            <a:r>
              <a:rPr lang="cs-CZ" dirty="0"/>
              <a:t>Koncepce právnické osoby de lege lata ČR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E62A6D-5883-49B5-ACA1-5011BDCDD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431705"/>
          </a:xfrm>
        </p:spPr>
        <p:txBody>
          <a:bodyPr/>
          <a:lstStyle/>
          <a:p>
            <a:pPr algn="just" eaLnBrk="1" hangingPunct="1"/>
            <a:r>
              <a:rPr lang="cs-CZ" dirty="0"/>
              <a:t>§ 20 odst. 1 věta druhá: Právnická osoba může </a:t>
            </a:r>
            <a:r>
              <a:rPr lang="cs-CZ" u="sng" dirty="0"/>
              <a:t>bez zřetele na předmět své činnosti mít práva a povinnosti, </a:t>
            </a:r>
            <a:r>
              <a:rPr lang="pt-BR" u="sng" dirty="0"/>
              <a:t>které se slu</a:t>
            </a:r>
            <a:r>
              <a:rPr lang="cs-CZ" u="sng" dirty="0"/>
              <a:t>č</a:t>
            </a:r>
            <a:r>
              <a:rPr lang="pt-BR" u="sng" dirty="0"/>
              <a:t>ují s její právní povahou</a:t>
            </a:r>
            <a:r>
              <a:rPr lang="cs-CZ" u="sng" dirty="0"/>
              <a:t>.</a:t>
            </a:r>
          </a:p>
          <a:p>
            <a:pPr algn="just" eaLnBrk="1" hangingPunct="1"/>
            <a:r>
              <a:rPr lang="cs-CZ" dirty="0"/>
              <a:t>Účel: soukromý nebo veřejný, veřejná prospěšnost</a:t>
            </a:r>
          </a:p>
          <a:p>
            <a:pPr algn="just" eaLnBrk="1" hangingPunct="1"/>
            <a:r>
              <a:rPr lang="cs-CZ" u="sng" dirty="0"/>
              <a:t>Pro právnickou osobu není relevantní kategorie svéprávnosti: jednání za PO je v OZ chápáno jako zastupování </a:t>
            </a:r>
            <a:r>
              <a:rPr lang="cs-CZ" dirty="0"/>
              <a:t>(§ 161, 162), dobrá víra členů orgánů se přičítá právnické osobě</a:t>
            </a:r>
          </a:p>
          <a:p>
            <a:pPr algn="just" eaLnBrk="1" hangingPunct="1"/>
            <a:r>
              <a:rPr lang="cs-CZ" dirty="0"/>
              <a:t>Orgány PO za ni </a:t>
            </a:r>
            <a:r>
              <a:rPr lang="cs-CZ" u="sng" dirty="0"/>
              <a:t>rozhodují a nahrazují její vůli </a:t>
            </a:r>
            <a:r>
              <a:rPr lang="cs-CZ" dirty="0"/>
              <a:t>(§ 151 odst. 1)</a:t>
            </a:r>
          </a:p>
          <a:p>
            <a:pPr algn="just" eaLnBrk="1" hangingPunct="1"/>
            <a:r>
              <a:rPr lang="cs-CZ" dirty="0"/>
              <a:t>Orgánem PO může být </a:t>
            </a:r>
            <a:r>
              <a:rPr lang="cs-CZ" u="sng" dirty="0"/>
              <a:t>i právnická osoba </a:t>
            </a:r>
            <a:r>
              <a:rPr lang="cs-CZ" dirty="0"/>
              <a:t>(na konci vždy člověk)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4A8B45-333C-4BFA-BB47-76F5A2B371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50A838-CD1C-4C54-9B19-5BC0C3EB35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308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785786" y="1124744"/>
            <a:ext cx="7772400" cy="91262"/>
          </a:xfrm>
        </p:spPr>
        <p:txBody>
          <a:bodyPr>
            <a:noAutofit/>
          </a:bodyPr>
          <a:lstStyle/>
          <a:p>
            <a:pPr eaLnBrk="1" hangingPunct="1"/>
            <a:r>
              <a:rPr lang="cs-CZ" dirty="0"/>
              <a:t>Podstatné/pojmové znaky právnické osoby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060847"/>
            <a:ext cx="7772921" cy="4032449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Vliv státu a práva na vznik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Účel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Majetková samostatnost a samostatná majetková odpovědnost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9338EE-B7F0-4D2B-8EE5-B7EF4946FCC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</TotalTime>
  <Words>3592</Words>
  <Application>Microsoft Office PowerPoint</Application>
  <PresentationFormat>Předvádění na obrazovce (4:3)</PresentationFormat>
  <Paragraphs>380</Paragraphs>
  <Slides>44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44</vt:i4>
      </vt:variant>
    </vt:vector>
  </HeadingPairs>
  <TitlesOfParts>
    <vt:vector size="51" baseType="lpstr">
      <vt:lpstr>Arial</vt:lpstr>
      <vt:lpstr>Tahoma</vt:lpstr>
      <vt:lpstr>Trebuchet MS</vt:lpstr>
      <vt:lpstr>Wingdings</vt:lpstr>
      <vt:lpstr>3558</vt:lpstr>
      <vt:lpstr>BÉŽOVÁ TITL</vt:lpstr>
      <vt:lpstr>Motiv1</vt:lpstr>
      <vt:lpstr>Právnické osoby    Prof. JUDr. Kateřina Ronovská, Ph.D. </vt:lpstr>
      <vt:lpstr>Osnova (právnické osoby I.-III.):</vt:lpstr>
      <vt:lpstr>Historický kontext </vt:lpstr>
      <vt:lpstr>Vytvoření teoretického konceptu právnické osoby</vt:lpstr>
      <vt:lpstr>Právnická osoba (obecně): různost pohledů</vt:lpstr>
      <vt:lpstr>Právnická osoba a její právně-organizační podstata</vt:lpstr>
      <vt:lpstr>Koncepce právnické osoby de lege lata v ČR I.</vt:lpstr>
      <vt:lpstr>Koncepce právnické osoby de lege lata ČR II.</vt:lpstr>
      <vt:lpstr>Podstatné/pojmové znaky právnické osoby   </vt:lpstr>
      <vt:lpstr>Právnické osoby veřejného práva?</vt:lpstr>
      <vt:lpstr>Právnické osoby veřejného práva a stát</vt:lpstr>
      <vt:lpstr>Struktura úpravy právnických osob v OZ</vt:lpstr>
      <vt:lpstr>Právnické osoby: obecná část</vt:lpstr>
      <vt:lpstr>ZÁJEM, ÚČEL a ČINNOST PRÁVNICKÉ OSOBY § 144 a násl. OZ</vt:lpstr>
      <vt:lpstr>USTAVENÍ PRÁVNICKÉ OSOBY § 122 a násl. OZ</vt:lpstr>
      <vt:lpstr>Zakladatelské právní jednání právnické osoby</vt:lpstr>
      <vt:lpstr>Jednání mezi založením a vznikem právnické osoby § 127 OZ</vt:lpstr>
      <vt:lpstr>VZNIK PRÁVNICKÉ OSOBY § 126 OZ</vt:lpstr>
      <vt:lpstr>VEŘEJNÉ REJSTŘÍKY – OZ, VeřRej</vt:lpstr>
      <vt:lpstr>ORGÁNY PRÁVNICKÉ OSOBY § 151 OZ</vt:lpstr>
      <vt:lpstr>Statutární orgán právnické osoby</vt:lpstr>
      <vt:lpstr>Péče řádného hospodáře (§159 OZ)</vt:lpstr>
      <vt:lpstr>PÉČE ŘÁDNÉHO HOSPODÁŘE § 159 OZ (loajalita, pečlivost, znalost)</vt:lpstr>
      <vt:lpstr>Loajalita člena voleného orgánu</vt:lpstr>
      <vt:lpstr>Soudný intelekt vs. odborník (§ 4 a § 5 OZ)</vt:lpstr>
      <vt:lpstr>Z judikatury NS:</vt:lpstr>
      <vt:lpstr>Povinnost k náhradě újmy při porušení péče řádného hospodáře </vt:lpstr>
      <vt:lpstr> JEDNÁNÍ ZA PRÁVNICKOU OSOBU § 161-166 OZ</vt:lpstr>
      <vt:lpstr>Přímé jednání  PO vs. zastoupení PO</vt:lpstr>
      <vt:lpstr>Zastoupení „sui generis“ v judikatuře NS</vt:lpstr>
      <vt:lpstr>Zastoupení zaměstnancem § 166 OZ</vt:lpstr>
      <vt:lpstr>§ 167 OZ: podmínky přičitatelnosti deliktu </vt:lpstr>
      <vt:lpstr>ZRUŠENÍ PRÁVNICKÉ OSOBY (§ 168)</vt:lpstr>
      <vt:lpstr>Přeměny právnických osob – obecná úprava</vt:lpstr>
      <vt:lpstr>Likvidace právnických osob  - exkurs</vt:lpstr>
      <vt:lpstr>ZÁNIK PRÁVNICKÉ OSOBY</vt:lpstr>
      <vt:lpstr>FUNDACE, SPOLKY, ÚSTAVY V OZ </vt:lpstr>
      <vt:lpstr>Kategorizace de lege lata</vt:lpstr>
      <vt:lpstr>KORPORACE </vt:lpstr>
      <vt:lpstr>FUNDACE</vt:lpstr>
      <vt:lpstr>ÚSTAV SOUKROMÉHO PRÁVA</vt:lpstr>
      <vt:lpstr>Obecně prospěšná společnost</vt:lpstr>
      <vt:lpstr>Přechodná ustanovení OZ k právnickým osobám– ochrana statusu osob a nabytých práv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 Právnické osoby</dc:title>
  <dc:creator>1412</dc:creator>
  <cp:lastModifiedBy>Ronovská Kateřina</cp:lastModifiedBy>
  <cp:revision>164</cp:revision>
  <cp:lastPrinted>2013-10-03T13:29:36Z</cp:lastPrinted>
  <dcterms:created xsi:type="dcterms:W3CDTF">2013-05-20T18:17:52Z</dcterms:created>
  <dcterms:modified xsi:type="dcterms:W3CDTF">2024-04-25T09:58:36Z</dcterms:modified>
</cp:coreProperties>
</file>