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330" r:id="rId3"/>
    <p:sldId id="331" r:id="rId4"/>
    <p:sldId id="332" r:id="rId5"/>
    <p:sldId id="377" r:id="rId6"/>
    <p:sldId id="397" r:id="rId7"/>
    <p:sldId id="498" r:id="rId8"/>
    <p:sldId id="475" r:id="rId9"/>
    <p:sldId id="466" r:id="rId10"/>
    <p:sldId id="468" r:id="rId11"/>
    <p:sldId id="467" r:id="rId12"/>
    <p:sldId id="482" r:id="rId13"/>
    <p:sldId id="483" r:id="rId14"/>
    <p:sldId id="404" r:id="rId15"/>
    <p:sldId id="479" r:id="rId16"/>
    <p:sldId id="405" r:id="rId17"/>
    <p:sldId id="462" r:id="rId18"/>
    <p:sldId id="457" r:id="rId19"/>
    <p:sldId id="481" r:id="rId20"/>
    <p:sldId id="448" r:id="rId21"/>
    <p:sldId id="460" r:id="rId22"/>
    <p:sldId id="447" r:id="rId23"/>
    <p:sldId id="473" r:id="rId24"/>
    <p:sldId id="474" r:id="rId25"/>
    <p:sldId id="446" r:id="rId26"/>
    <p:sldId id="570" r:id="rId27"/>
    <p:sldId id="490" r:id="rId28"/>
    <p:sldId id="572" r:id="rId29"/>
    <p:sldId id="571" r:id="rId30"/>
    <p:sldId id="499" r:id="rId31"/>
    <p:sldId id="451" r:id="rId32"/>
    <p:sldId id="452" r:id="rId33"/>
    <p:sldId id="454" r:id="rId34"/>
    <p:sldId id="455" r:id="rId35"/>
    <p:sldId id="566" r:id="rId36"/>
    <p:sldId id="502" r:id="rId37"/>
    <p:sldId id="500" r:id="rId38"/>
    <p:sldId id="472" r:id="rId39"/>
    <p:sldId id="484" r:id="rId40"/>
    <p:sldId id="563" r:id="rId41"/>
    <p:sldId id="485" r:id="rId42"/>
    <p:sldId id="488" r:id="rId43"/>
    <p:sldId id="573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Ronovská" userId="cadb94cf-09c2-4f57-afb3-e8114d4ed3d9" providerId="ADAL" clId="{611A0D8C-C074-4A9E-9967-D32BEE270A41}"/>
    <pc:docChg chg="custSel delSld modSld">
      <pc:chgData name="Kateřina Ronovská" userId="cadb94cf-09c2-4f57-afb3-e8114d4ed3d9" providerId="ADAL" clId="{611A0D8C-C074-4A9E-9967-D32BEE270A41}" dt="2024-04-05T08:54:54.384" v="109" actId="20577"/>
      <pc:docMkLst>
        <pc:docMk/>
      </pc:docMkLst>
      <pc:sldChg chg="modSp mod">
        <pc:chgData name="Kateřina Ronovská" userId="cadb94cf-09c2-4f57-afb3-e8114d4ed3d9" providerId="ADAL" clId="{611A0D8C-C074-4A9E-9967-D32BEE270A41}" dt="2024-04-05T08:52:33.856" v="3" actId="115"/>
        <pc:sldMkLst>
          <pc:docMk/>
          <pc:sldMk cId="0" sldId="405"/>
        </pc:sldMkLst>
        <pc:spChg chg="mod">
          <ac:chgData name="Kateřina Ronovská" userId="cadb94cf-09c2-4f57-afb3-e8114d4ed3d9" providerId="ADAL" clId="{611A0D8C-C074-4A9E-9967-D32BEE270A41}" dt="2024-04-05T08:52:33.856" v="3" actId="115"/>
          <ac:spMkLst>
            <pc:docMk/>
            <pc:sldMk cId="0" sldId="405"/>
            <ac:spMk id="2" creationId="{00000000-0000-0000-0000-000000000000}"/>
          </ac:spMkLst>
        </pc:spChg>
      </pc:sldChg>
      <pc:sldChg chg="modSp mod">
        <pc:chgData name="Kateřina Ronovská" userId="cadb94cf-09c2-4f57-afb3-e8114d4ed3d9" providerId="ADAL" clId="{611A0D8C-C074-4A9E-9967-D32BEE270A41}" dt="2024-04-05T08:54:26.039" v="59" actId="20577"/>
        <pc:sldMkLst>
          <pc:docMk/>
          <pc:sldMk cId="0" sldId="472"/>
        </pc:sldMkLst>
        <pc:spChg chg="mod">
          <ac:chgData name="Kateřina Ronovská" userId="cadb94cf-09c2-4f57-afb3-e8114d4ed3d9" providerId="ADAL" clId="{611A0D8C-C074-4A9E-9967-D32BEE270A41}" dt="2024-04-05T08:54:07.547" v="11" actId="14100"/>
          <ac:spMkLst>
            <pc:docMk/>
            <pc:sldMk cId="0" sldId="472"/>
            <ac:spMk id="2" creationId="{00000000-0000-0000-0000-000000000000}"/>
          </ac:spMkLst>
        </pc:spChg>
        <pc:spChg chg="mod">
          <ac:chgData name="Kateřina Ronovská" userId="cadb94cf-09c2-4f57-afb3-e8114d4ed3d9" providerId="ADAL" clId="{611A0D8C-C074-4A9E-9967-D32BEE270A41}" dt="2024-04-05T08:54:26.039" v="59" actId="20577"/>
          <ac:spMkLst>
            <pc:docMk/>
            <pc:sldMk cId="0" sldId="472"/>
            <ac:spMk id="3" creationId="{00000000-0000-0000-0000-000000000000}"/>
          </ac:spMkLst>
        </pc:spChg>
      </pc:sldChg>
      <pc:sldChg chg="modSp">
        <pc:chgData name="Kateřina Ronovská" userId="cadb94cf-09c2-4f57-afb3-e8114d4ed3d9" providerId="ADAL" clId="{611A0D8C-C074-4A9E-9967-D32BEE270A41}" dt="2024-04-05T08:54:31.645" v="61" actId="27636"/>
        <pc:sldMkLst>
          <pc:docMk/>
          <pc:sldMk cId="0" sldId="484"/>
        </pc:sldMkLst>
        <pc:spChg chg="mod">
          <ac:chgData name="Kateřina Ronovská" userId="cadb94cf-09c2-4f57-afb3-e8114d4ed3d9" providerId="ADAL" clId="{611A0D8C-C074-4A9E-9967-D32BEE270A41}" dt="2024-04-05T08:54:31.645" v="61" actId="27636"/>
          <ac:spMkLst>
            <pc:docMk/>
            <pc:sldMk cId="0" sldId="484"/>
            <ac:spMk id="3" creationId="{00000000-0000-0000-0000-000000000000}"/>
          </ac:spMkLst>
        </pc:spChg>
      </pc:sldChg>
      <pc:sldChg chg="del">
        <pc:chgData name="Kateřina Ronovská" userId="cadb94cf-09c2-4f57-afb3-e8114d4ed3d9" providerId="ADAL" clId="{611A0D8C-C074-4A9E-9967-D32BEE270A41}" dt="2024-04-05T08:51:17.491" v="2" actId="47"/>
        <pc:sldMkLst>
          <pc:docMk/>
          <pc:sldMk cId="2306892391" sldId="494"/>
        </pc:sldMkLst>
      </pc:sldChg>
      <pc:sldChg chg="del">
        <pc:chgData name="Kateřina Ronovská" userId="cadb94cf-09c2-4f57-afb3-e8114d4ed3d9" providerId="ADAL" clId="{611A0D8C-C074-4A9E-9967-D32BEE270A41}" dt="2024-04-05T08:51:10.416" v="0" actId="47"/>
        <pc:sldMkLst>
          <pc:docMk/>
          <pc:sldMk cId="1063583452" sldId="496"/>
        </pc:sldMkLst>
      </pc:sldChg>
      <pc:sldChg chg="modSp mod">
        <pc:chgData name="Kateřina Ronovská" userId="cadb94cf-09c2-4f57-afb3-e8114d4ed3d9" providerId="ADAL" clId="{611A0D8C-C074-4A9E-9967-D32BEE270A41}" dt="2024-04-05T08:54:54.384" v="109" actId="20577"/>
        <pc:sldMkLst>
          <pc:docMk/>
          <pc:sldMk cId="336594156" sldId="563"/>
        </pc:sldMkLst>
        <pc:spChg chg="mod">
          <ac:chgData name="Kateřina Ronovská" userId="cadb94cf-09c2-4f57-afb3-e8114d4ed3d9" providerId="ADAL" clId="{611A0D8C-C074-4A9E-9967-D32BEE270A41}" dt="2024-04-05T08:54:54.384" v="109" actId="20577"/>
          <ac:spMkLst>
            <pc:docMk/>
            <pc:sldMk cId="336594156" sldId="563"/>
            <ac:spMk id="2" creationId="{00000000-0000-0000-0000-000000000000}"/>
          </ac:spMkLst>
        </pc:spChg>
        <pc:picChg chg="mod">
          <ac:chgData name="Kateřina Ronovská" userId="cadb94cf-09c2-4f57-afb3-e8114d4ed3d9" providerId="ADAL" clId="{611A0D8C-C074-4A9E-9967-D32BEE270A41}" dt="2024-04-05T08:54:43.252" v="64" actId="14100"/>
          <ac:picMkLst>
            <pc:docMk/>
            <pc:sldMk cId="336594156" sldId="563"/>
            <ac:picMk id="5" creationId="{00000000-0000-0000-0000-000000000000}"/>
          </ac:picMkLst>
        </pc:picChg>
      </pc:sldChg>
      <pc:sldChg chg="modSp mod">
        <pc:chgData name="Kateřina Ronovská" userId="cadb94cf-09c2-4f57-afb3-e8114d4ed3d9" providerId="ADAL" clId="{611A0D8C-C074-4A9E-9967-D32BEE270A41}" dt="2024-04-05T08:53:36.156" v="4" actId="20577"/>
        <pc:sldMkLst>
          <pc:docMk/>
          <pc:sldMk cId="1518104394" sldId="566"/>
        </pc:sldMkLst>
        <pc:spChg chg="mod">
          <ac:chgData name="Kateřina Ronovská" userId="cadb94cf-09c2-4f57-afb3-e8114d4ed3d9" providerId="ADAL" clId="{611A0D8C-C074-4A9E-9967-D32BEE270A41}" dt="2024-04-05T08:53:36.156" v="4" actId="20577"/>
          <ac:spMkLst>
            <pc:docMk/>
            <pc:sldMk cId="1518104394" sldId="566"/>
            <ac:spMk id="3" creationId="{00000000-0000-0000-0000-000000000000}"/>
          </ac:spMkLst>
        </pc:spChg>
      </pc:sldChg>
      <pc:sldChg chg="del">
        <pc:chgData name="Kateřina Ronovská" userId="cadb94cf-09c2-4f57-afb3-e8114d4ed3d9" providerId="ADAL" clId="{611A0D8C-C074-4A9E-9967-D32BEE270A41}" dt="2024-04-05T08:51:13.769" v="1" actId="47"/>
        <pc:sldMkLst>
          <pc:docMk/>
          <pc:sldMk cId="944146105" sldId="5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05.04.2024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336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3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26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3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415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38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05.04.2024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09"/>
            <a:ext cx="9144000" cy="4728021"/>
          </a:xfrm>
        </p:spPr>
        <p:txBody>
          <a:bodyPr/>
          <a:lstStyle/>
          <a:p>
            <a:r>
              <a:rPr lang="cs-CZ" sz="4000" dirty="0"/>
              <a:t>Právnické osoby II.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Spolky, fundace, ústavy</a:t>
            </a:r>
            <a:br>
              <a:rPr lang="cs-CZ" sz="4000" dirty="0"/>
            </a:br>
            <a:r>
              <a:rPr lang="cs-CZ" sz="4000" dirty="0"/>
              <a:t>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4660"/>
            <a:ext cx="9144000" cy="1313894"/>
          </a:xfrm>
        </p:spPr>
        <p:txBody>
          <a:bodyPr/>
          <a:lstStyle/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Spolek jako osoba v právním smyslu: „Status“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</a:t>
            </a:r>
          </a:p>
          <a:p>
            <a:r>
              <a:rPr lang="cs-CZ" dirty="0"/>
              <a:t>Přičitatelnost deliktního jednání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5783" y="660590"/>
            <a:ext cx="8501122" cy="857256"/>
          </a:xfrm>
        </p:spPr>
        <p:txBody>
          <a:bodyPr/>
          <a:lstStyle/>
          <a:p>
            <a:r>
              <a:rPr lang="cs-CZ" dirty="0"/>
              <a:t>Ústavněprávní základy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537321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Omezují prostor pro odepření zápisu spolku (§ 145) a jeho zrušení (§ 172, § 268):</a:t>
            </a:r>
          </a:p>
          <a:p>
            <a:pPr lvl="1"/>
            <a:r>
              <a:rPr lang="cs-CZ" u="sng" dirty="0"/>
              <a:t>Zákonnost, legitimní účel a nezbytnost omezení sdružovací svobody</a:t>
            </a:r>
            <a:r>
              <a:rPr lang="cs-CZ" dirty="0"/>
              <a:t> (7 As 29/2008, Komunistický svaz mládeže)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Zkoumání </a:t>
            </a:r>
            <a:r>
              <a:rPr lang="cs-CZ" u="sng" dirty="0"/>
              <a:t>skutečného účelu spolku </a:t>
            </a:r>
            <a:r>
              <a:rPr lang="cs-CZ" dirty="0"/>
              <a:t>(8 As 67/2014, Sudetoněmecké krajanské sdružení)</a:t>
            </a:r>
          </a:p>
          <a:p>
            <a:r>
              <a:rPr lang="cs-CZ" dirty="0"/>
              <a:t>Omezují prostor pro zásah soudu do vnitřní autonomie spolku (respektive jiné korporace):</a:t>
            </a:r>
          </a:p>
          <a:p>
            <a:pPr lvl="1"/>
            <a:r>
              <a:rPr lang="cs-CZ" dirty="0"/>
              <a:t>pro církve – </a:t>
            </a:r>
            <a:r>
              <a:rPr lang="cs-CZ" dirty="0" err="1"/>
              <a:t>Fernández</a:t>
            </a:r>
            <a:r>
              <a:rPr lang="cs-CZ" dirty="0"/>
              <a:t> </a:t>
            </a:r>
            <a:r>
              <a:rPr lang="cs-CZ" dirty="0" err="1"/>
              <a:t>Martínez</a:t>
            </a:r>
            <a:r>
              <a:rPr lang="cs-CZ" dirty="0"/>
              <a:t>, číslo stížnosti 56030/07,</a:t>
            </a:r>
          </a:p>
          <a:p>
            <a:pPr lvl="1"/>
            <a:r>
              <a:rPr lang="cs-CZ" dirty="0"/>
              <a:t>pro odbory – ASLEF, číslo stížnosti 11002/05,</a:t>
            </a:r>
          </a:p>
          <a:p>
            <a:pPr lvl="1"/>
            <a:r>
              <a:rPr lang="cs-CZ" dirty="0"/>
              <a:t>pro politické strany – Republikánská strana Ruska, číslo stížnosti 12976/07,</a:t>
            </a:r>
          </a:p>
          <a:p>
            <a:pPr lvl="1"/>
            <a:r>
              <a:rPr lang="cs-CZ" dirty="0"/>
              <a:t>pro jiná sdružení – </a:t>
            </a:r>
            <a:r>
              <a:rPr lang="cs-CZ" dirty="0" err="1"/>
              <a:t>Tebieti</a:t>
            </a:r>
            <a:r>
              <a:rPr lang="cs-CZ" dirty="0"/>
              <a:t> </a:t>
            </a:r>
            <a:r>
              <a:rPr lang="cs-CZ" dirty="0" err="1"/>
              <a:t>Mühafize</a:t>
            </a:r>
            <a:r>
              <a:rPr lang="cs-CZ" dirty="0"/>
              <a:t> </a:t>
            </a:r>
            <a:r>
              <a:rPr lang="cs-CZ" dirty="0" err="1"/>
              <a:t>Cemiyyeti</a:t>
            </a:r>
            <a:r>
              <a:rPr lang="cs-CZ" dirty="0"/>
              <a:t> and </a:t>
            </a:r>
            <a:r>
              <a:rPr lang="cs-CZ" dirty="0" err="1"/>
              <a:t>Israfilov</a:t>
            </a:r>
            <a:r>
              <a:rPr lang="cs-CZ" dirty="0"/>
              <a:t>, číslo stížnosti 37083/03</a:t>
            </a:r>
          </a:p>
          <a:p>
            <a:r>
              <a:rPr lang="cs-CZ" dirty="0"/>
              <a:t>Poskytují členu spolku ochranu proti spolku samotnému? (28 </a:t>
            </a:r>
            <a:r>
              <a:rPr lang="cs-CZ" dirty="0" err="1"/>
              <a:t>Cdo</a:t>
            </a:r>
            <a:r>
              <a:rPr lang="cs-CZ" dirty="0"/>
              <a:t> 2976/2010)</a:t>
            </a:r>
          </a:p>
        </p:txBody>
      </p:sp>
    </p:spTree>
    <p:extLst>
      <p:ext uri="{BB962C8B-B14F-4D97-AF65-F5344CB8AC3E}">
        <p14:creationId xmlns:p14="http://schemas.microsoft.com/office/powerpoint/2010/main" val="390985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Založení a vznik spolku (§ 226)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Založení: </a:t>
            </a:r>
            <a:r>
              <a:rPr lang="cs-CZ" u="sng" dirty="0"/>
              <a:t>shoda na obsahu stanov </a:t>
            </a:r>
            <a:r>
              <a:rPr lang="cs-CZ" dirty="0"/>
              <a:t>- § 218 (zakladatelském právním jednání)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vzniká </a:t>
            </a:r>
            <a:r>
              <a:rPr lang="cs-CZ" u="sng" dirty="0"/>
              <a:t>dnem zápisu do veřejného rejstříku v režimu </a:t>
            </a:r>
            <a:r>
              <a:rPr lang="cs-CZ" u="sng" dirty="0" err="1"/>
              <a:t>VeřRej</a:t>
            </a:r>
            <a:endParaRPr lang="cs-CZ" u="sng" dirty="0"/>
          </a:p>
          <a:p>
            <a:pPr lvl="1">
              <a:buClr>
                <a:srgbClr val="DD6909"/>
              </a:buClr>
            </a:pPr>
            <a:r>
              <a:rPr lang="cs-CZ" dirty="0"/>
              <a:t>(Před 2014 veřejný rejstřík občanských sdružení neexistoval, vznikala registrací u Ministerstva vnitra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nebylo-li do 30 dnů od podání návrhu na zápis rozhodnuto, </a:t>
            </a:r>
            <a:r>
              <a:rPr lang="cs-CZ" u="sng" dirty="0"/>
              <a:t>považuje se spolek zapsaný 30. dnem od podání návrhu § 226/3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odborové organizace a organizace zaměstnavatelů (§ 3025)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 jejich vzniku </a:t>
            </a:r>
            <a:r>
              <a:rPr lang="cs-CZ" u="sng" dirty="0"/>
              <a:t>postačuje pouze shoda na stanovách a doručení oznámení o založení  rejstříkovému soudu (evidenční princip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453" y="1864311"/>
            <a:ext cx="10776428" cy="4268202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</a:t>
            </a:r>
            <a:r>
              <a:rPr lang="cs-CZ" u="sng" dirty="0"/>
              <a:t>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smlouva </a:t>
            </a:r>
            <a:r>
              <a:rPr lang="cs-CZ" dirty="0" err="1"/>
              <a:t>sui</a:t>
            </a:r>
            <a:r>
              <a:rPr lang="cs-CZ" dirty="0"/>
              <a:t> generis?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Podstatné náležitosti (forma, obsah)  -  § 218 OZ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07473"/>
            <a:ext cx="8501122" cy="629832"/>
          </a:xfrm>
        </p:spPr>
        <p:txBody>
          <a:bodyPr/>
          <a:lstStyle/>
          <a:p>
            <a:r>
              <a:rPr lang="cs-CZ" dirty="0"/>
              <a:t>Stanovy spolku: forma a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 forma: §123 </a:t>
            </a:r>
          </a:p>
          <a:p>
            <a:r>
              <a:rPr lang="cs-CZ" dirty="0"/>
              <a:t> min. obsahové náležitosti § 218</a:t>
            </a:r>
          </a:p>
          <a:p>
            <a:r>
              <a:rPr lang="cs-CZ" dirty="0"/>
              <a:t>název, sídlo, účel, práva a povinnosti členů, statutární orgán (vč. označení jeho právních členů?)</a:t>
            </a:r>
          </a:p>
          <a:p>
            <a:r>
              <a:rPr lang="cs-CZ" dirty="0"/>
              <a:t>Následky vad zakladatelského právního jednání?</a:t>
            </a:r>
          </a:p>
          <a:p>
            <a:pPr>
              <a:buNone/>
            </a:pPr>
            <a:r>
              <a:rPr lang="cs-CZ" dirty="0"/>
              <a:t>- Právní jednání se posuzuje podle svého obsahu (§ 555/1) – výklad ZPJ</a:t>
            </a:r>
          </a:p>
          <a:p>
            <a:pPr>
              <a:buFontTx/>
              <a:buChar char="-"/>
            </a:pPr>
            <a:r>
              <a:rPr lang="cs-CZ" dirty="0"/>
              <a:t>Právní jednání je spíše platné než neplatné (§ 574)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19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522" y="836712"/>
            <a:ext cx="9947184" cy="857256"/>
          </a:xfrm>
        </p:spPr>
        <p:txBody>
          <a:bodyPr/>
          <a:lstStyle/>
          <a:p>
            <a:r>
              <a:rPr lang="cs-CZ" dirty="0"/>
              <a:t>Název a sídlo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969" y="1916832"/>
            <a:ext cx="9509795" cy="4226812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§ 216: název spolku musí obsahovat slova „spolek“ nebo „zapsaný spolek“ či zkratku „</a:t>
            </a:r>
            <a:r>
              <a:rPr lang="cs-CZ" dirty="0" err="1"/>
              <a:t>z.s</a:t>
            </a:r>
            <a:r>
              <a:rPr lang="cs-CZ" dirty="0"/>
              <a:t>.“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pozornost si zaslouží § 135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klasická ochrana, ale již bez možnosti žádat přiměřené zadostiučinění nemajetkové újmy v penězích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sídlo – kdy může být v bytě?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nenarušuje-li to klid a pořádek v domě (§ 136)</a:t>
            </a:r>
          </a:p>
          <a:p>
            <a:pPr lvl="2">
              <a:buClr>
                <a:srgbClr val="DD6909"/>
              </a:buClr>
            </a:pPr>
            <a:r>
              <a:rPr lang="cs-CZ" dirty="0"/>
              <a:t>=&gt; sídlo je pouze formálním místem, ze kterého sice právnická osoba komunikuje s veřejností, ale svojí činnost může vyvíjet jinde</a:t>
            </a:r>
          </a:p>
          <a:p>
            <a:pPr lvl="2">
              <a:buClr>
                <a:srgbClr val="DD6909"/>
              </a:buClr>
            </a:pPr>
            <a:endParaRPr lang="cs-CZ" dirty="0"/>
          </a:p>
          <a:p>
            <a:pPr marL="685800" lvl="2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293482"/>
      </p:ext>
    </p:extLst>
  </p:cSld>
  <p:clrMapOvr>
    <a:masterClrMapping/>
  </p:clrMapOvr>
  <p:transition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spolku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klamavosti názvu </a:t>
            </a:r>
          </a:p>
          <a:p>
            <a:pPr lvl="1"/>
            <a:r>
              <a:rPr lang="cs-CZ" dirty="0"/>
              <a:t>7 As 28/2010, Komise pro cenné papíry, 7 As 40/2010, Komise pro kapitálový trh, 7 As 51/2010, CENTRALBANK</a:t>
            </a:r>
          </a:p>
          <a:p>
            <a:r>
              <a:rPr lang="cs-CZ" dirty="0"/>
              <a:t>Zákaz zaměnitelnosti názvu</a:t>
            </a:r>
          </a:p>
          <a:p>
            <a:pPr lvl="1"/>
            <a:r>
              <a:rPr lang="cs-CZ" dirty="0"/>
              <a:t>„silný prvek“, „kmen názvu“, „celkový dojem“, principy firemního práva – 32 Odo 840/2004 –, ale použitelné obecněji – 23 </a:t>
            </a:r>
            <a:r>
              <a:rPr lang="cs-CZ" dirty="0" err="1"/>
              <a:t>Cdo</a:t>
            </a:r>
            <a:r>
              <a:rPr lang="cs-CZ" dirty="0"/>
              <a:t> 1962/2015, 23 </a:t>
            </a:r>
            <a:r>
              <a:rPr lang="cs-CZ" dirty="0" err="1"/>
              <a:t>Cdo</a:t>
            </a:r>
            <a:r>
              <a:rPr lang="cs-CZ" dirty="0"/>
              <a:t> 3060/2010</a:t>
            </a:r>
          </a:p>
          <a:p>
            <a:r>
              <a:rPr lang="cs-CZ" dirty="0">
                <a:solidFill>
                  <a:srgbClr val="FF0000"/>
                </a:solidFill>
              </a:rPr>
              <a:t>VS v Praze,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369/2015, R 12/2018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Aikido Domažlice x Aikido Habartov – (ne)klamavost či (ne)zaměnitelnost názvu spolku</a:t>
            </a:r>
          </a:p>
        </p:txBody>
      </p:sp>
    </p:spTree>
    <p:extLst>
      <p:ext uri="{BB962C8B-B14F-4D97-AF65-F5344CB8AC3E}">
        <p14:creationId xmlns:p14="http://schemas.microsoft.com/office/powerpoint/2010/main" val="39936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423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424113" y="1412776"/>
            <a:ext cx="7772400" cy="50405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právní osobnost,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eaLnBrk="1" hangingPunct="1"/>
            <a:r>
              <a:rPr lang="cs-CZ" i="1" u="sng" dirty="0"/>
              <a:t>Numerus clausus </a:t>
            </a:r>
            <a:r>
              <a:rPr lang="cs-CZ" dirty="0"/>
              <a:t>právnických osob</a:t>
            </a:r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marL="0" indent="0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018697"/>
            <a:ext cx="8501122" cy="629832"/>
          </a:xfrm>
        </p:spPr>
        <p:txBody>
          <a:bodyPr/>
          <a:lstStyle/>
          <a:p>
            <a:r>
              <a:rPr lang="cs-CZ" dirty="0"/>
              <a:t>Účel spolku , činnost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5623" y="1926454"/>
            <a:ext cx="9729927" cy="421719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Účel = v zásadě odůvodňuje smysl existence spolku – dovolený (§145), nevýdělečný (§217 odst. 1 a 2)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X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Činnost  = konkrétní naplnění účelu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		jsou ve vztahu cíle a prostředku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Nevýdělečnost účelu spolku X  Výdělečná činnost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Podnikání spolků (nutno reinvestice zisku)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Podíl na podnikání jiné osoby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AKUTÁLNĚ DISKUSE O NOVÉM ZDANĚNÍ NNO (MF)</a:t>
            </a:r>
          </a:p>
          <a:p>
            <a:r>
              <a:rPr lang="cs-CZ" dirty="0">
                <a:solidFill>
                  <a:srgbClr val="FF0000"/>
                </a:solidFill>
              </a:rPr>
              <a:t>JUDIKATURA: nezákonný účel: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výkon veřejné správy bez zákonného zmocnění – 29 Cm 46/2017, Zastupitelské centrum Doněcké lidové republiky</a:t>
            </a:r>
          </a:p>
          <a:p>
            <a:pPr lvl="1"/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42984"/>
            <a:ext cx="9774265" cy="557824"/>
          </a:xfrm>
        </p:spPr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vedlejší činnost, nesmí být účelem, ale prostředkem k dosažení účelu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„se zřetelem k podnikání“  - podnikatel (§420) žádné výhody (např. v souvislosti s ochranou spotřebitele apod.)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Nevýhoda: neaplikovatelnost pravidla podnikatelského úsudku, proto lepší formou účasti na podnikání obchodní korporace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Může být špicí/součástí koncernové struktury, postavení „vlivné osoby“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JUDIKATURA (STARŠÍ): Podnikání jako hlavní činnost:</a:t>
            </a:r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(MS v Praze 5 A 184/2012, NS 5 </a:t>
            </a:r>
            <a:r>
              <a:rPr lang="cs-CZ" dirty="0" err="1">
                <a:solidFill>
                  <a:srgbClr val="FF0000"/>
                </a:solidFill>
              </a:rPr>
              <a:t>Tdo</a:t>
            </a:r>
            <a:r>
              <a:rPr lang="cs-CZ" dirty="0">
                <a:solidFill>
                  <a:srgbClr val="FF0000"/>
                </a:solidFill>
              </a:rPr>
              <a:t> 272/2017)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504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142984"/>
            <a:ext cx="9628095" cy="413808"/>
          </a:xfrm>
        </p:spPr>
        <p:txBody>
          <a:bodyPr>
            <a:normAutofit fontScale="90000"/>
          </a:bodyPr>
          <a:lstStyle/>
          <a:p>
            <a:r>
              <a:rPr lang="cs-CZ" dirty="0"/>
              <a:t>Orgány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2559" y="2204864"/>
            <a:ext cx="9733182" cy="400052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Nejvyšší orgán (může být totožný i se statutárním orgánem – tj. spolek s orgánem 2 v 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Statutární orgán – jediný obligatorní, zbytková působnost, jeho určení obligatorní náležitostí stanov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Kontrolní komise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Rozhodčí komise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sz="1700" dirty="0">
                <a:solidFill>
                  <a:srgbClr val="FF0000"/>
                </a:solidFill>
              </a:rPr>
              <a:t>NOVÁ JUDIKATURA: rozsudek Nejvyššího soudu ČR </a:t>
            </a:r>
            <a:r>
              <a:rPr lang="cs-CZ" sz="1700" dirty="0" err="1">
                <a:solidFill>
                  <a:srgbClr val="FF0000"/>
                </a:solidFill>
              </a:rPr>
              <a:t>sp</a:t>
            </a:r>
            <a:r>
              <a:rPr lang="cs-CZ" sz="1700" dirty="0">
                <a:solidFill>
                  <a:srgbClr val="FF0000"/>
                </a:solidFill>
              </a:rPr>
              <a:t>. zn. 28 </a:t>
            </a:r>
            <a:r>
              <a:rPr lang="cs-CZ" sz="1700" dirty="0" err="1">
                <a:solidFill>
                  <a:srgbClr val="FF0000"/>
                </a:solidFill>
              </a:rPr>
              <a:t>Cdo</a:t>
            </a:r>
            <a:r>
              <a:rPr lang="cs-CZ" sz="1700" dirty="0">
                <a:solidFill>
                  <a:srgbClr val="FF0000"/>
                </a:solidFill>
              </a:rPr>
              <a:t> 5249/2015, ze dne 17. 10. 2017 – úprava disciplinárního řízení ve spolkových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Další orgány určené ve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Péče řádného hospodáře, rejstříkové souvislosti</a:t>
            </a:r>
          </a:p>
        </p:txBody>
      </p:sp>
    </p:spTree>
  </p:cSld>
  <p:clrMapOvr>
    <a:masterClrMapping/>
  </p:clrMapOvr>
  <p:transition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660" y="836712"/>
            <a:ext cx="10392054" cy="857256"/>
          </a:xfrm>
        </p:spPr>
        <p:txBody>
          <a:bodyPr/>
          <a:lstStyle/>
          <a:p>
            <a:r>
              <a:rPr lang="cs-CZ" dirty="0"/>
              <a:t>Soudní ochrana člena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Nikdo nemůže být nucen ke členství </a:t>
            </a:r>
            <a:r>
              <a:rPr lang="cs-CZ" dirty="0"/>
              <a:t>(§215 odst. 1) – možnost vystoupit</a:t>
            </a:r>
          </a:p>
          <a:p>
            <a:r>
              <a:rPr lang="cs-CZ" u="sng" dirty="0"/>
              <a:t>Povinnost podrobit se rozhodnutím vnitřních orgánů spolku</a:t>
            </a:r>
            <a:r>
              <a:rPr lang="cs-CZ" dirty="0"/>
              <a:t>, jsou-li v souladu se zákonem a stanovami</a:t>
            </a:r>
          </a:p>
          <a:p>
            <a:pPr algn="just"/>
            <a:r>
              <a:rPr lang="cs-CZ" dirty="0"/>
              <a:t> DŘÍVE: Limitovaná ingerence do vnitřních záležitostí spolku, avšak i dříve judikatura dovodila, že nejen určovací žaloba podle § 15 odst.1 ZSO, viz NS 28 </a:t>
            </a:r>
            <a:r>
              <a:rPr lang="cs-CZ" dirty="0" err="1"/>
              <a:t>Cdo</a:t>
            </a:r>
            <a:r>
              <a:rPr lang="cs-CZ" dirty="0"/>
              <a:t> 2916/2006, 28 </a:t>
            </a:r>
            <a:r>
              <a:rPr lang="cs-CZ" dirty="0" err="1"/>
              <a:t>Cdo</a:t>
            </a:r>
            <a:r>
              <a:rPr lang="cs-CZ" dirty="0"/>
              <a:t> 1919/2009, 28 </a:t>
            </a:r>
            <a:r>
              <a:rPr lang="cs-CZ" dirty="0" err="1"/>
              <a:t>Cdo</a:t>
            </a:r>
            <a:r>
              <a:rPr lang="cs-CZ" dirty="0"/>
              <a:t> 4178/2007 – požadavek na vydání účetních dokladů, 28 </a:t>
            </a:r>
            <a:r>
              <a:rPr lang="cs-CZ" dirty="0" err="1"/>
              <a:t>Cdo</a:t>
            </a:r>
            <a:r>
              <a:rPr lang="cs-CZ" dirty="0"/>
              <a:t> 1018/2005 – majetkové vypořádání při zániku členství, III. ÚS 2542/07 a 28 </a:t>
            </a:r>
            <a:r>
              <a:rPr lang="cs-CZ" dirty="0" err="1"/>
              <a:t>Cdo</a:t>
            </a:r>
            <a:r>
              <a:rPr lang="cs-CZ" dirty="0"/>
              <a:t> 1919/2009 – žaloba na určení členství</a:t>
            </a:r>
          </a:p>
          <a:p>
            <a:r>
              <a:rPr lang="cs-CZ" u="sng" dirty="0"/>
              <a:t>OZ zpřesňuje rámec soudní ochrany člena </a:t>
            </a:r>
          </a:p>
          <a:p>
            <a:endParaRPr lang="cs-CZ" sz="2100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9576" y="764704"/>
            <a:ext cx="8501122" cy="857256"/>
          </a:xfrm>
        </p:spPr>
        <p:txBody>
          <a:bodyPr/>
          <a:lstStyle/>
          <a:p>
            <a:r>
              <a:rPr lang="cs-CZ" dirty="0"/>
              <a:t>Možnosti soudní ochrany člena spolku dle OZ: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/>
              <a:t>Zdrženlivost při přezkoumávání </a:t>
            </a:r>
            <a:r>
              <a:rPr lang="cs-CZ" dirty="0"/>
              <a:t>rozhodnutí orgánů spolku</a:t>
            </a:r>
          </a:p>
          <a:p>
            <a:r>
              <a:rPr lang="cs-CZ" dirty="0"/>
              <a:t> Žaloba na neplatnost rozhodnutí spolkového orgánu pro jeho rozpor  se zákonem nebo se stanovami (§ 258)</a:t>
            </a:r>
          </a:p>
          <a:p>
            <a:r>
              <a:rPr lang="cs-CZ" dirty="0"/>
              <a:t>Žaloba na neplatnost vyloučení ze spolku (§ 242)</a:t>
            </a:r>
          </a:p>
          <a:p>
            <a:r>
              <a:rPr lang="cs-CZ" dirty="0"/>
              <a:t>Žaloba o přiměřené zadostiučinění při závažném porušení základních členských práv (§ 261)</a:t>
            </a:r>
          </a:p>
          <a:p>
            <a:r>
              <a:rPr lang="cs-CZ" dirty="0"/>
              <a:t>Žaloba na vyslovení neplatnosti smlouvy o fúzi (§ 283)</a:t>
            </a:r>
          </a:p>
          <a:p>
            <a:r>
              <a:rPr lang="cs-CZ" dirty="0"/>
              <a:t>další možnosti, v případě práv přiznaných zákonem nebo stanovami (např. poskytnutí vysvětlení dle  § 251) </a:t>
            </a:r>
          </a:p>
          <a:p>
            <a:pPr marL="0" indent="0">
              <a:buNone/>
            </a:pPr>
            <a:r>
              <a:rPr lang="cs-CZ" dirty="0"/>
              <a:t>-------------------------------------------------</a:t>
            </a:r>
          </a:p>
          <a:p>
            <a:r>
              <a:rPr lang="cs-CZ" dirty="0"/>
              <a:t>POZOR!  §245: soud musí zkoumat (vždy z úřední povinnosti), zda není usnesení členské schůze nebo jiného orgánu nicotné (hledí se na něj, jako by nebylo přijato), pokud: </a:t>
            </a:r>
            <a:r>
              <a:rPr lang="cs-CZ" u="sng" dirty="0"/>
              <a:t>v rozporu s dobrými mravy nebo pokud mění stanovy</a:t>
            </a:r>
            <a:r>
              <a:rPr lang="cs-CZ" dirty="0"/>
              <a:t> tak, že jejich obsah odporuje donucujícím ustanovením zákona)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>
            <a:normAutofit fontScale="90000"/>
          </a:bodyPr>
          <a:lstStyle/>
          <a:p>
            <a:r>
              <a:rPr lang="cs-CZ" dirty="0"/>
              <a:t>Soudní ochrana člena – žaloba na neplatnost rozhodnutí orgánu spolku (§ 258)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Speciální druh určovací žaloby</a:t>
            </a:r>
            <a:r>
              <a:rPr lang="cs-CZ" dirty="0"/>
              <a:t>, kde není nutno prokazovat naléhavý právní zájem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právo člena spolku napadnout rozhodnutí orgánu spolku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podrobnější regulace než doposud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prodlužují se lhůty, které je nutno dodržet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subjektivní ze 30 dnů na 3 měsíce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objektivní z 6 měsíců na 1 rok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soudu se zakládá pro určité případy pravomoc nevyhovět žalobě</a:t>
            </a:r>
            <a:r>
              <a:rPr lang="cs-CZ" dirty="0"/>
              <a:t>, byť by rozhodnutí orgánu spolku bylo v rozporu se zákonem nebo se stanovami (§ 260)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konflikt individuálního zájmu člena spolku a zájmu korporace, nebo zájmu na ochraně práv třetích osob nabytých v dobré víře 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přiměřeného zadostiučinění</a:t>
            </a:r>
          </a:p>
        </p:txBody>
      </p:sp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1225" y="1142984"/>
            <a:ext cx="9702493" cy="485816"/>
          </a:xfrm>
        </p:spPr>
        <p:txBody>
          <a:bodyPr/>
          <a:lstStyle/>
          <a:p>
            <a:r>
              <a:rPr lang="cs-CZ" dirty="0"/>
              <a:t>Pobočný spolek (§ 219)</a:t>
            </a:r>
            <a:br>
              <a:rPr lang="cs-CZ" dirty="0"/>
            </a:br>
            <a:r>
              <a:rPr lang="cs-CZ" dirty="0"/>
              <a:t>odvozená a omezená právní osobnost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171" y="1953087"/>
            <a:ext cx="9702493" cy="403872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odvozená právní osobnost od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lze vytvářet i organizační jednotky bez právní osobnosti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existenčně závislý na hlavním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 vztah hlavního a pobočného spolku hlavní význam vymezení práv a povinností ve stanovách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mohou vlastnit majetek, mít vlastní orgány atd. (záleží na stanovách hlavního spolku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77124"/>
      </p:ext>
    </p:extLst>
  </p:cSld>
  <p:clrMapOvr>
    <a:masterClrMapping/>
  </p:clrMapOvr>
  <p:transition>
    <p:randomBa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Zrušení/likvidace/zánik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spolku: uplynutím doby, splněním účelu, dobrovolným rozpuštěním spolku, nebo rozhodnutím soudu (§268), pokud: </a:t>
            </a:r>
          </a:p>
          <a:p>
            <a:pPr>
              <a:buFontTx/>
              <a:buChar char="-"/>
            </a:pPr>
            <a:r>
              <a:rPr lang="cs-CZ" dirty="0"/>
              <a:t>Vyvíjí zakázanou činnost §145</a:t>
            </a:r>
          </a:p>
          <a:p>
            <a:pPr>
              <a:buFontTx/>
              <a:buChar char="-"/>
            </a:pPr>
            <a:r>
              <a:rPr lang="cs-CZ" dirty="0"/>
              <a:t>Vyvíjí činnost v rozporu s § 217</a:t>
            </a:r>
          </a:p>
          <a:p>
            <a:pPr>
              <a:buFontTx/>
              <a:buChar char="-"/>
            </a:pPr>
            <a:r>
              <a:rPr lang="cs-CZ" dirty="0"/>
              <a:t>Nutí třetí osoby ke členství, k účasti na činnosti, podpoře nebo</a:t>
            </a:r>
          </a:p>
          <a:p>
            <a:pPr>
              <a:buFontTx/>
              <a:buChar char="-"/>
            </a:pPr>
            <a:r>
              <a:rPr lang="cs-CZ" dirty="0"/>
              <a:t>Brání členům ze spolku vystoupit</a:t>
            </a:r>
          </a:p>
          <a:p>
            <a:pPr>
              <a:buFontTx/>
              <a:buChar char="-"/>
            </a:pPr>
            <a:r>
              <a:rPr lang="cs-CZ" dirty="0"/>
              <a:t>Dále viz § 172 (společné pro PO)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61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Přeměny (transformace)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Fúze – </a:t>
            </a:r>
            <a:r>
              <a:rPr lang="cs-CZ" dirty="0"/>
              <a:t>sloučení (nejméně 1 zaniká), splynutí (vzniká nový), na základě smlouvy o fúzi </a:t>
            </a:r>
          </a:p>
          <a:p>
            <a:r>
              <a:rPr lang="cs-CZ" b="1" dirty="0"/>
              <a:t>Rozdělení</a:t>
            </a:r>
            <a:r>
              <a:rPr lang="cs-CZ" dirty="0"/>
              <a:t> – rozdělení sloučením s jinými (existujícími spolky na základě smlouvy o rozdělení) nebo rozdělení s vytvořením nových spolků (projekt rozdělení).</a:t>
            </a:r>
          </a:p>
          <a:p>
            <a:r>
              <a:rPr lang="cs-CZ" b="1" dirty="0"/>
              <a:t>Změna právní formy</a:t>
            </a:r>
            <a:r>
              <a:rPr lang="cs-CZ" dirty="0"/>
              <a:t> (pouze spolky vzniklé do 31. 12. 2013)</a:t>
            </a:r>
          </a:p>
          <a:p>
            <a:r>
              <a:rPr lang="cs-CZ" dirty="0"/>
              <a:t>Účinnost přeměny dnem zápisu do spolkového rejstříku.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030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spolku na jiné právní formy (spolků – bývalých </a:t>
            </a:r>
            <a:r>
              <a:rPr lang="cs-CZ" dirty="0" err="1"/>
              <a:t>o.s</a:t>
            </a:r>
            <a:r>
              <a:rPr lang="cs-CZ" dirty="0"/>
              <a:t>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na ústav nebo sociální družstvo (§ 3042)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možnost dána bez časového omezení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není upraveno v zákoně – je velmi obecně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nutno se vypořádat s právy členů (pokud na ústav)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---------------------------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Kdy vhodné?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Který orgán rozhoduje?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Jakou formu musí mít rozhodnutí i změně právní formy?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2309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dle 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3" y="2060848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Vliv státu a práva na vznik </a:t>
            </a:r>
            <a:r>
              <a:rPr lang="cs-CZ" sz="2800" dirty="0"/>
              <a:t>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Účel</a:t>
            </a:r>
            <a:r>
              <a:rPr lang="cs-CZ" sz="2800" dirty="0"/>
              <a:t>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Majetková samostatnost a samostatná majetková odpovědnost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64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svěřenských fondů a fundací, Právník,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861134"/>
            <a:ext cx="10782180" cy="497149"/>
          </a:xfrm>
        </p:spPr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1695635"/>
            <a:ext cx="10257836" cy="4925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 – ale zcela jiná právní forma)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2050502"/>
            <a:ext cx="8746163" cy="42245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§ 20 odst. 2: „Právnické osoby veřejného práva podléhají zákonům, podle nichž byly zřízeny; stanovení občanského zákoníku se </a:t>
            </a:r>
            <a:r>
              <a:rPr lang="cs-CZ" u="sng" dirty="0"/>
              <a:t>použijí jen tehdy, slučuje-li se o s jejich povahou.“</a:t>
            </a:r>
          </a:p>
          <a:p>
            <a:pPr algn="just"/>
            <a:r>
              <a:rPr lang="cs-CZ" dirty="0"/>
              <a:t>§ 3029/ 2: nestanoví-li OZ jinak, </a:t>
            </a:r>
            <a:r>
              <a:rPr lang="cs-CZ" u="sng" dirty="0"/>
              <a:t>nejsou dotčena ustanovení právních předpisů z oboru práva veřejného</a:t>
            </a:r>
            <a:r>
              <a:rPr lang="cs-CZ" dirty="0"/>
              <a:t>, jakožto i ustanovení jiných právních předpisů upravujících zvláštní soukromá práva.</a:t>
            </a:r>
          </a:p>
          <a:p>
            <a:pPr algn="just"/>
            <a:r>
              <a:rPr lang="cs-CZ" dirty="0"/>
              <a:t>§ 21: „Stát se v oblasti soukromého práva </a:t>
            </a:r>
            <a:r>
              <a:rPr lang="cs-CZ" u="sng" dirty="0"/>
              <a:t>považuje za právnickou osobu</a:t>
            </a:r>
            <a:r>
              <a:rPr lang="cs-CZ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ˇÚstav soukromého práva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0944" y="2379217"/>
            <a:ext cx="6221280" cy="3559944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FD65-8253-423A-A0AD-22E1C9ED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7F5C6-1E34-4EEA-B0D2-C2B8A167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2"/>
            <a:r>
              <a:rPr lang="cs-CZ"/>
              <a:t>			Děkuji za pozornost!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4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A57-CAC2-4694-8350-429321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 - základní kategorizace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8CEA72-9A7B-4C58-8386-706C7CF7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u="sng" dirty="0"/>
              <a:t>faktického základu</a:t>
            </a:r>
            <a:r>
              <a:rPr lang="cs-CZ" dirty="0"/>
              <a:t>: korporace x fundace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účelu</a:t>
            </a:r>
            <a:r>
              <a:rPr lang="cs-CZ" dirty="0"/>
              <a:t>: výdělečné x nevýdělečné</a:t>
            </a:r>
          </a:p>
          <a:p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právního důvodu vzniku</a:t>
            </a:r>
            <a:r>
              <a:rPr lang="cs-CZ" dirty="0"/>
              <a:t>: soukromého x veřejného práva</a:t>
            </a:r>
          </a:p>
          <a:p>
            <a:endParaRPr lang="cs-CZ" dirty="0"/>
          </a:p>
          <a:p>
            <a:r>
              <a:rPr lang="cs-CZ" dirty="0"/>
              <a:t>Další kritéria členění?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E1789F-3939-4B24-B989-147AE8F2F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B0ABCA-F654-4305-8C9A-6278A1D14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 OZ)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 (s.r.o., a.s.)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 (x různé druhy členství, podílů)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</a:t>
            </a:r>
            <a:r>
              <a:rPr lang="cs-CZ" u="sng" dirty="0"/>
              <a:t>za zneužití hlasovacího práva člena </a:t>
            </a:r>
            <a:r>
              <a:rPr lang="cs-CZ" dirty="0"/>
              <a:t>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348606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1706994"/>
            <a:ext cx="10776428" cy="47293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u="sng" dirty="0" err="1"/>
              <a:t>realizace</a:t>
            </a:r>
            <a:r>
              <a:rPr lang="pt-BR" u="sng" dirty="0"/>
              <a:t> </a:t>
            </a:r>
            <a:r>
              <a:rPr lang="pt-BR" u="sng" dirty="0" err="1"/>
              <a:t>práva</a:t>
            </a:r>
            <a:r>
              <a:rPr lang="pt-BR" u="sng" dirty="0"/>
              <a:t> na </a:t>
            </a:r>
            <a:r>
              <a:rPr lang="pt-BR" u="sng" dirty="0" err="1"/>
              <a:t>svobodu</a:t>
            </a:r>
            <a:r>
              <a:rPr lang="pt-BR" u="sng" dirty="0"/>
              <a:t> </a:t>
            </a:r>
            <a:r>
              <a:rPr lang="pt-BR" u="sng" dirty="0" err="1"/>
              <a:t>sdružování</a:t>
            </a:r>
            <a:r>
              <a:rPr lang="cs-CZ" u="sng" dirty="0"/>
              <a:t> </a:t>
            </a:r>
            <a:r>
              <a:rPr lang="cs-CZ" dirty="0"/>
              <a:t>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tam!!)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  <a:r>
              <a:rPr lang="cs-CZ" b="1" dirty="0"/>
              <a:t>Není-li nic ve stanovách – použije se zákon - „záchranná síť dispozitivních ustanovení“!!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</a:t>
            </a:r>
            <a:r>
              <a:rPr lang="cs-CZ" u="sng" dirty="0"/>
              <a:t>zastupování statutárním orgánem spolku</a:t>
            </a:r>
            <a:r>
              <a:rPr lang="cs-CZ" dirty="0"/>
              <a:t>, zákonem stanovený standard péče řádného hospodáře volených orgánů spolku,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deliktní způsobilost spolku</a:t>
            </a:r>
            <a:r>
              <a:rPr lang="cs-CZ" dirty="0"/>
              <a:t> (vůči 3 osobám);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3414</Words>
  <Application>Microsoft Office PowerPoint</Application>
  <PresentationFormat>Širokoúhlá obrazovka</PresentationFormat>
  <Paragraphs>394</Paragraphs>
  <Slides>43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Courier New</vt:lpstr>
      <vt:lpstr>Tahoma</vt:lpstr>
      <vt:lpstr>Wingdings</vt:lpstr>
      <vt:lpstr>Motiv1</vt:lpstr>
      <vt:lpstr>Právnické osoby II.  Spolky, fundace, ústavy soukromého práva </vt:lpstr>
      <vt:lpstr>PRÁVNÍ OSOBNOST PRÁVNICKÉ OSOBY</vt:lpstr>
      <vt:lpstr>Podstatné/pojmové znaky právnické osoby dle OZ  </vt:lpstr>
      <vt:lpstr>Právnické osoby veřejného práva a stát</vt:lpstr>
      <vt:lpstr>Právnické osoby  - základní kategorizace</vt:lpstr>
      <vt:lpstr>Korporace</vt:lpstr>
      <vt:lpstr>Spolkové právo </vt:lpstr>
      <vt:lpstr>Spolkové právo</vt:lpstr>
      <vt:lpstr>Co je při regulaci spolků kogentní? – k diskusi</vt:lpstr>
      <vt:lpstr>Spolek jako osoba v právním smyslu: „Status“ spolku</vt:lpstr>
      <vt:lpstr>Zásady spolkového práva</vt:lpstr>
      <vt:lpstr> Právní úprava SPOLKŮ DE LEGE LATA</vt:lpstr>
      <vt:lpstr>Ústavněprávní základy – související judikatura</vt:lpstr>
      <vt:lpstr>Založení a vznik spolku (§ 226)</vt:lpstr>
      <vt:lpstr>Spolková  rejstříková regulace</vt:lpstr>
      <vt:lpstr>Stanovy (§ 218 an. OZ)</vt:lpstr>
      <vt:lpstr>Stanovy spolku: forma a obsah</vt:lpstr>
      <vt:lpstr>Název a sídlo spolku</vt:lpstr>
      <vt:lpstr>Název spolku – související judikatura</vt:lpstr>
      <vt:lpstr>Účel spolku , činnost spolku</vt:lpstr>
      <vt:lpstr>Podnikání spolků</vt:lpstr>
      <vt:lpstr>Orgány spolku</vt:lpstr>
      <vt:lpstr>Soudní ochrana člena spolku</vt:lpstr>
      <vt:lpstr>Možnosti soudní ochrany člena spolku dle OZ:</vt:lpstr>
      <vt:lpstr>Soudní ochrana člena – žaloba na neplatnost rozhodnutí orgánu spolku (§ 258)</vt:lpstr>
      <vt:lpstr>Pobočný spolek (§ 219) odvozená a omezená právní osobnost</vt:lpstr>
      <vt:lpstr>Zrušení/likvidace/zánik spolku</vt:lpstr>
      <vt:lpstr>Přeměny (transformace) spolků</vt:lpstr>
      <vt:lpstr>Transformace spolku na jiné právní formy (spolků – bývalých o.s.)</vt:lpstr>
      <vt:lpstr>Fundace nadace a nadační fond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Ústav soukromého práva</vt:lpstr>
      <vt:lpstr>Ústavy soukromého práva</vt:lpstr>
      <vt:lpstr>Ústav v OZ- základní charakteristika I.</vt:lpstr>
      <vt:lpstr>ˇÚstav soukromého práva</vt:lpstr>
      <vt:lpstr>Ústav v OZ- základní charakteristika II.</vt:lpstr>
      <vt:lpstr>Obecně prospěšná společnost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Kateřina Ronovská</cp:lastModifiedBy>
  <cp:revision>21</cp:revision>
  <dcterms:created xsi:type="dcterms:W3CDTF">2021-04-17T09:52:52Z</dcterms:created>
  <dcterms:modified xsi:type="dcterms:W3CDTF">2024-04-05T08:55:06Z</dcterms:modified>
</cp:coreProperties>
</file>