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6" r:id="rId5"/>
    <p:sldMasterId id="2147483708" r:id="rId6"/>
  </p:sldMasterIdLst>
  <p:notesMasterIdLst>
    <p:notesMasterId r:id="rId93"/>
  </p:notesMasterIdLst>
  <p:handoutMasterIdLst>
    <p:handoutMasterId r:id="rId94"/>
  </p:handoutMasterIdLst>
  <p:sldIdLst>
    <p:sldId id="256" r:id="rId7"/>
    <p:sldId id="404" r:id="rId8"/>
    <p:sldId id="405" r:id="rId9"/>
    <p:sldId id="406" r:id="rId10"/>
    <p:sldId id="407" r:id="rId11"/>
    <p:sldId id="408" r:id="rId12"/>
    <p:sldId id="409" r:id="rId13"/>
    <p:sldId id="343" r:id="rId14"/>
    <p:sldId id="417" r:id="rId15"/>
    <p:sldId id="420" r:id="rId16"/>
    <p:sldId id="421" r:id="rId17"/>
    <p:sldId id="422" r:id="rId18"/>
    <p:sldId id="455" r:id="rId19"/>
    <p:sldId id="456" r:id="rId20"/>
    <p:sldId id="344" r:id="rId21"/>
    <p:sldId id="413" r:id="rId22"/>
    <p:sldId id="345" r:id="rId23"/>
    <p:sldId id="414" r:id="rId24"/>
    <p:sldId id="424" r:id="rId25"/>
    <p:sldId id="460" r:id="rId26"/>
    <p:sldId id="346" r:id="rId27"/>
    <p:sldId id="425" r:id="rId28"/>
    <p:sldId id="426" r:id="rId29"/>
    <p:sldId id="427" r:id="rId30"/>
    <p:sldId id="428" r:id="rId31"/>
    <p:sldId id="347" r:id="rId32"/>
    <p:sldId id="348" r:id="rId33"/>
    <p:sldId id="454" r:id="rId34"/>
    <p:sldId id="415" r:id="rId35"/>
    <p:sldId id="457" r:id="rId36"/>
    <p:sldId id="458" r:id="rId37"/>
    <p:sldId id="433" r:id="rId38"/>
    <p:sldId id="434" r:id="rId39"/>
    <p:sldId id="435" r:id="rId40"/>
    <p:sldId id="436" r:id="rId41"/>
    <p:sldId id="461" r:id="rId42"/>
    <p:sldId id="438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9" r:id="rId54"/>
    <p:sldId id="450" r:id="rId55"/>
    <p:sldId id="462" r:id="rId56"/>
    <p:sldId id="356" r:id="rId57"/>
    <p:sldId id="357" r:id="rId58"/>
    <p:sldId id="358" r:id="rId59"/>
    <p:sldId id="363" r:id="rId60"/>
    <p:sldId id="364" r:id="rId61"/>
    <p:sldId id="365" r:id="rId62"/>
    <p:sldId id="366" r:id="rId63"/>
    <p:sldId id="371" r:id="rId64"/>
    <p:sldId id="373" r:id="rId65"/>
    <p:sldId id="374" r:id="rId66"/>
    <p:sldId id="375" r:id="rId67"/>
    <p:sldId id="376" r:id="rId68"/>
    <p:sldId id="377" r:id="rId69"/>
    <p:sldId id="378" r:id="rId70"/>
    <p:sldId id="381" r:id="rId71"/>
    <p:sldId id="383" r:id="rId72"/>
    <p:sldId id="498" r:id="rId73"/>
    <p:sldId id="503" r:id="rId74"/>
    <p:sldId id="451" r:id="rId75"/>
    <p:sldId id="504" r:id="rId76"/>
    <p:sldId id="505" r:id="rId77"/>
    <p:sldId id="506" r:id="rId78"/>
    <p:sldId id="507" r:id="rId79"/>
    <p:sldId id="490" r:id="rId80"/>
    <p:sldId id="497" r:id="rId81"/>
    <p:sldId id="484" r:id="rId82"/>
    <p:sldId id="486" r:id="rId83"/>
    <p:sldId id="487" r:id="rId84"/>
    <p:sldId id="488" r:id="rId85"/>
    <p:sldId id="493" r:id="rId86"/>
    <p:sldId id="515" r:id="rId87"/>
    <p:sldId id="516" r:id="rId88"/>
    <p:sldId id="517" r:id="rId89"/>
    <p:sldId id="518" r:id="rId90"/>
    <p:sldId id="519" r:id="rId91"/>
    <p:sldId id="469" r:id="rId9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912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112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presProps" Target="presProp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666666666666703E-2"/>
          <c:y val="6.8702290076335923E-2"/>
          <c:w val="0.82060503639875226"/>
          <c:h val="0.83870229007633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6-4787-AAD8-C9EAA4457A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6-4787-AAD8-C9EAA4457A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6-4787-AAD8-C9EAA4457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735016"/>
        <c:axId val="402309840"/>
      </c:barChart>
      <c:catAx>
        <c:axId val="386735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2309840"/>
        <c:crosses val="autoZero"/>
        <c:auto val="1"/>
        <c:lblAlgn val="ctr"/>
        <c:lblOffset val="100"/>
        <c:noMultiLvlLbl val="0"/>
      </c:catAx>
      <c:valAx>
        <c:axId val="40230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6735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44382-6DC1-46D4-BF0A-E6E844DFCEBC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/>
      <dgm:spPr/>
    </dgm:pt>
    <dgm:pt modelId="{72C39158-3A07-4460-A52C-4592FB0BC0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Daně z majetku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a bohatství</a:t>
          </a:r>
          <a:endParaRPr kumimoji="0" lang="cs-CZ" altLang="en-US" b="0" i="0" u="none" strike="noStrike" cap="none" normalizeH="0" baseline="0" dirty="0">
            <a:ln/>
            <a:effectLst/>
            <a:latin typeface="Times New Roman" pitchFamily="18" charset="0"/>
          </a:endParaRPr>
        </a:p>
      </dgm:t>
    </dgm:pt>
    <dgm:pt modelId="{C4260A8E-FEB2-4BC7-818C-31F3F1F1EF10}" type="parTrans" cxnId="{C7A03AF6-2532-40FB-9177-B01AF9FD0392}">
      <dgm:prSet/>
      <dgm:spPr/>
    </dgm:pt>
    <dgm:pt modelId="{C853AA54-B0E0-4E65-8587-4A8CF97ED876}" type="sibTrans" cxnId="{C7A03AF6-2532-40FB-9177-B01AF9FD0392}">
      <dgm:prSet/>
      <dgm:spPr/>
    </dgm:pt>
    <dgm:pt modelId="{477DB001-3C33-4630-8341-7C5A61B8FA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>
              <a:ln/>
              <a:effectLst/>
              <a:latin typeface="Times New Roman" pitchFamily="18" charset="0"/>
            </a:rPr>
            <a:t>Placené nepravidelně</a:t>
          </a:r>
        </a:p>
      </dgm:t>
    </dgm:pt>
    <dgm:pt modelId="{2E3DA738-A0DB-4E72-A84F-5074D50CD2B7}" type="parTrans" cxnId="{498DD9B1-9D90-4909-9F45-0C8D56698A92}">
      <dgm:prSet/>
      <dgm:spPr/>
    </dgm:pt>
    <dgm:pt modelId="{63B9516B-30DD-455A-B05F-09F6E8409FE7}" type="sibTrans" cxnId="{498DD9B1-9D90-4909-9F45-0C8D56698A92}">
      <dgm:prSet/>
      <dgm:spPr/>
    </dgm:pt>
    <dgm:pt modelId="{6B039819-8A92-406F-88C9-3555B7591D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Z kapitálových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transferů</a:t>
          </a:r>
        </a:p>
      </dgm:t>
    </dgm:pt>
    <dgm:pt modelId="{BC4512D7-491B-4E81-AA6D-90679D69A82A}" type="parTrans" cxnId="{793C64A7-553B-4B63-8766-83C351761BFD}">
      <dgm:prSet/>
      <dgm:spPr/>
    </dgm:pt>
    <dgm:pt modelId="{8BD3131D-0904-4AF3-8746-444D213819ED}" type="sibTrans" cxnId="{793C64A7-553B-4B63-8766-83C351761BFD}">
      <dgm:prSet/>
      <dgm:spPr/>
    </dgm:pt>
    <dgm:pt modelId="{1E97256B-64D2-4B0C-B4A0-0739C584F6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Pozůstalostní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/ dědická</a:t>
          </a:r>
        </a:p>
      </dgm:t>
    </dgm:pt>
    <dgm:pt modelId="{4D94739C-C3AA-445C-8E61-7BF5BDA7269C}" type="parTrans" cxnId="{2BF72572-5543-406F-9A77-2727FD4C47F1}">
      <dgm:prSet/>
      <dgm:spPr/>
    </dgm:pt>
    <dgm:pt modelId="{44CE5FEC-CB13-4BE6-8A9F-8E168BBE1938}" type="sibTrans" cxnId="{2BF72572-5543-406F-9A77-2727FD4C47F1}">
      <dgm:prSet/>
      <dgm:spPr/>
    </dgm:pt>
    <dgm:pt modelId="{ECA121F8-1E49-4B8C-B088-5025CB1DEA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Darovací</a:t>
          </a:r>
        </a:p>
      </dgm:t>
    </dgm:pt>
    <dgm:pt modelId="{E935714F-AEC4-459F-AEF8-28D922E1C4DE}" type="parTrans" cxnId="{64DC86CA-CB0B-467E-9E53-70D909415424}">
      <dgm:prSet/>
      <dgm:spPr/>
    </dgm:pt>
    <dgm:pt modelId="{136629C9-2FC7-4239-B7B3-F0CC53547A20}" type="sibTrans" cxnId="{64DC86CA-CB0B-467E-9E53-70D909415424}">
      <dgm:prSet/>
      <dgm:spPr/>
    </dgm:pt>
    <dgm:pt modelId="{FA450588-9FF1-49AD-9BBC-0084ABF947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Z kapitálových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transakcí</a:t>
          </a:r>
        </a:p>
      </dgm:t>
    </dgm:pt>
    <dgm:pt modelId="{3769295B-E6B9-40EE-88DA-01C2C30A0EEA}" type="parTrans" cxnId="{7F872940-2D6E-41C4-B6DA-8574A141D87D}">
      <dgm:prSet/>
      <dgm:spPr/>
    </dgm:pt>
    <dgm:pt modelId="{5B2301D8-73A4-49A3-9F69-E22B9847E85D}" type="sibTrans" cxnId="{7F872940-2D6E-41C4-B6DA-8574A141D87D}">
      <dgm:prSet/>
      <dgm:spPr/>
    </dgm:pt>
    <dgm:pt modelId="{87F6F71C-66AA-499C-A6C5-3E6B1D115D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Z kapitálových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výnosů</a:t>
          </a:r>
        </a:p>
      </dgm:t>
    </dgm:pt>
    <dgm:pt modelId="{BDFC6A27-ED1B-460E-9DDE-8676B46F5217}" type="parTrans" cxnId="{DB8844C2-48EE-4B1C-8644-8DC54B1974E2}">
      <dgm:prSet/>
      <dgm:spPr/>
    </dgm:pt>
    <dgm:pt modelId="{0D2C5F96-4081-43D1-9274-0003AA35B51D}" type="sibTrans" cxnId="{DB8844C2-48EE-4B1C-8644-8DC54B1974E2}">
      <dgm:prSet/>
      <dgm:spPr/>
    </dgm:pt>
    <dgm:pt modelId="{C5CA43DE-B47F-4FED-AA0B-E80F163AFB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Placené pravidelně</a:t>
          </a:r>
          <a:endParaRPr kumimoji="0" lang="cs-CZ" altLang="en-US" b="0" i="0" u="none" strike="noStrike" cap="none" normalizeH="0" baseline="0" dirty="0">
            <a:ln/>
            <a:effectLst/>
            <a:latin typeface="Times New Roman" pitchFamily="18" charset="0"/>
          </a:endParaRPr>
        </a:p>
      </dgm:t>
    </dgm:pt>
    <dgm:pt modelId="{99F11BC6-216F-4644-AD6F-EAE47146D97B}" type="parTrans" cxnId="{CB45897C-3A52-4DAE-9F8D-5669DA30F987}">
      <dgm:prSet/>
      <dgm:spPr/>
    </dgm:pt>
    <dgm:pt modelId="{5B174854-47C0-41D3-82F9-B92221586513}" type="sibTrans" cxnId="{CB45897C-3A52-4DAE-9F8D-5669DA30F987}">
      <dgm:prSet/>
      <dgm:spPr/>
    </dgm:pt>
    <dgm:pt modelId="{3A880B6C-1C8A-4997-9F87-3B0CFF7876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Z čisté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hodnoty majetku</a:t>
          </a:r>
          <a:endParaRPr kumimoji="0" lang="cs-CZ" altLang="en-US" b="0" i="0" u="none" strike="noStrike" cap="none" normalizeH="0" baseline="0" dirty="0">
            <a:ln/>
            <a:effectLst/>
            <a:latin typeface="Times New Roman" pitchFamily="18" charset="0"/>
          </a:endParaRPr>
        </a:p>
      </dgm:t>
    </dgm:pt>
    <dgm:pt modelId="{76928021-9CB9-4C71-A0DE-18F057F73DCC}" type="parTrans" cxnId="{9760DD2E-5C65-47B8-B6C5-2DB012BE71F3}">
      <dgm:prSet/>
      <dgm:spPr/>
    </dgm:pt>
    <dgm:pt modelId="{85674DC6-40A9-4243-8EEF-07C0F3CF86BD}" type="sibTrans" cxnId="{9760DD2E-5C65-47B8-B6C5-2DB012BE71F3}">
      <dgm:prSet/>
      <dgm:spPr/>
    </dgm:pt>
    <dgm:pt modelId="{61E270A5-7926-4B30-A587-3B67D95901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Z nemovitostí</a:t>
          </a:r>
        </a:p>
      </dgm:t>
    </dgm:pt>
    <dgm:pt modelId="{EDA85A7C-58AD-41B8-B68D-3EE7401C5010}" type="parTrans" cxnId="{73C155FB-17B7-46C1-9DF3-71B70A868ABB}">
      <dgm:prSet/>
      <dgm:spPr/>
    </dgm:pt>
    <dgm:pt modelId="{944BDADC-E378-4FA0-B7A0-EA6219BED21B}" type="sibTrans" cxnId="{73C155FB-17B7-46C1-9DF3-71B70A868ABB}">
      <dgm:prSet/>
      <dgm:spPr/>
    </dgm:pt>
    <dgm:pt modelId="{58B9191B-03C2-408E-AC34-32DE9796CE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>
              <a:ln/>
              <a:effectLst/>
              <a:latin typeface="Times New Roman" pitchFamily="18" charset="0"/>
            </a:rPr>
            <a:t>Silniční</a:t>
          </a:r>
        </a:p>
      </dgm:t>
    </dgm:pt>
    <dgm:pt modelId="{ED963B70-BF6E-4B31-8569-A0D66CE5953E}" type="parTrans" cxnId="{3FD238FF-18AF-4CC0-9783-FE2C46695507}">
      <dgm:prSet/>
      <dgm:spPr/>
    </dgm:pt>
    <dgm:pt modelId="{F4A6131C-6E29-4EF9-BC0F-89BE9A3C5E38}" type="sibTrans" cxnId="{3FD238FF-18AF-4CC0-9783-FE2C46695507}">
      <dgm:prSet/>
      <dgm:spPr/>
    </dgm:pt>
    <dgm:pt modelId="{3F7A164E-E686-4054-A962-6585B20EDBC9}" type="pres">
      <dgm:prSet presAssocID="{91944382-6DC1-46D4-BF0A-E6E844DFCE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A58EF4-97D8-4095-B0A4-0892726B3C16}" type="pres">
      <dgm:prSet presAssocID="{72C39158-3A07-4460-A52C-4592FB0BC02D}" presName="hierRoot1" presStyleCnt="0">
        <dgm:presLayoutVars>
          <dgm:hierBranch/>
        </dgm:presLayoutVars>
      </dgm:prSet>
      <dgm:spPr/>
    </dgm:pt>
    <dgm:pt modelId="{25303C27-395C-4CE4-AAFF-F694A28F8134}" type="pres">
      <dgm:prSet presAssocID="{72C39158-3A07-4460-A52C-4592FB0BC02D}" presName="rootComposite1" presStyleCnt="0"/>
      <dgm:spPr/>
    </dgm:pt>
    <dgm:pt modelId="{DA937C63-20B4-4A6C-A990-D3F6FC4BF22E}" type="pres">
      <dgm:prSet presAssocID="{72C39158-3A07-4460-A52C-4592FB0BC02D}" presName="rootText1" presStyleLbl="node0" presStyleIdx="0" presStyleCnt="1">
        <dgm:presLayoutVars>
          <dgm:chPref val="3"/>
        </dgm:presLayoutVars>
      </dgm:prSet>
      <dgm:spPr/>
    </dgm:pt>
    <dgm:pt modelId="{3276B003-5E00-4A1E-AEA4-8458AF0555A8}" type="pres">
      <dgm:prSet presAssocID="{72C39158-3A07-4460-A52C-4592FB0BC02D}" presName="rootConnector1" presStyleLbl="node1" presStyleIdx="0" presStyleCnt="0"/>
      <dgm:spPr/>
    </dgm:pt>
    <dgm:pt modelId="{246592EF-334A-4698-8BC2-853E39FA4883}" type="pres">
      <dgm:prSet presAssocID="{72C39158-3A07-4460-A52C-4592FB0BC02D}" presName="hierChild2" presStyleCnt="0"/>
      <dgm:spPr/>
    </dgm:pt>
    <dgm:pt modelId="{60EDF5F5-16D1-477E-B8B7-54A74E879CBB}" type="pres">
      <dgm:prSet presAssocID="{2E3DA738-A0DB-4E72-A84F-5074D50CD2B7}" presName="Name35" presStyleLbl="parChTrans1D2" presStyleIdx="0" presStyleCnt="2"/>
      <dgm:spPr/>
    </dgm:pt>
    <dgm:pt modelId="{3058486E-38ED-4FD5-993C-0334E20D4F70}" type="pres">
      <dgm:prSet presAssocID="{477DB001-3C33-4630-8341-7C5A61B8FA4E}" presName="hierRoot2" presStyleCnt="0">
        <dgm:presLayoutVars>
          <dgm:hierBranch/>
        </dgm:presLayoutVars>
      </dgm:prSet>
      <dgm:spPr/>
    </dgm:pt>
    <dgm:pt modelId="{84FBDF3A-0FF2-43CB-B368-D69AA9C18BBF}" type="pres">
      <dgm:prSet presAssocID="{477DB001-3C33-4630-8341-7C5A61B8FA4E}" presName="rootComposite" presStyleCnt="0"/>
      <dgm:spPr/>
    </dgm:pt>
    <dgm:pt modelId="{F0631B2B-A2D3-4546-AEED-D8313BFB4DBB}" type="pres">
      <dgm:prSet presAssocID="{477DB001-3C33-4630-8341-7C5A61B8FA4E}" presName="rootText" presStyleLbl="node2" presStyleIdx="0" presStyleCnt="2">
        <dgm:presLayoutVars>
          <dgm:chPref val="3"/>
        </dgm:presLayoutVars>
      </dgm:prSet>
      <dgm:spPr/>
    </dgm:pt>
    <dgm:pt modelId="{B6D425DE-5F09-4CAB-858A-72988D0346B7}" type="pres">
      <dgm:prSet presAssocID="{477DB001-3C33-4630-8341-7C5A61B8FA4E}" presName="rootConnector" presStyleLbl="node2" presStyleIdx="0" presStyleCnt="2"/>
      <dgm:spPr/>
    </dgm:pt>
    <dgm:pt modelId="{38731272-B9AE-4DA0-A1B9-BE11870F950C}" type="pres">
      <dgm:prSet presAssocID="{477DB001-3C33-4630-8341-7C5A61B8FA4E}" presName="hierChild4" presStyleCnt="0"/>
      <dgm:spPr/>
    </dgm:pt>
    <dgm:pt modelId="{0F0F5A92-9402-4C4A-836D-6620546FB07E}" type="pres">
      <dgm:prSet presAssocID="{BC4512D7-491B-4E81-AA6D-90679D69A82A}" presName="Name35" presStyleLbl="parChTrans1D3" presStyleIdx="0" presStyleCnt="6"/>
      <dgm:spPr/>
    </dgm:pt>
    <dgm:pt modelId="{FE9410B1-73D0-4092-849E-11084EB1505C}" type="pres">
      <dgm:prSet presAssocID="{6B039819-8A92-406F-88C9-3555B7591DF8}" presName="hierRoot2" presStyleCnt="0">
        <dgm:presLayoutVars>
          <dgm:hierBranch val="r"/>
        </dgm:presLayoutVars>
      </dgm:prSet>
      <dgm:spPr/>
    </dgm:pt>
    <dgm:pt modelId="{89EA9E62-8B29-431C-A480-2A206AC73D87}" type="pres">
      <dgm:prSet presAssocID="{6B039819-8A92-406F-88C9-3555B7591DF8}" presName="rootComposite" presStyleCnt="0"/>
      <dgm:spPr/>
    </dgm:pt>
    <dgm:pt modelId="{A23E668C-CCD3-4A81-BF7D-17109E153D4D}" type="pres">
      <dgm:prSet presAssocID="{6B039819-8A92-406F-88C9-3555B7591DF8}" presName="rootText" presStyleLbl="node3" presStyleIdx="0" presStyleCnt="6">
        <dgm:presLayoutVars>
          <dgm:chPref val="3"/>
        </dgm:presLayoutVars>
      </dgm:prSet>
      <dgm:spPr/>
    </dgm:pt>
    <dgm:pt modelId="{8AAABD4F-3FD9-475B-8E68-7FFB44D767DA}" type="pres">
      <dgm:prSet presAssocID="{6B039819-8A92-406F-88C9-3555B7591DF8}" presName="rootConnector" presStyleLbl="node3" presStyleIdx="0" presStyleCnt="6"/>
      <dgm:spPr/>
    </dgm:pt>
    <dgm:pt modelId="{AF68E740-58D7-4D02-A552-64F365C7B624}" type="pres">
      <dgm:prSet presAssocID="{6B039819-8A92-406F-88C9-3555B7591DF8}" presName="hierChild4" presStyleCnt="0"/>
      <dgm:spPr/>
    </dgm:pt>
    <dgm:pt modelId="{EBECEF41-F0DB-461E-B7E5-EBEAC1787235}" type="pres">
      <dgm:prSet presAssocID="{4D94739C-C3AA-445C-8E61-7BF5BDA7269C}" presName="Name50" presStyleLbl="parChTrans1D4" presStyleIdx="0" presStyleCnt="2"/>
      <dgm:spPr/>
    </dgm:pt>
    <dgm:pt modelId="{FAB51D6B-FCC8-46F7-8A63-E0C80B8D1D2C}" type="pres">
      <dgm:prSet presAssocID="{1E97256B-64D2-4B0C-B4A0-0739C584F6D4}" presName="hierRoot2" presStyleCnt="0">
        <dgm:presLayoutVars>
          <dgm:hierBranch val="r"/>
        </dgm:presLayoutVars>
      </dgm:prSet>
      <dgm:spPr/>
    </dgm:pt>
    <dgm:pt modelId="{1CA80960-FC6C-4EBC-902B-46EF658454EF}" type="pres">
      <dgm:prSet presAssocID="{1E97256B-64D2-4B0C-B4A0-0739C584F6D4}" presName="rootComposite" presStyleCnt="0"/>
      <dgm:spPr/>
    </dgm:pt>
    <dgm:pt modelId="{DDB81584-6105-4A99-9A4F-D33EFBE1AEE2}" type="pres">
      <dgm:prSet presAssocID="{1E97256B-64D2-4B0C-B4A0-0739C584F6D4}" presName="rootText" presStyleLbl="node4" presStyleIdx="0" presStyleCnt="2">
        <dgm:presLayoutVars>
          <dgm:chPref val="3"/>
        </dgm:presLayoutVars>
      </dgm:prSet>
      <dgm:spPr/>
    </dgm:pt>
    <dgm:pt modelId="{E89FD590-DC83-4BEA-9F6D-FE82AB0CF875}" type="pres">
      <dgm:prSet presAssocID="{1E97256B-64D2-4B0C-B4A0-0739C584F6D4}" presName="rootConnector" presStyleLbl="node4" presStyleIdx="0" presStyleCnt="2"/>
      <dgm:spPr/>
    </dgm:pt>
    <dgm:pt modelId="{E915169B-2F29-476C-8165-D45C59498F2C}" type="pres">
      <dgm:prSet presAssocID="{1E97256B-64D2-4B0C-B4A0-0739C584F6D4}" presName="hierChild4" presStyleCnt="0"/>
      <dgm:spPr/>
    </dgm:pt>
    <dgm:pt modelId="{FF893AC8-BC93-4419-8CFC-7A67C8C04818}" type="pres">
      <dgm:prSet presAssocID="{1E97256B-64D2-4B0C-B4A0-0739C584F6D4}" presName="hierChild5" presStyleCnt="0"/>
      <dgm:spPr/>
    </dgm:pt>
    <dgm:pt modelId="{42EE93BC-64D5-48EA-935E-ECAEEA6BEE8C}" type="pres">
      <dgm:prSet presAssocID="{E935714F-AEC4-459F-AEF8-28D922E1C4DE}" presName="Name50" presStyleLbl="parChTrans1D4" presStyleIdx="1" presStyleCnt="2"/>
      <dgm:spPr/>
    </dgm:pt>
    <dgm:pt modelId="{5F1F30FF-68AD-4C00-9B4E-47D349FB9DB6}" type="pres">
      <dgm:prSet presAssocID="{ECA121F8-1E49-4B8C-B088-5025CB1DEA3D}" presName="hierRoot2" presStyleCnt="0">
        <dgm:presLayoutVars>
          <dgm:hierBranch val="r"/>
        </dgm:presLayoutVars>
      </dgm:prSet>
      <dgm:spPr/>
    </dgm:pt>
    <dgm:pt modelId="{024EF66E-962E-4763-B35E-8A31530B82E4}" type="pres">
      <dgm:prSet presAssocID="{ECA121F8-1E49-4B8C-B088-5025CB1DEA3D}" presName="rootComposite" presStyleCnt="0"/>
      <dgm:spPr/>
    </dgm:pt>
    <dgm:pt modelId="{ECB3CC7D-CBDA-42CA-BD8A-04E08DCA6E43}" type="pres">
      <dgm:prSet presAssocID="{ECA121F8-1E49-4B8C-B088-5025CB1DEA3D}" presName="rootText" presStyleLbl="node4" presStyleIdx="1" presStyleCnt="2">
        <dgm:presLayoutVars>
          <dgm:chPref val="3"/>
        </dgm:presLayoutVars>
      </dgm:prSet>
      <dgm:spPr/>
    </dgm:pt>
    <dgm:pt modelId="{F9EF07B6-7D44-41FB-8C68-9A6CF007378B}" type="pres">
      <dgm:prSet presAssocID="{ECA121F8-1E49-4B8C-B088-5025CB1DEA3D}" presName="rootConnector" presStyleLbl="node4" presStyleIdx="1" presStyleCnt="2"/>
      <dgm:spPr/>
    </dgm:pt>
    <dgm:pt modelId="{C3362A22-0D41-4B82-BE77-DA8DF62818AE}" type="pres">
      <dgm:prSet presAssocID="{ECA121F8-1E49-4B8C-B088-5025CB1DEA3D}" presName="hierChild4" presStyleCnt="0"/>
      <dgm:spPr/>
    </dgm:pt>
    <dgm:pt modelId="{B8487DAE-3002-40AE-AE78-C9B0BDE51F4A}" type="pres">
      <dgm:prSet presAssocID="{ECA121F8-1E49-4B8C-B088-5025CB1DEA3D}" presName="hierChild5" presStyleCnt="0"/>
      <dgm:spPr/>
    </dgm:pt>
    <dgm:pt modelId="{73C449AB-C15E-48C1-A7CF-39E75398C68E}" type="pres">
      <dgm:prSet presAssocID="{6B039819-8A92-406F-88C9-3555B7591DF8}" presName="hierChild5" presStyleCnt="0"/>
      <dgm:spPr/>
    </dgm:pt>
    <dgm:pt modelId="{805A1C95-9A0D-4C8C-B7A1-648ED17714CC}" type="pres">
      <dgm:prSet presAssocID="{3769295B-E6B9-40EE-88DA-01C2C30A0EEA}" presName="Name35" presStyleLbl="parChTrans1D3" presStyleIdx="1" presStyleCnt="6"/>
      <dgm:spPr/>
    </dgm:pt>
    <dgm:pt modelId="{526625C0-28C7-4AAE-B31C-52F570FD9A9B}" type="pres">
      <dgm:prSet presAssocID="{FA450588-9FF1-49AD-9BBC-0084ABF94733}" presName="hierRoot2" presStyleCnt="0">
        <dgm:presLayoutVars>
          <dgm:hierBranch val="r"/>
        </dgm:presLayoutVars>
      </dgm:prSet>
      <dgm:spPr/>
    </dgm:pt>
    <dgm:pt modelId="{9D31A332-C47B-41F5-B62C-6FBFE93BBD23}" type="pres">
      <dgm:prSet presAssocID="{FA450588-9FF1-49AD-9BBC-0084ABF94733}" presName="rootComposite" presStyleCnt="0"/>
      <dgm:spPr/>
    </dgm:pt>
    <dgm:pt modelId="{758A897B-CB75-4A36-9FA4-749D85574B4D}" type="pres">
      <dgm:prSet presAssocID="{FA450588-9FF1-49AD-9BBC-0084ABF94733}" presName="rootText" presStyleLbl="node3" presStyleIdx="1" presStyleCnt="6">
        <dgm:presLayoutVars>
          <dgm:chPref val="3"/>
        </dgm:presLayoutVars>
      </dgm:prSet>
      <dgm:spPr/>
    </dgm:pt>
    <dgm:pt modelId="{9B7E95DA-AD75-4551-B83D-58E73945BA51}" type="pres">
      <dgm:prSet presAssocID="{FA450588-9FF1-49AD-9BBC-0084ABF94733}" presName="rootConnector" presStyleLbl="node3" presStyleIdx="1" presStyleCnt="6"/>
      <dgm:spPr/>
    </dgm:pt>
    <dgm:pt modelId="{5BEFF64F-FE32-4229-B481-6F52EFDB8AFA}" type="pres">
      <dgm:prSet presAssocID="{FA450588-9FF1-49AD-9BBC-0084ABF94733}" presName="hierChild4" presStyleCnt="0"/>
      <dgm:spPr/>
    </dgm:pt>
    <dgm:pt modelId="{DED6DB53-0D76-4FC5-83BB-DBFEDED0E57A}" type="pres">
      <dgm:prSet presAssocID="{FA450588-9FF1-49AD-9BBC-0084ABF94733}" presName="hierChild5" presStyleCnt="0"/>
      <dgm:spPr/>
    </dgm:pt>
    <dgm:pt modelId="{17D79A5D-C8B1-4B97-93A7-5C1B0F339348}" type="pres">
      <dgm:prSet presAssocID="{BDFC6A27-ED1B-460E-9DDE-8676B46F5217}" presName="Name35" presStyleLbl="parChTrans1D3" presStyleIdx="2" presStyleCnt="6"/>
      <dgm:spPr/>
    </dgm:pt>
    <dgm:pt modelId="{B5AD9C5E-A2C7-454C-BB67-860C8B8BE203}" type="pres">
      <dgm:prSet presAssocID="{87F6F71C-66AA-499C-A6C5-3E6B1D115DF3}" presName="hierRoot2" presStyleCnt="0">
        <dgm:presLayoutVars>
          <dgm:hierBranch val="r"/>
        </dgm:presLayoutVars>
      </dgm:prSet>
      <dgm:spPr/>
    </dgm:pt>
    <dgm:pt modelId="{A2295619-4EEC-4DEA-8F24-56A4C723B975}" type="pres">
      <dgm:prSet presAssocID="{87F6F71C-66AA-499C-A6C5-3E6B1D115DF3}" presName="rootComposite" presStyleCnt="0"/>
      <dgm:spPr/>
    </dgm:pt>
    <dgm:pt modelId="{B4431EBF-8AFC-4AAD-9252-D2495EA538E4}" type="pres">
      <dgm:prSet presAssocID="{87F6F71C-66AA-499C-A6C5-3E6B1D115DF3}" presName="rootText" presStyleLbl="node3" presStyleIdx="2" presStyleCnt="6">
        <dgm:presLayoutVars>
          <dgm:chPref val="3"/>
        </dgm:presLayoutVars>
      </dgm:prSet>
      <dgm:spPr/>
    </dgm:pt>
    <dgm:pt modelId="{A111C849-DA60-46F9-B781-57084374804F}" type="pres">
      <dgm:prSet presAssocID="{87F6F71C-66AA-499C-A6C5-3E6B1D115DF3}" presName="rootConnector" presStyleLbl="node3" presStyleIdx="2" presStyleCnt="6"/>
      <dgm:spPr/>
    </dgm:pt>
    <dgm:pt modelId="{E5433ACD-5E21-413B-8DA8-F7AAE405F984}" type="pres">
      <dgm:prSet presAssocID="{87F6F71C-66AA-499C-A6C5-3E6B1D115DF3}" presName="hierChild4" presStyleCnt="0"/>
      <dgm:spPr/>
    </dgm:pt>
    <dgm:pt modelId="{01A81712-C1DC-4172-A9D8-21A998C041FE}" type="pres">
      <dgm:prSet presAssocID="{87F6F71C-66AA-499C-A6C5-3E6B1D115DF3}" presName="hierChild5" presStyleCnt="0"/>
      <dgm:spPr/>
    </dgm:pt>
    <dgm:pt modelId="{ECCEB99F-14E7-4293-B5F8-2082AC3032F2}" type="pres">
      <dgm:prSet presAssocID="{477DB001-3C33-4630-8341-7C5A61B8FA4E}" presName="hierChild5" presStyleCnt="0"/>
      <dgm:spPr/>
    </dgm:pt>
    <dgm:pt modelId="{DD0B3B6A-6B90-4C4E-B874-DD0B40DF5923}" type="pres">
      <dgm:prSet presAssocID="{99F11BC6-216F-4644-AD6F-EAE47146D97B}" presName="Name35" presStyleLbl="parChTrans1D2" presStyleIdx="1" presStyleCnt="2"/>
      <dgm:spPr/>
    </dgm:pt>
    <dgm:pt modelId="{AA6C9BC2-DE75-4120-B442-EBD80A27F80C}" type="pres">
      <dgm:prSet presAssocID="{C5CA43DE-B47F-4FED-AA0B-E80F163AFB7D}" presName="hierRoot2" presStyleCnt="0">
        <dgm:presLayoutVars>
          <dgm:hierBranch/>
        </dgm:presLayoutVars>
      </dgm:prSet>
      <dgm:spPr/>
    </dgm:pt>
    <dgm:pt modelId="{09B444A4-3619-4C2B-A99B-932B9F787E86}" type="pres">
      <dgm:prSet presAssocID="{C5CA43DE-B47F-4FED-AA0B-E80F163AFB7D}" presName="rootComposite" presStyleCnt="0"/>
      <dgm:spPr/>
    </dgm:pt>
    <dgm:pt modelId="{87780894-60A9-4DD8-B19E-15148407929B}" type="pres">
      <dgm:prSet presAssocID="{C5CA43DE-B47F-4FED-AA0B-E80F163AFB7D}" presName="rootText" presStyleLbl="node2" presStyleIdx="1" presStyleCnt="2">
        <dgm:presLayoutVars>
          <dgm:chPref val="3"/>
        </dgm:presLayoutVars>
      </dgm:prSet>
      <dgm:spPr/>
    </dgm:pt>
    <dgm:pt modelId="{3A1E766F-42CA-4AE2-9FC8-907CB764326A}" type="pres">
      <dgm:prSet presAssocID="{C5CA43DE-B47F-4FED-AA0B-E80F163AFB7D}" presName="rootConnector" presStyleLbl="node2" presStyleIdx="1" presStyleCnt="2"/>
      <dgm:spPr/>
    </dgm:pt>
    <dgm:pt modelId="{D9D9E6B9-0537-40F6-BFDE-BE26CCB26187}" type="pres">
      <dgm:prSet presAssocID="{C5CA43DE-B47F-4FED-AA0B-E80F163AFB7D}" presName="hierChild4" presStyleCnt="0"/>
      <dgm:spPr/>
    </dgm:pt>
    <dgm:pt modelId="{C103C5FE-C077-4AB0-B908-186E7168350D}" type="pres">
      <dgm:prSet presAssocID="{76928021-9CB9-4C71-A0DE-18F057F73DCC}" presName="Name35" presStyleLbl="parChTrans1D3" presStyleIdx="3" presStyleCnt="6"/>
      <dgm:spPr/>
    </dgm:pt>
    <dgm:pt modelId="{60E949AE-8964-40D4-9C0A-FF58E5A399F6}" type="pres">
      <dgm:prSet presAssocID="{3A880B6C-1C8A-4997-9F87-3B0CFF7876FD}" presName="hierRoot2" presStyleCnt="0">
        <dgm:presLayoutVars>
          <dgm:hierBranch val="r"/>
        </dgm:presLayoutVars>
      </dgm:prSet>
      <dgm:spPr/>
    </dgm:pt>
    <dgm:pt modelId="{19531CF7-83F5-4808-8D09-E0340FEC981A}" type="pres">
      <dgm:prSet presAssocID="{3A880B6C-1C8A-4997-9F87-3B0CFF7876FD}" presName="rootComposite" presStyleCnt="0"/>
      <dgm:spPr/>
    </dgm:pt>
    <dgm:pt modelId="{8D712D4D-91C9-45F0-8F89-6ACCF7110951}" type="pres">
      <dgm:prSet presAssocID="{3A880B6C-1C8A-4997-9F87-3B0CFF7876FD}" presName="rootText" presStyleLbl="node3" presStyleIdx="3" presStyleCnt="6">
        <dgm:presLayoutVars>
          <dgm:chPref val="3"/>
        </dgm:presLayoutVars>
      </dgm:prSet>
      <dgm:spPr/>
    </dgm:pt>
    <dgm:pt modelId="{A87B03CF-6EAF-4936-AD07-F8285A41F031}" type="pres">
      <dgm:prSet presAssocID="{3A880B6C-1C8A-4997-9F87-3B0CFF7876FD}" presName="rootConnector" presStyleLbl="node3" presStyleIdx="3" presStyleCnt="6"/>
      <dgm:spPr/>
    </dgm:pt>
    <dgm:pt modelId="{C2572703-E4BB-4375-9534-54F2D3F3FE02}" type="pres">
      <dgm:prSet presAssocID="{3A880B6C-1C8A-4997-9F87-3B0CFF7876FD}" presName="hierChild4" presStyleCnt="0"/>
      <dgm:spPr/>
    </dgm:pt>
    <dgm:pt modelId="{C012ED8F-6255-4C5E-AE3E-230CBDBA5C33}" type="pres">
      <dgm:prSet presAssocID="{3A880B6C-1C8A-4997-9F87-3B0CFF7876FD}" presName="hierChild5" presStyleCnt="0"/>
      <dgm:spPr/>
    </dgm:pt>
    <dgm:pt modelId="{D77FE500-719D-468D-9095-3D379774966D}" type="pres">
      <dgm:prSet presAssocID="{EDA85A7C-58AD-41B8-B68D-3EE7401C5010}" presName="Name35" presStyleLbl="parChTrans1D3" presStyleIdx="4" presStyleCnt="6"/>
      <dgm:spPr/>
    </dgm:pt>
    <dgm:pt modelId="{7BF1C6F8-5DCE-43A9-8619-1BE11F016AAF}" type="pres">
      <dgm:prSet presAssocID="{61E270A5-7926-4B30-A587-3B67D959012E}" presName="hierRoot2" presStyleCnt="0">
        <dgm:presLayoutVars>
          <dgm:hierBranch val="r"/>
        </dgm:presLayoutVars>
      </dgm:prSet>
      <dgm:spPr/>
    </dgm:pt>
    <dgm:pt modelId="{89BFB944-2F77-4420-B300-B17572E486CC}" type="pres">
      <dgm:prSet presAssocID="{61E270A5-7926-4B30-A587-3B67D959012E}" presName="rootComposite" presStyleCnt="0"/>
      <dgm:spPr/>
    </dgm:pt>
    <dgm:pt modelId="{458EF3D7-444F-4BFC-A48E-4DA30625E7CC}" type="pres">
      <dgm:prSet presAssocID="{61E270A5-7926-4B30-A587-3B67D959012E}" presName="rootText" presStyleLbl="node3" presStyleIdx="4" presStyleCnt="6">
        <dgm:presLayoutVars>
          <dgm:chPref val="3"/>
        </dgm:presLayoutVars>
      </dgm:prSet>
      <dgm:spPr/>
    </dgm:pt>
    <dgm:pt modelId="{41CDE582-DC01-4709-B7C6-30527B35733F}" type="pres">
      <dgm:prSet presAssocID="{61E270A5-7926-4B30-A587-3B67D959012E}" presName="rootConnector" presStyleLbl="node3" presStyleIdx="4" presStyleCnt="6"/>
      <dgm:spPr/>
    </dgm:pt>
    <dgm:pt modelId="{F8834E18-F336-4D2C-AD78-0DB9089E0915}" type="pres">
      <dgm:prSet presAssocID="{61E270A5-7926-4B30-A587-3B67D959012E}" presName="hierChild4" presStyleCnt="0"/>
      <dgm:spPr/>
    </dgm:pt>
    <dgm:pt modelId="{4791CB8D-B30C-4EDF-9D4B-15B7176A3EE9}" type="pres">
      <dgm:prSet presAssocID="{61E270A5-7926-4B30-A587-3B67D959012E}" presName="hierChild5" presStyleCnt="0"/>
      <dgm:spPr/>
    </dgm:pt>
    <dgm:pt modelId="{32CA30E2-9029-497F-8595-BE7E462743FA}" type="pres">
      <dgm:prSet presAssocID="{ED963B70-BF6E-4B31-8569-A0D66CE5953E}" presName="Name35" presStyleLbl="parChTrans1D3" presStyleIdx="5" presStyleCnt="6"/>
      <dgm:spPr/>
    </dgm:pt>
    <dgm:pt modelId="{027044D0-C9CB-4D1E-939B-40F2A29A230C}" type="pres">
      <dgm:prSet presAssocID="{58B9191B-03C2-408E-AC34-32DE9796CE24}" presName="hierRoot2" presStyleCnt="0">
        <dgm:presLayoutVars>
          <dgm:hierBranch val="r"/>
        </dgm:presLayoutVars>
      </dgm:prSet>
      <dgm:spPr/>
    </dgm:pt>
    <dgm:pt modelId="{650DD148-F372-4DDC-82DC-24EC24E75EE3}" type="pres">
      <dgm:prSet presAssocID="{58B9191B-03C2-408E-AC34-32DE9796CE24}" presName="rootComposite" presStyleCnt="0"/>
      <dgm:spPr/>
    </dgm:pt>
    <dgm:pt modelId="{7CF14125-6D62-45F8-A6AD-23461E69FE03}" type="pres">
      <dgm:prSet presAssocID="{58B9191B-03C2-408E-AC34-32DE9796CE24}" presName="rootText" presStyleLbl="node3" presStyleIdx="5" presStyleCnt="6">
        <dgm:presLayoutVars>
          <dgm:chPref val="3"/>
        </dgm:presLayoutVars>
      </dgm:prSet>
      <dgm:spPr/>
    </dgm:pt>
    <dgm:pt modelId="{4938F9ED-90A4-4AE3-8FC8-3515EC76876B}" type="pres">
      <dgm:prSet presAssocID="{58B9191B-03C2-408E-AC34-32DE9796CE24}" presName="rootConnector" presStyleLbl="node3" presStyleIdx="5" presStyleCnt="6"/>
      <dgm:spPr/>
    </dgm:pt>
    <dgm:pt modelId="{E77819FE-B838-4CDD-B5F6-F50FE0E8E633}" type="pres">
      <dgm:prSet presAssocID="{58B9191B-03C2-408E-AC34-32DE9796CE24}" presName="hierChild4" presStyleCnt="0"/>
      <dgm:spPr/>
    </dgm:pt>
    <dgm:pt modelId="{537126F5-C452-4063-B535-9921E267D1E0}" type="pres">
      <dgm:prSet presAssocID="{58B9191B-03C2-408E-AC34-32DE9796CE24}" presName="hierChild5" presStyleCnt="0"/>
      <dgm:spPr/>
    </dgm:pt>
    <dgm:pt modelId="{E11BC113-A926-4AB8-8013-E022A72B9B6C}" type="pres">
      <dgm:prSet presAssocID="{C5CA43DE-B47F-4FED-AA0B-E80F163AFB7D}" presName="hierChild5" presStyleCnt="0"/>
      <dgm:spPr/>
    </dgm:pt>
    <dgm:pt modelId="{5D239474-523B-447A-85FD-E7F726E17748}" type="pres">
      <dgm:prSet presAssocID="{72C39158-3A07-4460-A52C-4592FB0BC02D}" presName="hierChild3" presStyleCnt="0"/>
      <dgm:spPr/>
    </dgm:pt>
  </dgm:ptLst>
  <dgm:cxnLst>
    <dgm:cxn modelId="{D43A3801-7E71-47B4-9C0E-3D61AC15A95E}" type="presOf" srcId="{E935714F-AEC4-459F-AEF8-28D922E1C4DE}" destId="{42EE93BC-64D5-48EA-935E-ECAEEA6BEE8C}" srcOrd="0" destOrd="0" presId="urn:microsoft.com/office/officeart/2005/8/layout/orgChart1"/>
    <dgm:cxn modelId="{0BE05307-83A0-4F49-95B9-158A2166DDF0}" type="presOf" srcId="{6B039819-8A92-406F-88C9-3555B7591DF8}" destId="{A23E668C-CCD3-4A81-BF7D-17109E153D4D}" srcOrd="0" destOrd="0" presId="urn:microsoft.com/office/officeart/2005/8/layout/orgChart1"/>
    <dgm:cxn modelId="{D51CFA08-EB7E-495C-9DE1-F2C120ABD7B2}" type="presOf" srcId="{76928021-9CB9-4C71-A0DE-18F057F73DCC}" destId="{C103C5FE-C077-4AB0-B908-186E7168350D}" srcOrd="0" destOrd="0" presId="urn:microsoft.com/office/officeart/2005/8/layout/orgChart1"/>
    <dgm:cxn modelId="{44C5D809-C584-420B-9C3C-A99E1CA28CB6}" type="presOf" srcId="{99F11BC6-216F-4644-AD6F-EAE47146D97B}" destId="{DD0B3B6A-6B90-4C4E-B874-DD0B40DF5923}" srcOrd="0" destOrd="0" presId="urn:microsoft.com/office/officeart/2005/8/layout/orgChart1"/>
    <dgm:cxn modelId="{1336990B-1DE2-45BE-A2D3-E0F19E180C6F}" type="presOf" srcId="{BDFC6A27-ED1B-460E-9DDE-8676B46F5217}" destId="{17D79A5D-C8B1-4B97-93A7-5C1B0F339348}" srcOrd="0" destOrd="0" presId="urn:microsoft.com/office/officeart/2005/8/layout/orgChart1"/>
    <dgm:cxn modelId="{2B41970E-0C90-4489-84E1-EEE80030C75A}" type="presOf" srcId="{6B039819-8A92-406F-88C9-3555B7591DF8}" destId="{8AAABD4F-3FD9-475B-8E68-7FFB44D767DA}" srcOrd="1" destOrd="0" presId="urn:microsoft.com/office/officeart/2005/8/layout/orgChart1"/>
    <dgm:cxn modelId="{C8987016-D3AE-4580-9D76-269CBF634B50}" type="presOf" srcId="{1E97256B-64D2-4B0C-B4A0-0739C584F6D4}" destId="{E89FD590-DC83-4BEA-9F6D-FE82AB0CF875}" srcOrd="1" destOrd="0" presId="urn:microsoft.com/office/officeart/2005/8/layout/orgChart1"/>
    <dgm:cxn modelId="{34F42924-553A-47EB-AAED-774AD43238E2}" type="presOf" srcId="{4D94739C-C3AA-445C-8E61-7BF5BDA7269C}" destId="{EBECEF41-F0DB-461E-B7E5-EBEAC1787235}" srcOrd="0" destOrd="0" presId="urn:microsoft.com/office/officeart/2005/8/layout/orgChart1"/>
    <dgm:cxn modelId="{1B9C9D2D-532A-4173-A7B6-956668D337B1}" type="presOf" srcId="{3A880B6C-1C8A-4997-9F87-3B0CFF7876FD}" destId="{8D712D4D-91C9-45F0-8F89-6ACCF7110951}" srcOrd="0" destOrd="0" presId="urn:microsoft.com/office/officeart/2005/8/layout/orgChart1"/>
    <dgm:cxn modelId="{9760DD2E-5C65-47B8-B6C5-2DB012BE71F3}" srcId="{C5CA43DE-B47F-4FED-AA0B-E80F163AFB7D}" destId="{3A880B6C-1C8A-4997-9F87-3B0CFF7876FD}" srcOrd="0" destOrd="0" parTransId="{76928021-9CB9-4C71-A0DE-18F057F73DCC}" sibTransId="{85674DC6-40A9-4243-8EEF-07C0F3CF86BD}"/>
    <dgm:cxn modelId="{E793963F-359E-4DC0-8645-3B98EDCAAFF4}" type="presOf" srcId="{477DB001-3C33-4630-8341-7C5A61B8FA4E}" destId="{F0631B2B-A2D3-4546-AEED-D8313BFB4DBB}" srcOrd="0" destOrd="0" presId="urn:microsoft.com/office/officeart/2005/8/layout/orgChart1"/>
    <dgm:cxn modelId="{7F872940-2D6E-41C4-B6DA-8574A141D87D}" srcId="{477DB001-3C33-4630-8341-7C5A61B8FA4E}" destId="{FA450588-9FF1-49AD-9BBC-0084ABF94733}" srcOrd="1" destOrd="0" parTransId="{3769295B-E6B9-40EE-88DA-01C2C30A0EEA}" sibTransId="{5B2301D8-73A4-49A3-9F69-E22B9847E85D}"/>
    <dgm:cxn modelId="{83584C5B-E681-4C53-99BA-50485DF81230}" type="presOf" srcId="{1E97256B-64D2-4B0C-B4A0-0739C584F6D4}" destId="{DDB81584-6105-4A99-9A4F-D33EFBE1AEE2}" srcOrd="0" destOrd="0" presId="urn:microsoft.com/office/officeart/2005/8/layout/orgChart1"/>
    <dgm:cxn modelId="{7C9F4442-75E7-4E34-AB15-EE044D3A6D57}" type="presOf" srcId="{72C39158-3A07-4460-A52C-4592FB0BC02D}" destId="{3276B003-5E00-4A1E-AEA4-8458AF0555A8}" srcOrd="1" destOrd="0" presId="urn:microsoft.com/office/officeart/2005/8/layout/orgChart1"/>
    <dgm:cxn modelId="{DEF7EC44-8F7D-4642-BB8F-5EFDB776FE6A}" type="presOf" srcId="{87F6F71C-66AA-499C-A6C5-3E6B1D115DF3}" destId="{A111C849-DA60-46F9-B781-57084374804F}" srcOrd="1" destOrd="0" presId="urn:microsoft.com/office/officeart/2005/8/layout/orgChart1"/>
    <dgm:cxn modelId="{7EC6FC64-749C-4DCF-81D8-79389BD24069}" type="presOf" srcId="{EDA85A7C-58AD-41B8-B68D-3EE7401C5010}" destId="{D77FE500-719D-468D-9095-3D379774966D}" srcOrd="0" destOrd="0" presId="urn:microsoft.com/office/officeart/2005/8/layout/orgChart1"/>
    <dgm:cxn modelId="{92FB6349-5E25-45D5-9B8B-39DB1D186DFA}" type="presOf" srcId="{C5CA43DE-B47F-4FED-AA0B-E80F163AFB7D}" destId="{3A1E766F-42CA-4AE2-9FC8-907CB764326A}" srcOrd="1" destOrd="0" presId="urn:microsoft.com/office/officeart/2005/8/layout/orgChart1"/>
    <dgm:cxn modelId="{05B8896F-8B2F-4412-B545-78D6B8985AF8}" type="presOf" srcId="{61E270A5-7926-4B30-A587-3B67D959012E}" destId="{458EF3D7-444F-4BFC-A48E-4DA30625E7CC}" srcOrd="0" destOrd="0" presId="urn:microsoft.com/office/officeart/2005/8/layout/orgChart1"/>
    <dgm:cxn modelId="{69B9BA70-D85F-44AF-84CC-081D9FB14370}" type="presOf" srcId="{61E270A5-7926-4B30-A587-3B67D959012E}" destId="{41CDE582-DC01-4709-B7C6-30527B35733F}" srcOrd="1" destOrd="0" presId="urn:microsoft.com/office/officeart/2005/8/layout/orgChart1"/>
    <dgm:cxn modelId="{71509C51-C2C7-49F1-9995-3C7223BF0C69}" type="presOf" srcId="{87F6F71C-66AA-499C-A6C5-3E6B1D115DF3}" destId="{B4431EBF-8AFC-4AAD-9252-D2495EA538E4}" srcOrd="0" destOrd="0" presId="urn:microsoft.com/office/officeart/2005/8/layout/orgChart1"/>
    <dgm:cxn modelId="{2BF72572-5543-406F-9A77-2727FD4C47F1}" srcId="{6B039819-8A92-406F-88C9-3555B7591DF8}" destId="{1E97256B-64D2-4B0C-B4A0-0739C584F6D4}" srcOrd="0" destOrd="0" parTransId="{4D94739C-C3AA-445C-8E61-7BF5BDA7269C}" sibTransId="{44CE5FEC-CB13-4BE6-8A9F-8E168BBE1938}"/>
    <dgm:cxn modelId="{84AAC774-861B-4229-A99B-87CC1ADF2A11}" type="presOf" srcId="{3A880B6C-1C8A-4997-9F87-3B0CFF7876FD}" destId="{A87B03CF-6EAF-4936-AD07-F8285A41F031}" srcOrd="1" destOrd="0" presId="urn:microsoft.com/office/officeart/2005/8/layout/orgChart1"/>
    <dgm:cxn modelId="{75245555-C3D1-43DB-9489-344565E425D6}" type="presOf" srcId="{ECA121F8-1E49-4B8C-B088-5025CB1DEA3D}" destId="{F9EF07B6-7D44-41FB-8C68-9A6CF007378B}" srcOrd="1" destOrd="0" presId="urn:microsoft.com/office/officeart/2005/8/layout/orgChart1"/>
    <dgm:cxn modelId="{D3FFDD57-75B1-4BD0-B82A-20411FF2ACF6}" type="presOf" srcId="{3769295B-E6B9-40EE-88DA-01C2C30A0EEA}" destId="{805A1C95-9A0D-4C8C-B7A1-648ED17714CC}" srcOrd="0" destOrd="0" presId="urn:microsoft.com/office/officeart/2005/8/layout/orgChart1"/>
    <dgm:cxn modelId="{B824247A-9F50-40AB-96BF-D4216F6D63EA}" type="presOf" srcId="{2E3DA738-A0DB-4E72-A84F-5074D50CD2B7}" destId="{60EDF5F5-16D1-477E-B8B7-54A74E879CBB}" srcOrd="0" destOrd="0" presId="urn:microsoft.com/office/officeart/2005/8/layout/orgChart1"/>
    <dgm:cxn modelId="{CB45897C-3A52-4DAE-9F8D-5669DA30F987}" srcId="{72C39158-3A07-4460-A52C-4592FB0BC02D}" destId="{C5CA43DE-B47F-4FED-AA0B-E80F163AFB7D}" srcOrd="1" destOrd="0" parTransId="{99F11BC6-216F-4644-AD6F-EAE47146D97B}" sibTransId="{5B174854-47C0-41D3-82F9-B92221586513}"/>
    <dgm:cxn modelId="{0CC1A885-65E5-46BA-B8C4-A50A18EAAE97}" type="presOf" srcId="{C5CA43DE-B47F-4FED-AA0B-E80F163AFB7D}" destId="{87780894-60A9-4DD8-B19E-15148407929B}" srcOrd="0" destOrd="0" presId="urn:microsoft.com/office/officeart/2005/8/layout/orgChart1"/>
    <dgm:cxn modelId="{C5588887-EED7-4238-BC8E-D0D5C909288B}" type="presOf" srcId="{BC4512D7-491B-4E81-AA6D-90679D69A82A}" destId="{0F0F5A92-9402-4C4A-836D-6620546FB07E}" srcOrd="0" destOrd="0" presId="urn:microsoft.com/office/officeart/2005/8/layout/orgChart1"/>
    <dgm:cxn modelId="{09A7F894-105F-4505-BD60-E2B54FAD1495}" type="presOf" srcId="{477DB001-3C33-4630-8341-7C5A61B8FA4E}" destId="{B6D425DE-5F09-4CAB-858A-72988D0346B7}" srcOrd="1" destOrd="0" presId="urn:microsoft.com/office/officeart/2005/8/layout/orgChart1"/>
    <dgm:cxn modelId="{793C64A7-553B-4B63-8766-83C351761BFD}" srcId="{477DB001-3C33-4630-8341-7C5A61B8FA4E}" destId="{6B039819-8A92-406F-88C9-3555B7591DF8}" srcOrd="0" destOrd="0" parTransId="{BC4512D7-491B-4E81-AA6D-90679D69A82A}" sibTransId="{8BD3131D-0904-4AF3-8746-444D213819ED}"/>
    <dgm:cxn modelId="{498DD9B1-9D90-4909-9F45-0C8D56698A92}" srcId="{72C39158-3A07-4460-A52C-4592FB0BC02D}" destId="{477DB001-3C33-4630-8341-7C5A61B8FA4E}" srcOrd="0" destOrd="0" parTransId="{2E3DA738-A0DB-4E72-A84F-5074D50CD2B7}" sibTransId="{63B9516B-30DD-455A-B05F-09F6E8409FE7}"/>
    <dgm:cxn modelId="{F8F6F4B1-D329-4A6C-9DA5-AFCE138D6FDB}" type="presOf" srcId="{ED963B70-BF6E-4B31-8569-A0D66CE5953E}" destId="{32CA30E2-9029-497F-8595-BE7E462743FA}" srcOrd="0" destOrd="0" presId="urn:microsoft.com/office/officeart/2005/8/layout/orgChart1"/>
    <dgm:cxn modelId="{DB8844C2-48EE-4B1C-8644-8DC54B1974E2}" srcId="{477DB001-3C33-4630-8341-7C5A61B8FA4E}" destId="{87F6F71C-66AA-499C-A6C5-3E6B1D115DF3}" srcOrd="2" destOrd="0" parTransId="{BDFC6A27-ED1B-460E-9DDE-8676B46F5217}" sibTransId="{0D2C5F96-4081-43D1-9274-0003AA35B51D}"/>
    <dgm:cxn modelId="{64DC86CA-CB0B-467E-9E53-70D909415424}" srcId="{6B039819-8A92-406F-88C9-3555B7591DF8}" destId="{ECA121F8-1E49-4B8C-B088-5025CB1DEA3D}" srcOrd="1" destOrd="0" parTransId="{E935714F-AEC4-459F-AEF8-28D922E1C4DE}" sibTransId="{136629C9-2FC7-4239-B7B3-F0CC53547A20}"/>
    <dgm:cxn modelId="{51B267DE-1096-4FE4-93B4-2D77605DAAA5}" type="presOf" srcId="{FA450588-9FF1-49AD-9BBC-0084ABF94733}" destId="{9B7E95DA-AD75-4551-B83D-58E73945BA51}" srcOrd="1" destOrd="0" presId="urn:microsoft.com/office/officeart/2005/8/layout/orgChart1"/>
    <dgm:cxn modelId="{DDDA6CDF-274E-4C01-B6A9-BC69CF46C0FA}" type="presOf" srcId="{91944382-6DC1-46D4-BF0A-E6E844DFCEBC}" destId="{3F7A164E-E686-4054-A962-6585B20EDBC9}" srcOrd="0" destOrd="0" presId="urn:microsoft.com/office/officeart/2005/8/layout/orgChart1"/>
    <dgm:cxn modelId="{771B8CE5-9314-4F61-8909-5AC280687D81}" type="presOf" srcId="{72C39158-3A07-4460-A52C-4592FB0BC02D}" destId="{DA937C63-20B4-4A6C-A990-D3F6FC4BF22E}" srcOrd="0" destOrd="0" presId="urn:microsoft.com/office/officeart/2005/8/layout/orgChart1"/>
    <dgm:cxn modelId="{CBDFC9E5-6DDA-42D9-88D3-829BA192A0A9}" type="presOf" srcId="{58B9191B-03C2-408E-AC34-32DE9796CE24}" destId="{4938F9ED-90A4-4AE3-8FC8-3515EC76876B}" srcOrd="1" destOrd="0" presId="urn:microsoft.com/office/officeart/2005/8/layout/orgChart1"/>
    <dgm:cxn modelId="{A2D9ADE6-A40A-4FA8-BA48-EA2165F32C40}" type="presOf" srcId="{FA450588-9FF1-49AD-9BBC-0084ABF94733}" destId="{758A897B-CB75-4A36-9FA4-749D85574B4D}" srcOrd="0" destOrd="0" presId="urn:microsoft.com/office/officeart/2005/8/layout/orgChart1"/>
    <dgm:cxn modelId="{269459F2-10E2-4294-8B8C-6AEF0E125683}" type="presOf" srcId="{58B9191B-03C2-408E-AC34-32DE9796CE24}" destId="{7CF14125-6D62-45F8-A6AD-23461E69FE03}" srcOrd="0" destOrd="0" presId="urn:microsoft.com/office/officeart/2005/8/layout/orgChart1"/>
    <dgm:cxn modelId="{C7A03AF6-2532-40FB-9177-B01AF9FD0392}" srcId="{91944382-6DC1-46D4-BF0A-E6E844DFCEBC}" destId="{72C39158-3A07-4460-A52C-4592FB0BC02D}" srcOrd="0" destOrd="0" parTransId="{C4260A8E-FEB2-4BC7-818C-31F3F1F1EF10}" sibTransId="{C853AA54-B0E0-4E65-8587-4A8CF97ED876}"/>
    <dgm:cxn modelId="{75AE62FB-1C5C-4374-9BAF-4B2A3C7C2053}" type="presOf" srcId="{ECA121F8-1E49-4B8C-B088-5025CB1DEA3D}" destId="{ECB3CC7D-CBDA-42CA-BD8A-04E08DCA6E43}" srcOrd="0" destOrd="0" presId="urn:microsoft.com/office/officeart/2005/8/layout/orgChart1"/>
    <dgm:cxn modelId="{73C155FB-17B7-46C1-9DF3-71B70A868ABB}" srcId="{C5CA43DE-B47F-4FED-AA0B-E80F163AFB7D}" destId="{61E270A5-7926-4B30-A587-3B67D959012E}" srcOrd="1" destOrd="0" parTransId="{EDA85A7C-58AD-41B8-B68D-3EE7401C5010}" sibTransId="{944BDADC-E378-4FA0-B7A0-EA6219BED21B}"/>
    <dgm:cxn modelId="{3FD238FF-18AF-4CC0-9783-FE2C46695507}" srcId="{C5CA43DE-B47F-4FED-AA0B-E80F163AFB7D}" destId="{58B9191B-03C2-408E-AC34-32DE9796CE24}" srcOrd="2" destOrd="0" parTransId="{ED963B70-BF6E-4B31-8569-A0D66CE5953E}" sibTransId="{F4A6131C-6E29-4EF9-BC0F-89BE9A3C5E38}"/>
    <dgm:cxn modelId="{0717A14C-CD4A-4043-B3B0-FEA35ECB9B09}" type="presParOf" srcId="{3F7A164E-E686-4054-A962-6585B20EDBC9}" destId="{0DA58EF4-97D8-4095-B0A4-0892726B3C16}" srcOrd="0" destOrd="0" presId="urn:microsoft.com/office/officeart/2005/8/layout/orgChart1"/>
    <dgm:cxn modelId="{BCEF9385-B351-4386-9497-C2ADFDAD2FB3}" type="presParOf" srcId="{0DA58EF4-97D8-4095-B0A4-0892726B3C16}" destId="{25303C27-395C-4CE4-AAFF-F694A28F8134}" srcOrd="0" destOrd="0" presId="urn:microsoft.com/office/officeart/2005/8/layout/orgChart1"/>
    <dgm:cxn modelId="{548281B5-DA69-4CBE-86F2-F4C8DB15FE98}" type="presParOf" srcId="{25303C27-395C-4CE4-AAFF-F694A28F8134}" destId="{DA937C63-20B4-4A6C-A990-D3F6FC4BF22E}" srcOrd="0" destOrd="0" presId="urn:microsoft.com/office/officeart/2005/8/layout/orgChart1"/>
    <dgm:cxn modelId="{38C30D86-0F34-40F1-AFD2-C0E0E3DBD5C8}" type="presParOf" srcId="{25303C27-395C-4CE4-AAFF-F694A28F8134}" destId="{3276B003-5E00-4A1E-AEA4-8458AF0555A8}" srcOrd="1" destOrd="0" presId="urn:microsoft.com/office/officeart/2005/8/layout/orgChart1"/>
    <dgm:cxn modelId="{CFEE3010-51FA-45C0-AF45-C63B9D0CA5F1}" type="presParOf" srcId="{0DA58EF4-97D8-4095-B0A4-0892726B3C16}" destId="{246592EF-334A-4698-8BC2-853E39FA4883}" srcOrd="1" destOrd="0" presId="urn:microsoft.com/office/officeart/2005/8/layout/orgChart1"/>
    <dgm:cxn modelId="{42CC8C56-7D43-462D-9BF3-A259580573D6}" type="presParOf" srcId="{246592EF-334A-4698-8BC2-853E39FA4883}" destId="{60EDF5F5-16D1-477E-B8B7-54A74E879CBB}" srcOrd="0" destOrd="0" presId="urn:microsoft.com/office/officeart/2005/8/layout/orgChart1"/>
    <dgm:cxn modelId="{10C95013-1DEE-4BEC-B133-0BBDA830EDC8}" type="presParOf" srcId="{246592EF-334A-4698-8BC2-853E39FA4883}" destId="{3058486E-38ED-4FD5-993C-0334E20D4F70}" srcOrd="1" destOrd="0" presId="urn:microsoft.com/office/officeart/2005/8/layout/orgChart1"/>
    <dgm:cxn modelId="{72752D9C-09BA-4D4C-AA28-E95125826078}" type="presParOf" srcId="{3058486E-38ED-4FD5-993C-0334E20D4F70}" destId="{84FBDF3A-0FF2-43CB-B368-D69AA9C18BBF}" srcOrd="0" destOrd="0" presId="urn:microsoft.com/office/officeart/2005/8/layout/orgChart1"/>
    <dgm:cxn modelId="{1EA30720-8E27-4843-AB0E-AD753671B7B7}" type="presParOf" srcId="{84FBDF3A-0FF2-43CB-B368-D69AA9C18BBF}" destId="{F0631B2B-A2D3-4546-AEED-D8313BFB4DBB}" srcOrd="0" destOrd="0" presId="urn:microsoft.com/office/officeart/2005/8/layout/orgChart1"/>
    <dgm:cxn modelId="{4F432329-A005-40D0-8C92-D604E54D2C85}" type="presParOf" srcId="{84FBDF3A-0FF2-43CB-B368-D69AA9C18BBF}" destId="{B6D425DE-5F09-4CAB-858A-72988D0346B7}" srcOrd="1" destOrd="0" presId="urn:microsoft.com/office/officeart/2005/8/layout/orgChart1"/>
    <dgm:cxn modelId="{8882C2F6-A5EE-4C4B-AA6B-900D3B1C0F70}" type="presParOf" srcId="{3058486E-38ED-4FD5-993C-0334E20D4F70}" destId="{38731272-B9AE-4DA0-A1B9-BE11870F950C}" srcOrd="1" destOrd="0" presId="urn:microsoft.com/office/officeart/2005/8/layout/orgChart1"/>
    <dgm:cxn modelId="{0C378A22-376B-4918-897D-2D2FA3548FAA}" type="presParOf" srcId="{38731272-B9AE-4DA0-A1B9-BE11870F950C}" destId="{0F0F5A92-9402-4C4A-836D-6620546FB07E}" srcOrd="0" destOrd="0" presId="urn:microsoft.com/office/officeart/2005/8/layout/orgChart1"/>
    <dgm:cxn modelId="{6D03C3D7-84D1-480C-BBBA-06DB06C233F9}" type="presParOf" srcId="{38731272-B9AE-4DA0-A1B9-BE11870F950C}" destId="{FE9410B1-73D0-4092-849E-11084EB1505C}" srcOrd="1" destOrd="0" presId="urn:microsoft.com/office/officeart/2005/8/layout/orgChart1"/>
    <dgm:cxn modelId="{A2DC86BD-AC0B-44DF-9535-406D83584B0D}" type="presParOf" srcId="{FE9410B1-73D0-4092-849E-11084EB1505C}" destId="{89EA9E62-8B29-431C-A480-2A206AC73D87}" srcOrd="0" destOrd="0" presId="urn:microsoft.com/office/officeart/2005/8/layout/orgChart1"/>
    <dgm:cxn modelId="{C0E81EB9-0471-4F33-B1A5-48DB77E24692}" type="presParOf" srcId="{89EA9E62-8B29-431C-A480-2A206AC73D87}" destId="{A23E668C-CCD3-4A81-BF7D-17109E153D4D}" srcOrd="0" destOrd="0" presId="urn:microsoft.com/office/officeart/2005/8/layout/orgChart1"/>
    <dgm:cxn modelId="{4ACBFDD9-D690-4C30-A452-8793FA7AB1A7}" type="presParOf" srcId="{89EA9E62-8B29-431C-A480-2A206AC73D87}" destId="{8AAABD4F-3FD9-475B-8E68-7FFB44D767DA}" srcOrd="1" destOrd="0" presId="urn:microsoft.com/office/officeart/2005/8/layout/orgChart1"/>
    <dgm:cxn modelId="{EB6BBB9B-D513-4BE2-B489-816F4A5EBB83}" type="presParOf" srcId="{FE9410B1-73D0-4092-849E-11084EB1505C}" destId="{AF68E740-58D7-4D02-A552-64F365C7B624}" srcOrd="1" destOrd="0" presId="urn:microsoft.com/office/officeart/2005/8/layout/orgChart1"/>
    <dgm:cxn modelId="{2E7B5A2F-7634-45F3-836A-77A42E81639A}" type="presParOf" srcId="{AF68E740-58D7-4D02-A552-64F365C7B624}" destId="{EBECEF41-F0DB-461E-B7E5-EBEAC1787235}" srcOrd="0" destOrd="0" presId="urn:microsoft.com/office/officeart/2005/8/layout/orgChart1"/>
    <dgm:cxn modelId="{1DC547A7-F2B9-4F20-9F01-3B396F46D02D}" type="presParOf" srcId="{AF68E740-58D7-4D02-A552-64F365C7B624}" destId="{FAB51D6B-FCC8-46F7-8A63-E0C80B8D1D2C}" srcOrd="1" destOrd="0" presId="urn:microsoft.com/office/officeart/2005/8/layout/orgChart1"/>
    <dgm:cxn modelId="{326FDD5C-16F2-4224-9D19-4DD66ED8B7C5}" type="presParOf" srcId="{FAB51D6B-FCC8-46F7-8A63-E0C80B8D1D2C}" destId="{1CA80960-FC6C-4EBC-902B-46EF658454EF}" srcOrd="0" destOrd="0" presId="urn:microsoft.com/office/officeart/2005/8/layout/orgChart1"/>
    <dgm:cxn modelId="{D5A7C8D6-C975-495C-A3B4-E084E989C7E5}" type="presParOf" srcId="{1CA80960-FC6C-4EBC-902B-46EF658454EF}" destId="{DDB81584-6105-4A99-9A4F-D33EFBE1AEE2}" srcOrd="0" destOrd="0" presId="urn:microsoft.com/office/officeart/2005/8/layout/orgChart1"/>
    <dgm:cxn modelId="{7F0DA252-756D-4EC6-86E0-400150A38D01}" type="presParOf" srcId="{1CA80960-FC6C-4EBC-902B-46EF658454EF}" destId="{E89FD590-DC83-4BEA-9F6D-FE82AB0CF875}" srcOrd="1" destOrd="0" presId="urn:microsoft.com/office/officeart/2005/8/layout/orgChart1"/>
    <dgm:cxn modelId="{16065DE3-58A5-4AE1-BB7C-9AF808AAF895}" type="presParOf" srcId="{FAB51D6B-FCC8-46F7-8A63-E0C80B8D1D2C}" destId="{E915169B-2F29-476C-8165-D45C59498F2C}" srcOrd="1" destOrd="0" presId="urn:microsoft.com/office/officeart/2005/8/layout/orgChart1"/>
    <dgm:cxn modelId="{B9F68257-6449-453A-BE9D-3A20B8AFED88}" type="presParOf" srcId="{FAB51D6B-FCC8-46F7-8A63-E0C80B8D1D2C}" destId="{FF893AC8-BC93-4419-8CFC-7A67C8C04818}" srcOrd="2" destOrd="0" presId="urn:microsoft.com/office/officeart/2005/8/layout/orgChart1"/>
    <dgm:cxn modelId="{4653FCF4-36D3-44E4-BBEC-39B6E29E2249}" type="presParOf" srcId="{AF68E740-58D7-4D02-A552-64F365C7B624}" destId="{42EE93BC-64D5-48EA-935E-ECAEEA6BEE8C}" srcOrd="2" destOrd="0" presId="urn:microsoft.com/office/officeart/2005/8/layout/orgChart1"/>
    <dgm:cxn modelId="{8240DA4A-D658-4B98-8F3D-D452CEFECAE5}" type="presParOf" srcId="{AF68E740-58D7-4D02-A552-64F365C7B624}" destId="{5F1F30FF-68AD-4C00-9B4E-47D349FB9DB6}" srcOrd="3" destOrd="0" presId="urn:microsoft.com/office/officeart/2005/8/layout/orgChart1"/>
    <dgm:cxn modelId="{6FD2878D-CD30-40BE-B824-376B49561086}" type="presParOf" srcId="{5F1F30FF-68AD-4C00-9B4E-47D349FB9DB6}" destId="{024EF66E-962E-4763-B35E-8A31530B82E4}" srcOrd="0" destOrd="0" presId="urn:microsoft.com/office/officeart/2005/8/layout/orgChart1"/>
    <dgm:cxn modelId="{7592BA37-B26E-4257-B602-E07D2C9D1BDE}" type="presParOf" srcId="{024EF66E-962E-4763-B35E-8A31530B82E4}" destId="{ECB3CC7D-CBDA-42CA-BD8A-04E08DCA6E43}" srcOrd="0" destOrd="0" presId="urn:microsoft.com/office/officeart/2005/8/layout/orgChart1"/>
    <dgm:cxn modelId="{F058060B-5598-4AB3-8FB3-FAD6228F2D01}" type="presParOf" srcId="{024EF66E-962E-4763-B35E-8A31530B82E4}" destId="{F9EF07B6-7D44-41FB-8C68-9A6CF007378B}" srcOrd="1" destOrd="0" presId="urn:microsoft.com/office/officeart/2005/8/layout/orgChart1"/>
    <dgm:cxn modelId="{5F22DD2F-DCD5-401A-B31E-740C541CDF60}" type="presParOf" srcId="{5F1F30FF-68AD-4C00-9B4E-47D349FB9DB6}" destId="{C3362A22-0D41-4B82-BE77-DA8DF62818AE}" srcOrd="1" destOrd="0" presId="urn:microsoft.com/office/officeart/2005/8/layout/orgChart1"/>
    <dgm:cxn modelId="{52CA107A-78A4-441B-A925-567DE5D5A254}" type="presParOf" srcId="{5F1F30FF-68AD-4C00-9B4E-47D349FB9DB6}" destId="{B8487DAE-3002-40AE-AE78-C9B0BDE51F4A}" srcOrd="2" destOrd="0" presId="urn:microsoft.com/office/officeart/2005/8/layout/orgChart1"/>
    <dgm:cxn modelId="{E47FEEFE-430C-4622-9FE0-58CAC13E99F5}" type="presParOf" srcId="{FE9410B1-73D0-4092-849E-11084EB1505C}" destId="{73C449AB-C15E-48C1-A7CF-39E75398C68E}" srcOrd="2" destOrd="0" presId="urn:microsoft.com/office/officeart/2005/8/layout/orgChart1"/>
    <dgm:cxn modelId="{65121791-85B5-4516-94E0-F4B977CD83C7}" type="presParOf" srcId="{38731272-B9AE-4DA0-A1B9-BE11870F950C}" destId="{805A1C95-9A0D-4C8C-B7A1-648ED17714CC}" srcOrd="2" destOrd="0" presId="urn:microsoft.com/office/officeart/2005/8/layout/orgChart1"/>
    <dgm:cxn modelId="{C32D7C8A-01B5-40BA-A816-8178D6944C09}" type="presParOf" srcId="{38731272-B9AE-4DA0-A1B9-BE11870F950C}" destId="{526625C0-28C7-4AAE-B31C-52F570FD9A9B}" srcOrd="3" destOrd="0" presId="urn:microsoft.com/office/officeart/2005/8/layout/orgChart1"/>
    <dgm:cxn modelId="{6DAA62AF-C0FE-4865-BB45-CAB6D5A7F3B0}" type="presParOf" srcId="{526625C0-28C7-4AAE-B31C-52F570FD9A9B}" destId="{9D31A332-C47B-41F5-B62C-6FBFE93BBD23}" srcOrd="0" destOrd="0" presId="urn:microsoft.com/office/officeart/2005/8/layout/orgChart1"/>
    <dgm:cxn modelId="{E00C1147-C2E6-44F5-8A1F-6CA5B08C0DA8}" type="presParOf" srcId="{9D31A332-C47B-41F5-B62C-6FBFE93BBD23}" destId="{758A897B-CB75-4A36-9FA4-749D85574B4D}" srcOrd="0" destOrd="0" presId="urn:microsoft.com/office/officeart/2005/8/layout/orgChart1"/>
    <dgm:cxn modelId="{B935876D-06A1-42F4-9A3A-A00B25FCD058}" type="presParOf" srcId="{9D31A332-C47B-41F5-B62C-6FBFE93BBD23}" destId="{9B7E95DA-AD75-4551-B83D-58E73945BA51}" srcOrd="1" destOrd="0" presId="urn:microsoft.com/office/officeart/2005/8/layout/orgChart1"/>
    <dgm:cxn modelId="{B12C8233-5370-4B78-A186-3AA454002980}" type="presParOf" srcId="{526625C0-28C7-4AAE-B31C-52F570FD9A9B}" destId="{5BEFF64F-FE32-4229-B481-6F52EFDB8AFA}" srcOrd="1" destOrd="0" presId="urn:microsoft.com/office/officeart/2005/8/layout/orgChart1"/>
    <dgm:cxn modelId="{8EFB178F-CB19-4F93-9C5F-48CC21E48204}" type="presParOf" srcId="{526625C0-28C7-4AAE-B31C-52F570FD9A9B}" destId="{DED6DB53-0D76-4FC5-83BB-DBFEDED0E57A}" srcOrd="2" destOrd="0" presId="urn:microsoft.com/office/officeart/2005/8/layout/orgChart1"/>
    <dgm:cxn modelId="{2D7CFC8E-57A0-4385-B69F-94483D5AAEA2}" type="presParOf" srcId="{38731272-B9AE-4DA0-A1B9-BE11870F950C}" destId="{17D79A5D-C8B1-4B97-93A7-5C1B0F339348}" srcOrd="4" destOrd="0" presId="urn:microsoft.com/office/officeart/2005/8/layout/orgChart1"/>
    <dgm:cxn modelId="{53334E41-2348-484A-89F2-665046DA99AE}" type="presParOf" srcId="{38731272-B9AE-4DA0-A1B9-BE11870F950C}" destId="{B5AD9C5E-A2C7-454C-BB67-860C8B8BE203}" srcOrd="5" destOrd="0" presId="urn:microsoft.com/office/officeart/2005/8/layout/orgChart1"/>
    <dgm:cxn modelId="{4981FC65-DFE1-4F4D-A96E-59F876BDAFA0}" type="presParOf" srcId="{B5AD9C5E-A2C7-454C-BB67-860C8B8BE203}" destId="{A2295619-4EEC-4DEA-8F24-56A4C723B975}" srcOrd="0" destOrd="0" presId="urn:microsoft.com/office/officeart/2005/8/layout/orgChart1"/>
    <dgm:cxn modelId="{3DCDC37F-C2C6-4212-88CC-1FFA9DD18428}" type="presParOf" srcId="{A2295619-4EEC-4DEA-8F24-56A4C723B975}" destId="{B4431EBF-8AFC-4AAD-9252-D2495EA538E4}" srcOrd="0" destOrd="0" presId="urn:microsoft.com/office/officeart/2005/8/layout/orgChart1"/>
    <dgm:cxn modelId="{7A65C399-1CE8-4F43-8F55-CFB3C05516D8}" type="presParOf" srcId="{A2295619-4EEC-4DEA-8F24-56A4C723B975}" destId="{A111C849-DA60-46F9-B781-57084374804F}" srcOrd="1" destOrd="0" presId="urn:microsoft.com/office/officeart/2005/8/layout/orgChart1"/>
    <dgm:cxn modelId="{9E79D2D2-B4B5-4245-87C1-0C5BA9867A27}" type="presParOf" srcId="{B5AD9C5E-A2C7-454C-BB67-860C8B8BE203}" destId="{E5433ACD-5E21-413B-8DA8-F7AAE405F984}" srcOrd="1" destOrd="0" presId="urn:microsoft.com/office/officeart/2005/8/layout/orgChart1"/>
    <dgm:cxn modelId="{F8DCE9DA-691C-4125-886E-0E0300A08ED8}" type="presParOf" srcId="{B5AD9C5E-A2C7-454C-BB67-860C8B8BE203}" destId="{01A81712-C1DC-4172-A9D8-21A998C041FE}" srcOrd="2" destOrd="0" presId="urn:microsoft.com/office/officeart/2005/8/layout/orgChart1"/>
    <dgm:cxn modelId="{6C8B434C-3853-441C-91A7-8EC5B62DCE8A}" type="presParOf" srcId="{3058486E-38ED-4FD5-993C-0334E20D4F70}" destId="{ECCEB99F-14E7-4293-B5F8-2082AC3032F2}" srcOrd="2" destOrd="0" presId="urn:microsoft.com/office/officeart/2005/8/layout/orgChart1"/>
    <dgm:cxn modelId="{03584CB8-67AB-4FE9-9929-781447405B8F}" type="presParOf" srcId="{246592EF-334A-4698-8BC2-853E39FA4883}" destId="{DD0B3B6A-6B90-4C4E-B874-DD0B40DF5923}" srcOrd="2" destOrd="0" presId="urn:microsoft.com/office/officeart/2005/8/layout/orgChart1"/>
    <dgm:cxn modelId="{88203460-043F-4B95-94CA-F0568B9362FF}" type="presParOf" srcId="{246592EF-334A-4698-8BC2-853E39FA4883}" destId="{AA6C9BC2-DE75-4120-B442-EBD80A27F80C}" srcOrd="3" destOrd="0" presId="urn:microsoft.com/office/officeart/2005/8/layout/orgChart1"/>
    <dgm:cxn modelId="{89588246-B8D9-42B7-8383-DCA5E9CDD7ED}" type="presParOf" srcId="{AA6C9BC2-DE75-4120-B442-EBD80A27F80C}" destId="{09B444A4-3619-4C2B-A99B-932B9F787E86}" srcOrd="0" destOrd="0" presId="urn:microsoft.com/office/officeart/2005/8/layout/orgChart1"/>
    <dgm:cxn modelId="{360AF509-3C9A-406B-B867-8F293FAA67DD}" type="presParOf" srcId="{09B444A4-3619-4C2B-A99B-932B9F787E86}" destId="{87780894-60A9-4DD8-B19E-15148407929B}" srcOrd="0" destOrd="0" presId="urn:microsoft.com/office/officeart/2005/8/layout/orgChart1"/>
    <dgm:cxn modelId="{722A08AD-9CCB-444C-B1BF-5043DD70FFFA}" type="presParOf" srcId="{09B444A4-3619-4C2B-A99B-932B9F787E86}" destId="{3A1E766F-42CA-4AE2-9FC8-907CB764326A}" srcOrd="1" destOrd="0" presId="urn:microsoft.com/office/officeart/2005/8/layout/orgChart1"/>
    <dgm:cxn modelId="{C28BA601-4524-4245-AD68-E4FCD2EB989B}" type="presParOf" srcId="{AA6C9BC2-DE75-4120-B442-EBD80A27F80C}" destId="{D9D9E6B9-0537-40F6-BFDE-BE26CCB26187}" srcOrd="1" destOrd="0" presId="urn:microsoft.com/office/officeart/2005/8/layout/orgChart1"/>
    <dgm:cxn modelId="{7D0A4CD5-1B04-4201-94A1-313B8BF6B2A8}" type="presParOf" srcId="{D9D9E6B9-0537-40F6-BFDE-BE26CCB26187}" destId="{C103C5FE-C077-4AB0-B908-186E7168350D}" srcOrd="0" destOrd="0" presId="urn:microsoft.com/office/officeart/2005/8/layout/orgChart1"/>
    <dgm:cxn modelId="{503364D4-F7C5-429D-BF54-C40C988AAF41}" type="presParOf" srcId="{D9D9E6B9-0537-40F6-BFDE-BE26CCB26187}" destId="{60E949AE-8964-40D4-9C0A-FF58E5A399F6}" srcOrd="1" destOrd="0" presId="urn:microsoft.com/office/officeart/2005/8/layout/orgChart1"/>
    <dgm:cxn modelId="{3396067C-4EE6-4D3C-A119-F7E04970B92B}" type="presParOf" srcId="{60E949AE-8964-40D4-9C0A-FF58E5A399F6}" destId="{19531CF7-83F5-4808-8D09-E0340FEC981A}" srcOrd="0" destOrd="0" presId="urn:microsoft.com/office/officeart/2005/8/layout/orgChart1"/>
    <dgm:cxn modelId="{4051ECD2-65A9-4819-A7DE-B9C8CEC4C701}" type="presParOf" srcId="{19531CF7-83F5-4808-8D09-E0340FEC981A}" destId="{8D712D4D-91C9-45F0-8F89-6ACCF7110951}" srcOrd="0" destOrd="0" presId="urn:microsoft.com/office/officeart/2005/8/layout/orgChart1"/>
    <dgm:cxn modelId="{E628233C-DDA9-420E-BD98-2F126F4AF291}" type="presParOf" srcId="{19531CF7-83F5-4808-8D09-E0340FEC981A}" destId="{A87B03CF-6EAF-4936-AD07-F8285A41F031}" srcOrd="1" destOrd="0" presId="urn:microsoft.com/office/officeart/2005/8/layout/orgChart1"/>
    <dgm:cxn modelId="{98AFAEDA-9949-42DA-81C9-EBEF7A07716E}" type="presParOf" srcId="{60E949AE-8964-40D4-9C0A-FF58E5A399F6}" destId="{C2572703-E4BB-4375-9534-54F2D3F3FE02}" srcOrd="1" destOrd="0" presId="urn:microsoft.com/office/officeart/2005/8/layout/orgChart1"/>
    <dgm:cxn modelId="{D42A57C2-B8AD-467C-A7DF-8B2F1C421817}" type="presParOf" srcId="{60E949AE-8964-40D4-9C0A-FF58E5A399F6}" destId="{C012ED8F-6255-4C5E-AE3E-230CBDBA5C33}" srcOrd="2" destOrd="0" presId="urn:microsoft.com/office/officeart/2005/8/layout/orgChart1"/>
    <dgm:cxn modelId="{5A096CD8-9B3F-4ABD-A956-348F2578FA70}" type="presParOf" srcId="{D9D9E6B9-0537-40F6-BFDE-BE26CCB26187}" destId="{D77FE500-719D-468D-9095-3D379774966D}" srcOrd="2" destOrd="0" presId="urn:microsoft.com/office/officeart/2005/8/layout/orgChart1"/>
    <dgm:cxn modelId="{60AE33EB-3006-4711-BAC4-9301DFBB196D}" type="presParOf" srcId="{D9D9E6B9-0537-40F6-BFDE-BE26CCB26187}" destId="{7BF1C6F8-5DCE-43A9-8619-1BE11F016AAF}" srcOrd="3" destOrd="0" presId="urn:microsoft.com/office/officeart/2005/8/layout/orgChart1"/>
    <dgm:cxn modelId="{C0849380-B69D-4186-A567-4CA105430EAF}" type="presParOf" srcId="{7BF1C6F8-5DCE-43A9-8619-1BE11F016AAF}" destId="{89BFB944-2F77-4420-B300-B17572E486CC}" srcOrd="0" destOrd="0" presId="urn:microsoft.com/office/officeart/2005/8/layout/orgChart1"/>
    <dgm:cxn modelId="{869CEF33-34F5-4C41-97F0-C70E235FF7A1}" type="presParOf" srcId="{89BFB944-2F77-4420-B300-B17572E486CC}" destId="{458EF3D7-444F-4BFC-A48E-4DA30625E7CC}" srcOrd="0" destOrd="0" presId="urn:microsoft.com/office/officeart/2005/8/layout/orgChart1"/>
    <dgm:cxn modelId="{BD30DBD3-022F-4775-AE14-2F89B8EFBFE7}" type="presParOf" srcId="{89BFB944-2F77-4420-B300-B17572E486CC}" destId="{41CDE582-DC01-4709-B7C6-30527B35733F}" srcOrd="1" destOrd="0" presId="urn:microsoft.com/office/officeart/2005/8/layout/orgChart1"/>
    <dgm:cxn modelId="{E59DA3C2-B10C-4307-8F6F-9C90DBA643F5}" type="presParOf" srcId="{7BF1C6F8-5DCE-43A9-8619-1BE11F016AAF}" destId="{F8834E18-F336-4D2C-AD78-0DB9089E0915}" srcOrd="1" destOrd="0" presId="urn:microsoft.com/office/officeart/2005/8/layout/orgChart1"/>
    <dgm:cxn modelId="{9557E357-7F52-4AB0-ACA7-A244C39C662D}" type="presParOf" srcId="{7BF1C6F8-5DCE-43A9-8619-1BE11F016AAF}" destId="{4791CB8D-B30C-4EDF-9D4B-15B7176A3EE9}" srcOrd="2" destOrd="0" presId="urn:microsoft.com/office/officeart/2005/8/layout/orgChart1"/>
    <dgm:cxn modelId="{8FEDD2CB-FFC6-4B7C-B05B-FDF807EE76EA}" type="presParOf" srcId="{D9D9E6B9-0537-40F6-BFDE-BE26CCB26187}" destId="{32CA30E2-9029-497F-8595-BE7E462743FA}" srcOrd="4" destOrd="0" presId="urn:microsoft.com/office/officeart/2005/8/layout/orgChart1"/>
    <dgm:cxn modelId="{222E7936-63F1-468A-A48B-E6180759C6C5}" type="presParOf" srcId="{D9D9E6B9-0537-40F6-BFDE-BE26CCB26187}" destId="{027044D0-C9CB-4D1E-939B-40F2A29A230C}" srcOrd="5" destOrd="0" presId="urn:microsoft.com/office/officeart/2005/8/layout/orgChart1"/>
    <dgm:cxn modelId="{42BB55F3-C0E0-47AD-85FE-0B958F1FD053}" type="presParOf" srcId="{027044D0-C9CB-4D1E-939B-40F2A29A230C}" destId="{650DD148-F372-4DDC-82DC-24EC24E75EE3}" srcOrd="0" destOrd="0" presId="urn:microsoft.com/office/officeart/2005/8/layout/orgChart1"/>
    <dgm:cxn modelId="{CF7FDB37-0E6D-45D1-994F-DA192A58DF28}" type="presParOf" srcId="{650DD148-F372-4DDC-82DC-24EC24E75EE3}" destId="{7CF14125-6D62-45F8-A6AD-23461E69FE03}" srcOrd="0" destOrd="0" presId="urn:microsoft.com/office/officeart/2005/8/layout/orgChart1"/>
    <dgm:cxn modelId="{BD8EA91F-C78E-44B9-BCCD-A172507BBDC0}" type="presParOf" srcId="{650DD148-F372-4DDC-82DC-24EC24E75EE3}" destId="{4938F9ED-90A4-4AE3-8FC8-3515EC76876B}" srcOrd="1" destOrd="0" presId="urn:microsoft.com/office/officeart/2005/8/layout/orgChart1"/>
    <dgm:cxn modelId="{440A4512-468E-4355-AE42-D3F527286099}" type="presParOf" srcId="{027044D0-C9CB-4D1E-939B-40F2A29A230C}" destId="{E77819FE-B838-4CDD-B5F6-F50FE0E8E633}" srcOrd="1" destOrd="0" presId="urn:microsoft.com/office/officeart/2005/8/layout/orgChart1"/>
    <dgm:cxn modelId="{BDBB1B09-E3E7-4278-B5D2-F53D33740690}" type="presParOf" srcId="{027044D0-C9CB-4D1E-939B-40F2A29A230C}" destId="{537126F5-C452-4063-B535-9921E267D1E0}" srcOrd="2" destOrd="0" presId="urn:microsoft.com/office/officeart/2005/8/layout/orgChart1"/>
    <dgm:cxn modelId="{FDAE6091-4C81-409B-88A5-DE35B4ED184D}" type="presParOf" srcId="{AA6C9BC2-DE75-4120-B442-EBD80A27F80C}" destId="{E11BC113-A926-4AB8-8013-E022A72B9B6C}" srcOrd="2" destOrd="0" presId="urn:microsoft.com/office/officeart/2005/8/layout/orgChart1"/>
    <dgm:cxn modelId="{867E37A0-84C7-4BB6-8A16-2EDC56720027}" type="presParOf" srcId="{0DA58EF4-97D8-4095-B0A4-0892726B3C16}" destId="{5D239474-523B-447A-85FD-E7F726E177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A30E2-9029-497F-8595-BE7E462743FA}">
      <dsp:nvSpPr>
        <dsp:cNvPr id="0" name=""/>
        <dsp:cNvSpPr/>
      </dsp:nvSpPr>
      <dsp:spPr>
        <a:xfrm>
          <a:off x="6380012" y="1682665"/>
          <a:ext cx="1445053" cy="25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97"/>
              </a:lnTo>
              <a:lnTo>
                <a:pt x="1445053" y="125397"/>
              </a:lnTo>
              <a:lnTo>
                <a:pt x="1445053" y="25079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FE500-719D-468D-9095-3D379774966D}">
      <dsp:nvSpPr>
        <dsp:cNvPr id="0" name=""/>
        <dsp:cNvSpPr/>
      </dsp:nvSpPr>
      <dsp:spPr>
        <a:xfrm>
          <a:off x="6334292" y="1682665"/>
          <a:ext cx="91440" cy="250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79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3C5FE-C077-4AB0-B908-186E7168350D}">
      <dsp:nvSpPr>
        <dsp:cNvPr id="0" name=""/>
        <dsp:cNvSpPr/>
      </dsp:nvSpPr>
      <dsp:spPr>
        <a:xfrm>
          <a:off x="4934958" y="1682665"/>
          <a:ext cx="1445053" cy="250794"/>
        </a:xfrm>
        <a:custGeom>
          <a:avLst/>
          <a:gdLst/>
          <a:ahLst/>
          <a:cxnLst/>
          <a:rect l="0" t="0" r="0" b="0"/>
          <a:pathLst>
            <a:path>
              <a:moveTo>
                <a:pt x="1445053" y="0"/>
              </a:moveTo>
              <a:lnTo>
                <a:pt x="1445053" y="125397"/>
              </a:lnTo>
              <a:lnTo>
                <a:pt x="0" y="125397"/>
              </a:lnTo>
              <a:lnTo>
                <a:pt x="0" y="25079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B3B6A-6B90-4C4E-B874-DD0B40DF5923}">
      <dsp:nvSpPr>
        <dsp:cNvPr id="0" name=""/>
        <dsp:cNvSpPr/>
      </dsp:nvSpPr>
      <dsp:spPr>
        <a:xfrm>
          <a:off x="4212431" y="834741"/>
          <a:ext cx="2167580" cy="25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97"/>
              </a:lnTo>
              <a:lnTo>
                <a:pt x="2167580" y="125397"/>
              </a:lnTo>
              <a:lnTo>
                <a:pt x="2167580" y="2507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79A5D-C8B1-4B97-93A7-5C1B0F339348}">
      <dsp:nvSpPr>
        <dsp:cNvPr id="0" name=""/>
        <dsp:cNvSpPr/>
      </dsp:nvSpPr>
      <dsp:spPr>
        <a:xfrm>
          <a:off x="2044850" y="1682665"/>
          <a:ext cx="1445053" cy="25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97"/>
              </a:lnTo>
              <a:lnTo>
                <a:pt x="1445053" y="125397"/>
              </a:lnTo>
              <a:lnTo>
                <a:pt x="1445053" y="25079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A1C95-9A0D-4C8C-B7A1-648ED17714CC}">
      <dsp:nvSpPr>
        <dsp:cNvPr id="0" name=""/>
        <dsp:cNvSpPr/>
      </dsp:nvSpPr>
      <dsp:spPr>
        <a:xfrm>
          <a:off x="1999130" y="1682665"/>
          <a:ext cx="91440" cy="250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79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E93BC-64D5-48EA-935E-ECAEEA6BEE8C}">
      <dsp:nvSpPr>
        <dsp:cNvPr id="0" name=""/>
        <dsp:cNvSpPr/>
      </dsp:nvSpPr>
      <dsp:spPr>
        <a:xfrm>
          <a:off x="122093" y="2530589"/>
          <a:ext cx="179138" cy="1397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283"/>
              </a:lnTo>
              <a:lnTo>
                <a:pt x="179138" y="139728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CEF41-F0DB-461E-B7E5-EBEAC1787235}">
      <dsp:nvSpPr>
        <dsp:cNvPr id="0" name=""/>
        <dsp:cNvSpPr/>
      </dsp:nvSpPr>
      <dsp:spPr>
        <a:xfrm>
          <a:off x="122093" y="2530589"/>
          <a:ext cx="179138" cy="549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359"/>
              </a:lnTo>
              <a:lnTo>
                <a:pt x="179138" y="54935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F5A92-9402-4C4A-836D-6620546FB07E}">
      <dsp:nvSpPr>
        <dsp:cNvPr id="0" name=""/>
        <dsp:cNvSpPr/>
      </dsp:nvSpPr>
      <dsp:spPr>
        <a:xfrm>
          <a:off x="599797" y="1682665"/>
          <a:ext cx="1445053" cy="250794"/>
        </a:xfrm>
        <a:custGeom>
          <a:avLst/>
          <a:gdLst/>
          <a:ahLst/>
          <a:cxnLst/>
          <a:rect l="0" t="0" r="0" b="0"/>
          <a:pathLst>
            <a:path>
              <a:moveTo>
                <a:pt x="1445053" y="0"/>
              </a:moveTo>
              <a:lnTo>
                <a:pt x="1445053" y="125397"/>
              </a:lnTo>
              <a:lnTo>
                <a:pt x="0" y="125397"/>
              </a:lnTo>
              <a:lnTo>
                <a:pt x="0" y="25079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DF5F5-16D1-477E-B8B7-54A74E879CBB}">
      <dsp:nvSpPr>
        <dsp:cNvPr id="0" name=""/>
        <dsp:cNvSpPr/>
      </dsp:nvSpPr>
      <dsp:spPr>
        <a:xfrm>
          <a:off x="2044850" y="834741"/>
          <a:ext cx="2167580" cy="250794"/>
        </a:xfrm>
        <a:custGeom>
          <a:avLst/>
          <a:gdLst/>
          <a:ahLst/>
          <a:cxnLst/>
          <a:rect l="0" t="0" r="0" b="0"/>
          <a:pathLst>
            <a:path>
              <a:moveTo>
                <a:pt x="2167580" y="0"/>
              </a:moveTo>
              <a:lnTo>
                <a:pt x="2167580" y="125397"/>
              </a:lnTo>
              <a:lnTo>
                <a:pt x="0" y="125397"/>
              </a:lnTo>
              <a:lnTo>
                <a:pt x="0" y="2507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37C63-20B4-4A6C-A990-D3F6FC4BF22E}">
      <dsp:nvSpPr>
        <dsp:cNvPr id="0" name=""/>
        <dsp:cNvSpPr/>
      </dsp:nvSpPr>
      <dsp:spPr>
        <a:xfrm>
          <a:off x="3615301" y="237611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Daně z majetku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a bohatství</a:t>
          </a:r>
          <a:endParaRPr kumimoji="0" lang="cs-CZ" altLang="en-US" sz="1300" b="0" i="0" u="none" strike="noStrike" kern="1200" cap="none" normalizeH="0" baseline="0" dirty="0">
            <a:ln/>
            <a:effectLst/>
            <a:latin typeface="Times New Roman" pitchFamily="18" charset="0"/>
          </a:endParaRPr>
        </a:p>
      </dsp:txBody>
      <dsp:txXfrm>
        <a:off x="3615301" y="237611"/>
        <a:ext cx="1194259" cy="597129"/>
      </dsp:txXfrm>
    </dsp:sp>
    <dsp:sp modelId="{F0631B2B-A2D3-4546-AEED-D8313BFB4DBB}">
      <dsp:nvSpPr>
        <dsp:cNvPr id="0" name=""/>
        <dsp:cNvSpPr/>
      </dsp:nvSpPr>
      <dsp:spPr>
        <a:xfrm>
          <a:off x="1447721" y="1085536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 dirty="0">
              <a:ln/>
              <a:effectLst/>
              <a:latin typeface="Times New Roman" pitchFamily="18" charset="0"/>
            </a:rPr>
            <a:t>Placené nepravidelně</a:t>
          </a:r>
        </a:p>
      </dsp:txBody>
      <dsp:txXfrm>
        <a:off x="1447721" y="1085536"/>
        <a:ext cx="1194259" cy="597129"/>
      </dsp:txXfrm>
    </dsp:sp>
    <dsp:sp modelId="{A23E668C-CCD3-4A81-BF7D-17109E153D4D}">
      <dsp:nvSpPr>
        <dsp:cNvPr id="0" name=""/>
        <dsp:cNvSpPr/>
      </dsp:nvSpPr>
      <dsp:spPr>
        <a:xfrm>
          <a:off x="2667" y="1933460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Z kapitálových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transferů</a:t>
          </a:r>
        </a:p>
      </dsp:txBody>
      <dsp:txXfrm>
        <a:off x="2667" y="1933460"/>
        <a:ext cx="1194259" cy="597129"/>
      </dsp:txXfrm>
    </dsp:sp>
    <dsp:sp modelId="{DDB81584-6105-4A99-9A4F-D33EFBE1AEE2}">
      <dsp:nvSpPr>
        <dsp:cNvPr id="0" name=""/>
        <dsp:cNvSpPr/>
      </dsp:nvSpPr>
      <dsp:spPr>
        <a:xfrm>
          <a:off x="301232" y="2781384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Pozůstalostní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/ dědická</a:t>
          </a:r>
        </a:p>
      </dsp:txBody>
      <dsp:txXfrm>
        <a:off x="301232" y="2781384"/>
        <a:ext cx="1194259" cy="597129"/>
      </dsp:txXfrm>
    </dsp:sp>
    <dsp:sp modelId="{ECB3CC7D-CBDA-42CA-BD8A-04E08DCA6E43}">
      <dsp:nvSpPr>
        <dsp:cNvPr id="0" name=""/>
        <dsp:cNvSpPr/>
      </dsp:nvSpPr>
      <dsp:spPr>
        <a:xfrm>
          <a:off x="301232" y="3629308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Darovací</a:t>
          </a:r>
        </a:p>
      </dsp:txBody>
      <dsp:txXfrm>
        <a:off x="301232" y="3629308"/>
        <a:ext cx="1194259" cy="597129"/>
      </dsp:txXfrm>
    </dsp:sp>
    <dsp:sp modelId="{758A897B-CB75-4A36-9FA4-749D85574B4D}">
      <dsp:nvSpPr>
        <dsp:cNvPr id="0" name=""/>
        <dsp:cNvSpPr/>
      </dsp:nvSpPr>
      <dsp:spPr>
        <a:xfrm>
          <a:off x="1447721" y="1933460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Z kapitálových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transakcí</a:t>
          </a:r>
        </a:p>
      </dsp:txBody>
      <dsp:txXfrm>
        <a:off x="1447721" y="1933460"/>
        <a:ext cx="1194259" cy="597129"/>
      </dsp:txXfrm>
    </dsp:sp>
    <dsp:sp modelId="{B4431EBF-8AFC-4AAD-9252-D2495EA538E4}">
      <dsp:nvSpPr>
        <dsp:cNvPr id="0" name=""/>
        <dsp:cNvSpPr/>
      </dsp:nvSpPr>
      <dsp:spPr>
        <a:xfrm>
          <a:off x="2892774" y="1933460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Z kapitálových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výnosů</a:t>
          </a:r>
        </a:p>
      </dsp:txBody>
      <dsp:txXfrm>
        <a:off x="2892774" y="1933460"/>
        <a:ext cx="1194259" cy="597129"/>
      </dsp:txXfrm>
    </dsp:sp>
    <dsp:sp modelId="{87780894-60A9-4DD8-B19E-15148407929B}">
      <dsp:nvSpPr>
        <dsp:cNvPr id="0" name=""/>
        <dsp:cNvSpPr/>
      </dsp:nvSpPr>
      <dsp:spPr>
        <a:xfrm>
          <a:off x="5782882" y="1085536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Placené pravidelně</a:t>
          </a:r>
          <a:endParaRPr kumimoji="0" lang="cs-CZ" altLang="en-US" sz="1300" b="0" i="0" u="none" strike="noStrike" kern="1200" cap="none" normalizeH="0" baseline="0" dirty="0">
            <a:ln/>
            <a:effectLst/>
            <a:latin typeface="Times New Roman" pitchFamily="18" charset="0"/>
          </a:endParaRPr>
        </a:p>
      </dsp:txBody>
      <dsp:txXfrm>
        <a:off x="5782882" y="1085536"/>
        <a:ext cx="1194259" cy="597129"/>
      </dsp:txXfrm>
    </dsp:sp>
    <dsp:sp modelId="{8D712D4D-91C9-45F0-8F89-6ACCF7110951}">
      <dsp:nvSpPr>
        <dsp:cNvPr id="0" name=""/>
        <dsp:cNvSpPr/>
      </dsp:nvSpPr>
      <dsp:spPr>
        <a:xfrm>
          <a:off x="4337828" y="1933460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Z čisté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hodnoty majetku</a:t>
          </a:r>
          <a:endParaRPr kumimoji="0" lang="cs-CZ" altLang="en-US" sz="1300" b="0" i="0" u="none" strike="noStrike" kern="1200" cap="none" normalizeH="0" baseline="0" dirty="0">
            <a:ln/>
            <a:effectLst/>
            <a:latin typeface="Times New Roman" pitchFamily="18" charset="0"/>
          </a:endParaRPr>
        </a:p>
      </dsp:txBody>
      <dsp:txXfrm>
        <a:off x="4337828" y="1933460"/>
        <a:ext cx="1194259" cy="597129"/>
      </dsp:txXfrm>
    </dsp:sp>
    <dsp:sp modelId="{458EF3D7-444F-4BFC-A48E-4DA30625E7CC}">
      <dsp:nvSpPr>
        <dsp:cNvPr id="0" name=""/>
        <dsp:cNvSpPr/>
      </dsp:nvSpPr>
      <dsp:spPr>
        <a:xfrm>
          <a:off x="5782882" y="1933460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Z nemovitostí</a:t>
          </a:r>
        </a:p>
      </dsp:txBody>
      <dsp:txXfrm>
        <a:off x="5782882" y="1933460"/>
        <a:ext cx="1194259" cy="597129"/>
      </dsp:txXfrm>
    </dsp:sp>
    <dsp:sp modelId="{7CF14125-6D62-45F8-A6AD-23461E69FE03}">
      <dsp:nvSpPr>
        <dsp:cNvPr id="0" name=""/>
        <dsp:cNvSpPr/>
      </dsp:nvSpPr>
      <dsp:spPr>
        <a:xfrm>
          <a:off x="7227936" y="1933460"/>
          <a:ext cx="1194259" cy="59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300" b="0" i="0" u="none" strike="noStrike" kern="1200" cap="none" normalizeH="0" baseline="0">
              <a:ln/>
              <a:effectLst/>
              <a:latin typeface="Times New Roman" pitchFamily="18" charset="0"/>
            </a:rPr>
            <a:t>Silniční</a:t>
          </a:r>
        </a:p>
      </dsp:txBody>
      <dsp:txXfrm>
        <a:off x="7227936" y="1933460"/>
        <a:ext cx="1194259" cy="597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01AA3E-C3FD-472A-8D14-3E2E8F8B48DE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84D720-4295-4B6A-BDA9-5A0BB08B96CF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BE125B44-EA9F-40DC-9421-87D42174D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835EBE0-0CC4-4619-A835-594CA361B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80" y="1143000"/>
            <a:ext cx="8231029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9" name="Picture 8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80" y="2286000"/>
            <a:ext cx="8231029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08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79" y="1143000"/>
            <a:ext cx="8154816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8" name="Picture 7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79" y="2286000"/>
            <a:ext cx="3886875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25220" y="2286000"/>
            <a:ext cx="3886875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129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F63C-0006-409F-B126-4667C2E1B6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781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EF8569-B5DF-4EF4-91FD-D696AB39B9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C62A0D-19B2-4476-A1AB-D3B1367BD4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9BB26-6813-415B-954F-3373F71857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9897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559" y="1125539"/>
            <a:ext cx="7773750" cy="5032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269" y="1773238"/>
            <a:ext cx="7773750" cy="21018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0269" y="4027489"/>
            <a:ext cx="7773750" cy="21034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448F47-E53D-47F5-9B47-EAA9902390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7F38FB-C930-4F54-8A11-0EACAB27A5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9AD1B-1241-4C99-AABB-B2A5606D40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18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7A4144-EB40-4AD7-923D-E1A081C25A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24AA5A-2858-41F2-BED5-B1B48D6BE7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E4A51-C131-4D96-A9C4-AF8A3E33B3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9332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3886200"/>
            <a:ext cx="9145588" cy="29718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5257800"/>
            <a:ext cx="7773750" cy="6858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919" y="6019800"/>
            <a:ext cx="640191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s-ES" dirty="0"/>
          </a:p>
        </p:txBody>
      </p:sp>
      <p:pic>
        <p:nvPicPr>
          <p:cNvPr id="4" name="Picture 3" descr="Screen Shot 2016-02-03 at 10.58.13 A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6307" cy="3886200"/>
          </a:xfrm>
          <a:prstGeom prst="rect">
            <a:avLst/>
          </a:prstGeom>
        </p:spPr>
      </p:pic>
      <p:pic>
        <p:nvPicPr>
          <p:cNvPr id="9" name="Picture 8" descr="LIL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7" y="4180269"/>
            <a:ext cx="2972316" cy="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38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NCOLN-PPT-JPGS-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6872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345" y="4038600"/>
            <a:ext cx="7773750" cy="9906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345" y="5257800"/>
            <a:ext cx="640191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s-E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38346" y="5867400"/>
            <a:ext cx="6859191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kern="100" spc="5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13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79" y="1143000"/>
            <a:ext cx="3886875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79" y="2286000"/>
            <a:ext cx="3886875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pic>
        <p:nvPicPr>
          <p:cNvPr id="6" name="Picture 5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4649007" y="1143000"/>
            <a:ext cx="4115515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6321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80" y="1143000"/>
            <a:ext cx="8231029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9" name="Picture 8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80" y="2286000"/>
            <a:ext cx="8231029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5383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79" y="1143000"/>
            <a:ext cx="8154816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8" name="Picture 7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79" y="2286000"/>
            <a:ext cx="3886875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25220" y="2286000"/>
            <a:ext cx="3886875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094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79" y="1143000"/>
            <a:ext cx="7773750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57280" y="2133600"/>
            <a:ext cx="4039301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</a:rPr>
              <a:t>CLICK TO EDIT MASTER TITLE STYLE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4649007" y="2133600"/>
            <a:ext cx="4039301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</a:rPr>
              <a:t>CLICK TO EDIT MASTER TITLE STYLE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79" y="2895600"/>
            <a:ext cx="3886875" cy="3200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725220" y="2895600"/>
            <a:ext cx="3886875" cy="3200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441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66" y="1600201"/>
            <a:ext cx="8383456" cy="396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66" y="5748338"/>
            <a:ext cx="8383456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1066" y="838200"/>
            <a:ext cx="8383456" cy="566738"/>
          </a:xfrm>
          <a:prstGeom prst="rect">
            <a:avLst/>
          </a:prstGeom>
        </p:spPr>
        <p:txBody>
          <a:bodyPr anchor="b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3414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66" y="838200"/>
            <a:ext cx="8383456" cy="566738"/>
          </a:xfrm>
          <a:prstGeom prst="rect">
            <a:avLst/>
          </a:prstGeom>
        </p:spPr>
        <p:txBody>
          <a:bodyPr anchor="b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66" y="1600201"/>
            <a:ext cx="3963088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66" y="5748338"/>
            <a:ext cx="3963088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801434" y="1600201"/>
            <a:ext cx="3963088" cy="396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/>
          </p:nvPr>
        </p:nvSpPr>
        <p:spPr>
          <a:xfrm>
            <a:off x="4801434" y="5715000"/>
            <a:ext cx="3963088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44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 userDrawn="1"/>
        </p:nvGraphicFramePr>
        <p:xfrm>
          <a:off x="533493" y="2514600"/>
          <a:ext cx="8078603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79" y="1143000"/>
            <a:ext cx="7773750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56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 userDrawn="1"/>
        </p:nvGraphicFramePr>
        <p:xfrm>
          <a:off x="533493" y="1981200"/>
          <a:ext cx="8078606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493" y="1143000"/>
            <a:ext cx="8078603" cy="838200"/>
          </a:xfrm>
          <a:prstGeom prst="rect">
            <a:avLst/>
          </a:prstGeom>
        </p:spPr>
        <p:txBody>
          <a:bodyPr/>
          <a:lstStyle>
            <a:lvl1pPr algn="l">
              <a:defRPr sz="1800" b="0" baseline="0">
                <a:solidFill>
                  <a:srgbClr val="92C82A"/>
                </a:solidFill>
              </a:defRPr>
            </a:lvl1pPr>
          </a:lstStyle>
          <a:p>
            <a:r>
              <a:rPr lang="en-US" noProof="0" dirty="0"/>
              <a:t>Sample Chart Header</a:t>
            </a:r>
          </a:p>
        </p:txBody>
      </p:sp>
    </p:spTree>
    <p:extLst>
      <p:ext uri="{BB962C8B-B14F-4D97-AF65-F5344CB8AC3E}">
        <p14:creationId xmlns:p14="http://schemas.microsoft.com/office/powerpoint/2010/main" val="1307592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53" y="6553200"/>
            <a:ext cx="6478125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/>
              <a:t>DATE  |  PRESENTER  |  TITLE</a:t>
            </a:r>
            <a:endParaRPr lang="en-US" dirty="0"/>
          </a:p>
        </p:txBody>
      </p:sp>
      <p:pic>
        <p:nvPicPr>
          <p:cNvPr id="4" name="Picture 3" descr="LINCOLN-PPT-JPGS-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13" y="-57269"/>
            <a:ext cx="9304382" cy="699146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685919" y="5638800"/>
            <a:ext cx="640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rgbClr val="48535B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6600"/>
                </a:solidFill>
                <a:latin typeface="+mn-lt"/>
                <a:ea typeface="MS PGothic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0000"/>
                </a:solidFill>
                <a:latin typeface="+mn-lt"/>
                <a:ea typeface="MS PGothic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rtl="0">
              <a:lnSpc>
                <a:spcPct val="130000"/>
              </a:lnSpc>
            </a:pPr>
            <a:r>
              <a:rPr lang="en-US" sz="1200" b="0" i="0" u="none" strike="noStrike" kern="500" spc="90" baseline="30000" dirty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rPr>
              <a:t>113 BRATTLE STREET  CAMBRIDGE, MA 02138</a:t>
            </a:r>
            <a:r>
              <a:rPr lang="en-US" sz="1200" b="0" i="0" u="none" strike="noStrike" kern="500" spc="90" baseline="0" dirty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rPr>
              <a:t>   </a:t>
            </a:r>
            <a:r>
              <a:rPr lang="en-US" sz="1200" b="0" i="0" u="none" strike="noStrike" kern="500" spc="90" baseline="30000" dirty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rPr>
              <a:t>@LANDPOLICY    </a:t>
            </a:r>
            <a:r>
              <a:rPr lang="en-US" sz="1200" b="0" i="0" u="none" strike="noStrike" kern="500" spc="90" baseline="30000" dirty="0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charset="0"/>
              </a:rPr>
              <a:t>LINCOLNINST.EDU</a:t>
            </a:r>
          </a:p>
          <a:p>
            <a:pPr algn="l" rtl="0">
              <a:lnSpc>
                <a:spcPct val="130000"/>
              </a:lnSpc>
            </a:pPr>
            <a:endParaRPr lang="en-US" sz="1200" b="0" i="0" u="none" strike="noStrike" kern="500" spc="90" baseline="30000" dirty="0">
              <a:solidFill>
                <a:schemeClr val="bg1"/>
              </a:solidFill>
              <a:latin typeface="+mn-lt"/>
              <a:ea typeface="MS PGothic" pitchFamily="34" charset="-128"/>
              <a:cs typeface="ＭＳ Ｐゴシック" charset="0"/>
            </a:endParaRPr>
          </a:p>
          <a:p>
            <a:pPr algn="l" rtl="0">
              <a:lnSpc>
                <a:spcPct val="130000"/>
              </a:lnSpc>
            </a:pPr>
            <a:endParaRPr lang="en-US" sz="1200" b="0" i="0" u="none" strike="noStrike" kern="500" spc="90" baseline="30000" dirty="0">
              <a:solidFill>
                <a:schemeClr val="bg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706" y="1143000"/>
            <a:ext cx="7773750" cy="838200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rgbClr val="92C82A"/>
                </a:solidFill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706" y="2209800"/>
            <a:ext cx="7773750" cy="1600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900" spc="10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GEORGE MCCARTHY, PRESIDENT</a:t>
            </a:r>
          </a:p>
          <a:p>
            <a:pPr lvl="0"/>
            <a:r>
              <a:rPr lang="en-US" dirty="0"/>
              <a:t>LINCOLN INSTITUTE OF LAND POLICY</a:t>
            </a:r>
          </a:p>
          <a:p>
            <a:pPr lvl="0"/>
            <a:r>
              <a:rPr lang="en-US" dirty="0"/>
              <a:t>GMCCARTHY@LINCOLNINST.EDU</a:t>
            </a:r>
          </a:p>
          <a:p>
            <a:pPr lvl="0"/>
            <a:r>
              <a:rPr lang="en-US" dirty="0"/>
              <a:t>@GMACMCCARTHY</a:t>
            </a:r>
          </a:p>
        </p:txBody>
      </p:sp>
    </p:spTree>
    <p:extLst>
      <p:ext uri="{BB962C8B-B14F-4D97-AF65-F5344CB8AC3E}">
        <p14:creationId xmlns:p14="http://schemas.microsoft.com/office/powerpoint/2010/main" val="1577269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6350"/>
            <a:ext cx="9145588" cy="2536825"/>
          </a:xfrm>
          <a:prstGeom prst="rect">
            <a:avLst/>
          </a:prstGeom>
          <a:solidFill>
            <a:srgbClr val="DFE1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sz="1600"/>
          </a:p>
        </p:txBody>
      </p:sp>
      <p:pic>
        <p:nvPicPr>
          <p:cNvPr id="5" name="Picture 21" descr="pruh+znak_PF_13_gray5+fialovy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98" y="-63500"/>
            <a:ext cx="2340381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F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70" y="431801"/>
            <a:ext cx="5392086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392385" y="2457450"/>
            <a:ext cx="2753203" cy="115888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sz="1600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570" y="3860800"/>
            <a:ext cx="5970037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cs-CZ"/>
              <a:t>Klepnutím lze upravit styl </a:t>
            </a:r>
            <a:br>
              <a:rPr lang="cs-CZ"/>
            </a:br>
            <a:r>
              <a:rPr lang="cs-CZ"/>
              <a:t>předlohy nadpisů.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570" y="3141663"/>
            <a:ext cx="5970037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5570" y="6442075"/>
            <a:ext cx="4961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382" y="6442075"/>
            <a:ext cx="658926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FC664-6897-4B9D-85E4-F393891523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5936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2646A-8DB9-4AA7-9236-7FB490FDE4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3236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438" y="4406901"/>
            <a:ext cx="77737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1D6F-2382-425E-889B-52E67B9DE5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2377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269" y="1773239"/>
            <a:ext cx="3810662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3357" y="1773239"/>
            <a:ext cx="3810662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923FE-10DD-40A2-9606-96AA0F4F7A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7486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79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79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832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832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27E1-CF00-420D-B755-FA532DA311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5639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2BF8-041C-44B4-BA70-5BE83C4F95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5218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E0FF-A511-435D-9CC4-1AD10E6668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8300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671" y="273051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80" y="1435101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3BAB-A38B-49E3-9A73-6B3F0C2CC4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470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572C-7410-4213-BF95-DCFB2B07F1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9384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80DED-E19A-4275-ABC0-B6603A9881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9826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1696" y="1125538"/>
            <a:ext cx="1946613" cy="50053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269" y="1125538"/>
            <a:ext cx="5689000" cy="50053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6217-5234-471E-B8A8-C5F4D71AD1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4786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559" y="1125539"/>
            <a:ext cx="7773750" cy="5032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269" y="1773238"/>
            <a:ext cx="7773750" cy="21018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0269" y="4027489"/>
            <a:ext cx="7773750" cy="21034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EE5D-2F56-4DE1-AF50-0BF00BB1AD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26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1695075"/>
            <a:ext cx="3914489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721" r:id="rId15"/>
    <p:sldLayoutId id="2147483722" r:id="rId16"/>
    <p:sldLayoutId id="2147483724" r:id="rId17"/>
    <p:sldLayoutId id="2147483725" r:id="rId18"/>
    <p:sldLayoutId id="2147483726" r:id="rId19"/>
    <p:sldLayoutId id="2147483727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 txBox="1">
            <a:spLocks noChangeArrowheads="1"/>
          </p:cNvSpPr>
          <p:nvPr userDrawn="1"/>
        </p:nvSpPr>
        <p:spPr>
          <a:xfrm>
            <a:off x="7697537" y="6553200"/>
            <a:ext cx="1295625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48535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95F0FB-10D1-4F91-96C3-7A249518A3C7}" type="slidenum">
              <a:rPr lang="en-US" altLang="en-US" sz="900" smtClean="0"/>
              <a:pPr algn="r"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66" y="6477000"/>
            <a:ext cx="5639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500" spc="80" dirty="0"/>
              <a:t>DATE  |</a:t>
            </a:r>
            <a:r>
              <a:rPr lang="en-US" sz="800" kern="500" spc="80" baseline="0" dirty="0"/>
              <a:t>  PRESENTER</a:t>
            </a:r>
            <a:endParaRPr lang="en-US" sz="800" kern="500" spc="80" dirty="0"/>
          </a:p>
        </p:txBody>
      </p:sp>
    </p:spTree>
    <p:extLst>
      <p:ext uri="{BB962C8B-B14F-4D97-AF65-F5344CB8AC3E}">
        <p14:creationId xmlns:p14="http://schemas.microsoft.com/office/powerpoint/2010/main" val="413682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ＭＳ Ｐゴシック" pitchFamily="10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ＭＳ Ｐゴシック" pitchFamily="10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ＭＳ Ｐゴシック" pitchFamily="10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ＭＳ Ｐゴシック" pitchFamily="10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0" y="-6350"/>
            <a:ext cx="9145588" cy="889000"/>
          </a:xfrm>
          <a:prstGeom prst="rect">
            <a:avLst/>
          </a:prstGeom>
          <a:solidFill>
            <a:srgbClr val="DFE1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16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1125539"/>
            <a:ext cx="77737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269" y="1773239"/>
            <a:ext cx="77737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682" y="6442076"/>
            <a:ext cx="68385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4619" y="6442076"/>
            <a:ext cx="66369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EE88224-AAF8-481D-A658-6627893938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6589269" y="161925"/>
            <a:ext cx="21609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1032" name="Picture 18" descr="PF_PPT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70" y="214313"/>
            <a:ext cx="2422946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PF_PPT_nahle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8" y="-6350"/>
            <a:ext cx="2340381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25"/>
          <p:cNvSpPr>
            <a:spLocks noChangeArrowheads="1"/>
          </p:cNvSpPr>
          <p:nvPr/>
        </p:nvSpPr>
        <p:spPr bwMode="auto">
          <a:xfrm>
            <a:off x="6392385" y="819150"/>
            <a:ext cx="2753203" cy="115888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349002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Majetkové daně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Michal Radvan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22C5C9D6-083E-4086-99D4-88E8FE7F9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44" y="641555"/>
            <a:ext cx="7772400" cy="987221"/>
          </a:xfrm>
        </p:spPr>
        <p:txBody>
          <a:bodyPr/>
          <a:lstStyle/>
          <a:p>
            <a:r>
              <a:rPr lang="cs-CZ" altLang="cs-CZ" sz="2800" dirty="0">
                <a:latin typeface="Arial" panose="020B0604020202020204" pitchFamily="34" charset="0"/>
              </a:rPr>
              <a:t>Podíl </a:t>
            </a:r>
            <a:r>
              <a:rPr lang="cs-CZ" altLang="cs-CZ" sz="2800" dirty="0" err="1">
                <a:latin typeface="Arial" panose="020B0604020202020204" pitchFamily="34" charset="0"/>
              </a:rPr>
              <a:t>DzNem</a:t>
            </a:r>
            <a:r>
              <a:rPr lang="cs-CZ" altLang="cs-CZ" sz="2800" dirty="0">
                <a:latin typeface="Arial" panose="020B0604020202020204" pitchFamily="34" charset="0"/>
              </a:rPr>
              <a:t> na celkových příjmech místních rozpočtů a HDP (2007)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6AEC0A9-22C1-4BD4-AA84-2D00CDD6894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72344" y="5949950"/>
            <a:ext cx="6624638" cy="5032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400">
                <a:latin typeface="Arial" panose="020B0604020202020204" pitchFamily="34" charset="0"/>
              </a:rPr>
              <a:t>Zdroj: Peter Chrenko: Fiskální význam daně z nemovitostí (Seminář „Budoucnost daně z nemovitostí: zvýšit nebo zrušit?“, CEVRO, 18.2.2010)</a:t>
            </a:r>
          </a:p>
        </p:txBody>
      </p:sp>
      <p:sp>
        <p:nvSpPr>
          <p:cNvPr id="17412" name="Zástupný symbol pro číslo snímku 4">
            <a:extLst>
              <a:ext uri="{FF2B5EF4-FFF2-40B4-BE49-F238E27FC236}">
                <a16:creationId xmlns:a16="http://schemas.microsoft.com/office/drawing/2014/main" id="{2DEFEF28-DB9D-4D59-A459-00052521BF23}"/>
              </a:ext>
            </a:extLst>
          </p:cNvPr>
          <p:cNvSpPr txBox="1">
            <a:spLocks noGrp="1"/>
          </p:cNvSpPr>
          <p:nvPr/>
        </p:nvSpPr>
        <p:spPr bwMode="auto">
          <a:xfrm>
            <a:off x="8024020" y="6442076"/>
            <a:ext cx="663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BF20B43-E5FB-4ADD-AE50-41B5C91E2E29}" type="slidenum">
              <a:rPr lang="cs-CZ" altLang="cs-CZ" sz="1200" b="1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200" b="1"/>
          </a:p>
        </p:txBody>
      </p:sp>
      <p:pic>
        <p:nvPicPr>
          <p:cNvPr id="17413" name="Picture 6" descr="CEVRO 3">
            <a:extLst>
              <a:ext uri="{FF2B5EF4-FFF2-40B4-BE49-F238E27FC236}">
                <a16:creationId xmlns:a16="http://schemas.microsoft.com/office/drawing/2014/main" id="{9E7F6FF9-3F41-4A98-801F-F7C494AC31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344" y="1773238"/>
            <a:ext cx="6337300" cy="395605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CDB9CE50-1FDC-4B5E-BCF9-F543550F6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44" y="1125539"/>
            <a:ext cx="7772400" cy="503237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Daňové příjmy obcí v ČR (2008)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831116C-EF8E-478C-A880-EFB0083273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72344" y="5949950"/>
            <a:ext cx="6624638" cy="5032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400">
                <a:latin typeface="Arial" panose="020B0604020202020204" pitchFamily="34" charset="0"/>
              </a:rPr>
              <a:t>Zdroj: Peter Chrenko: Fiskální význam daně z nemovitostí (Seminář „Budoucnost daně z nemovitostí: zvýšit nebo zrušit?“, CEVRO, 18.2.2010)</a:t>
            </a:r>
          </a:p>
        </p:txBody>
      </p:sp>
      <p:sp>
        <p:nvSpPr>
          <p:cNvPr id="18436" name="Zástupný symbol pro číslo snímku 4">
            <a:extLst>
              <a:ext uri="{FF2B5EF4-FFF2-40B4-BE49-F238E27FC236}">
                <a16:creationId xmlns:a16="http://schemas.microsoft.com/office/drawing/2014/main" id="{060FEB25-AEE0-461D-83A3-862DBA3B481C}"/>
              </a:ext>
            </a:extLst>
          </p:cNvPr>
          <p:cNvSpPr txBox="1">
            <a:spLocks noGrp="1"/>
          </p:cNvSpPr>
          <p:nvPr/>
        </p:nvSpPr>
        <p:spPr bwMode="auto">
          <a:xfrm>
            <a:off x="8024020" y="6442076"/>
            <a:ext cx="663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95AB1F-200E-41E8-9AC3-C202E5AC0E49}" type="slidenum">
              <a:rPr lang="cs-CZ" altLang="cs-CZ" sz="1200" b="1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cs-CZ" sz="1200" b="1"/>
          </a:p>
        </p:txBody>
      </p:sp>
      <p:pic>
        <p:nvPicPr>
          <p:cNvPr id="18437" name="Picture 4" descr="Cevro 5">
            <a:extLst>
              <a:ext uri="{FF2B5EF4-FFF2-40B4-BE49-F238E27FC236}">
                <a16:creationId xmlns:a16="http://schemas.microsoft.com/office/drawing/2014/main" id="{3F519318-3AEF-41B8-8F6D-D7C4DE6FA1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907" y="1773238"/>
            <a:ext cx="6985000" cy="389731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015FE05-5183-48BF-A8B6-A8555AF06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Zvýšení daně je nepopulární, ale …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F69B3E-EB5B-417A-8C9A-44938E32C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… je třeba jej vysvětlit:</a:t>
            </a:r>
          </a:p>
          <a:p>
            <a:endParaRPr lang="cs-CZ" alt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Z výnosu je hrazen úklid chodníků a komunikace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Z výnosu jsou hrazeny náklady na veřejné osvětlení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Obec vybudovala kanalizaci a vodovod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Obec uhradila náklady spojené s plynofikací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Obec zajišťuje ochranu majetku (městská policie)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Z výnosu je dotována školka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Z výnosu je dotována hromadná doprava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Atd.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398E17-C0CF-4285-89C0-B22BB267B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Vliv (N)OZ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589A9C83-4620-4267-A1CF-35FC756AC8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193" y="1452716"/>
            <a:ext cx="8066301" cy="43792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dirty="0"/>
              <a:t>NOZ se vrací k římskoprávním tradicím a k evropskému standardu založenému na superficiální zásadě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dirty="0"/>
              <a:t>Za nemovité věci považuje vedle dalších věcí především pozemky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dirty="0"/>
              <a:t>Stavby jsou součástí pozemků, s výjimkou staveb dočasných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CB5421-3EEE-4AD1-BC88-A8C4489BD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1509" name="Zástupný symbol pro číslo snímku 4">
            <a:extLst>
              <a:ext uri="{FF2B5EF4-FFF2-40B4-BE49-F238E27FC236}">
                <a16:creationId xmlns:a16="http://schemas.microsoft.com/office/drawing/2014/main" id="{8FB7F332-5622-476B-87B1-64D8BE4CB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4088DA-3009-40CE-9076-DCC2D26B1D70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76F7DFF2-D587-46BA-BB29-F5A3D7A0A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5854A767-41EA-43F0-BDD2-78DE5AC728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193" y="1504335"/>
            <a:ext cx="8066301" cy="43276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/>
              <a:t>S ohledem na historické oddělení pozemků a staveb, na často odlišné stanovení vlastníka, není možné, aby bylo uplatnění zásady </a:t>
            </a:r>
            <a:r>
              <a:rPr lang="cs-CZ" altLang="en-US" sz="2000" dirty="0" err="1"/>
              <a:t>superficies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solo</a:t>
            </a:r>
            <a:r>
              <a:rPr lang="cs-CZ" altLang="en-US" sz="2000" dirty="0"/>
              <a:t> cedit absolutní a aby se všechny stavby staly okamžikem účinnosti nového občanského zákoníku automaticky součástí pozemků, na nichž stojí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/>
              <a:t>Ze zákona se stavby stanou součástí pozemků pouze za předpokladu totožného vlastníka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/>
              <a:t>V ostatních případech zůstává stavba i nadále nemovitou věcí a okamžik sloučení bude odložen až do doby, než vlastník pozemku získá vlastnické právo ke stavbě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/>
              <a:t>Vlastník pozemku, na němž je zřízena stavba, má ke stavbě předkupní právo a stejně tak má předkupní právo k pozemku i vlastník stavby</a:t>
            </a:r>
          </a:p>
          <a:p>
            <a:endParaRPr lang="cs-CZ" alt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54D259-C404-4887-BEE4-B9792B2DB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533" name="Zástupný symbol pro číslo snímku 4">
            <a:extLst>
              <a:ext uri="{FF2B5EF4-FFF2-40B4-BE49-F238E27FC236}">
                <a16:creationId xmlns:a16="http://schemas.microsoft.com/office/drawing/2014/main" id="{EF72BD38-F61E-43B1-B16E-49C4C0A91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F2D635-84F5-4E4C-BAD7-BC45BB08D052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cs-CZ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B51E57B-0FE4-42A7-BCD7-9F1149960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Daň z pozemků – předmět daně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2B2D460-1AF3-4296-A67D-48A0F0115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907" y="1773238"/>
            <a:ext cx="7772400" cy="446405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Pozemky v ČR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Využití katastru nemovitostí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Zemědělské pozemky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Trvalé travní porosty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Lesní pozemky - hospodářské lesy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Zastavěné plochy a nádvoří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Stavební pozemky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</a:rPr>
              <a:t>Zpevněné plochy – tzv. plošné stavby: pozemek nebo jeho část, jehož povrch je zpevněn stavbou podle stavebního zákona bez svislé nosné konstrukce (vč. vlečky)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Ostatní plochy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22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Katastr vs. realita – judikatura NSS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4D5677-42B1-4CC9-BA31-B2DE86D80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Daň z pozemků – negativní vymezení předmětu daně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F7D729C-7DDD-455B-BDD9-90AE9E857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pozemky zastavěné stavbami v rozsahu zastavěné plochy,</a:t>
            </a:r>
            <a:r>
              <a:rPr lang="cs-CZ" altLang="en-US" sz="2000" dirty="0"/>
              <a:t> resp. pozemky, které jsou součástí jednotky, a pozemky ve spoluvlastnictví všech vlastníků jednotek v domě užívané společně s těmito jednotkami</a:t>
            </a: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lesní pozemky, na nichž se nacházejí lesy ochranné a lesy zvláštního určení,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vodní plochy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pozemky určené pro obranu státu</a:t>
            </a:r>
            <a:endParaRPr lang="cs-CZ" altLang="cs-CZ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7EDA637-E6EF-4E2B-B9AB-DE9D4CCF8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Daň z pozemků – poplatníci daně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6DA5747-9C94-4841-8A58-3D109D1C1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Vlastník</a:t>
            </a:r>
          </a:p>
          <a:p>
            <a:pPr marL="1085850" lvl="2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otázka způsobilosti jednat před správcem daně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Stát – organizační složka státu, státní organizace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Nájemce</a:t>
            </a:r>
          </a:p>
          <a:p>
            <a:pPr marL="1085850" lvl="2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pozemky evidované v katastru nemovitostí zjednodušeným způsobem,</a:t>
            </a:r>
          </a:p>
          <a:p>
            <a:pPr marL="1085850" lvl="2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pozemky obhospodařované Správou státních hmotných rezerv, </a:t>
            </a:r>
          </a:p>
          <a:p>
            <a:pPr marL="1085850" lvl="2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pozemky převedené na základě rozhodnutí o privatizaci na Ministerstvo financí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Uživatel</a:t>
            </a:r>
          </a:p>
          <a:p>
            <a:pPr marL="1085850" lvl="2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pokud vlastník pozemku není znám</a:t>
            </a:r>
          </a:p>
          <a:p>
            <a:pPr marL="1085850" lvl="2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s pozemkem hospodaří Státní pozemkový úřad nebo ÚZSVM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Společný zmocněnec / zástupce</a:t>
            </a:r>
          </a:p>
          <a:p>
            <a:pPr marL="1085850" lvl="2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spoluvlastnictví pozemku patřícího k bytu</a:t>
            </a:r>
          </a:p>
          <a:p>
            <a:pPr marL="1085850" lvl="2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možnosti platit za spoluvlastnický podíl, není možné pro pozemky evidované zjednodušeným způsobem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CEBE534-B63B-461E-A8BD-34DA21A73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 pozemků - osvobození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622B670-2200-455D-9822-9065E4FAE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vlastnictví státu a ÚSC,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diplomatické důvody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obecně prospěšné účely – církve, </a:t>
            </a:r>
            <a:r>
              <a:rPr lang="cs-CZ" altLang="cs-CZ" sz="2000" dirty="0" err="1"/>
              <a:t>o.p.s</a:t>
            </a:r>
            <a:r>
              <a:rPr lang="cs-CZ" altLang="cs-CZ" sz="2000" dirty="0"/>
              <a:t>, školy, muzea, galerie, nadace apod., veřejná doprava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životní prostředí, např. remízky, meze, pozemky po rekultivaci (5, resp. 25 let)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hřbitovy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častá podmínka nevyužívání pozemků k podnikatelské činnosti a pronájmu</a:t>
            </a:r>
            <a:br>
              <a:rPr lang="cs-CZ" altLang="cs-CZ" sz="2000" dirty="0"/>
            </a:br>
            <a:endParaRPr lang="cs-CZ" altLang="cs-CZ" sz="20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v některých případech je třeba uplatnit nárok na osvobození v daňovém přiznání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B665653-2984-416F-9172-759605C9B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 pozemků - osvobození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A770C16-BB98-433B-9A43-EBAECFF97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193" y="1511711"/>
            <a:ext cx="8066301" cy="453512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/>
              <a:t>Osvobození nemovitostí v případě mimořádných událostí (OZV, OOP)</a:t>
            </a:r>
            <a:endParaRPr lang="cs-CZ" altLang="cs-CZ" sz="1600" dirty="0"/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Obce mohou při řešení důsledků mimořádných událostí (živelních pohrom) zcela nebo částečně (procentem) osvobodit od daně z nemovitostí na svém území nemovitosti dotčené mimořádnou událostí (živelní pohromou), a to nejdéle na dobu pěti let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 případě živelní pohromy si obce nemohou dovolit přijít o výnos daně z nemovitostí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Je obtížné stanovit, které nemovitosti byly živelní pohromou skutečně zasaženy (např. byt v prvním patře byl vytopen povodní, kdežto byt ve čtvrtém patře zůstal bez následků)</a:t>
            </a:r>
            <a:endParaRPr lang="cs-CZ" altLang="cs-CZ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/>
              <a:t>Osvobození některých zemědělských pozemků (OZV)</a:t>
            </a:r>
            <a:endParaRPr lang="cs-CZ" altLang="cs-CZ" sz="1600" dirty="0"/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Zemědělské pozemky</a:t>
            </a:r>
            <a:endParaRPr lang="cs-CZ" altLang="cs-CZ" sz="1600" dirty="0"/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Malé obce, které mají na svém katastrálním území velké množství pozemků tohoto druhu, si nemohou dovolit ztratit jeden z relativně významných příjmů svých rozpočtů a ve velkých městech nenajdeme příliš zemědělských pozemků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/>
              <a:t>Osvobození ostatních ploch (OZV)</a:t>
            </a:r>
            <a:endParaRPr lang="cs-CZ" altLang="cs-CZ" sz="1600" dirty="0"/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Neplodná půda, zamokřená plocha, mez, stráň, zeleň, jiná plocha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8052BB1-1DC0-4DAB-80DD-763A86BC6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Definice majetkových daní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D1B6273-0372-46D7-9A05-BB461309D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/>
              <a:t>Přímé daně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Vyměřované na základě majetku (in rem)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Adresné daně</a:t>
            </a:r>
          </a:p>
          <a:p>
            <a:pPr>
              <a:lnSpc>
                <a:spcPct val="90000"/>
              </a:lnSpc>
            </a:pPr>
            <a:endParaRPr lang="cs-CZ" altLang="cs-CZ" sz="2000"/>
          </a:p>
          <a:p>
            <a:pPr>
              <a:lnSpc>
                <a:spcPct val="90000"/>
              </a:lnSpc>
            </a:pPr>
            <a:r>
              <a:rPr lang="cs-CZ" altLang="cs-CZ" sz="2000"/>
              <a:t>MAJETEK – soubor penězi ocenitelných hodnot vázaných k určitému subjektu</a:t>
            </a:r>
          </a:p>
          <a:p>
            <a:pPr>
              <a:lnSpc>
                <a:spcPct val="90000"/>
              </a:lnSpc>
            </a:pPr>
            <a:endParaRPr lang="cs-CZ" altLang="cs-CZ" sz="2000"/>
          </a:p>
          <a:p>
            <a:pPr>
              <a:lnSpc>
                <a:spcPct val="90000"/>
              </a:lnSpc>
            </a:pPr>
            <a:r>
              <a:rPr lang="cs-CZ" altLang="cs-CZ" sz="2000"/>
              <a:t>PODÍL MAJETKOVÝCH DANÍ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Na HDP: 0,5 %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Na celkových daňových výnosech: 1,3 %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0A35B6FB-880A-4A1F-8A95-596D93496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 pozemků - osvobození</a:t>
            </a:r>
            <a:endParaRPr lang="en-US" altLang="cs-CZ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BF63FA13-94F3-49E6-9560-1DC8CF827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/>
              <a:t>Formou OZV, </a:t>
            </a:r>
            <a:r>
              <a:rPr lang="en-US" altLang="cs-CZ" sz="2400" dirty="0" err="1"/>
              <a:t>nejdéle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dobu</a:t>
            </a:r>
            <a:r>
              <a:rPr lang="en-US" altLang="cs-CZ" sz="2400" dirty="0"/>
              <a:t> 5 let </a:t>
            </a:r>
            <a:r>
              <a:rPr lang="en-US" altLang="cs-CZ" sz="2400" dirty="0" err="1"/>
              <a:t>pozemky</a:t>
            </a:r>
            <a:r>
              <a:rPr lang="en-US" altLang="cs-CZ" sz="2400" dirty="0"/>
              <a:t> </a:t>
            </a:r>
            <a:r>
              <a:rPr lang="en-US" altLang="cs-CZ" sz="2400" dirty="0" err="1"/>
              <a:t>ve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vládou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schválené</a:t>
            </a:r>
            <a:r>
              <a:rPr lang="en-US" altLang="cs-CZ" sz="2400" dirty="0"/>
              <a:t> </a:t>
            </a:r>
            <a:r>
              <a:rPr lang="en-US" altLang="cs-CZ" sz="2400" dirty="0" err="1"/>
              <a:t>zvýhodněné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průmyslové</a:t>
            </a:r>
            <a:r>
              <a:rPr lang="en-US" altLang="cs-CZ" sz="2400" dirty="0"/>
              <a:t> </a:t>
            </a:r>
            <a:r>
              <a:rPr lang="en-US" altLang="cs-CZ" sz="2400" dirty="0" err="1"/>
              <a:t>zóně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podle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zákona</a:t>
            </a:r>
            <a:r>
              <a:rPr lang="en-US" altLang="cs-CZ" sz="2400" dirty="0"/>
              <a:t> </a:t>
            </a:r>
            <a:r>
              <a:rPr lang="en-US" altLang="cs-CZ" sz="2400" dirty="0" err="1"/>
              <a:t>upravujícího</a:t>
            </a:r>
            <a:r>
              <a:rPr lang="en-US" altLang="cs-CZ" sz="2400" dirty="0"/>
              <a:t> </a:t>
            </a:r>
            <a:r>
              <a:rPr lang="en-US" altLang="cs-CZ" sz="2400" dirty="0" err="1"/>
              <a:t>investiční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pobídky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pořízené</a:t>
            </a:r>
            <a:r>
              <a:rPr lang="en-US" altLang="cs-CZ" sz="2400" dirty="0"/>
              <a:t> pro </a:t>
            </a:r>
            <a:r>
              <a:rPr lang="en-US" altLang="cs-CZ" sz="2400" dirty="0" err="1"/>
              <a:t>účely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realizace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investiční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akce</a:t>
            </a:r>
            <a:r>
              <a:rPr lang="en-US" altLang="cs-CZ" sz="2400" dirty="0"/>
              <a:t>, pro </a:t>
            </a:r>
            <a:r>
              <a:rPr lang="en-US" altLang="cs-CZ" sz="2400" dirty="0" err="1"/>
              <a:t>kterou</a:t>
            </a:r>
            <a:r>
              <a:rPr lang="en-US" altLang="cs-CZ" sz="2400" dirty="0"/>
              <a:t> je </a:t>
            </a:r>
            <a:r>
              <a:rPr lang="en-US" altLang="cs-CZ" sz="2400" dirty="0" err="1"/>
              <a:t>vydáno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rozhodnutí</a:t>
            </a:r>
            <a:r>
              <a:rPr lang="en-US" altLang="cs-CZ" sz="2400" dirty="0"/>
              <a:t> o </a:t>
            </a:r>
            <a:r>
              <a:rPr lang="en-US" altLang="cs-CZ" sz="2400" dirty="0" err="1"/>
              <a:t>příslibu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investiční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pobídky</a:t>
            </a:r>
            <a:r>
              <a:rPr lang="en-US" altLang="cs-CZ" sz="2400" dirty="0"/>
              <a:t> </a:t>
            </a:r>
            <a:r>
              <a:rPr lang="en-US" altLang="cs-CZ" sz="2400" dirty="0" err="1"/>
              <a:t>ve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formě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osvobození</a:t>
            </a:r>
            <a:r>
              <a:rPr lang="en-US" altLang="cs-CZ" sz="2400" dirty="0"/>
              <a:t> od </a:t>
            </a:r>
            <a:r>
              <a:rPr lang="en-US" altLang="cs-CZ" sz="2400" dirty="0" err="1"/>
              <a:t>daně</a:t>
            </a:r>
            <a:r>
              <a:rPr lang="en-US" altLang="cs-CZ" sz="2400" dirty="0"/>
              <a:t> z </a:t>
            </a:r>
            <a:r>
              <a:rPr lang="en-US" altLang="cs-CZ" sz="2400" dirty="0" err="1"/>
              <a:t>nemovitých</a:t>
            </a:r>
            <a:r>
              <a:rPr lang="en-US" altLang="cs-CZ" sz="2400" dirty="0"/>
              <a:t> </a:t>
            </a:r>
            <a:r>
              <a:rPr lang="en-US" altLang="cs-CZ" sz="2400" dirty="0" err="1"/>
              <a:t>věcí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jestliže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obec</a:t>
            </a:r>
            <a:r>
              <a:rPr lang="en-US" altLang="cs-CZ" sz="2400" dirty="0"/>
              <a:t> </a:t>
            </a:r>
            <a:r>
              <a:rPr lang="en-US" altLang="cs-CZ" sz="2400" dirty="0" err="1"/>
              <a:t>zcela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nebo</a:t>
            </a:r>
            <a:r>
              <a:rPr lang="en-US" altLang="cs-CZ" sz="2400" dirty="0"/>
              <a:t> </a:t>
            </a:r>
            <a:r>
              <a:rPr lang="en-US" altLang="cs-CZ" sz="2400" dirty="0" err="1"/>
              <a:t>částečně</a:t>
            </a:r>
            <a:r>
              <a:rPr lang="en-US" altLang="cs-CZ" sz="2400" dirty="0"/>
              <a:t> </a:t>
            </a:r>
            <a:r>
              <a:rPr lang="cs-CZ" altLang="cs-CZ" sz="2400" dirty="0"/>
              <a:t>(procentem) </a:t>
            </a:r>
            <a:r>
              <a:rPr lang="en-US" altLang="cs-CZ" sz="2400" dirty="0" err="1"/>
              <a:t>osvobodí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pozemky</a:t>
            </a:r>
            <a:r>
              <a:rPr lang="en-US" altLang="cs-CZ" sz="2400" dirty="0"/>
              <a:t> </a:t>
            </a:r>
            <a:r>
              <a:rPr lang="en-US" altLang="cs-CZ" sz="2400" dirty="0" err="1"/>
              <a:t>ve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zvýhodněné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průmyslové</a:t>
            </a:r>
            <a:r>
              <a:rPr lang="en-US" altLang="cs-CZ" sz="2400" dirty="0"/>
              <a:t> </a:t>
            </a:r>
            <a:r>
              <a:rPr lang="en-US" altLang="cs-CZ" sz="2400" dirty="0" err="1"/>
              <a:t>zóně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obecně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závaznou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vyhláškou</a:t>
            </a:r>
            <a:r>
              <a:rPr lang="cs-CZ" altLang="cs-CZ" sz="2400" dirty="0"/>
              <a:t>; uvede parcelní čísla a katastrální území</a:t>
            </a:r>
            <a:endParaRPr lang="en-US" alt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7200D8-0B71-4A7A-88DD-149867E7E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8677" name="Zástupný symbol pro číslo snímku 4">
            <a:extLst>
              <a:ext uri="{FF2B5EF4-FFF2-40B4-BE49-F238E27FC236}">
                <a16:creationId xmlns:a16="http://schemas.microsoft.com/office/drawing/2014/main" id="{33FA50DD-103D-4632-AE8D-68F4F589BF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936603-AF2D-4403-AB88-6A5A724F9F5C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s-CZ" altLang="cs-CZ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138F717-2651-442A-B745-3BF5D0709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Daň z pozemků – základ daně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4A1F6A5-FF15-4FD0-8410-8BBC0F2B7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Jednotkový (negativní vymezení) - výměra pozemku v m2 zjištěná k 1. lednu zdaňovacího období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Ad </a:t>
            </a:r>
            <a:r>
              <a:rPr lang="cs-CZ" altLang="cs-CZ" dirty="0" err="1"/>
              <a:t>valorem</a:t>
            </a:r>
            <a:r>
              <a:rPr lang="cs-CZ" altLang="cs-CZ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dirty="0"/>
              <a:t>lesy - cena pozemku zjištěná podle platných cenových předpisů k 1. lednu zdaňovacího období nebo součin skutečné výměry pozemku v m2 a částky 3,80 Kč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dirty="0"/>
              <a:t>zemědělská půda - cena pozemku zjištěná násobením skutečné výměry pozemku v m2 průměrnou cenou půdy stanovenou na 1 m2 ve vyhlášce MZ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0D6A9AD-F4C7-40CF-AEB3-9514DDCC8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Uvažovaná úprava základu daně z pozemků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87CDAD8-E28C-4807-AA98-3E9047B20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Jednotkový základ daně (m</a:t>
            </a:r>
            <a:r>
              <a:rPr lang="cs-CZ" altLang="cs-CZ" baseline="30000" dirty="0"/>
              <a:t>2</a:t>
            </a:r>
            <a:r>
              <a:rPr lang="cs-CZ" altLang="cs-CZ" dirty="0"/>
              <a:t>) </a:t>
            </a:r>
            <a:r>
              <a:rPr lang="cs-CZ" altLang="cs-CZ" dirty="0">
                <a:cs typeface="Arial" panose="020B0604020202020204" pitchFamily="34" charset="0"/>
              </a:rPr>
              <a:t>→ hodnotový základ daně (Kč)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cs typeface="Arial" panose="020B0604020202020204" pitchFamily="34" charset="0"/>
              </a:rPr>
              <a:t>Uvažované zdanění pozemků ad </a:t>
            </a:r>
            <a:r>
              <a:rPr lang="cs-CZ" altLang="cs-CZ" dirty="0" err="1">
                <a:cs typeface="Arial" panose="020B0604020202020204" pitchFamily="34" charset="0"/>
              </a:rPr>
              <a:t>valorem</a:t>
            </a:r>
            <a:r>
              <a:rPr lang="cs-CZ" altLang="cs-CZ" dirty="0">
                <a:cs typeface="Arial" panose="020B0604020202020204" pitchFamily="34" charset="0"/>
              </a:rPr>
              <a:t> ve formě map daňových základů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cs typeface="Arial" panose="020B0604020202020204" pitchFamily="34" charset="0"/>
              </a:rPr>
              <a:t>Grafická část vychází z katastrálních map; média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cs typeface="Arial" panose="020B0604020202020204" pitchFamily="34" charset="0"/>
              </a:rPr>
              <a:t>Textová část doplňuje část grafickou a podává vysvětlení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cs typeface="Arial" panose="020B0604020202020204" pitchFamily="34" charset="0"/>
              </a:rPr>
              <a:t>Mapy si sestavují samy obce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820C3A21-4025-4F28-B1FC-5265EFB1D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Pilotní projekt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4B63C2B-3E71-4F3B-8104-FA005E796DB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908" y="5949950"/>
            <a:ext cx="6624637" cy="5032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400">
                <a:latin typeface="Arial" panose="020B0604020202020204" pitchFamily="34" charset="0"/>
              </a:rPr>
              <a:t>Zdroj: Alena Holmes: Daň z nemovitostí – Hledáme přijatelná řešení (Seminář „Budoucnost daně z nemovitostí: zvýšit nebo zrušit?“, CEVRO, 18.2.2010)</a:t>
            </a:r>
          </a:p>
        </p:txBody>
      </p:sp>
      <p:sp>
        <p:nvSpPr>
          <p:cNvPr id="31748" name="Zástupný symbol pro číslo snímku 4">
            <a:extLst>
              <a:ext uri="{FF2B5EF4-FFF2-40B4-BE49-F238E27FC236}">
                <a16:creationId xmlns:a16="http://schemas.microsoft.com/office/drawing/2014/main" id="{0117B319-BA33-42BB-82C6-F5C4A4390104}"/>
              </a:ext>
            </a:extLst>
          </p:cNvPr>
          <p:cNvSpPr txBox="1">
            <a:spLocks noGrp="1"/>
          </p:cNvSpPr>
          <p:nvPr/>
        </p:nvSpPr>
        <p:spPr bwMode="auto">
          <a:xfrm>
            <a:off x="8024020" y="6442076"/>
            <a:ext cx="663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84A9BA-D2D9-45CE-8DE5-A0F1BEC8736F}" type="slidenum">
              <a:rPr lang="cs-CZ" altLang="cs-CZ" sz="1200" b="1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cs-CZ" altLang="cs-CZ" sz="1200" b="1"/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9B77FEE5-5F32-4928-8383-AD52C0FC4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10828" r="3691" b="4922"/>
          <a:stretch>
            <a:fillRect/>
          </a:stretch>
        </p:blipFill>
        <p:spPr bwMode="auto">
          <a:xfrm>
            <a:off x="888207" y="1595439"/>
            <a:ext cx="6132512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F2869FB4-BEC5-4725-8AC9-E6DB41BAF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Pilotní projekt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785B2C2-C9DD-4059-8123-85BAC7E739D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908" y="5949950"/>
            <a:ext cx="6624637" cy="5032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400">
                <a:latin typeface="Arial" panose="020B0604020202020204" pitchFamily="34" charset="0"/>
              </a:rPr>
              <a:t>Zdroj: Alena Holmes: Daň z nemovitostí – Hledáme přijatelná řešení (Seminář „Budoucnost daně z nemovitostí: zvýšit nebo zrušit?“, CEVRO, 18.2.2010)</a:t>
            </a:r>
          </a:p>
        </p:txBody>
      </p:sp>
      <p:sp>
        <p:nvSpPr>
          <p:cNvPr id="32772" name="Zástupný symbol pro číslo snímku 4">
            <a:extLst>
              <a:ext uri="{FF2B5EF4-FFF2-40B4-BE49-F238E27FC236}">
                <a16:creationId xmlns:a16="http://schemas.microsoft.com/office/drawing/2014/main" id="{DEC463F6-9C3F-4AAC-B3B7-1E4771D11FDB}"/>
              </a:ext>
            </a:extLst>
          </p:cNvPr>
          <p:cNvSpPr txBox="1">
            <a:spLocks noGrp="1"/>
          </p:cNvSpPr>
          <p:nvPr/>
        </p:nvSpPr>
        <p:spPr bwMode="auto">
          <a:xfrm>
            <a:off x="8024020" y="6442076"/>
            <a:ext cx="663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6D5B9F-ED5F-47C7-8697-926CD5C7A426}" type="slidenum">
              <a:rPr lang="cs-CZ" altLang="cs-CZ" sz="1200" b="1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cs-CZ" altLang="cs-CZ" sz="1200" b="1"/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9CA42241-38C5-4C7F-89AE-C196202C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10828" r="3691" b="4922"/>
          <a:stretch>
            <a:fillRect/>
          </a:stretch>
        </p:blipFill>
        <p:spPr bwMode="auto">
          <a:xfrm>
            <a:off x="900907" y="1652589"/>
            <a:ext cx="575945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2DA3988-4046-4300-AAD8-1BCE54248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Zhodnocení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7FA884A-3DE7-4FBB-9645-869138385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193" y="1563329"/>
            <a:ext cx="8066301" cy="42686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Spravedlivější systém</a:t>
            </a:r>
            <a:endParaRPr lang="cs-CZ" altLang="cs-CZ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cs typeface="Arial" panose="020B0604020202020204" pitchFamily="34" charset="0"/>
              </a:rPr>
              <a:t>Nové možnosti pro obce a jejich vlastní daňové příjmy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cs typeface="Arial" panose="020B0604020202020204" pitchFamily="34" charset="0"/>
              </a:rPr>
              <a:t>Administrativní (a finanční) náročnost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cs typeface="Arial" panose="020B0604020202020204" pitchFamily="34" charset="0"/>
              </a:rPr>
              <a:t>Aktualizace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cs typeface="Arial" panose="020B0604020202020204" pitchFamily="34" charset="0"/>
              </a:rPr>
              <a:t>Odvolání proti stanovení základu daně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cs typeface="Arial" panose="020B0604020202020204" pitchFamily="34" charset="0"/>
              </a:rPr>
              <a:t>Nízkopříjmové, ale majetkově bohaté skupiny poplatníků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cs typeface="Arial" panose="020B0604020202020204" pitchFamily="34" charset="0"/>
              </a:rPr>
              <a:t>Regulace nájemného (při zdanění staveb ad </a:t>
            </a:r>
            <a:r>
              <a:rPr lang="cs-CZ" altLang="cs-CZ" dirty="0" err="1">
                <a:cs typeface="Arial" panose="020B0604020202020204" pitchFamily="34" charset="0"/>
              </a:rPr>
              <a:t>valorem</a:t>
            </a:r>
            <a:r>
              <a:rPr lang="cs-CZ" altLang="cs-CZ" dirty="0"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71667E9-CEF5-47CC-805A-4A4FB07CD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Daň z pozemků – sazba daně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97D78B7-46E8-4ECF-92A0-1818FCF5D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Procentní v případě základu daně stanoveného podle hodnoty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Pevná v případě základu daně stanoveného podle výměry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912D32C-3581-47C3-8D1D-14DCD39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Daň z pozemků – výpočet daně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61920FC-5E89-41DB-AEF2-BB129B349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193" y="1673942"/>
            <a:ext cx="8066301" cy="415805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Orná půda, chmelnice, vinice, zahrady, sady: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	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cena pozemku x 1,35 % x MK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Trvalé travní porosty: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	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cena pozemku x 0,45 % x IK x MK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Lesy: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3,80 Kč x 0,45 x IK x MK % nebo ocenění x 0,45 % x IK x MK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Stavební pozemky: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 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3,50 Kč x polohová renta x IK x MK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Nevyužité ostatní plochy: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	 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0,08 Kč x IK x MK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Ostatní plochy: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 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0,35 Kč x IK x MK 	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32F42C3-1757-417E-B2D7-4436F611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Sazba daně – plošné stavby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319A5ED-9A90-4566-BC9F-E53616035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zpevněné plochy pozemků užívané k podnikatelské činnosti nebo v souvislosti s ní sloužících pro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zemědělskou prvovýrobu, lesní a vodní hospodářství 1,80 Kč (</a:t>
            </a:r>
            <a:r>
              <a:rPr lang="cs-CZ" altLang="cs-CZ" sz="1600" dirty="0"/>
              <a:t>m</a:t>
            </a:r>
            <a:r>
              <a:rPr lang="cs-CZ" altLang="cs-CZ" sz="1600" baseline="30000" dirty="0"/>
              <a:t>2</a:t>
            </a:r>
            <a:r>
              <a:rPr lang="cs-CZ" altLang="cs-CZ" sz="1600" dirty="0"/>
              <a:t> x 1,80 Kč x IK x MK)</a:t>
            </a:r>
            <a:endParaRPr lang="cs-CZ" altLang="cs-CZ" dirty="0">
              <a:latin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průmysl, stavebnictví, dopravu, energetiku, ostatní zemědělskou výrobu a ostatní podnikatelskou činnost 9,00 Kč (</a:t>
            </a:r>
            <a:r>
              <a:rPr lang="cs-CZ" altLang="cs-CZ" sz="1600" dirty="0"/>
              <a:t>m</a:t>
            </a:r>
            <a:r>
              <a:rPr lang="cs-CZ" altLang="cs-CZ" sz="1600" baseline="30000" dirty="0"/>
              <a:t>2</a:t>
            </a:r>
            <a:r>
              <a:rPr lang="cs-CZ" altLang="cs-CZ" sz="1600" dirty="0"/>
              <a:t> x 9,00 Kč x IK x MK) 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96DC785-29CD-4578-B398-354019FF0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Koeficienty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4762DEA-BCFF-40C4-9DC8-51D536923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193" y="1312606"/>
            <a:ext cx="8066301" cy="47194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polohová renta – koeficient podle počtu obyvatel v hodnotě 1,0 – 4,5, který může být obecně závaznou vyhláškou snížen či zvýšen; funkce fiskální, v případě stavebních pozemků pak rovněž funkce regulační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místní koeficient – koeficient v hodnotě 0,5-5,0, který je zaveden obecně závaznou vyhláškou, i pro jednotlivé části obce; 0,5-1,5 pro zemědělské pozemky, trvalé travní porosty a nevyužitelné ostatní plochy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inflační koeficient – max. 20%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C3796A3-5E3B-4008-AE4F-82A4E9F895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882" y="1628775"/>
            <a:ext cx="7402512" cy="4502150"/>
          </a:xfrm>
        </p:spPr>
        <p:txBody>
          <a:bodyPr/>
          <a:lstStyle/>
          <a:p>
            <a:r>
              <a:rPr lang="cs-CZ" altLang="cs-CZ" dirty="0"/>
              <a:t>Majetkové daně se vztahují na…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Majetek movitý (</a:t>
            </a:r>
            <a:r>
              <a:rPr lang="cs-CZ" altLang="cs-CZ" dirty="0" err="1"/>
              <a:t>SilD</a:t>
            </a:r>
            <a:r>
              <a:rPr lang="cs-CZ" altLang="cs-CZ" dirty="0"/>
              <a:t>, poplatek ze psů, </a:t>
            </a:r>
            <a:r>
              <a:rPr lang="cs-CZ" altLang="cs-CZ" dirty="0" err="1"/>
              <a:t>DědD</a:t>
            </a:r>
            <a:r>
              <a:rPr lang="cs-CZ" altLang="cs-CZ" dirty="0"/>
              <a:t>, </a:t>
            </a:r>
            <a:r>
              <a:rPr lang="cs-CZ" altLang="cs-CZ" dirty="0" err="1"/>
              <a:t>DarD</a:t>
            </a:r>
            <a:r>
              <a:rPr lang="cs-CZ" altLang="cs-CZ" dirty="0"/>
              <a:t>, koncesionářské poplatky)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Majetek nemovitý (DZNV, DNNV, </a:t>
            </a:r>
            <a:r>
              <a:rPr lang="cs-CZ" altLang="cs-CZ" dirty="0" err="1"/>
              <a:t>DědD</a:t>
            </a:r>
            <a:r>
              <a:rPr lang="cs-CZ" altLang="cs-CZ" dirty="0"/>
              <a:t>, </a:t>
            </a:r>
            <a:r>
              <a:rPr lang="cs-CZ" altLang="cs-CZ" dirty="0" err="1"/>
              <a:t>DarD</a:t>
            </a:r>
            <a:r>
              <a:rPr lang="cs-CZ" altLang="cs-CZ" dirty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altLang="cs-CZ" dirty="0"/>
          </a:p>
          <a:p>
            <a:r>
              <a:rPr lang="cs-CZ" altLang="cs-CZ" dirty="0"/>
              <a:t>Majetkovým daním podléhá…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Držba majetku (DZNV, </a:t>
            </a:r>
            <a:r>
              <a:rPr lang="cs-CZ" altLang="cs-CZ" dirty="0" err="1"/>
              <a:t>DSil</a:t>
            </a:r>
            <a:r>
              <a:rPr lang="cs-CZ" altLang="cs-CZ" dirty="0"/>
              <a:t>, poplatek ze psů, koncesionářské poplatky)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Nabytí majetku (DNNV, </a:t>
            </a:r>
            <a:r>
              <a:rPr lang="cs-CZ" altLang="cs-CZ" dirty="0" err="1"/>
              <a:t>DědD</a:t>
            </a:r>
            <a:r>
              <a:rPr lang="cs-CZ" altLang="cs-CZ" dirty="0"/>
              <a:t>, </a:t>
            </a:r>
            <a:r>
              <a:rPr lang="cs-CZ" altLang="cs-CZ" dirty="0" err="1"/>
              <a:t>DarD</a:t>
            </a:r>
            <a:r>
              <a:rPr lang="cs-CZ" altLang="cs-CZ" dirty="0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B03D2674-D454-4D2B-8A08-AA44F81ED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ze staveb – předmět daně</a:t>
            </a:r>
            <a:endParaRPr lang="en-US" altLang="en-US"/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7658DA44-6DA2-45A9-9C14-490A64C0E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/>
              <a:t>budova tak, jak je vymezena v katastrálním zákoně, tedy nadzemní stavba spojená se zemí pevným základem, která je prostorově soustředěná a navenek převážně uzavřená obvodovými stěnami a střešní konstrukcí; není přitom rozhodující, zda taková budova je nebo není evidována v katastru nemovitostí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/>
              <a:t>tzv. inženýrské stavby uvedené v příloze zákona (věže pro vysílání a retranslační věže, věže a věžové zásobníky pro hornictví a těžbu surovin, chladící věže pro energetiku, komíny pro energetiku, věže a věžové zásobníky chemických podniků, průmyslové komíny chemických podniků, vysoké pece, věže a věžové zásobníky </a:t>
            </a:r>
            <a:r>
              <a:rPr lang="cs-CZ" altLang="en-US" sz="2000" dirty="0" err="1"/>
              <a:t>prostatní</a:t>
            </a:r>
            <a:r>
              <a:rPr lang="cs-CZ" altLang="en-US" sz="2000" dirty="0"/>
              <a:t> průmysl a průmyslové komíny pro ostatní průmysl)</a:t>
            </a:r>
            <a:r>
              <a:rPr lang="cs-CZ" altLang="en-US" dirty="0"/>
              <a:t>	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CEE5BD-9042-4CDE-8F5D-4C28CCDE3D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8917" name="Zástupný symbol pro číslo snímku 4">
            <a:extLst>
              <a:ext uri="{FF2B5EF4-FFF2-40B4-BE49-F238E27FC236}">
                <a16:creationId xmlns:a16="http://schemas.microsoft.com/office/drawing/2014/main" id="{AF2FEF72-7DB2-4C4E-90CB-890382082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450FD7-37AE-4268-9CAC-4A586366A629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s-CZ" altLang="cs-CZ"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297B3CDF-316A-4B89-8ABD-DA7D3ADCF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42C686DB-163B-4EF7-98A5-DB9AD52544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/>
              <a:t>stavby, které nejsou nemovitou věcí podle nového občanského zákoníku, ale jsou součástí pozemku nebo práva stavby; zákonná fikce, že na takové zdanitelné stavby se hledí jako na nemovité věci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/>
              <a:t>jednotky tak, jak jsou vymezeny jednak novým občanským zákoníkem, jednak zákonem o vlastnictví bytů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Katastr vs. realita – judikatura NSS</a:t>
            </a:r>
          </a:p>
          <a:p>
            <a:endParaRPr lang="cs-CZ" altLang="en-US" sz="2000" dirty="0"/>
          </a:p>
          <a:p>
            <a:endParaRPr lang="cs-CZ" altLang="en-US" dirty="0">
              <a:solidFill>
                <a:srgbClr val="FF0000"/>
              </a:solidFill>
            </a:endParaRPr>
          </a:p>
          <a:p>
            <a:endParaRPr lang="cs-CZ" altLang="en-US" dirty="0"/>
          </a:p>
          <a:p>
            <a:endParaRPr lang="cs-CZ" alt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255A72-F8D6-418D-8BC9-DDF860FD67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9941" name="Zástupný symbol pro číslo snímku 4">
            <a:extLst>
              <a:ext uri="{FF2B5EF4-FFF2-40B4-BE49-F238E27FC236}">
                <a16:creationId xmlns:a16="http://schemas.microsoft.com/office/drawing/2014/main" id="{D6F85354-34E6-44A9-B446-0D6F2A3F49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E012C0-94D0-4686-AE56-3E509CBF416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s-CZ" altLang="cs-CZ"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C6F0EE5-6B93-4491-8187-E056A7841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Negativní vymezení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99BCC3A-044C-4F7D-A668-88D8A493A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</a:rPr>
              <a:t>stavby, v nichž jsou byty nebo samostatné nebytové prostory, které jsou předmětem daně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</a:rPr>
              <a:t>plošné stavby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5FE0260-9ED6-4386-92D5-E0530D14F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ze staveb – poplatníci daně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F13B785-D26E-4CE6-BEDC-739AC174F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193" y="1511709"/>
            <a:ext cx="8066301" cy="47784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</a:rPr>
              <a:t>vlastník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</a:rPr>
              <a:t>organizační složka státu nebo státní organizace nebo právnická osoba, které se právo trvalého užívání změnilo na výpůjčku – stavby ve vlastnictví státu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</a:rPr>
              <a:t>nájemce – pronajaté stavby s výjimkou obytného domu spravované SSHR nebo převedené na MF na základě rozhodnutí o privatizaci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</a:rPr>
              <a:t>uživatel – pokud není vlastník znám, nebo obhospodařuje SPÚ či ÚZSVM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</a:rPr>
              <a:t>společný zmocněnec / zástupce – od 1.1.2011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8474193-2E51-4047-A785-39038C172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ze staveb - osvobození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6EEF2B4-1039-4948-9618-3093CECD9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vlastnictví státu a ÚSC,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diplomatické důvody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obecně prospěšné účely – církve, </a:t>
            </a:r>
            <a:r>
              <a:rPr lang="cs-CZ" altLang="cs-CZ" sz="2000" dirty="0" err="1"/>
              <a:t>o.p.s</a:t>
            </a:r>
            <a:r>
              <a:rPr lang="cs-CZ" altLang="cs-CZ" sz="2000" dirty="0"/>
              <a:t>, školy, muzea, galerie, nadace apod., veřejná doprava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obytné domy a jednotky ve vlastnictví fyzických osob, které pobírají příspěvek na živobytí a stavby pro individuální rekreaci ve vlastnictví sociálně potřebných osob,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stavby kulturních památek na dobu osmi let po provedení stavebních úprav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častá podmínka nevyužívání pozemků k podnikatelské činnosti a pronájmu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v některých případech je třeba uplatnit nárok na osvobození v daňovém přiznání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41D9B36-CCB0-4652-AF0B-C3F38DDE9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ze staveb - osvobození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0272643-DF31-40E2-AD4F-B025878A7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b="1" dirty="0"/>
              <a:t>Osvobození nemovitostí dotčených přírodní (živelní) pohromou</a:t>
            </a:r>
            <a:r>
              <a:rPr lang="cs-CZ" altLang="cs-CZ" sz="2000" dirty="0"/>
              <a:t> </a:t>
            </a:r>
            <a:r>
              <a:rPr lang="cs-CZ" altLang="cs-CZ" sz="2000" b="1" dirty="0"/>
              <a:t>(OZV, OOP)</a:t>
            </a:r>
            <a:endParaRPr lang="cs-CZ" altLang="cs-CZ" sz="2000" dirty="0"/>
          </a:p>
          <a:p>
            <a:endParaRPr lang="cs-CZ" altLang="cs-CZ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Obce mohou při řešení důsledků mimořádných událostí (živelních pohrom) zcela nebo částečně (procentem) osvobodit od daně z nemovitostí na svém území nemovitosti dotčené živelní pohromou, a to nejdéle na dobu pěti let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V případě živelní pohromy si obce nemohou dovolit přijít o výnos daně z nemovitostí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Je obtížné stanovit, které nemovitosti byly živelní pohromou skutečně zasaženy (např. byt v prvním patře byl vytopen povodní, kdežto byt ve čtvrtém patře zůstal bez následků)</a:t>
            </a:r>
            <a:endParaRPr lang="cs-CZ" altLang="cs-CZ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FABB6334-8B1F-45C2-8DF0-DD1649BB9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ze staveb - osvobození</a:t>
            </a:r>
            <a:endParaRPr lang="en-US" altLang="cs-CZ"/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6F85F4C1-A651-4772-A65F-51D1BCE4D5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Formou OZV, </a:t>
            </a:r>
            <a:r>
              <a:rPr lang="en-US" altLang="cs-CZ" dirty="0" err="1"/>
              <a:t>nejdéle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dobu</a:t>
            </a:r>
            <a:r>
              <a:rPr lang="en-US" altLang="cs-CZ" dirty="0"/>
              <a:t> 5 let </a:t>
            </a:r>
            <a:r>
              <a:rPr lang="en-US" altLang="cs-CZ" dirty="0" err="1"/>
              <a:t>zdanitelné</a:t>
            </a:r>
            <a:r>
              <a:rPr lang="en-US" altLang="cs-CZ" dirty="0"/>
              <a:t> </a:t>
            </a:r>
            <a:r>
              <a:rPr lang="en-US" altLang="cs-CZ" dirty="0" err="1"/>
              <a:t>stavby</a:t>
            </a:r>
            <a:r>
              <a:rPr lang="en-US" altLang="cs-CZ" dirty="0"/>
              <a:t> 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vládou</a:t>
            </a:r>
            <a:r>
              <a:rPr lang="en-US" altLang="cs-CZ" dirty="0"/>
              <a:t> </a:t>
            </a:r>
            <a:r>
              <a:rPr lang="en-US" altLang="cs-CZ" dirty="0" err="1"/>
              <a:t>schválené</a:t>
            </a:r>
            <a:r>
              <a:rPr lang="en-US" altLang="cs-CZ" dirty="0"/>
              <a:t> </a:t>
            </a:r>
            <a:r>
              <a:rPr lang="en-US" altLang="cs-CZ" dirty="0" err="1"/>
              <a:t>zvýhodněné</a:t>
            </a:r>
            <a:r>
              <a:rPr lang="en-US" altLang="cs-CZ" dirty="0"/>
              <a:t> </a:t>
            </a:r>
            <a:r>
              <a:rPr lang="en-US" altLang="cs-CZ" dirty="0" err="1"/>
              <a:t>průmyslové</a:t>
            </a:r>
            <a:r>
              <a:rPr lang="en-US" altLang="cs-CZ" dirty="0"/>
              <a:t> </a:t>
            </a:r>
            <a:r>
              <a:rPr lang="en-US" altLang="cs-CZ" dirty="0" err="1"/>
              <a:t>zóně</a:t>
            </a:r>
            <a:r>
              <a:rPr lang="en-US" altLang="cs-CZ" dirty="0"/>
              <a:t> </a:t>
            </a:r>
            <a:r>
              <a:rPr lang="en-US" altLang="cs-CZ" dirty="0" err="1"/>
              <a:t>podle</a:t>
            </a:r>
            <a:r>
              <a:rPr lang="en-US" altLang="cs-CZ" dirty="0"/>
              <a:t> </a:t>
            </a:r>
            <a:r>
              <a:rPr lang="en-US" altLang="cs-CZ" dirty="0" err="1"/>
              <a:t>zákona</a:t>
            </a:r>
            <a:r>
              <a:rPr lang="en-US" altLang="cs-CZ" dirty="0"/>
              <a:t> </a:t>
            </a:r>
            <a:r>
              <a:rPr lang="en-US" altLang="cs-CZ" dirty="0" err="1"/>
              <a:t>upravujícího</a:t>
            </a:r>
            <a:r>
              <a:rPr lang="en-US" altLang="cs-CZ" dirty="0"/>
              <a:t> </a:t>
            </a:r>
            <a:r>
              <a:rPr lang="en-US" altLang="cs-CZ" dirty="0" err="1"/>
              <a:t>investiční</a:t>
            </a:r>
            <a:r>
              <a:rPr lang="en-US" altLang="cs-CZ" dirty="0"/>
              <a:t> </a:t>
            </a:r>
            <a:r>
              <a:rPr lang="en-US" altLang="cs-CZ" dirty="0" err="1"/>
              <a:t>pobídky</a:t>
            </a:r>
            <a:r>
              <a:rPr lang="en-US" altLang="cs-CZ" dirty="0"/>
              <a:t> </a:t>
            </a:r>
            <a:r>
              <a:rPr lang="en-US" altLang="cs-CZ" dirty="0" err="1"/>
              <a:t>pořízené</a:t>
            </a:r>
            <a:r>
              <a:rPr lang="en-US" altLang="cs-CZ" dirty="0"/>
              <a:t> </a:t>
            </a:r>
            <a:r>
              <a:rPr lang="en-US" altLang="cs-CZ" dirty="0" err="1"/>
              <a:t>nebo</a:t>
            </a:r>
            <a:r>
              <a:rPr lang="en-US" altLang="cs-CZ" dirty="0"/>
              <a:t> </a:t>
            </a:r>
            <a:r>
              <a:rPr lang="en-US" altLang="cs-CZ" dirty="0" err="1"/>
              <a:t>zřízené</a:t>
            </a:r>
            <a:r>
              <a:rPr lang="en-US" altLang="cs-CZ" dirty="0"/>
              <a:t> pro </a:t>
            </a:r>
            <a:r>
              <a:rPr lang="en-US" altLang="cs-CZ" dirty="0" err="1"/>
              <a:t>účely</a:t>
            </a:r>
            <a:r>
              <a:rPr lang="en-US" altLang="cs-CZ" dirty="0"/>
              <a:t> </a:t>
            </a:r>
            <a:r>
              <a:rPr lang="en-US" altLang="cs-CZ" dirty="0" err="1"/>
              <a:t>realizace</a:t>
            </a:r>
            <a:r>
              <a:rPr lang="en-US" altLang="cs-CZ" dirty="0"/>
              <a:t> </a:t>
            </a:r>
            <a:r>
              <a:rPr lang="en-US" altLang="cs-CZ" dirty="0" err="1"/>
              <a:t>investiční</a:t>
            </a:r>
            <a:r>
              <a:rPr lang="en-US" altLang="cs-CZ" dirty="0"/>
              <a:t> </a:t>
            </a:r>
            <a:r>
              <a:rPr lang="en-US" altLang="cs-CZ" dirty="0" err="1"/>
              <a:t>akce</a:t>
            </a:r>
            <a:r>
              <a:rPr lang="en-US" altLang="cs-CZ" dirty="0"/>
              <a:t>, pro </a:t>
            </a:r>
            <a:r>
              <a:rPr lang="en-US" altLang="cs-CZ" dirty="0" err="1"/>
              <a:t>kterou</a:t>
            </a:r>
            <a:r>
              <a:rPr lang="en-US" altLang="cs-CZ" dirty="0"/>
              <a:t> je </a:t>
            </a:r>
            <a:r>
              <a:rPr lang="en-US" altLang="cs-CZ" dirty="0" err="1"/>
              <a:t>vydáno</a:t>
            </a:r>
            <a:r>
              <a:rPr lang="en-US" altLang="cs-CZ" dirty="0"/>
              <a:t> </a:t>
            </a:r>
            <a:r>
              <a:rPr lang="en-US" altLang="cs-CZ" dirty="0" err="1"/>
              <a:t>rozhodnutí</a:t>
            </a:r>
            <a:r>
              <a:rPr lang="en-US" altLang="cs-CZ" dirty="0"/>
              <a:t> o </a:t>
            </a:r>
            <a:r>
              <a:rPr lang="en-US" altLang="cs-CZ" dirty="0" err="1"/>
              <a:t>příslibu</a:t>
            </a:r>
            <a:r>
              <a:rPr lang="en-US" altLang="cs-CZ" dirty="0"/>
              <a:t> </a:t>
            </a:r>
            <a:r>
              <a:rPr lang="en-US" altLang="cs-CZ" dirty="0" err="1"/>
              <a:t>investiční</a:t>
            </a:r>
            <a:r>
              <a:rPr lang="en-US" altLang="cs-CZ" dirty="0"/>
              <a:t> </a:t>
            </a:r>
            <a:r>
              <a:rPr lang="en-US" altLang="cs-CZ" dirty="0" err="1"/>
              <a:t>pobídky</a:t>
            </a:r>
            <a:r>
              <a:rPr lang="en-US" altLang="cs-CZ" dirty="0"/>
              <a:t> 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formě</a:t>
            </a:r>
            <a:r>
              <a:rPr lang="en-US" altLang="cs-CZ" dirty="0"/>
              <a:t> </a:t>
            </a:r>
            <a:r>
              <a:rPr lang="en-US" altLang="cs-CZ" dirty="0" err="1"/>
              <a:t>osvobození</a:t>
            </a:r>
            <a:r>
              <a:rPr lang="en-US" altLang="cs-CZ" dirty="0"/>
              <a:t> od </a:t>
            </a:r>
            <a:r>
              <a:rPr lang="en-US" altLang="cs-CZ" dirty="0" err="1"/>
              <a:t>daně</a:t>
            </a:r>
            <a:r>
              <a:rPr lang="en-US" altLang="cs-CZ" dirty="0"/>
              <a:t> z </a:t>
            </a:r>
            <a:r>
              <a:rPr lang="en-US" altLang="cs-CZ" dirty="0" err="1"/>
              <a:t>nemovitých</a:t>
            </a:r>
            <a:r>
              <a:rPr lang="en-US" altLang="cs-CZ" dirty="0"/>
              <a:t> </a:t>
            </a:r>
            <a:r>
              <a:rPr lang="en-US" altLang="cs-CZ" dirty="0" err="1"/>
              <a:t>věcí</a:t>
            </a:r>
            <a:r>
              <a:rPr lang="en-US" altLang="cs-CZ" dirty="0"/>
              <a:t>, </a:t>
            </a:r>
            <a:r>
              <a:rPr lang="en-US" altLang="cs-CZ" dirty="0" err="1"/>
              <a:t>jestliže</a:t>
            </a:r>
            <a:r>
              <a:rPr lang="en-US" altLang="cs-CZ" dirty="0"/>
              <a:t> </a:t>
            </a:r>
            <a:r>
              <a:rPr lang="en-US" altLang="cs-CZ" dirty="0" err="1"/>
              <a:t>obec</a:t>
            </a:r>
            <a:r>
              <a:rPr lang="en-US" altLang="cs-CZ" dirty="0"/>
              <a:t> </a:t>
            </a:r>
            <a:r>
              <a:rPr lang="en-US" altLang="cs-CZ" dirty="0" err="1"/>
              <a:t>zcela</a:t>
            </a:r>
            <a:r>
              <a:rPr lang="en-US" altLang="cs-CZ" dirty="0"/>
              <a:t> </a:t>
            </a:r>
            <a:r>
              <a:rPr lang="en-US" altLang="cs-CZ" dirty="0" err="1"/>
              <a:t>nebo</a:t>
            </a:r>
            <a:r>
              <a:rPr lang="en-US" altLang="cs-CZ" dirty="0"/>
              <a:t> </a:t>
            </a:r>
            <a:r>
              <a:rPr lang="en-US" altLang="cs-CZ" dirty="0" err="1"/>
              <a:t>částečně</a:t>
            </a:r>
            <a:r>
              <a:rPr lang="en-US" altLang="cs-CZ" dirty="0"/>
              <a:t> </a:t>
            </a:r>
            <a:r>
              <a:rPr lang="en-US" altLang="cs-CZ" dirty="0" err="1"/>
              <a:t>osvobodí</a:t>
            </a:r>
            <a:r>
              <a:rPr lang="en-US" altLang="cs-CZ" dirty="0"/>
              <a:t> </a:t>
            </a:r>
            <a:r>
              <a:rPr lang="en-US" altLang="cs-CZ" dirty="0" err="1"/>
              <a:t>zdanitelné</a:t>
            </a:r>
            <a:r>
              <a:rPr lang="en-US" altLang="cs-CZ" dirty="0"/>
              <a:t> </a:t>
            </a:r>
            <a:r>
              <a:rPr lang="en-US" altLang="cs-CZ" dirty="0" err="1"/>
              <a:t>stavby</a:t>
            </a:r>
            <a:r>
              <a:rPr lang="en-US" altLang="cs-CZ" dirty="0"/>
              <a:t> 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zvýhodněné</a:t>
            </a:r>
            <a:r>
              <a:rPr lang="en-US" altLang="cs-CZ" dirty="0"/>
              <a:t> </a:t>
            </a:r>
            <a:r>
              <a:rPr lang="en-US" altLang="cs-CZ" dirty="0" err="1"/>
              <a:t>průmyslové</a:t>
            </a:r>
            <a:r>
              <a:rPr lang="en-US" altLang="cs-CZ" dirty="0"/>
              <a:t> </a:t>
            </a:r>
            <a:r>
              <a:rPr lang="en-US" altLang="cs-CZ" dirty="0" err="1"/>
              <a:t>zóně</a:t>
            </a:r>
            <a:r>
              <a:rPr lang="en-US" altLang="cs-CZ" dirty="0"/>
              <a:t> </a:t>
            </a:r>
            <a:r>
              <a:rPr lang="en-US" altLang="cs-CZ" dirty="0" err="1"/>
              <a:t>obecně</a:t>
            </a:r>
            <a:r>
              <a:rPr lang="en-US" altLang="cs-CZ" dirty="0"/>
              <a:t> </a:t>
            </a:r>
            <a:r>
              <a:rPr lang="en-US" altLang="cs-CZ" dirty="0" err="1"/>
              <a:t>závaznou</a:t>
            </a:r>
            <a:r>
              <a:rPr lang="en-US" altLang="cs-CZ" dirty="0"/>
              <a:t> </a:t>
            </a:r>
            <a:r>
              <a:rPr lang="en-US" altLang="cs-CZ" dirty="0" err="1"/>
              <a:t>vyhláškou</a:t>
            </a:r>
            <a:endParaRPr lang="en-US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DD0874-1902-48B3-B426-0709561D7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5061" name="Zástupný symbol pro číslo snímku 4">
            <a:extLst>
              <a:ext uri="{FF2B5EF4-FFF2-40B4-BE49-F238E27FC236}">
                <a16:creationId xmlns:a16="http://schemas.microsoft.com/office/drawing/2014/main" id="{C7890F08-2798-4D98-A771-F1BD64EB2C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247F84-2300-4608-AD96-B61BFB91538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1624EF7-CDFA-4330-ADDD-AEDC3EECA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ze staveb – základ daně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6945571-342A-4625-B7F2-964B1D552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Výměra půdorysu nadzemní části stavby v m2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Upravená podlahová plocha - výměra podlahové plochy bytu v m 2 nebo výměra podlahové plochy samostatného nebytového prostoru v m 2 vynásobená koeficientem 1,20, resp. 1,22, pokud k bytu náleží též pozemek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9DE3268-3260-4A27-BF6F-90196D656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ze staveb – sazba daně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299E518-874A-46FD-B550-430CAB4C3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Pevná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2EB5D62-6138-4FF3-A23B-83394FCCE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Daň ze staveb – výpočet daně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2D32EB1-2145-4F81-ABD8-E65C295D7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Obytné domy: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 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(3,50 Kč + 1,40 Kč) x polohová renta x IK x MK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Jiné budovy (příslušenství) k obytným domům: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 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(3,50 Kč + 1,40 Kč) x polohová renta x IK x MK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(ne prvních 16 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)</a:t>
            </a:r>
            <a:r>
              <a:rPr lang="cs-CZ" altLang="cs-CZ" sz="1800" dirty="0">
                <a:latin typeface="Arial" panose="020B0604020202020204" pitchFamily="34" charset="0"/>
              </a:rPr>
              <a:t> - d</a:t>
            </a:r>
            <a:r>
              <a:rPr lang="cs-CZ" altLang="cs-CZ" sz="1800" dirty="0"/>
              <a:t>aňové minimum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/>
              <a:t>stricto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sensu</a:t>
            </a:r>
            <a:r>
              <a:rPr lang="cs-CZ" altLang="cs-CZ" sz="1800" dirty="0"/>
              <a:t>: stanovení mezní 	velikosti daňového základu, pod kterou se daň nevybere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Chaty, chalupy: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 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(11 Kč + 1,40 Kč) x obecní koeficient (x 2,0) x IK x MK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Příslušenství k chatám a chalupám: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 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(3,50 Kč + 1,40 Kč) x obecní koeficient (x 2,0) x IK x MK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Garáže: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 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(14,50 Kč + 1,40 Kč) x obecní koeficient x IK x MK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9427826-BEB0-402E-BC14-29B11B2F1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Daně z čistého bohatství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98D29C0-102D-4B79-BF90-879E1C62B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Sbírky, cenné papíry, životní pojistky, goodwill, autorská práva, patenty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Problematické měření hodnoty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Problematická kontrola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54AA376-1EEC-47FD-ADB9-4DD896CF1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Daň ze staveb – výpočet daně - pokračování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F8E99D6-489A-489D-A6F3-46143D9AB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Stavby pro podnikatelskou činnost: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	 </a:t>
            </a:r>
            <a:r>
              <a:rPr lang="cs-CZ" altLang="cs-CZ" sz="1800" dirty="0"/>
              <a:t>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(3,50 / 18 Kč + 1,40 Kč) x obecní koeficient x IK x MK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Ostatní zdanitelné stavby</a:t>
            </a:r>
          </a:p>
          <a:p>
            <a:pPr>
              <a:lnSpc>
                <a:spcPct val="90000"/>
              </a:lnSpc>
            </a:pPr>
            <a:r>
              <a:rPr lang="cs-CZ" altLang="cs-CZ" sz="1800" dirty="0"/>
              <a:t>	 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x (11 Kč + 1,40 Kč) x IK x MK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Byty: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	 m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 x 1,20 / 1,22 x (3,50 Kč) x polohová renta x IK x MK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Samostatné nebytové prostory – garáže: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	 m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 x 1,20 / 1,22 x (14,50 Kč) x obecní koeficient x IK x MK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Samostatné nebytové prostory – pro podnikatelskou činnost: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900" dirty="0"/>
              <a:t>	 m</a:t>
            </a:r>
            <a:r>
              <a:rPr lang="cs-CZ" altLang="cs-CZ" sz="1900" baseline="30000" dirty="0"/>
              <a:t>2</a:t>
            </a:r>
            <a:r>
              <a:rPr lang="cs-CZ" altLang="cs-CZ" sz="1900" dirty="0"/>
              <a:t> x 1,20 / 1,22 x (3,50 / 18 Kč Kč) x obecní koeficient x IK x MK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E8EAF72-AD4E-4E9D-B275-FEBE156FF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Koeficienty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E123F82-DDEA-478E-AE22-0D1A39B52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907" y="1773238"/>
            <a:ext cx="7772400" cy="460851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polohová renta – koeficient podle počtu obyvatel v hodnotě 1,0 – 4,5, který může být obecně závaznou vyhláškou snížen či zvýšen; funkce fiskální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obecní koeficient - ve výši 1,5, může být zaveden obecně závaznou vyhláškou pro stavby, kde se neuplatňuje polohová renta; funkce fiskální a regulační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koeficient NP - v národních parcích a v zónách I. chráněných krajinných oblastí pro stavby rekreační; funkce regulační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místní koeficient – koeficient v hodnotě 0,5-5,0, který je zaveden obecně závaznou vyhláškou, i pro jednotlivé části obce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0349283-DA1B-49DA-97AE-84A383B9F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64DBB43-6A7C-44DB-9BA3-3CDCD30BA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základní sazby daně za 1 m2 zastavěné plochy stavby se zvyšují o 1,40 Kč za každé další nadzemní podlaží, jestliže zastavěná plocha nadzemního podlaží přesahuje dvě třetiny zastavěné plochy; u staveb pro podnikatelskou činnost se základní sazba daně za každé další nadzemní podlaží, jestliže zastavěná plocha nadzemního podlaží přesahuje jednu třetinu zastavěné plochy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první nadzemní podlaží - každé konstrukční podlaží, které má úroveň podlahy nebo i její části do 0,80 m pod nejnižším bodem přilehlého terénu, není-li v projektové dokumentaci stanoveno jinak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zvýšená daň o 3,50 Kč za každý 1 m2 podlahové plochy nebytového prostoru sloužícího v obytném domě k podnikatelské činnosti s výjimkou zemědělské prvovýroby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C124999-E090-4100-9573-E85B35A31C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Zdaňovací období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7CAA105-8AB7-434A-BC9D-D94825C923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Kalendářní rok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Rozhodné skutečnosti – 1. leden zdaňovacího </a:t>
            </a:r>
            <a:r>
              <a:rPr lang="cs-CZ" altLang="cs-CZ" dirty="0" err="1"/>
              <a:t>oobdobí</a:t>
            </a:r>
            <a:endParaRPr lang="cs-CZ" alt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04B7E14-0DDF-4065-8289-EA5A5CAD18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Daňové přiznání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AA36940-0D6A-436C-8EC0-0FEAD16DC0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Do 31. 1., ale ne vždy</a:t>
            </a:r>
          </a:p>
          <a:p>
            <a:pPr marL="2857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poplatník podal přiznání v některém z předchozích zdaňovacích období nebo daň byla vyměřena ex offo a ve srovnání s tímto předchozím zdaňovacím obdobím nedošlo ke změně okolností rozhodných pro vyměření daně - daň se vyměří výši poslední známé daně a za den vyměření daně a současně za den doručení tohoto rozhodnutí poplatníkovi se považuje 31. leden zdaňovacího období</a:t>
            </a:r>
            <a:r>
              <a:rPr lang="cs-CZ" altLang="cs-CZ" sz="1800" b="1" dirty="0"/>
              <a:t>; </a:t>
            </a:r>
            <a:r>
              <a:rPr lang="cs-CZ" altLang="cs-CZ" sz="1800" dirty="0"/>
              <a:t>správce daně nemusí daňovému subjektu výsledek vyměření oznamovat platebním výměrem, platební výměr založí do spisu a nelze se proti němu odvolat, </a:t>
            </a:r>
          </a:p>
          <a:p>
            <a:pPr marL="2857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změna sazeb daně a koeficientů,</a:t>
            </a:r>
          </a:p>
          <a:p>
            <a:pPr marL="2857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změna průměrné ceny půdy </a:t>
            </a:r>
          </a:p>
          <a:p>
            <a:pPr marL="2857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zánik osvobození</a:t>
            </a:r>
          </a:p>
          <a:p>
            <a:pPr marL="2857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změna místní příslušnosti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Je přípustné též dílčí daňové přiznání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Společný zástupce vs. každý sám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Změny hlásit do 30 dnů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5001F38-A338-4715-B7EE-76473251B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Daňové přiznání - zvláštní případy</a:t>
            </a:r>
            <a:br>
              <a:rPr lang="cs-CZ" altLang="cs-CZ" sz="2800"/>
            </a:br>
            <a:endParaRPr lang="cs-CZ" altLang="cs-CZ" sz="280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9080DD7-B63D-492B-A664-6CBDC35B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převod vlastnictví - do konce třetího měsíce následujícího po měsíci, v němž byl zapsán vklad práva vlastnického do katastru nemovitostí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za první rok, kdy mělo být podáno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dědictví - osoba spravující pozůstalost, lhůta pro podání daňového přiznání prodloužena o dva měsíce, stejné pravidlo pro dědice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dražba – do konce třetího měsíce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09F4217-BF3A-45FA-8733-6FD885EEDE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Placení daní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1F8A66D-0126-475D-B440-0DD42A091FA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Do 5,000 Kč – 31. 5.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Nad 5,000 Kč – 31. 8. a 30. 11. - zemědělci, rybníkáři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Nad 5,000 Kč – 31. 5. a 30. 11. – ostatní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Do 50 Kč nic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Min. daň 90 Kč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Zvláštní případy: převod, dědictví – ve lhůtě pro podání daňového přiznání</a:t>
            </a:r>
          </a:p>
          <a:p>
            <a:pPr lvl="1" eaLnBrk="1" hangingPunct="1"/>
            <a:r>
              <a:rPr lang="cs-CZ" altLang="cs-CZ" dirty="0"/>
              <a:t>	problémy, pokud je podáváno DP za několik let zpět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5B9A417-80BC-409B-8EFB-1C130555C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Správa daně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15E44BB-445C-4821-A45B-6561E23AA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FÚ podle polohy nemovitosti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Má zůstat správa </a:t>
            </a:r>
            <a:r>
              <a:rPr lang="cs-CZ" altLang="cs-CZ" dirty="0" err="1"/>
              <a:t>DzNV</a:t>
            </a:r>
            <a:r>
              <a:rPr lang="cs-CZ" altLang="cs-CZ" dirty="0"/>
              <a:t> dále na finančních úřadech?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Neochota obcí stát se správci daně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Osvobození nemovitostí ve vlastnictví státu snižuje obcím výnos – daň za správu daně z nemovitostí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Obec neví, kdo je dlužníkem – povinnost zachovávat mlčenlivost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863632C7-4364-4EFA-9C97-27137F351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Pokuta za opožděné tvrzení daně</a:t>
            </a:r>
            <a:endParaRPr lang="en-US" altLang="cs-CZ"/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6215B411-F1EF-4456-8997-F0196755FC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Na nižší daň, po lhůtě, bez výzvy správce daně – pokuta není</a:t>
            </a:r>
            <a:endParaRPr lang="en-US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3535B7-160C-4341-BC98-534C903AD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8373" name="Zástupný symbol pro číslo snímku 4">
            <a:extLst>
              <a:ext uri="{FF2B5EF4-FFF2-40B4-BE49-F238E27FC236}">
                <a16:creationId xmlns:a16="http://schemas.microsoft.com/office/drawing/2014/main" id="{4D843C23-98A8-47F4-9E5C-52E0468EF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587ED3-96BA-4D56-8B88-D4E5F05DA12A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s-CZ" altLang="cs-CZ" sz="1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09DA5AA-6B7A-465D-A03D-2D9C8F118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Informovanost obcí o daňových dlužnících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C456CD8-2870-4AC4-9B71-591640C51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Pakliže by byla obec správcem daně, nic se v této oblasti nezmění, neboť správa daně je vykonávána v působnosti přenesené (viz stávající situace v oblasti místních poplatků)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Organization Chart 2">
            <a:extLst>
              <a:ext uri="{FF2B5EF4-FFF2-40B4-BE49-F238E27FC236}">
                <a16:creationId xmlns:a16="http://schemas.microsoft.com/office/drawing/2014/main" id="{4A9505B9-FBE6-497C-88CF-0F381EF4A33E}"/>
              </a:ext>
            </a:extLst>
          </p:cNvPr>
          <p:cNvGrpSpPr>
            <a:grpSpLocks/>
          </p:cNvGrpSpPr>
          <p:nvPr/>
        </p:nvGrpSpPr>
        <p:grpSpPr bwMode="auto">
          <a:xfrm>
            <a:off x="1332708" y="1589088"/>
            <a:ext cx="7488237" cy="4464050"/>
            <a:chOff x="2288" y="1001"/>
            <a:chExt cx="2880" cy="720"/>
          </a:xfrm>
        </p:grpSpPr>
        <p:cxnSp>
          <p:nvCxnSpPr>
            <p:cNvPr id="10243" name="_s1028">
              <a:extLst>
                <a:ext uri="{FF2B5EF4-FFF2-40B4-BE49-F238E27FC236}">
                  <a16:creationId xmlns:a16="http://schemas.microsoft.com/office/drawing/2014/main" id="{1F38EAAE-FDB5-4894-9F6F-CA7135F14E43}"/>
                </a:ext>
              </a:extLst>
            </p:cNvPr>
            <p:cNvCxnSpPr>
              <a:cxnSpLocks noChangeShapeType="1"/>
              <a:stCxn id="10249" idx="0"/>
              <a:endCxn id="10246" idx="2"/>
            </p:cNvCxnSpPr>
            <p:nvPr/>
          </p:nvCxnSpPr>
          <p:spPr bwMode="auto">
            <a:xfrm rot="5400000" flipH="1">
              <a:off x="3656" y="353"/>
              <a:ext cx="144" cy="2016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4" name="_s1029">
              <a:extLst>
                <a:ext uri="{FF2B5EF4-FFF2-40B4-BE49-F238E27FC236}">
                  <a16:creationId xmlns:a16="http://schemas.microsoft.com/office/drawing/2014/main" id="{F341FDD4-EC39-477D-A4C9-D1EAB2DC4252}"/>
                </a:ext>
              </a:extLst>
            </p:cNvPr>
            <p:cNvCxnSpPr>
              <a:cxnSpLocks noChangeShapeType="1"/>
              <a:stCxn id="10248" idx="0"/>
              <a:endCxn id="10246" idx="2"/>
            </p:cNvCxnSpPr>
            <p:nvPr/>
          </p:nvCxnSpPr>
          <p:spPr bwMode="auto">
            <a:xfrm rot="5400000" flipH="1">
              <a:off x="3152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5" name="_s1030">
              <a:extLst>
                <a:ext uri="{FF2B5EF4-FFF2-40B4-BE49-F238E27FC236}">
                  <a16:creationId xmlns:a16="http://schemas.microsoft.com/office/drawing/2014/main" id="{41A51A8D-4B5E-45A2-B87F-072CFF82FA78}"/>
                </a:ext>
              </a:extLst>
            </p:cNvPr>
            <p:cNvCxnSpPr>
              <a:cxnSpLocks noChangeShapeType="1"/>
              <a:stCxn id="10247" idx="0"/>
              <a:endCxn id="10246" idx="2"/>
            </p:cNvCxnSpPr>
            <p:nvPr/>
          </p:nvCxnSpPr>
          <p:spPr bwMode="auto">
            <a:xfrm rot="-5400000">
              <a:off x="2649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6" name="_s1033">
              <a:extLst>
                <a:ext uri="{FF2B5EF4-FFF2-40B4-BE49-F238E27FC236}">
                  <a16:creationId xmlns:a16="http://schemas.microsoft.com/office/drawing/2014/main" id="{F442CBB7-7769-4FE5-A44B-46756BA9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800">
                  <a:latin typeface="Times New Roman" panose="02020603050405020304" pitchFamily="18" charset="0"/>
                </a:rPr>
                <a:t>Majetkové daně</a:t>
              </a:r>
            </a:p>
          </p:txBody>
        </p:sp>
        <p:sp>
          <p:nvSpPr>
            <p:cNvPr id="10247" name="_s1036">
              <a:extLst>
                <a:ext uri="{FF2B5EF4-FFF2-40B4-BE49-F238E27FC236}">
                  <a16:creationId xmlns:a16="http://schemas.microsoft.com/office/drawing/2014/main" id="{E6FE8246-6062-4D2F-989F-600E2F1BE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>
                  <a:latin typeface="Times New Roman" panose="02020603050405020304" pitchFamily="18" charset="0"/>
                </a:rPr>
                <a:t>Daň z nabytí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>
                  <a:latin typeface="Times New Roman" panose="02020603050405020304" pitchFamily="18" charset="0"/>
                </a:rPr>
                <a:t>nemovitých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>
                  <a:latin typeface="Times New Roman" panose="02020603050405020304" pitchFamily="18" charset="0"/>
                </a:rPr>
                <a:t>věcí</a:t>
              </a:r>
            </a:p>
          </p:txBody>
        </p:sp>
        <p:sp>
          <p:nvSpPr>
            <p:cNvPr id="10248" name="_s1037">
              <a:extLst>
                <a:ext uri="{FF2B5EF4-FFF2-40B4-BE49-F238E27FC236}">
                  <a16:creationId xmlns:a16="http://schemas.microsoft.com/office/drawing/2014/main" id="{02659B1A-90AC-4939-8C34-391B0183F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>
                  <a:latin typeface="Times New Roman" panose="02020603050405020304" pitchFamily="18" charset="0"/>
                </a:rPr>
                <a:t>Daň z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>
                  <a:latin typeface="Times New Roman" panose="02020603050405020304" pitchFamily="18" charset="0"/>
                </a:rPr>
                <a:t>nemovitých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>
                  <a:latin typeface="Times New Roman" panose="02020603050405020304" pitchFamily="18" charset="0"/>
                </a:rPr>
                <a:t>věcí</a:t>
              </a:r>
            </a:p>
          </p:txBody>
        </p:sp>
        <p:sp>
          <p:nvSpPr>
            <p:cNvPr id="10249" name="_s1038">
              <a:extLst>
                <a:ext uri="{FF2B5EF4-FFF2-40B4-BE49-F238E27FC236}">
                  <a16:creationId xmlns:a16="http://schemas.microsoft.com/office/drawing/2014/main" id="{8577F94C-5F95-4E19-94FC-4C06B5368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9AAA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>
                  <a:latin typeface="Times New Roman" panose="02020603050405020304" pitchFamily="18" charset="0"/>
                </a:rPr>
                <a:t>Daň</a:t>
              </a:r>
              <a:r>
                <a:rPr lang="cs-CZ" altLang="cs-CZ" sz="1300">
                  <a:latin typeface="Times New Roman" panose="02020603050405020304" pitchFamily="18" charset="0"/>
                </a:rPr>
                <a:t> </a:t>
              </a:r>
              <a:r>
                <a:rPr lang="cs-CZ" altLang="cs-CZ" sz="2000">
                  <a:latin typeface="Times New Roman" panose="02020603050405020304" pitchFamily="18" charset="0"/>
                </a:rPr>
                <a:t>silniční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AF67CD72-2C7F-4C2E-9DD7-47A7A2187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 lege ferenda?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036F931B-5ED6-4ED2-86F9-322649A4F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Pozemek x stavba x vše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Jednotkový vs. ad </a:t>
            </a:r>
            <a:r>
              <a:rPr lang="cs-CZ" altLang="cs-CZ" dirty="0" err="1"/>
              <a:t>valorem</a:t>
            </a:r>
            <a:r>
              <a:rPr lang="cs-CZ" altLang="cs-CZ" dirty="0"/>
              <a:t> základ daně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Pokud jednotkový, pak sazba v zákonném rozsahu podle typu nemovité věci s možnostmi pro obce stanovit OZV konkrétní sazbu + základní zákonná sazba (odpadnou koeficienty)</a:t>
            </a:r>
          </a:p>
          <a:p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A04E4D-F7A8-4E6F-BCA4-55EB05630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0421" name="Zástupný symbol pro číslo snímku 4">
            <a:extLst>
              <a:ext uri="{FF2B5EF4-FFF2-40B4-BE49-F238E27FC236}">
                <a16:creationId xmlns:a16="http://schemas.microsoft.com/office/drawing/2014/main" id="{6991D721-FAAD-4E72-823A-D8F340C39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E335C9-6AE1-4153-A8D7-1E984CA9FABB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cs-CZ" altLang="cs-CZ" sz="1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717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58F000-731D-4066-A0C0-05CC074E347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cs-CZ" altLang="cs-CZ" sz="12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Daně na motorová vozidla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Registrační daň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Pravidelně placená daň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Časové poplatky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Výkonové poplatky</a:t>
            </a:r>
          </a:p>
        </p:txBody>
      </p:sp>
    </p:spTree>
  </p:cSld>
  <p:clrMapOvr>
    <a:masterClrMapping/>
  </p:clrMapOvr>
  <p:transition advTm="248853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19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7AD966-F84D-45EB-8DC7-A9657A2DF21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cs-CZ" altLang="cs-CZ" sz="12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Silniční daň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Zákon č. 16/1993 Sb., o dani silniční, ve znění pozdějších předpisů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Pravidelná majetková daň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Správa vykonávána orgány finanční správy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72"/>
    </mc:Choice>
    <mc:Fallback xmlns="">
      <p:transition spd="slow" advTm="85372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21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B2BF58-2CDF-4246-A974-41C8DF09411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cs-CZ" altLang="cs-CZ" sz="12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Předmět daně silniční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Předmětem daně silniční je zdanitelné vozidlo.</a:t>
            </a:r>
          </a:p>
          <a:p>
            <a:pPr eaLnBrk="1" hangingPunct="1"/>
            <a:r>
              <a:rPr lang="cs-CZ" altLang="cs-CZ" dirty="0"/>
              <a:t>Zdanitelným vozidlem se rozumí silniční vozidlo kategorie N2 a N3 a jejich přípojná vozidla kategorie O3 nebo O4, pokud jsou registrovaná v registru silničních vozidel v České republice.</a:t>
            </a:r>
          </a:p>
          <a:p>
            <a:pPr eaLnBrk="1" hangingPunct="1"/>
            <a:r>
              <a:rPr lang="cs-CZ" altLang="cs-CZ" dirty="0"/>
              <a:t>Rozhodujícím pro určení, zda jde o silniční vozidlo, je druh (příp. kategorie) vozidla zapsaný v technickém průkazu vozidla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18"/>
    </mc:Choice>
    <mc:Fallback xmlns="">
      <p:transition spd="slow" advTm="92518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433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9C9C99-852F-4E77-9270-EBD641CF746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cs-CZ" altLang="cs-CZ" sz="12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Osvobození od daně silniční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veřejná prospěšnost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policie, požárníci, záchranná služba…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vozidla určená k údržbě komunikací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vozidla diplomatických misí a konzulárních úřadů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37"/>
    </mc:Choice>
    <mc:Fallback xmlns="">
      <p:transition spd="slow" advTm="132037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536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A295C4-B704-4708-97B2-E8C1BDA9C216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cs-CZ" altLang="cs-CZ" sz="12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Poplatníci daně silniční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provozovatel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uživatel 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Více </a:t>
            </a:r>
            <a:r>
              <a:rPr lang="cs-CZ" altLang="cs-CZ" dirty="0" err="1"/>
              <a:t>spolupoplatníků</a:t>
            </a:r>
            <a:r>
              <a:rPr lang="cs-CZ" altLang="cs-CZ" dirty="0"/>
              <a:t> – solidární povinnost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07"/>
    </mc:Choice>
    <mc:Fallback xmlns="">
      <p:transition spd="slow" advTm="260407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638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006C74-3556-4266-BBC8-289EAD6E2967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cs-CZ" altLang="cs-CZ" sz="12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Základ daně silniční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součet největších povolených hmotností na nápravy v tunách a počet náprav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13"/>
    </mc:Choice>
    <mc:Fallback xmlns="">
      <p:transition spd="slow" advTm="120513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741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C74081-B01A-4113-970B-658718EFD9B5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cs-CZ" altLang="cs-CZ" sz="12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Sazba daně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pevná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platí se poměrně za měsíc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85"/>
    </mc:Choice>
    <mc:Fallback xmlns="">
      <p:transition spd="slow" advTm="78585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53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42D532-D157-4AF3-8321-96881EF00392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cs-CZ" altLang="cs-CZ" sz="12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Sleva na dani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v případě kombinované dopravy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v závislosti na počtu jízd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25 – 100 %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64"/>
    </mc:Choice>
    <mc:Fallback xmlns="">
      <p:transition spd="slow" advTm="60964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355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733E9A-157A-4A2E-87B8-A96DF21A3EB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cs-CZ" altLang="cs-CZ" sz="12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Správa daně silniční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Daňové přiznání</a:t>
            </a:r>
            <a:r>
              <a:rPr lang="cs-CZ" altLang="cs-CZ" dirty="0"/>
              <a:t> k dani silniční podává poplatník do 31. ledna kalendářního roku následujícího</a:t>
            </a:r>
          </a:p>
          <a:p>
            <a:pPr eaLnBrk="1" hangingPunct="1"/>
            <a:r>
              <a:rPr lang="cs-CZ" altLang="cs-CZ" b="1" dirty="0"/>
              <a:t>placení</a:t>
            </a:r>
            <a:r>
              <a:rPr lang="cs-CZ" altLang="cs-CZ" dirty="0"/>
              <a:t> ve lhůtě pro podání daňového přiznání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81"/>
    </mc:Choice>
    <mc:Fallback xmlns="">
      <p:transition spd="slow" advTm="8368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ECC56E-D3F9-496D-98FD-494D18325BF8}"/>
              </a:ext>
            </a:extLst>
          </p:cNvPr>
          <p:cNvGraphicFramePr/>
          <p:nvPr/>
        </p:nvGraphicFramePr>
        <p:xfrm>
          <a:off x="324645" y="1589088"/>
          <a:ext cx="842486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457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B7D392-17C2-4F07-AE3B-6082ED1E44A4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cs-CZ" altLang="cs-CZ" sz="12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Evropská regulace poplatků za užívání dálnic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směrnice Evropského parlamentu a Rady 1999/62/ES ze dne 17. června 1999 o výběru poplatků za užívání určitých pozemních komunikací těžkými nákladními vozidly (směrnice „</a:t>
            </a:r>
            <a:r>
              <a:rPr lang="cs-CZ" altLang="cs-CZ" sz="2000" dirty="0" err="1"/>
              <a:t>Eurovignette</a:t>
            </a:r>
            <a:r>
              <a:rPr lang="cs-CZ" altLang="cs-CZ" sz="2000" dirty="0"/>
              <a:t>“)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směrnice Evropského parlamentu a Rady 2004/52/ES ze dne 29. dubna 2004 o obecně rozšířeném zavedení a interoperabilitě elektronických systémů silničního mýta ve Společenství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165"/>
    </mc:Choice>
    <mc:Fallback xmlns="">
      <p:transition spd="slow" advTm="281165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560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C79A24-60AD-44E5-A079-E3A6128B61A3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cs-CZ" altLang="cs-CZ" sz="12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Časové poplatky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Zákon č. 13/1997 Sb., o pozemních komunikacích, ve znění pozdějších předpisů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povinnost zakoupit dálniční známku mají všichni řidiči vozidel nejméně se čtyřmi koly a provozovatelé souprav, kteří užívají české dálnice a rychlostí silnice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nejvyšší povolená hmotnost vozidla nebo soupravy přitom nepřesahuje 3,5 tuny 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cs-CZ" sz="2000" dirty="0"/>
              <a:t>1 rok, na 30 dnů, na 10 dnů nebo na 1 den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65"/>
    </mc:Choice>
    <mc:Fallback xmlns="">
      <p:transition spd="slow" advTm="104565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662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C6BE46-619E-4B94-89B9-46538B8B87C1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cs-CZ" sz="12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Sazby časových poplatků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Pro 2024 činí 2 300 Kč, další roky inflační koeficient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Sazba časového poplatku na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	a) 30 dnů činí 19 % sazby časového poplatku na 1 rok,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	b) 10 dnů činí 12 % sazby časového poplatku na 1 rok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	c) 1 den činí 9 % sazby časového poplatku na 1 rok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vozidlo používající jako palivo elektrickou energii nebo vodík v kombinaci s jiným palivem, je-li hodnota emisí CO2 v kombinovaném provozu nejvýše 50 g/km – 25 % sazby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vozidlo poháněné zemním plynem nebo biometanem – 50 % sazby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29"/>
    </mc:Choice>
    <mc:Fallback xmlns="">
      <p:transition spd="slow" advTm="116429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5CF7D5-658A-49B4-95BD-93D104EFD47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cs-CZ" altLang="cs-CZ" sz="12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Elektronické mýtné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193" y="1489587"/>
            <a:ext cx="8066301" cy="434241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zákona č. 13/1997 Sb., o pozemních komunikacích, ve znění pozdějších předpisů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nařízení vlády č. 240/2014 Sb., o výši časových poplatků, sazeb mýtného, slevy na mýtném a o postupu při uplatnění slevy na mýtném 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Mýtné se ukládá za účelem dosažení návratnosti nákladů vynaložených na zpoplatněné pozemní komunikace a externích nákladů, jimiž se rozumí náklady vyvolané při provozu vozidel v systému elektronického mýtného na zpoplatněných pozemních komunikacích 1. znečištěním ovzduší, 2. hlukem a 3. emisemi CO2</a:t>
            </a:r>
            <a:r>
              <a:rPr lang="cs-CZ" altLang="cs-CZ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68"/>
    </mc:Choice>
    <mc:Fallback xmlns="">
      <p:transition spd="slow" advTm="68468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867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E52DAB-DA59-4940-99E6-595798F09DE4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cs-CZ" altLang="cs-CZ" sz="12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 lege ferenda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základ daně podle CO</a:t>
            </a:r>
            <a:r>
              <a:rPr lang="cs-CZ" altLang="cs-CZ" baseline="-25000" dirty="0"/>
              <a:t>2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osobní auta?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85"/>
    </mc:Choice>
    <mc:Fallback xmlns="">
      <p:transition spd="slow" advTm="80485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1747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57F5AE-938C-4D8F-B356-2E36B0E1D470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cs-CZ" altLang="cs-CZ" sz="1200"/>
          </a:p>
        </p:txBody>
      </p:sp>
      <p:pic>
        <p:nvPicPr>
          <p:cNvPr id="31748" name="Picture 2" descr="a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32" y="0"/>
            <a:ext cx="451326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5"/>
    </mc:Choice>
    <mc:Fallback xmlns="">
      <p:transition spd="slow" advTm="32055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3795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B1DCCE-3BE5-46EA-B93A-58F94FDB174F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cs-CZ" altLang="cs-CZ" sz="1200"/>
          </a:p>
        </p:txBody>
      </p:sp>
      <p:pic>
        <p:nvPicPr>
          <p:cNvPr id="33796" name="Picture 2" descr="P9010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3" y="241300"/>
            <a:ext cx="882332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19"/>
    </mc:Choice>
    <mc:Fallback xmlns="">
      <p:transition spd="slow" advTm="48419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3584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4FBA16-6CF7-4029-B2DF-6989DDF610E3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4" y="476251"/>
            <a:ext cx="8229600" cy="840821"/>
          </a:xfrm>
        </p:spPr>
        <p:txBody>
          <a:bodyPr/>
          <a:lstStyle/>
          <a:p>
            <a:pPr eaLnBrk="1" hangingPunct="1"/>
            <a:r>
              <a:rPr lang="cs-CZ" altLang="cs-CZ" dirty="0"/>
              <a:t>Transferové daně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94" y="1442906"/>
            <a:ext cx="8229600" cy="4938844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blízké daním majetkovým a důchodovým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daně z civilněprávních úkonů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přímé, nahodilé, nepravidelné a z hlediska daňového výnosu nestabilní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zdanění převodů a přechodů vlastnických práv k majetku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daň dědická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daň darovací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daň z převodu nemovitostí / z nabytí nemovitých věcí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zákon č. 586/1992 Sb., o daních z příjmů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FF0000"/>
                </a:solidFill>
              </a:rPr>
              <a:t>Zákonné opatření č. 340/2013 Sb., o dani z nabytí nemovitých věcí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77"/>
    </mc:Choice>
    <mc:Fallback xmlns="">
      <p:transition spd="slow" advTm="125777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4915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AE6337-BE14-4DCC-9A5C-C0687EFBFD60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Rozlišení mezi daněmi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úplatná forma převodu vlastnictví k nemovitostem = daň z nabytí nemovitých věcí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forma bezúplatného převodu, resp. přechodu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dirty="0"/>
              <a:t>inter </a:t>
            </a:r>
            <a:r>
              <a:rPr lang="cs-CZ" altLang="cs-CZ" dirty="0" err="1"/>
              <a:t>vivos</a:t>
            </a:r>
            <a:r>
              <a:rPr lang="cs-CZ" altLang="cs-CZ" dirty="0"/>
              <a:t> = daň darovací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dirty="0" err="1"/>
              <a:t>mortis</a:t>
            </a:r>
            <a:r>
              <a:rPr lang="cs-CZ" altLang="cs-CZ" dirty="0"/>
              <a:t> causa = daň dědická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4"/>
    </mc:Choice>
    <mc:Fallback xmlns="">
      <p:transition spd="slow" advTm="17684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4198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C39E35-3A64-4707-ADE9-0C8E87767D19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Poplatky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/>
              <a:t>V souvislosti s převody (přechody) vlastnictví majetku se uplatňují v ČR i vybrané poplatky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poplatek za vklad do katastru nemovitostí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poplatek na podporu sběru, zpracování, využití a odstranění vybraných autovraků (dle zákona č. 185/2001 Sb., o odpadech)</a:t>
            </a:r>
          </a:p>
          <a:p>
            <a:pPr lvl="1"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Teorie se přiklání k tomu, že se nejedná o zpoplatnění civilněprávního úkonu, ale jde o poplatky za správní řízení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24"/>
    </mc:Choice>
    <mc:Fallback xmlns="">
      <p:transition spd="slow" advTm="496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F686A8D-B1AD-4B48-B5ED-79862C259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Majetkové daně jako druhé a další zdanění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33E4794-2F6E-4A41-B549-A0D7F7542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Daň důchodová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Daň z nabytí nemovitých věcí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Daň z nemovitých věcí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7C2C7A-C5E8-41D6-8B07-8A169FA5493F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Úprava transferových daní v Evropě</a:t>
            </a:r>
            <a:br>
              <a:rPr lang="en-US" altLang="cs-CZ"/>
            </a:br>
            <a:endParaRPr lang="cs-CZ" altLang="cs-CZ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193" y="1872000"/>
            <a:ext cx="8066301" cy="4266000"/>
          </a:xfrm>
        </p:spPr>
        <p:txBody>
          <a:bodyPr/>
          <a:lstStyle/>
          <a:p>
            <a:pPr eaLnBrk="1" hangingPunct="1"/>
            <a:r>
              <a:rPr lang="en-US" altLang="cs-CZ" dirty="0"/>
              <a:t>VAT </a:t>
            </a:r>
            <a:r>
              <a:rPr lang="cs-CZ" altLang="cs-CZ" dirty="0"/>
              <a:t>- DPH</a:t>
            </a:r>
            <a:endParaRPr lang="en-US" altLang="cs-CZ" dirty="0"/>
          </a:p>
          <a:p>
            <a:pPr eaLnBrk="1" hangingPunct="1"/>
            <a:r>
              <a:rPr lang="en-US" altLang="cs-CZ" dirty="0"/>
              <a:t>Stamp duties</a:t>
            </a:r>
            <a:r>
              <a:rPr lang="cs-CZ" altLang="cs-CZ" dirty="0"/>
              <a:t> - kolkovné</a:t>
            </a:r>
            <a:endParaRPr lang="en-US" altLang="cs-CZ" dirty="0"/>
          </a:p>
          <a:p>
            <a:pPr eaLnBrk="1" hangingPunct="1"/>
            <a:r>
              <a:rPr lang="en-US" altLang="cs-CZ" dirty="0"/>
              <a:t>Inheritance tax</a:t>
            </a:r>
            <a:r>
              <a:rPr lang="cs-CZ" altLang="cs-CZ" dirty="0"/>
              <a:t> – dědická daň</a:t>
            </a:r>
            <a:endParaRPr lang="en-US" altLang="cs-CZ" dirty="0"/>
          </a:p>
          <a:p>
            <a:pPr eaLnBrk="1" hangingPunct="1"/>
            <a:r>
              <a:rPr lang="en-US" altLang="cs-CZ" dirty="0"/>
              <a:t>Gift tax</a:t>
            </a:r>
            <a:r>
              <a:rPr lang="cs-CZ" altLang="cs-CZ" dirty="0"/>
              <a:t> – darovací daň</a:t>
            </a:r>
            <a:endParaRPr lang="en-US" altLang="cs-CZ" dirty="0"/>
          </a:p>
          <a:p>
            <a:pPr eaLnBrk="1" hangingPunct="1"/>
            <a:r>
              <a:rPr lang="en-US" altLang="cs-CZ" dirty="0"/>
              <a:t>Income taxes</a:t>
            </a:r>
            <a:r>
              <a:rPr lang="cs-CZ" altLang="cs-CZ" dirty="0"/>
              <a:t> – důchodové daně</a:t>
            </a:r>
            <a:endParaRPr lang="en-US" altLang="cs-CZ" dirty="0"/>
          </a:p>
          <a:p>
            <a:pPr eaLnBrk="1" hangingPunct="1"/>
            <a:r>
              <a:rPr lang="en-US" altLang="cs-CZ" dirty="0"/>
              <a:t>Property-value increasement taxes</a:t>
            </a:r>
            <a:r>
              <a:rPr lang="cs-CZ" altLang="cs-CZ" dirty="0"/>
              <a:t> – daň ze zvýšené hodnoty</a:t>
            </a:r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PROPERTY TRANSFER TAXES</a:t>
            </a:r>
            <a:r>
              <a:rPr lang="cs-CZ" altLang="cs-CZ" dirty="0"/>
              <a:t> – transferové daně</a:t>
            </a:r>
            <a:endParaRPr lang="en-US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86"/>
    </mc:Choice>
    <mc:Fallback xmlns="">
      <p:transition spd="slow" advTm="70086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Nemožnost přesunout majetek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Nemožnost schovat majetek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Majetek má vždy hodnotu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Majetek je registrován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Transfery jsou veřejné a registrované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Poplatníci jsou lehce identifikovatelní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Je majetek registrován před nebo po zaplacení daně</a:t>
            </a:r>
            <a:r>
              <a:rPr lang="en-US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Jednoduchá a levná správa daně</a:t>
            </a:r>
            <a:endParaRPr lang="en-US" dirty="0"/>
          </a:p>
          <a:p>
            <a:pPr marL="457200" lvl="1">
              <a:defRPr/>
            </a:pPr>
            <a:endParaRPr lang="cs-CZ" dirty="0"/>
          </a:p>
          <a:p>
            <a:pPr lvl="1">
              <a:defRPr/>
            </a:pPr>
            <a:endParaRPr lang="en-US" dirty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96E274-BFCA-47DB-BDEA-0A5FF3D3BA6D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76"/>
    </mc:Choice>
    <mc:Fallback xmlns="">
      <p:transition spd="slow" advTm="107776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Nevýhody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>
          <a:xfrm>
            <a:off x="539193" y="1872000"/>
            <a:ext cx="8066301" cy="4356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Druhé zdanění majetku (DPH, DPPO, DPFO, </a:t>
            </a:r>
            <a:r>
              <a:rPr lang="cs-CZ" altLang="cs-CZ" dirty="0" err="1"/>
              <a:t>DzNV</a:t>
            </a:r>
            <a:r>
              <a:rPr lang="cs-CZ" altLang="cs-CZ" dirty="0"/>
              <a:t>)</a:t>
            </a:r>
            <a:endParaRPr lang="en-US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Nefér daň: rozhodnutí ÚS o tom, že se jedná </a:t>
            </a:r>
            <a:r>
              <a:rPr lang="cs-CZ" altLang="cs-CZ" dirty="0" err="1"/>
              <a:t>o„politikum</a:t>
            </a:r>
            <a:r>
              <a:rPr lang="cs-CZ" altLang="cs-CZ" dirty="0"/>
              <a:t>“</a:t>
            </a:r>
            <a:endParaRPr lang="en-US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Výhoda pro poplatníka??? – registrace a ochrana práv</a:t>
            </a:r>
            <a:endParaRPr lang="en-US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Nedochází ke zdanění jiného majetku než nemovitého</a:t>
            </a:r>
            <a:endParaRPr lang="en-US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Podhodnocení majetku</a:t>
            </a:r>
            <a:endParaRPr lang="en-US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Deformace trhu</a:t>
            </a:r>
            <a:endParaRPr lang="en-US" altLang="cs-CZ" dirty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28CAB3-002C-437E-BD36-1E9CCAC1A44A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527"/>
    </mc:Choice>
    <mc:Fallback xmlns="">
      <p:transition spd="slow" advTm="185527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Zdanění transferů movitého majetku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Dá se lehce vyhnout zdanění</a:t>
            </a:r>
            <a:endParaRPr lang="en-US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Co zdaňovat</a:t>
            </a:r>
            <a:r>
              <a:rPr lang="en-US" altLang="cs-CZ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Jaká je hodnota</a:t>
            </a:r>
            <a:r>
              <a:rPr lang="en-US" altLang="cs-CZ" dirty="0"/>
              <a:t>?</a:t>
            </a:r>
          </a:p>
          <a:p>
            <a:endParaRPr lang="cs-CZ" altLang="cs-CZ" dirty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6072AE-F77D-43A0-83D7-5FB2A9D0F51D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86"/>
    </mc:Choice>
    <mc:Fallback xmlns="">
      <p:transition spd="slow" advTm="50986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7536E-BD75-456A-8D8F-CE72F8BA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Daň z nabytí nemovitých věcí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9FD4FA-43F4-4086-AEF5-86BC1D2A4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Zrušena ve všech případech, kdy právní účinky vkladu do katastru nemovitostí vzniknou dne 26. 9. 2020 a později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Retroaktivně i případy, u nichž lhůta pro podání daňového přiznání uplynula od 31. března 2020, tedy na ty případy vkladu práva do katastru nemovitostí, které proběhly v prosinci roku 2019 a později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Přeplatek vracen na základě žádosti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28E02A-E6BD-463E-8067-F75917A9B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480A20-6024-4D55-BB12-C6237C543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490EFB-2974-445D-99DC-09D5B034F83C}" type="slidenum">
              <a:rPr lang="cs-CZ" altLang="cs-CZ" smtClean="0"/>
              <a:pPr>
                <a:defRPr/>
              </a:pPr>
              <a:t>74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98250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Dědická daň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Daň dědická zrušena od 1.1.2014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Příjem získaný dědictvím přesunut do ZDP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Osvobození dědictví od daně z příjmů (§ 4a, § 19b)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Rozhodující je datum úmrtí zůstavitele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dirty="0"/>
              <a:t>Do 31. 12. 1992 – notářské poplatky</a:t>
            </a:r>
          </a:p>
          <a:p>
            <a:pPr lvl="1"/>
            <a:r>
              <a:rPr lang="cs-CZ" altLang="cs-CZ" dirty="0"/>
              <a:t>1. 1. 1993 – 31. 12. 2013 – daň dědická</a:t>
            </a:r>
          </a:p>
          <a:p>
            <a:pPr lvl="1"/>
            <a:r>
              <a:rPr lang="cs-CZ" altLang="cs-CZ" dirty="0"/>
              <a:t>Od 1. 1. 2014 předmět daně z příjmů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6963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6963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2FB550-8E23-4A20-B70A-1813D36C18CA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8"/>
    </mc:Choice>
    <mc:Fallback xmlns="">
      <p:transition spd="slow" advTm="37228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Daň darovací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Darovací daň k 1.1.2014 zrušena a příjem přesunut do daní z příjmů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§ 10 odst. 3 písm. d) ZDP: jsou osvobozeny bezúplatné příjmy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od příbuzného v linii přímé a v linii vedlejší, pokud jde o sourozence, strýce, tetu, synovce nebo neteř, manžela, manžela dítěte, dítěte manžela, rodiče manžela nebo manžela rodičů,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od osoby, se kterou poplatník žil nejméně po dobu jednoho roku před získáním bezúplatného příjmu ve společně hospodařící domácnosti a z tohoto důvodu pečoval o domácnost nebo byl na tuto osobu odkázán výživou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nabyté příležitostně, pokud jejich úhrn od téhož poplatníka ve zdaňovacím období nepřevyšuje částku 50000 Kč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</p:txBody>
      </p:sp>
      <p:sp>
        <p:nvSpPr>
          <p:cNvPr id="7066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7066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2AA39E-18A1-4941-A7DA-7015CEDB87CB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9"/>
    </mc:Choice>
    <mc:Fallback xmlns="">
      <p:transition spd="slow" advTm="19799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Oznámení osvobozených příjmů FO</a:t>
            </a:r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Povinnost poplatníka oznámit správci daně příjem osvobozený od daně, který je vyšší než 5.000.000 Kč, do konce lhůty pro podání daňového přiznání za zdaňovací období, ve kterém příjem obdržel.</a:t>
            </a:r>
          </a:p>
          <a:p>
            <a:r>
              <a:rPr lang="cs-CZ" altLang="cs-CZ"/>
              <a:t>V oznámení poplatník uvede</a:t>
            </a:r>
          </a:p>
          <a:p>
            <a:pPr marL="400050" lvl="1"/>
            <a:r>
              <a:rPr lang="cs-CZ" altLang="cs-CZ"/>
              <a:t>a) výši příjmu,</a:t>
            </a:r>
          </a:p>
          <a:p>
            <a:pPr marL="400050" lvl="1"/>
            <a:r>
              <a:rPr lang="cs-CZ" altLang="cs-CZ"/>
              <a:t>b) popis okolností nabytí příjmu,</a:t>
            </a:r>
          </a:p>
          <a:p>
            <a:pPr marL="400050" lvl="1"/>
            <a:r>
              <a:rPr lang="cs-CZ" altLang="cs-CZ"/>
              <a:t>c) datum, kdy příjem vznikl.</a:t>
            </a:r>
          </a:p>
        </p:txBody>
      </p:sp>
    </p:spTree>
    <p:extLst>
      <p:ext uri="{BB962C8B-B14F-4D97-AF65-F5344CB8AC3E}">
        <p14:creationId xmlns:p14="http://schemas.microsoft.com/office/powerpoint/2010/main" val="27401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77"/>
    </mc:Choice>
    <mc:Fallback xmlns="">
      <p:transition spd="slow" advTm="74877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Oznámení osvobozených příjmů FO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Povinnost se nevztahuje na příjem, o němž může údaje správce daně zjistit z rejstříků či evidencí, do kterých má přístup a které zveřejní na úřední desce a způsobem umožňujícím dálkový přístup – typicky KN.</a:t>
            </a:r>
          </a:p>
          <a:p>
            <a:r>
              <a:rPr lang="cs-CZ" altLang="cs-CZ"/>
              <a:t>Přetrvává problém s výkladem zákonných ustanovení</a:t>
            </a:r>
          </a:p>
        </p:txBody>
      </p:sp>
    </p:spTree>
    <p:extLst>
      <p:ext uri="{BB962C8B-B14F-4D97-AF65-F5344CB8AC3E}">
        <p14:creationId xmlns:p14="http://schemas.microsoft.com/office/powerpoint/2010/main" val="24789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83"/>
    </mc:Choice>
    <mc:Fallback xmlns="">
      <p:transition spd="slow" advTm="23183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Sankce za neoznámení osvobozeného příjmu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Pokuta </a:t>
            </a:r>
            <a:r>
              <a:rPr lang="cs-CZ" altLang="cs-CZ"/>
              <a:t>ve výši</a:t>
            </a:r>
          </a:p>
          <a:p>
            <a:pPr lvl="1"/>
            <a:r>
              <a:rPr lang="cs-CZ" altLang="cs-CZ"/>
              <a:t>0,1 % z částky neoznámeného příjmu, pokud tuto povinnost splní, aniž by k tomu byl vyzván,</a:t>
            </a:r>
          </a:p>
          <a:p>
            <a:pPr lvl="1"/>
            <a:r>
              <a:rPr lang="cs-CZ" altLang="cs-CZ"/>
              <a:t>10 % z částky neoznámeného příjmu, pokud poplatník tuto povinnost splní v náhradní lhůtě poté, co byl k tomu vyzván, nebo</a:t>
            </a:r>
          </a:p>
          <a:p>
            <a:pPr lvl="1"/>
            <a:r>
              <a:rPr lang="cs-CZ" altLang="cs-CZ"/>
              <a:t>15 % z částky neoznámeného příjmu, pokud poplatník nesplní tuto povinnost ani v náhradní lhůtě.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18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57"/>
    </mc:Choice>
    <mc:Fallback xmlns="">
      <p:transition spd="slow" advTm="399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4971323-0A97-420A-BDB9-0B2624DA4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Daň z nemovitých věcí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F1EDAE5-176D-4187-B6FC-DC024976B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Zákon č. 338/1992 Sb., ve znění pozdějších předpisů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Daň z pozemků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Daň ze staveb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Daň z jednotek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dirty="0"/>
              <a:t>Daň z bytů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dirty="0"/>
              <a:t>Daň ze samostatných nebytových prostorů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287BCF-DCC4-4F79-8D14-EA8E0EE6D7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713D8B-C536-4F55-BEA0-967DB7B0D0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22771F-2DD7-45F9-B065-33BA73DC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hazardních her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Poplatník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7C2D691-E417-4036-A828-3F25A9D0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2348916"/>
            <a:ext cx="8066301" cy="34830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držitel základního povolení podle zákona upravujícího hazardní hry nebo ten, kdo provozuje hazardní hru, k jejímuž provozování je takového povolení potřeba</a:t>
            </a:r>
          </a:p>
          <a:p>
            <a:pPr>
              <a:lnSpc>
                <a:spcPct val="100000"/>
              </a:lnSpc>
            </a:pPr>
            <a:r>
              <a:rPr lang="cs-CZ" dirty="0"/>
              <a:t>ohlašovatel hazardní hry nebo ten, kdo provozuje hazardní hru, k jejímuž provozování je potřeba ohlášení</a:t>
            </a:r>
          </a:p>
        </p:txBody>
      </p:sp>
    </p:spTree>
    <p:extLst>
      <p:ext uri="{BB962C8B-B14F-4D97-AF65-F5344CB8AC3E}">
        <p14:creationId xmlns:p14="http://schemas.microsoft.com/office/powerpoint/2010/main" val="15141930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079370-3827-4D1D-903E-ACB96FC98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35B2D3-38CB-4ECA-996B-B65697D737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2812D5-0DD8-4CFA-8DE2-FDEFDFD5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daně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B60EFA-A438-47EF-B90B-563153D1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375794"/>
            <a:ext cx="8066301" cy="44562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provozování hazardní hry na území České republiky pro účastníka hazardní hry, pokud je k provozování této hry potřeba základní povolení podle zákona upravujícího hazardní hry, nebo tato hra má být podle zákona upravujícího hazardní hry ohlášena.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 případě hazardní hry provozované dálkovým přístupem prostřednictvím internetu, při které účastník hazardní hry hraje proti jiné osobě, která se k účasti na hazardní hře registrovala nebo zaplatila vklad a která nemá bydliště na území České republiky, se za provozování hazardní hry na území České republiky pro účastníka hazardní hry považuje rovněž provozování pro tuto osobu.</a:t>
            </a:r>
          </a:p>
        </p:txBody>
      </p:sp>
    </p:spTree>
    <p:extLst>
      <p:ext uri="{BB962C8B-B14F-4D97-AF65-F5344CB8AC3E}">
        <p14:creationId xmlns:p14="http://schemas.microsoft.com/office/powerpoint/2010/main" val="7716254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A668EB-F919-4E0A-A3AC-9AADFEFDFE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BB96FC-48A8-4FC2-BA2B-693F650152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446974-F31D-4AC9-BF52-D0B4D8A2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daně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3DE4BE2-CF25-4001-A58B-05CEFD225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Základem daně je součet dílčích základů daně, které tvoří částka, o kterou úhrn přijatých vkladů převyšuje součet úhrnu vyplacených výher a úhrnu vrácených vkladů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</a:t>
            </a:r>
            <a:r>
              <a:rPr lang="cs-CZ" sz="1400" dirty="0"/>
              <a:t>a) z loterie v případě dílčí daně z loterií,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	b) z kursové sázky v případě dílčí daně z kursových sázek,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	c) z totalizátorové hry v případě dílčí daně z totalizátorových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	d) z binga v případě dílčí daně z bing,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 	e) z technické hry v případě dílčí daně z technických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	f) z živé hry v případě dílčí daně z živých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 	g) z tomboly v případě dílčí daně z tombol a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	h) z turnaje malého rozsahu v případě dílčí daně z turnajů malého rozsahu.</a:t>
            </a:r>
          </a:p>
        </p:txBody>
      </p:sp>
    </p:spTree>
    <p:extLst>
      <p:ext uri="{BB962C8B-B14F-4D97-AF65-F5344CB8AC3E}">
        <p14:creationId xmlns:p14="http://schemas.microsoft.com/office/powerpoint/2010/main" val="23297178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BC7176-33EE-4C6D-B478-AD85979B5C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803CA2-37F0-4CCC-AA9E-A0DDFFBF7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114C2B-F5B1-49F1-8203-513BEC47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Sazba daně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33B8742-BC71-4047-BCCD-AFDDA425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445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Sazba daně z hazardních her činí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a) 35 % pro dílčí základ daně z loterií,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b) 30 % pro dílčí základ daně z kursových sázek,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c) 30 % pro dílčí základ daně z totalizátorových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d) 30 % pro dílčí základ daně z bing,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e) 35 % pro dílčí základ daně z technických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f) 30 % pro dílčí základ daně z živých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g) 30 % pro dílčí základ daně z tombol a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h) 30 % pro dílčí základ daně z turnajů malého rozsahu</a:t>
            </a:r>
          </a:p>
          <a:p>
            <a:pPr marL="71986" indent="0">
              <a:lnSpc>
                <a:spcPct val="100000"/>
              </a:lnSpc>
              <a:buNone/>
            </a:pPr>
            <a:endParaRPr lang="cs-CZ" sz="1400" dirty="0"/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Hazardní hry provozované bez potřebného základního povolení nebo ohlášení – 35 %.</a:t>
            </a:r>
          </a:p>
          <a:p>
            <a:pPr marL="71986" indent="0">
              <a:lnSpc>
                <a:spcPct val="100000"/>
              </a:lnSpc>
              <a:buNone/>
            </a:pPr>
            <a:endParaRPr lang="cs-CZ" sz="2000" dirty="0"/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Minimální dílčí daň z technických her činí součin součtu herních pozic jednotlivých povolených koncových zařízení uvedených v povolení k umístění herního prostoru a částky 13400 Kč.</a:t>
            </a:r>
          </a:p>
        </p:txBody>
      </p:sp>
    </p:spTree>
    <p:extLst>
      <p:ext uri="{BB962C8B-B14F-4D97-AF65-F5344CB8AC3E}">
        <p14:creationId xmlns:p14="http://schemas.microsoft.com/office/powerpoint/2010/main" val="6921380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7C1A74-1D38-4394-8A49-72FD8481F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1E5513-13D4-40C2-B1EF-439DF684B8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7595BC-0F11-4F28-817C-6BA4389A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daně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4C7597B-6B09-425E-890B-4548B48A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Zdaňovací období: </a:t>
            </a:r>
            <a:r>
              <a:rPr lang="cs-CZ" dirty="0" err="1"/>
              <a:t>čtvtletí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Samovyměření: daň tvrzená poplatníkem v daňovém přiznání se považuje za vyměřenou dnem uplynutí lhůty pro podání daňového přiznání, a to ve výši v něm tvrzené. V případě, že poplatník nepodá daňové přiznání v zákonem stanovené lhůtě, považuje se daň za tvrzenou ve výši 0 Kč; pokuta za opožděné tvrzení daně se neuplatní.</a:t>
            </a:r>
          </a:p>
        </p:txBody>
      </p:sp>
    </p:spTree>
    <p:extLst>
      <p:ext uri="{BB962C8B-B14F-4D97-AF65-F5344CB8AC3E}">
        <p14:creationId xmlns:p14="http://schemas.microsoft.com/office/powerpoint/2010/main" val="36013260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5C1CA0-FF3C-4787-BE38-933A01F40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9505C9-813F-4FE1-926F-DB200151D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C930A6-38E8-474C-A945-EC4CC175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Rozpočtové určení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6AE8BF-870A-47C6-AD14-F6A713282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35 % příjem státního rozpočtu a 65 % příjem rozpočtů obcí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Dílčí daň z technických her je ze 55 % příjmem státního rozpočtu a 45 % příjmem rozpočtů obcí.</a:t>
            </a:r>
          </a:p>
          <a:p>
            <a:pPr>
              <a:lnSpc>
                <a:spcPct val="100000"/>
              </a:lnSpc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928843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2185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717F4D-8316-4DD6-8036-D5037A53C419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cs-CZ" altLang="cs-CZ" sz="1200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	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		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58453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13C2A509-AA7B-44E6-9A06-2EBAE256F9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2800">
                <a:latin typeface="Arial" panose="020B0604020202020204" pitchFamily="34" charset="0"/>
              </a:rPr>
              <a:t>Hlavní problémy regulace DzNV de lage lata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32C241F2-B709-4320-B7F0-B58AAA5855E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58044" y="1571625"/>
            <a:ext cx="7772400" cy="4357688"/>
          </a:xfrm>
        </p:spPr>
        <p:txBody>
          <a:bodyPr/>
          <a:lstStyle/>
          <a:p>
            <a:endParaRPr lang="cs-CZ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Nízký výnos </a:t>
            </a:r>
            <a:r>
              <a:rPr lang="cs-CZ" altLang="cs-CZ" dirty="0" err="1">
                <a:latin typeface="Arial" panose="020B0604020202020204" pitchFamily="34" charset="0"/>
              </a:rPr>
              <a:t>DzNV</a:t>
            </a:r>
            <a:endParaRPr lang="cs-CZ" altLang="cs-CZ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Základ </a:t>
            </a:r>
            <a:r>
              <a:rPr lang="cs-CZ" altLang="cs-CZ" dirty="0" err="1">
                <a:latin typeface="Arial" panose="020B0604020202020204" pitchFamily="34" charset="0"/>
              </a:rPr>
              <a:t>DzNV</a:t>
            </a:r>
            <a:endParaRPr lang="cs-CZ" altLang="cs-CZ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Správce </a:t>
            </a:r>
            <a:r>
              <a:rPr lang="cs-CZ" altLang="cs-CZ" dirty="0" err="1">
                <a:latin typeface="Arial" panose="020B0604020202020204" pitchFamily="34" charset="0"/>
              </a:rPr>
              <a:t>DzNV</a:t>
            </a:r>
            <a:endParaRPr lang="cs-CZ" altLang="cs-CZ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Informovanost obcí o daňových dlužnících</a:t>
            </a:r>
          </a:p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14340" name="Zástupný symbol pro číslo snímku 4">
            <a:extLst>
              <a:ext uri="{FF2B5EF4-FFF2-40B4-BE49-F238E27FC236}">
                <a16:creationId xmlns:a16="http://schemas.microsoft.com/office/drawing/2014/main" id="{63AC1BED-8B00-485A-8234-C11F9A04316A}"/>
              </a:ext>
            </a:extLst>
          </p:cNvPr>
          <p:cNvSpPr txBox="1">
            <a:spLocks noGrp="1"/>
          </p:cNvSpPr>
          <p:nvPr/>
        </p:nvSpPr>
        <p:spPr bwMode="auto">
          <a:xfrm>
            <a:off x="8024020" y="6442076"/>
            <a:ext cx="663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15C68C-45D5-404B-9C56-ACF8D8E401F3}" type="slidenum">
              <a:rPr lang="cs-CZ" altLang="cs-CZ" sz="1200" b="1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 sz="1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LAW-EN-4×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EN.potx" id="{0C0DC805-1389-42E8-B0E9-37E70B4CDACB}" vid="{C467CF55-C5A9-4A6A-8FED-214A2E97D31C}"/>
    </a:ext>
  </a:extLst>
</a:theme>
</file>

<file path=ppt/theme/theme2.xml><?xml version="1.0" encoding="utf-8"?>
<a:theme xmlns:a="http://schemas.openxmlformats.org/drawingml/2006/main" name="Blank Presentation">
  <a:themeElements>
    <a:clrScheme name="Lincon Institute">
      <a:dk1>
        <a:srgbClr val="48535B"/>
      </a:dk1>
      <a:lt1>
        <a:srgbClr val="FFFFFF"/>
      </a:lt1>
      <a:dk2>
        <a:srgbClr val="92C82A"/>
      </a:dk2>
      <a:lt2>
        <a:srgbClr val="EFF5DA"/>
      </a:lt2>
      <a:accent1>
        <a:srgbClr val="92C82A"/>
      </a:accent1>
      <a:accent2>
        <a:srgbClr val="008A77"/>
      </a:accent2>
      <a:accent3>
        <a:srgbClr val="59B691"/>
      </a:accent3>
      <a:accent4>
        <a:srgbClr val="C9DC5D"/>
      </a:accent4>
      <a:accent5>
        <a:srgbClr val="EFF5DA"/>
      </a:accent5>
      <a:accent6>
        <a:srgbClr val="FFD546"/>
      </a:accent6>
      <a:hlink>
        <a:srgbClr val="59B691"/>
      </a:hlink>
      <a:folHlink>
        <a:srgbClr val="008A7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ＭＳ Ｐゴシック" pitchFamily="10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ＭＳ Ｐゴシック" pitchFamily="10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558[1]">
  <a:themeElements>
    <a:clrScheme name="3558[1]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3558[1]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558[1]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7951CFB020E6489F07F98675DC4236" ma:contentTypeVersion="14" ma:contentTypeDescription="Vytvoří nový dokument" ma:contentTypeScope="" ma:versionID="e407ce75989f0b67106091c25c1086bb">
  <xsd:schema xmlns:xsd="http://www.w3.org/2001/XMLSchema" xmlns:xs="http://www.w3.org/2001/XMLSchema" xmlns:p="http://schemas.microsoft.com/office/2006/metadata/properties" xmlns:ns3="27c1b692-2977-4ea6-b000-57ed6bef5cd5" xmlns:ns4="3425f3a8-868c-4490-8382-87865621be67" targetNamespace="http://schemas.microsoft.com/office/2006/metadata/properties" ma:root="true" ma:fieldsID="85593cd4ee14b52b87ecde40a7d0a2be" ns3:_="" ns4:_="">
    <xsd:import namespace="27c1b692-2977-4ea6-b000-57ed6bef5cd5"/>
    <xsd:import namespace="3425f3a8-868c-4490-8382-87865621be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1b692-2977-4ea6-b000-57ed6bef5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5f3a8-868c-4490-8382-87865621b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728BC1-22A5-41E9-94B6-8045707B1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c1b692-2977-4ea6-b000-57ed6bef5cd5"/>
    <ds:schemaRef ds:uri="3425f3a8-868c-4490-8382-87865621b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8DA8BF-0CA5-439D-A485-D198D9130EC8}">
  <ds:schemaRefs>
    <ds:schemaRef ds:uri="27c1b692-2977-4ea6-b000-57ed6bef5cd5"/>
    <ds:schemaRef ds:uri="http://www.w3.org/XML/1998/namespace"/>
    <ds:schemaRef ds:uri="http://purl.org/dc/terms/"/>
    <ds:schemaRef ds:uri="http://schemas.openxmlformats.org/package/2006/metadata/core-properties"/>
    <ds:schemaRef ds:uri="3425f3a8-868c-4490-8382-87865621be67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ACE765-DBCD-4ACB-B399-72A672C14B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Prezentace-LAW-EN-4×3</Template>
  <TotalTime>378</TotalTime>
  <Words>4953</Words>
  <Application>Microsoft Office PowerPoint</Application>
  <PresentationFormat>Vlastní</PresentationFormat>
  <Paragraphs>582</Paragraphs>
  <Slides>86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86</vt:i4>
      </vt:variant>
    </vt:vector>
  </HeadingPairs>
  <TitlesOfParts>
    <vt:vector size="96" baseType="lpstr">
      <vt:lpstr>Arial</vt:lpstr>
      <vt:lpstr>Comic Sans MS</vt:lpstr>
      <vt:lpstr>News Gothic MT</vt:lpstr>
      <vt:lpstr>Tahoma</vt:lpstr>
      <vt:lpstr>Times New Roman</vt:lpstr>
      <vt:lpstr>Trebuchet MS</vt:lpstr>
      <vt:lpstr>Wingdings</vt:lpstr>
      <vt:lpstr>Prezentace-LAW-EN-4×3</vt:lpstr>
      <vt:lpstr>Blank Presentation</vt:lpstr>
      <vt:lpstr>3558[1]</vt:lpstr>
      <vt:lpstr>Majetkové daně</vt:lpstr>
      <vt:lpstr>Definice majetkových daní</vt:lpstr>
      <vt:lpstr>Prezentace aplikace PowerPoint</vt:lpstr>
      <vt:lpstr>Daně z čistého bohatství</vt:lpstr>
      <vt:lpstr>Prezentace aplikace PowerPoint</vt:lpstr>
      <vt:lpstr>Prezentace aplikace PowerPoint</vt:lpstr>
      <vt:lpstr>Majetkové daně jako druhé a další zdanění</vt:lpstr>
      <vt:lpstr>Daň z nemovitých věcí</vt:lpstr>
      <vt:lpstr>Hlavní problémy regulace DzNV de lage lata</vt:lpstr>
      <vt:lpstr>Podíl DzNem na celkových příjmech místních rozpočtů a HDP (2007)</vt:lpstr>
      <vt:lpstr>Daňové příjmy obcí v ČR (2008)</vt:lpstr>
      <vt:lpstr>Zvýšení daně je nepopulární, ale …</vt:lpstr>
      <vt:lpstr>Vliv (N)OZ</vt:lpstr>
      <vt:lpstr>Prezentace aplikace PowerPoint</vt:lpstr>
      <vt:lpstr>Daň z pozemků – předmět daně</vt:lpstr>
      <vt:lpstr>Daň z pozemků – negativní vymezení předmětu daně</vt:lpstr>
      <vt:lpstr>Daň z pozemků – poplatníci daně</vt:lpstr>
      <vt:lpstr>Daň z pozemků - osvobození</vt:lpstr>
      <vt:lpstr>Daň z pozemků - osvobození</vt:lpstr>
      <vt:lpstr>Daň z pozemků - osvobození</vt:lpstr>
      <vt:lpstr>Daň z pozemků – základ daně</vt:lpstr>
      <vt:lpstr>Uvažovaná úprava základu daně z pozemků</vt:lpstr>
      <vt:lpstr>Pilotní projekt</vt:lpstr>
      <vt:lpstr>Pilotní projekt</vt:lpstr>
      <vt:lpstr>Zhodnocení</vt:lpstr>
      <vt:lpstr>Daň z pozemků – sazba daně</vt:lpstr>
      <vt:lpstr>Daň z pozemků – výpočet daně</vt:lpstr>
      <vt:lpstr>Sazba daně – plošné stavby</vt:lpstr>
      <vt:lpstr>Koeficienty</vt:lpstr>
      <vt:lpstr>Daň ze staveb – předmět daně</vt:lpstr>
      <vt:lpstr>Prezentace aplikace PowerPoint</vt:lpstr>
      <vt:lpstr>Negativní vymezení</vt:lpstr>
      <vt:lpstr>Daň ze staveb – poplatníci daně</vt:lpstr>
      <vt:lpstr>Daň ze staveb - osvobození</vt:lpstr>
      <vt:lpstr>Daň ze staveb - osvobození</vt:lpstr>
      <vt:lpstr>Daň ze staveb - osvobození</vt:lpstr>
      <vt:lpstr>Daň ze staveb – základ daně</vt:lpstr>
      <vt:lpstr>Daň ze staveb – sazba daně</vt:lpstr>
      <vt:lpstr>Daň ze staveb – výpočet daně</vt:lpstr>
      <vt:lpstr>Daň ze staveb – výpočet daně - pokračování</vt:lpstr>
      <vt:lpstr>Koeficienty</vt:lpstr>
      <vt:lpstr>Prezentace aplikace PowerPoint</vt:lpstr>
      <vt:lpstr>Zdaňovací období</vt:lpstr>
      <vt:lpstr>Daňové přiznání</vt:lpstr>
      <vt:lpstr>Daňové přiznání - zvláštní případy </vt:lpstr>
      <vt:lpstr>Placení daní</vt:lpstr>
      <vt:lpstr>Správa daně</vt:lpstr>
      <vt:lpstr>Pokuta za opožděné tvrzení daně</vt:lpstr>
      <vt:lpstr>Informovanost obcí o daňových dlužnících</vt:lpstr>
      <vt:lpstr>De lege ferenda?</vt:lpstr>
      <vt:lpstr>Daně na motorová vozidla </vt:lpstr>
      <vt:lpstr>Silniční daň</vt:lpstr>
      <vt:lpstr>Předmět daně silniční</vt:lpstr>
      <vt:lpstr>Osvobození od daně silniční </vt:lpstr>
      <vt:lpstr>Poplatníci daně silniční</vt:lpstr>
      <vt:lpstr>Základ daně silniční</vt:lpstr>
      <vt:lpstr>Sazba daně</vt:lpstr>
      <vt:lpstr>Sleva na dani</vt:lpstr>
      <vt:lpstr>Správa daně silniční</vt:lpstr>
      <vt:lpstr>Evropská regulace poplatků za užívání dálnic</vt:lpstr>
      <vt:lpstr>Časové poplatky</vt:lpstr>
      <vt:lpstr>Sazby časových poplatků</vt:lpstr>
      <vt:lpstr>Elektronické mýtné</vt:lpstr>
      <vt:lpstr>De lege ferenda</vt:lpstr>
      <vt:lpstr>Prezentace aplikace PowerPoint</vt:lpstr>
      <vt:lpstr>Prezentace aplikace PowerPoint</vt:lpstr>
      <vt:lpstr>Transferové daně</vt:lpstr>
      <vt:lpstr>Rozlišení mezi daněmi</vt:lpstr>
      <vt:lpstr>Poplatky</vt:lpstr>
      <vt:lpstr>Úprava transferových daní v Evropě </vt:lpstr>
      <vt:lpstr>Výhody</vt:lpstr>
      <vt:lpstr>Nevýhody</vt:lpstr>
      <vt:lpstr>Zdanění transferů movitého majetku</vt:lpstr>
      <vt:lpstr>Daň z nabytí nemovitých věcí</vt:lpstr>
      <vt:lpstr>Dědická daň</vt:lpstr>
      <vt:lpstr>Daň darovací</vt:lpstr>
      <vt:lpstr>Oznámení osvobozených příjmů FO</vt:lpstr>
      <vt:lpstr>Oznámení osvobozených příjmů FO</vt:lpstr>
      <vt:lpstr>Sankce za neoznámení osvobozeného příjmu</vt:lpstr>
      <vt:lpstr>Daň z hazardních her  Poplatník</vt:lpstr>
      <vt:lpstr>Předmět daně</vt:lpstr>
      <vt:lpstr>Základ daně</vt:lpstr>
      <vt:lpstr>Sazba daně</vt:lpstr>
      <vt:lpstr>Správa daně</vt:lpstr>
      <vt:lpstr>Rozpočtové určení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Michal Radvan</cp:lastModifiedBy>
  <cp:revision>132</cp:revision>
  <cp:lastPrinted>1601-01-01T00:00:00Z</cp:lastPrinted>
  <dcterms:created xsi:type="dcterms:W3CDTF">2019-04-16T14:16:57Z</dcterms:created>
  <dcterms:modified xsi:type="dcterms:W3CDTF">2024-04-21T09:38:53Z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0x010100C77951CFB020E6489F07F98675DC4236</vt:lpwstr>
  </property>
</Properties>
</file>